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Override4.xml" ContentType="application/vnd.openxmlformats-officedocument.themeOverride+xml"/>
  <Override PartName="/ppt/tags/tag6.xml" ContentType="application/vnd.openxmlformats-officedocument.presentationml.tags+xml"/>
  <Override PartName="/ppt/theme/themeOverride5.xml" ContentType="application/vnd.openxmlformats-officedocument.themeOverride+xml"/>
  <Override PartName="/ppt/tags/tag7.xml" ContentType="application/vnd.openxmlformats-officedocument.presentationml.tags+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ags/tag8.xml" ContentType="application/vnd.openxmlformats-officedocument.presentationml.tags+xml"/>
  <Override PartName="/ppt/theme/themeOverride12.xml" ContentType="application/vnd.openxmlformats-officedocument.themeOverride+xml"/>
  <Override PartName="/ppt/theme/themeOverride13.xml" ContentType="application/vnd.openxmlformats-officedocument.themeOverride+xml"/>
  <Override PartName="/ppt/tags/tag9.xml" ContentType="application/vnd.openxmlformats-officedocument.presentationml.tags+xml"/>
  <Override PartName="/ppt/theme/themeOverride14.xml" ContentType="application/vnd.openxmlformats-officedocument.themeOverride+xml"/>
  <Override PartName="/ppt/theme/themeOverride15.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Override16.xml" ContentType="application/vnd.openxmlformats-officedocument.themeOverride+xml"/>
  <Override PartName="/ppt/theme/themeOverride17.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xml" ContentType="application/vnd.openxmlformats-officedocument.presentationml.notesSlide+xml"/>
  <Override PartName="/ppt/theme/themeOverride21.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Override22.xml" ContentType="application/vnd.openxmlformats-officedocument.themeOverride+xml"/>
  <Override PartName="/ppt/theme/themeOverride23.xml" ContentType="application/vnd.openxmlformats-officedocument.themeOverr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heme/themeOverride24.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heme/themeOverride25.xml" ContentType="application/vnd.openxmlformats-officedocument.themeOverride+xml"/>
  <Override PartName="/ppt/tags/tag35.xml" ContentType="application/vnd.openxmlformats-officedocument.presentationml.tags+xml"/>
  <Override PartName="/ppt/tags/tag36.xml" ContentType="application/vnd.openxmlformats-officedocument.presentationml.tags+xml"/>
  <Override PartName="/ppt/theme/themeOverride26.xml" ContentType="application/vnd.openxmlformats-officedocument.themeOverride+xml"/>
  <Override PartName="/ppt/tags/tag37.xml" ContentType="application/vnd.openxmlformats-officedocument.presentationml.tags+xml"/>
  <Override PartName="/ppt/theme/themeOverride27.xml" ContentType="application/vnd.openxmlformats-officedocument.themeOverride+xml"/>
  <Override PartName="/ppt/tags/tag38.xml" ContentType="application/vnd.openxmlformats-officedocument.presentationml.tags+xml"/>
  <Override PartName="/ppt/theme/themeOverride28.xml" ContentType="application/vnd.openxmlformats-officedocument.themeOverride+xml"/>
  <Override PartName="/ppt/tags/tag39.xml" ContentType="application/vnd.openxmlformats-officedocument.presentationml.tags+xml"/>
  <Override PartName="/ppt/theme/themeOverride29.xml" ContentType="application/vnd.openxmlformats-officedocument.themeOverr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Override30.xml" ContentType="application/vnd.openxmlformats-officedocument.themeOverride+xml"/>
  <Override PartName="/ppt/tags/tag45.xml" ContentType="application/vnd.openxmlformats-officedocument.presentationml.tags+xml"/>
  <Override PartName="/ppt/theme/themeOverride31.xml" ContentType="application/vnd.openxmlformats-officedocument.themeOverr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heme/themeOverride32.xml" ContentType="application/vnd.openxmlformats-officedocument.themeOverr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Override33.xml" ContentType="application/vnd.openxmlformats-officedocument.themeOverride+xml"/>
  <Override PartName="/ppt/theme/themeOverride34.xml" ContentType="application/vnd.openxmlformats-officedocument.themeOverr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heme/themeOverride38.xml" ContentType="application/vnd.openxmlformats-officedocument.themeOverride+xml"/>
  <Override PartName="/ppt/theme/themeOverride39.xml" ContentType="application/vnd.openxmlformats-officedocument.themeOverr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heme/themeOverride43.xml" ContentType="application/vnd.openxmlformats-officedocument.themeOverride+xml"/>
  <Override PartName="/ppt/theme/themeOverride44.xml" ContentType="application/vnd.openxmlformats-officedocument.themeOverr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heme/themeOverride45.xml" ContentType="application/vnd.openxmlformats-officedocument.themeOverr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heme/themeOverride46.xml" ContentType="application/vnd.openxmlformats-officedocument.themeOverr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heme/themeOverride47.xml" ContentType="application/vnd.openxmlformats-officedocument.themeOverride+xml"/>
  <Override PartName="/ppt/theme/themeOverride48.xml" ContentType="application/vnd.openxmlformats-officedocument.themeOverr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heme/themeOverride49.xml" ContentType="application/vnd.openxmlformats-officedocument.themeOverride+xml"/>
  <Override PartName="/ppt/theme/themeOverride50.xml" ContentType="application/vnd.openxmlformats-officedocument.themeOverr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heme/themeOverride55.xml" ContentType="application/vnd.openxmlformats-officedocument.themeOverride+xml"/>
  <Override PartName="/ppt/theme/themeOverride56.xml" ContentType="application/vnd.openxmlformats-officedocument.themeOverr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heme/themeOverride5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282" r:id="rId2"/>
    <p:sldId id="258" r:id="rId3"/>
    <p:sldId id="293" r:id="rId4"/>
    <p:sldId id="345" r:id="rId5"/>
    <p:sldId id="349" r:id="rId6"/>
    <p:sldId id="350" r:id="rId7"/>
    <p:sldId id="314" r:id="rId8"/>
    <p:sldId id="351" r:id="rId9"/>
    <p:sldId id="352" r:id="rId10"/>
    <p:sldId id="353" r:id="rId11"/>
    <p:sldId id="348" r:id="rId12"/>
    <p:sldId id="306" r:id="rId13"/>
    <p:sldId id="292" r:id="rId14"/>
    <p:sldId id="355" r:id="rId15"/>
    <p:sldId id="356" r:id="rId16"/>
    <p:sldId id="357" r:id="rId17"/>
    <p:sldId id="358" r:id="rId18"/>
    <p:sldId id="304" r:id="rId19"/>
    <p:sldId id="359" r:id="rId20"/>
    <p:sldId id="362" r:id="rId21"/>
    <p:sldId id="354" r:id="rId22"/>
    <p:sldId id="361" r:id="rId23"/>
    <p:sldId id="363" r:id="rId24"/>
    <p:sldId id="360" r:id="rId25"/>
    <p:sldId id="365" r:id="rId26"/>
    <p:sldId id="364" r:id="rId27"/>
    <p:sldId id="368" r:id="rId28"/>
    <p:sldId id="369" r:id="rId29"/>
    <p:sldId id="370" r:id="rId30"/>
    <p:sldId id="372" r:id="rId31"/>
    <p:sldId id="373" r:id="rId32"/>
    <p:sldId id="367" r:id="rId33"/>
    <p:sldId id="374" r:id="rId34"/>
    <p:sldId id="375" r:id="rId35"/>
    <p:sldId id="371" r:id="rId36"/>
    <p:sldId id="366" r:id="rId37"/>
    <p:sldId id="381" r:id="rId38"/>
    <p:sldId id="377" r:id="rId39"/>
    <p:sldId id="380" r:id="rId40"/>
    <p:sldId id="376" r:id="rId41"/>
    <p:sldId id="379" r:id="rId42"/>
    <p:sldId id="382" r:id="rId43"/>
    <p:sldId id="386" r:id="rId44"/>
    <p:sldId id="387" r:id="rId45"/>
    <p:sldId id="388" r:id="rId46"/>
    <p:sldId id="389" r:id="rId47"/>
    <p:sldId id="391" r:id="rId48"/>
    <p:sldId id="392" r:id="rId49"/>
    <p:sldId id="390" r:id="rId50"/>
    <p:sldId id="393" r:id="rId51"/>
    <p:sldId id="317" r:id="rId52"/>
    <p:sldId id="394" r:id="rId53"/>
    <p:sldId id="384" r:id="rId54"/>
    <p:sldId id="395" r:id="rId55"/>
    <p:sldId id="385" r:id="rId56"/>
    <p:sldId id="397" r:id="rId57"/>
    <p:sldId id="399" r:id="rId58"/>
    <p:sldId id="400" r:id="rId59"/>
    <p:sldId id="401" r:id="rId60"/>
    <p:sldId id="402" r:id="rId61"/>
    <p:sldId id="403" r:id="rId62"/>
    <p:sldId id="404" r:id="rId63"/>
    <p:sldId id="405" r:id="rId64"/>
    <p:sldId id="406" r:id="rId65"/>
    <p:sldId id="407" r:id="rId66"/>
    <p:sldId id="408" r:id="rId67"/>
    <p:sldId id="409" r:id="rId68"/>
    <p:sldId id="410" r:id="rId69"/>
    <p:sldId id="411" r:id="rId70"/>
    <p:sldId id="412" r:id="rId71"/>
    <p:sldId id="413" r:id="rId72"/>
    <p:sldId id="414" r:id="rId73"/>
    <p:sldId id="415" r:id="rId74"/>
    <p:sldId id="416" r:id="rId75"/>
    <p:sldId id="279" r:id="rId76"/>
  </p:sldIdLst>
  <p:sldSz cx="12192000" cy="6858000"/>
  <p:notesSz cx="6858000" cy="9144000"/>
  <p:custDataLst>
    <p:tags r:id="rId7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3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79E"/>
    <a:srgbClr val="FFC353"/>
    <a:srgbClr val="1B6AA2"/>
    <a:srgbClr val="48B49C"/>
    <a:srgbClr val="FF6E55"/>
    <a:srgbClr val="F2F2F2"/>
    <a:srgbClr val="741100"/>
    <a:srgbClr val="480A00"/>
    <a:srgbClr val="320700"/>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46" autoAdjust="0"/>
    <p:restoredTop sz="94660"/>
  </p:normalViewPr>
  <p:slideViewPr>
    <p:cSldViewPr snapToGrid="0">
      <p:cViewPr>
        <p:scale>
          <a:sx n="75" d="100"/>
          <a:sy n="75" d="100"/>
        </p:scale>
        <p:origin x="893" y="451"/>
      </p:cViewPr>
      <p:guideLst>
        <p:guide orient="horz" pos="482"/>
        <p:guide pos="3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gs" Target="tags/tag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A77D7-9253-4E03-B448-62F7AEC9E2A0}" type="datetimeFigureOut">
              <a:rPr lang="zh-CN" altLang="en-US" smtClean="0"/>
              <a:t>2018/10/12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09C16-7D36-4D2F-969E-95882FD091ED}" type="slidenum">
              <a:rPr lang="zh-CN" altLang="en-US" smtClean="0"/>
              <a:t>‹#›</a:t>
            </a:fld>
            <a:endParaRPr lang="zh-CN" altLang="en-US"/>
          </a:p>
        </p:txBody>
      </p:sp>
    </p:spTree>
    <p:extLst>
      <p:ext uri="{BB962C8B-B14F-4D97-AF65-F5344CB8AC3E}">
        <p14:creationId xmlns:p14="http://schemas.microsoft.com/office/powerpoint/2010/main" val="196810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模板来自 </a:t>
            </a:r>
            <a:r>
              <a:rPr lang="en-US" altLang="zh-CN" smtClean="0"/>
              <a:t>http://docer.mysoeasy.com/</a:t>
            </a:r>
            <a:endParaRPr lang="zh-CN" altLang="en-US"/>
          </a:p>
        </p:txBody>
      </p:sp>
      <p:sp>
        <p:nvSpPr>
          <p:cNvPr id="4" name="灯片编号占位符 3"/>
          <p:cNvSpPr>
            <a:spLocks noGrp="1"/>
          </p:cNvSpPr>
          <p:nvPr>
            <p:ph type="sldNum" sz="quarter" idx="10"/>
          </p:nvPr>
        </p:nvSpPr>
        <p:spPr/>
        <p:txBody>
          <a:bodyPr/>
          <a:lstStyle/>
          <a:p>
            <a:fld id="{77AB9781-9BAF-49CF-A71A-932DD1FCE0C9}" type="slidenum">
              <a:rPr lang="zh-CN" altLang="en-US" smtClean="0"/>
              <a:t>20</a:t>
            </a:fld>
            <a:endParaRPr lang="zh-CN" altLang="en-US"/>
          </a:p>
        </p:txBody>
      </p:sp>
    </p:spTree>
    <p:extLst>
      <p:ext uri="{BB962C8B-B14F-4D97-AF65-F5344CB8AC3E}">
        <p14:creationId xmlns:p14="http://schemas.microsoft.com/office/powerpoint/2010/main" val="786397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3.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xml"/><Relationship Id="rId1" Type="http://schemas.openxmlformats.org/officeDocument/2006/relationships/themeOverride" Target="../theme/themeOverride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hemeOverride" Target="../theme/themeOverride1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hemeOverride" Target="../theme/themeOverride15.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hemeOverride" Target="../theme/themeOverride17.xml"/><Relationship Id="rId6" Type="http://schemas.openxmlformats.org/officeDocument/2006/relationships/slideLayout" Target="../slideLayouts/slideLayout7.xml"/><Relationship Id="rId5" Type="http://schemas.openxmlformats.org/officeDocument/2006/relationships/tags" Target="../tags/tag16.xml"/><Relationship Id="rId4" Type="http://schemas.openxmlformats.org/officeDocument/2006/relationships/tags" Target="../tags/tag1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18.xml"/><Relationship Id="rId7" Type="http://schemas.openxmlformats.org/officeDocument/2006/relationships/slideLayout" Target="../slideLayouts/slideLayout6.xml"/><Relationship Id="rId2" Type="http://schemas.openxmlformats.org/officeDocument/2006/relationships/tags" Target="../tags/tag17.xml"/><Relationship Id="rId1" Type="http://schemas.openxmlformats.org/officeDocument/2006/relationships/themeOverride" Target="../theme/themeOverride20.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21.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19.jpe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18.jpeg"/><Relationship Id="rId2" Type="http://schemas.openxmlformats.org/officeDocument/2006/relationships/tags" Target="../tags/tag22.xml"/><Relationship Id="rId1" Type="http://schemas.openxmlformats.org/officeDocument/2006/relationships/themeOverride" Target="../theme/themeOverride21.xml"/><Relationship Id="rId6" Type="http://schemas.openxmlformats.org/officeDocument/2006/relationships/tags" Target="../tags/tag26.xml"/><Relationship Id="rId11" Type="http://schemas.openxmlformats.org/officeDocument/2006/relationships/image" Target="../media/image17.jpeg"/><Relationship Id="rId5" Type="http://schemas.openxmlformats.org/officeDocument/2006/relationships/tags" Target="../tags/tag25.xml"/><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tags" Target="../tags/tag24.xml"/><Relationship Id="rId9" Type="http://schemas.openxmlformats.org/officeDocument/2006/relationships/slideLayout" Target="../slideLayouts/slideLayout2.xml"/><Relationship Id="rId1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hemeOverride" Target="../theme/themeOverride22.xml"/><Relationship Id="rId5" Type="http://schemas.openxmlformats.org/officeDocument/2006/relationships/image" Target="../media/image24.pn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hemeOverride" Target="../theme/themeOverride23.xml"/><Relationship Id="rId6" Type="http://schemas.openxmlformats.org/officeDocument/2006/relationships/slideLayout" Target="../slideLayouts/slideLayout7.xml"/><Relationship Id="rId5" Type="http://schemas.openxmlformats.org/officeDocument/2006/relationships/tags" Target="../tags/tag32.xml"/><Relationship Id="rId4" Type="http://schemas.openxmlformats.org/officeDocument/2006/relationships/tags" Target="../tags/tag31.xml"/></Relationships>
</file>

<file path=ppt/slides/_rels/slide24.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hemeOverride" Target="../theme/themeOverride24.xml"/><Relationship Id="rId5" Type="http://schemas.openxmlformats.org/officeDocument/2006/relationships/image" Target="../media/image25.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tags" Target="../tags/tag36.xml"/><Relationship Id="rId7" Type="http://schemas.openxmlformats.org/officeDocument/2006/relationships/image" Target="../media/image28.png"/><Relationship Id="rId12" Type="http://schemas.openxmlformats.org/officeDocument/2006/relationships/image" Target="../media/image33.jpeg"/><Relationship Id="rId2" Type="http://schemas.openxmlformats.org/officeDocument/2006/relationships/tags" Target="../tags/tag35.xml"/><Relationship Id="rId1" Type="http://schemas.openxmlformats.org/officeDocument/2006/relationships/themeOverride" Target="../theme/themeOverride25.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slideLayout" Target="../slideLayouts/slideLayout2.xml"/><Relationship Id="rId9"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hemeOverride" Target="../theme/themeOverride26.xml"/><Relationship Id="rId5" Type="http://schemas.openxmlformats.org/officeDocument/2006/relationships/image" Target="../media/image36.pn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hemeOverride" Target="../theme/themeOverride27.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hemeOverride" Target="../theme/themeOverride28.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hemeOverride" Target="../theme/themeOverride2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s/_rels/slide3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xml"/><Relationship Id="rId7" Type="http://schemas.openxmlformats.org/officeDocument/2006/relationships/image" Target="../media/image44.png"/><Relationship Id="rId2" Type="http://schemas.openxmlformats.org/officeDocument/2006/relationships/tags" Target="../tags/tag45.xml"/><Relationship Id="rId1" Type="http://schemas.openxmlformats.org/officeDocument/2006/relationships/themeOverride" Target="../theme/themeOverride30.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hemeOverride" Target="../theme/themeOverride31.xml"/><Relationship Id="rId6" Type="http://schemas.openxmlformats.org/officeDocument/2006/relationships/slideLayout" Target="../slideLayouts/slideLayout7.xml"/><Relationship Id="rId5" Type="http://schemas.openxmlformats.org/officeDocument/2006/relationships/tags" Target="../tags/tag49.xml"/><Relationship Id="rId4" Type="http://schemas.openxmlformats.org/officeDocument/2006/relationships/tags" Target="../tags/tag48.xml"/></Relationships>
</file>

<file path=ppt/slides/_rels/slide32.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tags" Target="../tags/tag60.xml"/><Relationship Id="rId2" Type="http://schemas.openxmlformats.org/officeDocument/2006/relationships/tags" Target="../tags/tag50.xml"/><Relationship Id="rId16" Type="http://schemas.openxmlformats.org/officeDocument/2006/relationships/slideLayout" Target="../slideLayouts/slideLayout2.xml"/><Relationship Id="rId1" Type="http://schemas.openxmlformats.org/officeDocument/2006/relationships/themeOverride" Target="../theme/themeOverride32.xml"/><Relationship Id="rId6" Type="http://schemas.openxmlformats.org/officeDocument/2006/relationships/tags" Target="../tags/tag54.xml"/><Relationship Id="rId11" Type="http://schemas.openxmlformats.org/officeDocument/2006/relationships/tags" Target="../tags/tag59.xml"/><Relationship Id="rId5" Type="http://schemas.openxmlformats.org/officeDocument/2006/relationships/tags" Target="../tags/tag53.xml"/><Relationship Id="rId15" Type="http://schemas.openxmlformats.org/officeDocument/2006/relationships/tags" Target="../tags/tag63.xml"/><Relationship Id="rId10" Type="http://schemas.openxmlformats.org/officeDocument/2006/relationships/tags" Target="../tags/tag58.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33.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hemeOverride" Target="../theme/themeOverride34.xml"/><Relationship Id="rId6" Type="http://schemas.openxmlformats.org/officeDocument/2006/relationships/slideLayout" Target="../slideLayouts/slideLayout7.xml"/><Relationship Id="rId5" Type="http://schemas.openxmlformats.org/officeDocument/2006/relationships/tags" Target="../tags/tag67.xml"/><Relationship Id="rId4" Type="http://schemas.openxmlformats.org/officeDocument/2006/relationships/tags" Target="../tags/tag66.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themeOverride" Target="../theme/themeOverride35.xml"/><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hemeOverride" Target="../theme/themeOverride37.xml"/><Relationship Id="rId6" Type="http://schemas.openxmlformats.org/officeDocument/2006/relationships/slideLayout" Target="../slideLayouts/slideLayout7.xml"/><Relationship Id="rId5" Type="http://schemas.openxmlformats.org/officeDocument/2006/relationships/tags" Target="../tags/tag71.xml"/><Relationship Id="rId4" Type="http://schemas.openxmlformats.org/officeDocument/2006/relationships/tags" Target="../tags/tag70.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hemeOverride" Target="../theme/themeOverride38.xml"/><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hemeOverride" Target="../theme/themeOverride39.xml"/><Relationship Id="rId6" Type="http://schemas.openxmlformats.org/officeDocument/2006/relationships/slideLayout" Target="../slideLayouts/slideLayout7.xml"/><Relationship Id="rId5" Type="http://schemas.openxmlformats.org/officeDocument/2006/relationships/tags" Target="../tags/tag75.xml"/><Relationship Id="rId4" Type="http://schemas.openxmlformats.org/officeDocument/2006/relationships/tags" Target="../tags/tag74.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hemeOverride" Target="../theme/themeOverride4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42.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hemeOverride" Target="../theme/themeOverride42.xml"/><Relationship Id="rId6" Type="http://schemas.openxmlformats.org/officeDocument/2006/relationships/slideLayout" Target="../slideLayouts/slideLayout7.xml"/><Relationship Id="rId5" Type="http://schemas.openxmlformats.org/officeDocument/2006/relationships/tags" Target="../tags/tag79.xml"/><Relationship Id="rId4" Type="http://schemas.openxmlformats.org/officeDocument/2006/relationships/tags" Target="../tags/tag7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43.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hemeOverride" Target="../theme/themeOverride44.xml"/><Relationship Id="rId6" Type="http://schemas.openxmlformats.org/officeDocument/2006/relationships/slideLayout" Target="../slideLayouts/slideLayout7.xml"/><Relationship Id="rId5" Type="http://schemas.openxmlformats.org/officeDocument/2006/relationships/tags" Target="../tags/tag83.xml"/><Relationship Id="rId4" Type="http://schemas.openxmlformats.org/officeDocument/2006/relationships/tags" Target="../tags/tag82.xml"/></Relationships>
</file>

<file path=ppt/slides/_rels/slide49.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tags" Target="../tags/tag95.xml"/><Relationship Id="rId18" Type="http://schemas.openxmlformats.org/officeDocument/2006/relationships/tags" Target="../tags/tag100.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slideLayout" Target="../slideLayouts/slideLayout7.xml"/><Relationship Id="rId1" Type="http://schemas.openxmlformats.org/officeDocument/2006/relationships/themeOverride" Target="../theme/themeOverride45.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tags" Target="../tags/tag97.xml"/><Relationship Id="rId10" Type="http://schemas.openxmlformats.org/officeDocument/2006/relationships/tags" Target="../tags/tag92.xml"/><Relationship Id="rId19" Type="http://schemas.openxmlformats.org/officeDocument/2006/relationships/tags" Target="../tags/tag101.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s>
</file>

<file path=ppt/slides/_rels/slide50.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hemeOverride" Target="../theme/themeOverride46.xml"/><Relationship Id="rId6" Type="http://schemas.openxmlformats.org/officeDocument/2006/relationships/slideLayout" Target="../slideLayouts/slideLayout7.xml"/><Relationship Id="rId5" Type="http://schemas.openxmlformats.org/officeDocument/2006/relationships/tags" Target="../tags/tag105.xml"/><Relationship Id="rId4" Type="http://schemas.openxmlformats.org/officeDocument/2006/relationships/tags" Target="../tags/tag104.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slideLayout" Target="../slideLayouts/slideLayout1.xml"/><Relationship Id="rId1" Type="http://schemas.openxmlformats.org/officeDocument/2006/relationships/themeOverride" Target="../theme/themeOverride47.xml"/></Relationships>
</file>

<file path=ppt/slides/_rels/slide52.xml.rels><?xml version="1.0" encoding="UTF-8" standalone="yes"?>
<Relationships xmlns="http://schemas.openxmlformats.org/package/2006/relationships"><Relationship Id="rId8" Type="http://schemas.openxmlformats.org/officeDocument/2006/relationships/tags" Target="../tags/tag112.xml"/><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hemeOverride" Target="../theme/themeOverride48.xml"/><Relationship Id="rId6" Type="http://schemas.openxmlformats.org/officeDocument/2006/relationships/tags" Target="../tags/tag110.xml"/><Relationship Id="rId11" Type="http://schemas.openxmlformats.org/officeDocument/2006/relationships/tags" Target="../tags/tag115.xml"/><Relationship Id="rId5" Type="http://schemas.openxmlformats.org/officeDocument/2006/relationships/tags" Target="../tags/tag109.xml"/><Relationship Id="rId10" Type="http://schemas.openxmlformats.org/officeDocument/2006/relationships/tags" Target="../tags/tag114.xml"/><Relationship Id="rId4" Type="http://schemas.openxmlformats.org/officeDocument/2006/relationships/tags" Target="../tags/tag108.xml"/><Relationship Id="rId9" Type="http://schemas.openxmlformats.org/officeDocument/2006/relationships/tags" Target="../tags/tag11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9.xml"/></Relationships>
</file>

<file path=ppt/slides/_rels/slide54.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hemeOverride" Target="../theme/themeOverride50.xml"/><Relationship Id="rId6" Type="http://schemas.openxmlformats.org/officeDocument/2006/relationships/slideLayout" Target="../slideLayouts/slideLayout7.xml"/><Relationship Id="rId5" Type="http://schemas.openxmlformats.org/officeDocument/2006/relationships/tags" Target="../tags/tag119.xml"/><Relationship Id="rId4" Type="http://schemas.openxmlformats.org/officeDocument/2006/relationships/tags" Target="../tags/tag118.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hemeOverride" Target="../theme/themeOverride51.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hemeOverride" Target="../theme/themeOverride52.xml"/><Relationship Id="rId4" Type="http://schemas.microsoft.com/office/2007/relationships/hdphoto" Target="../media/hdphoto2.wdp"/></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hemeOverride" Target="../theme/themeOverride53.xml"/><Relationship Id="rId4" Type="http://schemas.openxmlformats.org/officeDocument/2006/relationships/image" Target="../media/image63.jpeg"/></Relationships>
</file>

<file path=ppt/slides/_rels/slide58.xml.rels><?xml version="1.0" encoding="UTF-8" standalone="yes"?>
<Relationships xmlns="http://schemas.openxmlformats.org/package/2006/relationships"><Relationship Id="rId8" Type="http://schemas.openxmlformats.org/officeDocument/2006/relationships/tags" Target="../tags/tag126.xml"/><Relationship Id="rId13" Type="http://schemas.openxmlformats.org/officeDocument/2006/relationships/slideLayout" Target="../slideLayouts/slideLayout2.xml"/><Relationship Id="rId3" Type="http://schemas.openxmlformats.org/officeDocument/2006/relationships/tags" Target="../tags/tag121.xml"/><Relationship Id="rId7" Type="http://schemas.openxmlformats.org/officeDocument/2006/relationships/tags" Target="../tags/tag125.xml"/><Relationship Id="rId12" Type="http://schemas.openxmlformats.org/officeDocument/2006/relationships/tags" Target="../tags/tag130.xml"/><Relationship Id="rId2" Type="http://schemas.openxmlformats.org/officeDocument/2006/relationships/tags" Target="../tags/tag120.xml"/><Relationship Id="rId1" Type="http://schemas.openxmlformats.org/officeDocument/2006/relationships/themeOverride" Target="../theme/themeOverride54.xml"/><Relationship Id="rId6" Type="http://schemas.openxmlformats.org/officeDocument/2006/relationships/tags" Target="../tags/tag124.xml"/><Relationship Id="rId11" Type="http://schemas.openxmlformats.org/officeDocument/2006/relationships/tags" Target="../tags/tag129.xml"/><Relationship Id="rId5" Type="http://schemas.openxmlformats.org/officeDocument/2006/relationships/tags" Target="../tags/tag123.xml"/><Relationship Id="rId10" Type="http://schemas.openxmlformats.org/officeDocument/2006/relationships/tags" Target="../tags/tag128.xml"/><Relationship Id="rId4" Type="http://schemas.openxmlformats.org/officeDocument/2006/relationships/tags" Target="../tags/tag122.xml"/><Relationship Id="rId9" Type="http://schemas.openxmlformats.org/officeDocument/2006/relationships/tags" Target="../tags/tag127.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5.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6.xml"/></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slideLayout" Target="../slideLayouts/slideLayout7.xml"/><Relationship Id="rId4" Type="http://schemas.openxmlformats.org/officeDocument/2006/relationships/tags" Target="../tags/tag134.xml"/></Relationships>
</file>

<file path=ppt/slides/_rels/slide6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slideLayout" Target="../slideLayouts/slideLayout7.xml"/><Relationship Id="rId4" Type="http://schemas.openxmlformats.org/officeDocument/2006/relationships/tags" Target="../tags/tag138.xml"/></Relationships>
</file>

<file path=ppt/slides/_rels/slide67.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 Id="rId5" Type="http://schemas.openxmlformats.org/officeDocument/2006/relationships/slideLayout" Target="../slideLayouts/slideLayout7.xml"/><Relationship Id="rId4" Type="http://schemas.openxmlformats.org/officeDocument/2006/relationships/tags" Target="../tags/tag150.xml"/></Relationships>
</file>

<file path=ppt/slides/_rels/slide69.xml.rels><?xml version="1.0" encoding="UTF-8" standalone="yes"?>
<Relationships xmlns="http://schemas.openxmlformats.org/package/2006/relationships"><Relationship Id="rId8" Type="http://schemas.openxmlformats.org/officeDocument/2006/relationships/tags" Target="../tags/tag158.xml"/><Relationship Id="rId3" Type="http://schemas.openxmlformats.org/officeDocument/2006/relationships/tags" Target="../tags/tag153.xml"/><Relationship Id="rId7" Type="http://schemas.openxmlformats.org/officeDocument/2006/relationships/tags" Target="../tags/tag157.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slideLayout" Target="../slideLayouts/slideLayout7.xml"/><Relationship Id="rId5" Type="http://schemas.openxmlformats.org/officeDocument/2006/relationships/tags" Target="../tags/tag155.xml"/><Relationship Id="rId10" Type="http://schemas.openxmlformats.org/officeDocument/2006/relationships/tags" Target="../tags/tag160.xml"/><Relationship Id="rId4" Type="http://schemas.openxmlformats.org/officeDocument/2006/relationships/tags" Target="../tags/tag154.xml"/><Relationship Id="rId9" Type="http://schemas.openxmlformats.org/officeDocument/2006/relationships/tags" Target="../tags/tag159.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6759388" y="5180813"/>
            <a:ext cx="5049823" cy="646331"/>
          </a:xfrm>
          <a:prstGeom prst="rect">
            <a:avLst/>
          </a:prstGeom>
          <a:noFill/>
        </p:spPr>
        <p:txBody>
          <a:bodyPr wrap="square" rtlCol="0">
            <a:spAutoFit/>
          </a:bodyPr>
          <a:lstStyle/>
          <a:p>
            <a:pPr algn="r"/>
            <a:r>
              <a:rPr lang="zh-CN" altLang="en-US" sz="3600" dirty="0">
                <a:solidFill>
                  <a:schemeClr val="bg1"/>
                </a:solidFill>
                <a:latin typeface="微软雅黑" panose="020B0503020204020204" pitchFamily="34" charset="-122"/>
                <a:ea typeface="微软雅黑" panose="020B0503020204020204" pitchFamily="34" charset="-122"/>
              </a:rPr>
              <a:t>第五章 电子支付与安全</a:t>
            </a: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4"/>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4223497"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电子支付认知</a:t>
            </a:r>
          </a:p>
        </p:txBody>
      </p:sp>
      <p:sp>
        <p:nvSpPr>
          <p:cNvPr id="28" name="Rectangle 14"/>
          <p:cNvSpPr/>
          <p:nvPr/>
        </p:nvSpPr>
        <p:spPr>
          <a:xfrm>
            <a:off x="742950" y="5228810"/>
            <a:ext cx="8822237" cy="867930"/>
          </a:xfrm>
          <a:prstGeom prst="rect">
            <a:avLst/>
          </a:prstGeom>
        </p:spPr>
        <p:txBody>
          <a:bodyPr wrap="square">
            <a:spAutoFit/>
          </a:bodyPr>
          <a:lstStyle/>
          <a:p>
            <a:pPr>
              <a:lnSpc>
                <a:spcPct val="120000"/>
              </a:lnSpc>
            </a:pP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近年，电子商务呈爆发式的增长，除带给用户便利、实惠之外，也带来了安全的困扰和交易的</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风险。电子支付安全问题是人们愿意选择网络进行贸易活动的保障，也控制着网上交易的最后一道防线，是电子商务成败的生命线。正确认识电子支付，是走进电子支付的第一步</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电子支付</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258405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 name="矩形 629">
            <a:extLst>
              <a:ext uri="{FF2B5EF4-FFF2-40B4-BE49-F238E27FC236}">
                <a16:creationId xmlns:a16="http://schemas.microsoft.com/office/drawing/2014/main" id="{70D3E124-F38E-4779-B3D4-CA437E45895E}"/>
              </a:ext>
            </a:extLst>
          </p:cNvPr>
          <p:cNvSpPr/>
          <p:nvPr/>
        </p:nvSpPr>
        <p:spPr>
          <a:xfrm>
            <a:off x="4254641" y="4564500"/>
            <a:ext cx="7937359" cy="147950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8979745" y="2665106"/>
            <a:ext cx="1618369" cy="900948"/>
          </a:xfrm>
          <a:prstGeom prst="round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支付</a:t>
            </a:r>
            <a:endParaRPr lang="zh-CN" altLang="en-US" sz="3200" b="1" dirty="0">
              <a:latin typeface="微软雅黑" panose="020B0503020204020204" pitchFamily="34" charset="-122"/>
              <a:ea typeface="微软雅黑" panose="020B0503020204020204" pitchFamily="34" charset="-122"/>
            </a:endParaRPr>
          </a:p>
        </p:txBody>
      </p:sp>
      <p:sp>
        <p:nvSpPr>
          <p:cNvPr id="2" name="矩形 1"/>
          <p:cNvSpPr/>
          <p:nvPr/>
        </p:nvSpPr>
        <p:spPr>
          <a:xfrm>
            <a:off x="2236925" y="1373422"/>
            <a:ext cx="5633920" cy="1569660"/>
          </a:xfrm>
          <a:prstGeom prst="rect">
            <a:avLst/>
          </a:prstGeom>
        </p:spPr>
        <p:txBody>
          <a:bodyPr wrap="square">
            <a:spAutoFit/>
          </a:bodyPr>
          <a:lstStyle/>
          <a:p>
            <a:pPr marL="342900" indent="-342900">
              <a:lnSpc>
                <a:spcPct val="120000"/>
              </a:lnSpc>
              <a:buFont typeface="Wingdings" panose="05000000000000000000" pitchFamily="2" charset="2"/>
              <a:buChar char="l"/>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电子商务活动过程中，双方就交易条款达成一致意见，签订交易合同。买方要向卖方支付相应额度的资金，卖方要向买方进行实物交割。在整个电子商务活动中，最重要的环节</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便是</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KSO_Shape"/>
          <p:cNvSpPr/>
          <p:nvPr/>
        </p:nvSpPr>
        <p:spPr>
          <a:xfrm rot="4746630">
            <a:off x="7789797" y="2374248"/>
            <a:ext cx="771221" cy="1071140"/>
          </a:xfrm>
          <a:custGeom>
            <a:avLst/>
            <a:gdLst>
              <a:gd name="connsiteX0" fmla="*/ 405946 w 461547"/>
              <a:gd name="connsiteY0" fmla="*/ 0 h 641672"/>
              <a:gd name="connsiteX1" fmla="*/ 461547 w 461547"/>
              <a:gd name="connsiteY1" fmla="*/ 346143 h 641672"/>
              <a:gd name="connsiteX2" fmla="*/ 459596 w 461547"/>
              <a:gd name="connsiteY2" fmla="*/ 345737 h 641672"/>
              <a:gd name="connsiteX3" fmla="*/ 382928 w 461547"/>
              <a:gd name="connsiteY3" fmla="*/ 242787 h 641672"/>
              <a:gd name="connsiteX4" fmla="*/ 381480 w 461547"/>
              <a:gd name="connsiteY4" fmla="*/ 247440 h 641672"/>
              <a:gd name="connsiteX5" fmla="*/ 0 w 461547"/>
              <a:gd name="connsiteY5" fmla="*/ 639491 h 641672"/>
              <a:gd name="connsiteX6" fmla="*/ 329858 w 461547"/>
              <a:gd name="connsiteY6" fmla="*/ 237025 h 641672"/>
              <a:gd name="connsiteX7" fmla="*/ 331034 w 461547"/>
              <a:gd name="connsiteY7" fmla="*/ 231233 h 641672"/>
              <a:gd name="connsiteX8" fmla="*/ 218681 w 461547"/>
              <a:gd name="connsiteY8" fmla="*/ 295540 h 641672"/>
              <a:gd name="connsiteX9" fmla="*/ 216730 w 461547"/>
              <a:gd name="connsiteY9" fmla="*/ 295133 h 64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547" h="641672">
                <a:moveTo>
                  <a:pt x="405946" y="0"/>
                </a:moveTo>
                <a:lnTo>
                  <a:pt x="461547" y="346143"/>
                </a:lnTo>
                <a:lnTo>
                  <a:pt x="459596" y="345737"/>
                </a:lnTo>
                <a:lnTo>
                  <a:pt x="382928" y="242787"/>
                </a:lnTo>
                <a:lnTo>
                  <a:pt x="381480" y="247440"/>
                </a:lnTo>
                <a:cubicBezTo>
                  <a:pt x="258966" y="618095"/>
                  <a:pt x="24250" y="652446"/>
                  <a:pt x="0" y="639491"/>
                </a:cubicBezTo>
                <a:cubicBezTo>
                  <a:pt x="130520" y="649125"/>
                  <a:pt x="294836" y="390929"/>
                  <a:pt x="329858" y="237025"/>
                </a:cubicBezTo>
                <a:lnTo>
                  <a:pt x="331034" y="231233"/>
                </a:lnTo>
                <a:lnTo>
                  <a:pt x="218681" y="295540"/>
                </a:lnTo>
                <a:lnTo>
                  <a:pt x="216730" y="29513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7" name="iślïdé">
            <a:extLst>
              <a:ext uri="{FF2B5EF4-FFF2-40B4-BE49-F238E27FC236}">
                <a16:creationId xmlns:a16="http://schemas.microsoft.com/office/drawing/2014/main" id="{45BEDA0C-9769-4817-BEFD-AAB1BC5F40ED}"/>
              </a:ext>
            </a:extLst>
          </p:cNvPr>
          <p:cNvSpPr/>
          <p:nvPr/>
        </p:nvSpPr>
        <p:spPr bwMode="auto">
          <a:xfrm flipH="1">
            <a:off x="2968428" y="3789787"/>
            <a:ext cx="833643" cy="535857"/>
          </a:xfrm>
          <a:custGeom>
            <a:avLst/>
            <a:gdLst>
              <a:gd name="T0" fmla="*/ 0 w 1061"/>
              <a:gd name="T1" fmla="*/ 682 h 682"/>
              <a:gd name="T2" fmla="*/ 1061 w 1061"/>
              <a:gd name="T3" fmla="*/ 67 h 682"/>
              <a:gd name="T4" fmla="*/ 1061 w 1061"/>
              <a:gd name="T5" fmla="*/ 0 h 682"/>
              <a:gd name="T6" fmla="*/ 0 w 1061"/>
              <a:gd name="T7" fmla="*/ 616 h 682"/>
              <a:gd name="T8" fmla="*/ 0 w 1061"/>
              <a:gd name="T9" fmla="*/ 682 h 682"/>
            </a:gdLst>
            <a:ahLst/>
            <a:cxnLst>
              <a:cxn ang="0">
                <a:pos x="T0" y="T1"/>
              </a:cxn>
              <a:cxn ang="0">
                <a:pos x="T2" y="T3"/>
              </a:cxn>
              <a:cxn ang="0">
                <a:pos x="T4" y="T5"/>
              </a:cxn>
              <a:cxn ang="0">
                <a:pos x="T6" y="T7"/>
              </a:cxn>
              <a:cxn ang="0">
                <a:pos x="T8" y="T9"/>
              </a:cxn>
            </a:cxnLst>
            <a:rect l="0" t="0" r="r" b="b"/>
            <a:pathLst>
              <a:path w="1061" h="682">
                <a:moveTo>
                  <a:pt x="0" y="682"/>
                </a:moveTo>
                <a:lnTo>
                  <a:pt x="1061" y="67"/>
                </a:lnTo>
                <a:lnTo>
                  <a:pt x="1061" y="0"/>
                </a:lnTo>
                <a:lnTo>
                  <a:pt x="0" y="616"/>
                </a:lnTo>
                <a:lnTo>
                  <a:pt x="0" y="682"/>
                </a:lnTo>
                <a:close/>
              </a:path>
            </a:pathLst>
          </a:custGeom>
          <a:solidFill>
            <a:srgbClr val="3232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ïṡ1îḑê">
            <a:extLst>
              <a:ext uri="{FF2B5EF4-FFF2-40B4-BE49-F238E27FC236}">
                <a16:creationId xmlns:a16="http://schemas.microsoft.com/office/drawing/2014/main" id="{5D7ED004-D085-46DC-B8D9-4CF7EFDF4131}"/>
              </a:ext>
            </a:extLst>
          </p:cNvPr>
          <p:cNvSpPr/>
          <p:nvPr/>
        </p:nvSpPr>
        <p:spPr bwMode="auto">
          <a:xfrm flipH="1">
            <a:off x="2968428" y="3789787"/>
            <a:ext cx="833643" cy="535857"/>
          </a:xfrm>
          <a:custGeom>
            <a:avLst/>
            <a:gdLst>
              <a:gd name="T0" fmla="*/ 0 w 1061"/>
              <a:gd name="T1" fmla="*/ 682 h 682"/>
              <a:gd name="T2" fmla="*/ 1061 w 1061"/>
              <a:gd name="T3" fmla="*/ 67 h 682"/>
              <a:gd name="T4" fmla="*/ 1061 w 1061"/>
              <a:gd name="T5" fmla="*/ 0 h 682"/>
              <a:gd name="T6" fmla="*/ 0 w 1061"/>
              <a:gd name="T7" fmla="*/ 616 h 682"/>
              <a:gd name="T8" fmla="*/ 0 w 1061"/>
              <a:gd name="T9" fmla="*/ 682 h 682"/>
            </a:gdLst>
            <a:ahLst/>
            <a:cxnLst>
              <a:cxn ang="0">
                <a:pos x="T0" y="T1"/>
              </a:cxn>
              <a:cxn ang="0">
                <a:pos x="T2" y="T3"/>
              </a:cxn>
              <a:cxn ang="0">
                <a:pos x="T4" y="T5"/>
              </a:cxn>
              <a:cxn ang="0">
                <a:pos x="T6" y="T7"/>
              </a:cxn>
              <a:cxn ang="0">
                <a:pos x="T8" y="T9"/>
              </a:cxn>
            </a:cxnLst>
            <a:rect l="0" t="0" r="r" b="b"/>
            <a:pathLst>
              <a:path w="1061" h="682">
                <a:moveTo>
                  <a:pt x="0" y="682"/>
                </a:moveTo>
                <a:lnTo>
                  <a:pt x="1061" y="67"/>
                </a:lnTo>
                <a:lnTo>
                  <a:pt x="1061" y="0"/>
                </a:lnTo>
                <a:lnTo>
                  <a:pt x="0" y="616"/>
                </a:lnTo>
                <a:lnTo>
                  <a:pt x="0" y="6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işļiḍè">
            <a:extLst>
              <a:ext uri="{FF2B5EF4-FFF2-40B4-BE49-F238E27FC236}">
                <a16:creationId xmlns:a16="http://schemas.microsoft.com/office/drawing/2014/main" id="{AF510EE1-E90A-4FC7-A0BD-7BCCD768399C}"/>
              </a:ext>
            </a:extLst>
          </p:cNvPr>
          <p:cNvSpPr/>
          <p:nvPr/>
        </p:nvSpPr>
        <p:spPr bwMode="auto">
          <a:xfrm flipH="1">
            <a:off x="1638213" y="3789787"/>
            <a:ext cx="1330214" cy="819499"/>
          </a:xfrm>
          <a:custGeom>
            <a:avLst/>
            <a:gdLst>
              <a:gd name="T0" fmla="*/ 1693 w 1693"/>
              <a:gd name="T1" fmla="*/ 976 h 1043"/>
              <a:gd name="T2" fmla="*/ 0 w 1693"/>
              <a:gd name="T3" fmla="*/ 0 h 1043"/>
              <a:gd name="T4" fmla="*/ 0 w 1693"/>
              <a:gd name="T5" fmla="*/ 67 h 1043"/>
              <a:gd name="T6" fmla="*/ 1693 w 1693"/>
              <a:gd name="T7" fmla="*/ 1043 h 1043"/>
              <a:gd name="T8" fmla="*/ 1693 w 1693"/>
              <a:gd name="T9" fmla="*/ 976 h 1043"/>
            </a:gdLst>
            <a:ahLst/>
            <a:cxnLst>
              <a:cxn ang="0">
                <a:pos x="T0" y="T1"/>
              </a:cxn>
              <a:cxn ang="0">
                <a:pos x="T2" y="T3"/>
              </a:cxn>
              <a:cxn ang="0">
                <a:pos x="T4" y="T5"/>
              </a:cxn>
              <a:cxn ang="0">
                <a:pos x="T6" y="T7"/>
              </a:cxn>
              <a:cxn ang="0">
                <a:pos x="T8" y="T9"/>
              </a:cxn>
            </a:cxnLst>
            <a:rect l="0" t="0" r="r" b="b"/>
            <a:pathLst>
              <a:path w="1693" h="1043">
                <a:moveTo>
                  <a:pt x="1693" y="976"/>
                </a:moveTo>
                <a:lnTo>
                  <a:pt x="0" y="0"/>
                </a:lnTo>
                <a:lnTo>
                  <a:pt x="0" y="67"/>
                </a:lnTo>
                <a:lnTo>
                  <a:pt x="1693" y="1043"/>
                </a:lnTo>
                <a:lnTo>
                  <a:pt x="1693" y="976"/>
                </a:lnTo>
                <a:close/>
              </a:path>
            </a:pathLst>
          </a:custGeom>
          <a:solidFill>
            <a:srgbClr val="2323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iṡlíďé">
            <a:extLst>
              <a:ext uri="{FF2B5EF4-FFF2-40B4-BE49-F238E27FC236}">
                <a16:creationId xmlns:a16="http://schemas.microsoft.com/office/drawing/2014/main" id="{07C001B8-C7EF-4D9C-AB08-9BD95D55425F}"/>
              </a:ext>
            </a:extLst>
          </p:cNvPr>
          <p:cNvSpPr/>
          <p:nvPr/>
        </p:nvSpPr>
        <p:spPr bwMode="auto">
          <a:xfrm flipH="1">
            <a:off x="1638213" y="3789787"/>
            <a:ext cx="1330214" cy="819499"/>
          </a:xfrm>
          <a:custGeom>
            <a:avLst/>
            <a:gdLst>
              <a:gd name="T0" fmla="*/ 1693 w 1693"/>
              <a:gd name="T1" fmla="*/ 976 h 1043"/>
              <a:gd name="T2" fmla="*/ 0 w 1693"/>
              <a:gd name="T3" fmla="*/ 0 h 1043"/>
              <a:gd name="T4" fmla="*/ 0 w 1693"/>
              <a:gd name="T5" fmla="*/ 67 h 1043"/>
              <a:gd name="T6" fmla="*/ 1693 w 1693"/>
              <a:gd name="T7" fmla="*/ 1043 h 1043"/>
              <a:gd name="T8" fmla="*/ 1693 w 1693"/>
              <a:gd name="T9" fmla="*/ 976 h 1043"/>
            </a:gdLst>
            <a:ahLst/>
            <a:cxnLst>
              <a:cxn ang="0">
                <a:pos x="T0" y="T1"/>
              </a:cxn>
              <a:cxn ang="0">
                <a:pos x="T2" y="T3"/>
              </a:cxn>
              <a:cxn ang="0">
                <a:pos x="T4" y="T5"/>
              </a:cxn>
              <a:cxn ang="0">
                <a:pos x="T6" y="T7"/>
              </a:cxn>
              <a:cxn ang="0">
                <a:pos x="T8" y="T9"/>
              </a:cxn>
            </a:cxnLst>
            <a:rect l="0" t="0" r="r" b="b"/>
            <a:pathLst>
              <a:path w="1693" h="1043">
                <a:moveTo>
                  <a:pt x="1693" y="976"/>
                </a:moveTo>
                <a:lnTo>
                  <a:pt x="0" y="0"/>
                </a:lnTo>
                <a:lnTo>
                  <a:pt x="0" y="67"/>
                </a:lnTo>
                <a:lnTo>
                  <a:pt x="1693" y="1043"/>
                </a:lnTo>
                <a:lnTo>
                  <a:pt x="1693" y="9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iślîḋé">
            <a:extLst>
              <a:ext uri="{FF2B5EF4-FFF2-40B4-BE49-F238E27FC236}">
                <a16:creationId xmlns:a16="http://schemas.microsoft.com/office/drawing/2014/main" id="{FD9CFBFD-8D37-4F25-A11F-5944C6A4D92B}"/>
              </a:ext>
            </a:extLst>
          </p:cNvPr>
          <p:cNvSpPr/>
          <p:nvPr/>
        </p:nvSpPr>
        <p:spPr bwMode="auto">
          <a:xfrm flipH="1">
            <a:off x="1638213" y="4556643"/>
            <a:ext cx="833643" cy="535857"/>
          </a:xfrm>
          <a:custGeom>
            <a:avLst/>
            <a:gdLst>
              <a:gd name="T0" fmla="*/ 1061 w 1061"/>
              <a:gd name="T1" fmla="*/ 0 h 682"/>
              <a:gd name="T2" fmla="*/ 0 w 1061"/>
              <a:gd name="T3" fmla="*/ 616 h 682"/>
              <a:gd name="T4" fmla="*/ 0 w 1061"/>
              <a:gd name="T5" fmla="*/ 682 h 682"/>
              <a:gd name="T6" fmla="*/ 1061 w 1061"/>
              <a:gd name="T7" fmla="*/ 67 h 682"/>
              <a:gd name="T8" fmla="*/ 1061 w 1061"/>
              <a:gd name="T9" fmla="*/ 0 h 682"/>
            </a:gdLst>
            <a:ahLst/>
            <a:cxnLst>
              <a:cxn ang="0">
                <a:pos x="T0" y="T1"/>
              </a:cxn>
              <a:cxn ang="0">
                <a:pos x="T2" y="T3"/>
              </a:cxn>
              <a:cxn ang="0">
                <a:pos x="T4" y="T5"/>
              </a:cxn>
              <a:cxn ang="0">
                <a:pos x="T6" y="T7"/>
              </a:cxn>
              <a:cxn ang="0">
                <a:pos x="T8" y="T9"/>
              </a:cxn>
            </a:cxnLst>
            <a:rect l="0" t="0" r="r" b="b"/>
            <a:pathLst>
              <a:path w="1061" h="682">
                <a:moveTo>
                  <a:pt x="1061" y="0"/>
                </a:moveTo>
                <a:lnTo>
                  <a:pt x="0" y="616"/>
                </a:lnTo>
                <a:lnTo>
                  <a:pt x="0" y="682"/>
                </a:lnTo>
                <a:lnTo>
                  <a:pt x="1061" y="67"/>
                </a:lnTo>
                <a:lnTo>
                  <a:pt x="1061" y="0"/>
                </a:lnTo>
                <a:close/>
              </a:path>
            </a:pathLst>
          </a:custGeom>
          <a:solidFill>
            <a:srgbClr val="016A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ïśľîde">
            <a:extLst>
              <a:ext uri="{FF2B5EF4-FFF2-40B4-BE49-F238E27FC236}">
                <a16:creationId xmlns:a16="http://schemas.microsoft.com/office/drawing/2014/main" id="{5091036D-15B4-4EB0-8F93-ABA41EA52042}"/>
              </a:ext>
            </a:extLst>
          </p:cNvPr>
          <p:cNvSpPr/>
          <p:nvPr/>
        </p:nvSpPr>
        <p:spPr bwMode="auto">
          <a:xfrm flipH="1">
            <a:off x="2471857" y="4273787"/>
            <a:ext cx="1330214" cy="818714"/>
          </a:xfrm>
          <a:custGeom>
            <a:avLst/>
            <a:gdLst>
              <a:gd name="T0" fmla="*/ 1693 w 1693"/>
              <a:gd name="T1" fmla="*/ 976 h 1042"/>
              <a:gd name="T2" fmla="*/ 0 w 1693"/>
              <a:gd name="T3" fmla="*/ 0 h 1042"/>
              <a:gd name="T4" fmla="*/ 0 w 1693"/>
              <a:gd name="T5" fmla="*/ 66 h 1042"/>
              <a:gd name="T6" fmla="*/ 1693 w 1693"/>
              <a:gd name="T7" fmla="*/ 1042 h 1042"/>
              <a:gd name="T8" fmla="*/ 1693 w 1693"/>
              <a:gd name="T9" fmla="*/ 976 h 1042"/>
            </a:gdLst>
            <a:ahLst/>
            <a:cxnLst>
              <a:cxn ang="0">
                <a:pos x="T0" y="T1"/>
              </a:cxn>
              <a:cxn ang="0">
                <a:pos x="T2" y="T3"/>
              </a:cxn>
              <a:cxn ang="0">
                <a:pos x="T4" y="T5"/>
              </a:cxn>
              <a:cxn ang="0">
                <a:pos x="T6" y="T7"/>
              </a:cxn>
              <a:cxn ang="0">
                <a:pos x="T8" y="T9"/>
              </a:cxn>
            </a:cxnLst>
            <a:rect l="0" t="0" r="r" b="b"/>
            <a:pathLst>
              <a:path w="1693" h="1042">
                <a:moveTo>
                  <a:pt x="1693" y="976"/>
                </a:moveTo>
                <a:lnTo>
                  <a:pt x="0" y="0"/>
                </a:lnTo>
                <a:lnTo>
                  <a:pt x="0" y="66"/>
                </a:lnTo>
                <a:lnTo>
                  <a:pt x="1693" y="1042"/>
                </a:lnTo>
                <a:lnTo>
                  <a:pt x="1693" y="976"/>
                </a:lnTo>
                <a:close/>
              </a:path>
            </a:pathLst>
          </a:custGeom>
          <a:solidFill>
            <a:srgbClr val="0149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îṣlíďe">
            <a:extLst>
              <a:ext uri="{FF2B5EF4-FFF2-40B4-BE49-F238E27FC236}">
                <a16:creationId xmlns:a16="http://schemas.microsoft.com/office/drawing/2014/main" id="{801CFFB2-D846-4EBE-8AC7-A616851F143A}"/>
              </a:ext>
            </a:extLst>
          </p:cNvPr>
          <p:cNvSpPr/>
          <p:nvPr/>
        </p:nvSpPr>
        <p:spPr bwMode="auto">
          <a:xfrm flipH="1">
            <a:off x="2471857" y="4273787"/>
            <a:ext cx="1330214" cy="818714"/>
          </a:xfrm>
          <a:custGeom>
            <a:avLst/>
            <a:gdLst>
              <a:gd name="T0" fmla="*/ 1693 w 1693"/>
              <a:gd name="T1" fmla="*/ 976 h 1042"/>
              <a:gd name="T2" fmla="*/ 0 w 1693"/>
              <a:gd name="T3" fmla="*/ 0 h 1042"/>
              <a:gd name="T4" fmla="*/ 0 w 1693"/>
              <a:gd name="T5" fmla="*/ 66 h 1042"/>
              <a:gd name="T6" fmla="*/ 1693 w 1693"/>
              <a:gd name="T7" fmla="*/ 1042 h 1042"/>
              <a:gd name="T8" fmla="*/ 1693 w 1693"/>
              <a:gd name="T9" fmla="*/ 976 h 1042"/>
            </a:gdLst>
            <a:ahLst/>
            <a:cxnLst>
              <a:cxn ang="0">
                <a:pos x="T0" y="T1"/>
              </a:cxn>
              <a:cxn ang="0">
                <a:pos x="T2" y="T3"/>
              </a:cxn>
              <a:cxn ang="0">
                <a:pos x="T4" y="T5"/>
              </a:cxn>
              <a:cxn ang="0">
                <a:pos x="T6" y="T7"/>
              </a:cxn>
              <a:cxn ang="0">
                <a:pos x="T8" y="T9"/>
              </a:cxn>
            </a:cxnLst>
            <a:rect l="0" t="0" r="r" b="b"/>
            <a:pathLst>
              <a:path w="1693" h="1042">
                <a:moveTo>
                  <a:pt x="1693" y="976"/>
                </a:moveTo>
                <a:lnTo>
                  <a:pt x="0" y="0"/>
                </a:lnTo>
                <a:lnTo>
                  <a:pt x="0" y="66"/>
                </a:lnTo>
                <a:lnTo>
                  <a:pt x="1693" y="1042"/>
                </a:lnTo>
                <a:lnTo>
                  <a:pt x="1693" y="9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îŝļiḓè">
            <a:extLst>
              <a:ext uri="{FF2B5EF4-FFF2-40B4-BE49-F238E27FC236}">
                <a16:creationId xmlns:a16="http://schemas.microsoft.com/office/drawing/2014/main" id="{3C617F8E-8E42-4DCD-B614-E1D4760F18AE}"/>
              </a:ext>
            </a:extLst>
          </p:cNvPr>
          <p:cNvSpPr/>
          <p:nvPr/>
        </p:nvSpPr>
        <p:spPr bwMode="auto">
          <a:xfrm flipH="1">
            <a:off x="1429214" y="3668787"/>
            <a:ext cx="2582642" cy="1492070"/>
          </a:xfrm>
          <a:custGeom>
            <a:avLst/>
            <a:gdLst>
              <a:gd name="T0" fmla="*/ 1381 w 2243"/>
              <a:gd name="T1" fmla="*/ 1286 h 1298"/>
              <a:gd name="T2" fmla="*/ 2222 w 2243"/>
              <a:gd name="T3" fmla="*/ 797 h 1298"/>
              <a:gd name="T4" fmla="*/ 2222 w 2243"/>
              <a:gd name="T5" fmla="*/ 754 h 1298"/>
              <a:gd name="T6" fmla="*/ 937 w 2243"/>
              <a:gd name="T7" fmla="*/ 12 h 1298"/>
              <a:gd name="T8" fmla="*/ 862 w 2243"/>
              <a:gd name="T9" fmla="*/ 12 h 1298"/>
              <a:gd name="T10" fmla="*/ 21 w 2243"/>
              <a:gd name="T11" fmla="*/ 501 h 1298"/>
              <a:gd name="T12" fmla="*/ 21 w 2243"/>
              <a:gd name="T13" fmla="*/ 544 h 1298"/>
              <a:gd name="T14" fmla="*/ 1307 w 2243"/>
              <a:gd name="T15" fmla="*/ 1286 h 1298"/>
              <a:gd name="T16" fmla="*/ 1381 w 2243"/>
              <a:gd name="T17" fmla="*/ 1286 h 1298"/>
              <a:gd name="T18" fmla="*/ 182 w 2243"/>
              <a:gd name="T19" fmla="*/ 526 h 1298"/>
              <a:gd name="T20" fmla="*/ 906 w 2243"/>
              <a:gd name="T21" fmla="*/ 105 h 1298"/>
              <a:gd name="T22" fmla="*/ 2061 w 2243"/>
              <a:gd name="T23" fmla="*/ 772 h 1298"/>
              <a:gd name="T24" fmla="*/ 1337 w 2243"/>
              <a:gd name="T25" fmla="*/ 1193 h 1298"/>
              <a:gd name="T26" fmla="*/ 182 w 2243"/>
              <a:gd name="T27" fmla="*/ 526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3" h="1298">
                <a:moveTo>
                  <a:pt x="1381" y="1286"/>
                </a:moveTo>
                <a:cubicBezTo>
                  <a:pt x="2222" y="797"/>
                  <a:pt x="2222" y="797"/>
                  <a:pt x="2222" y="797"/>
                </a:cubicBezTo>
                <a:cubicBezTo>
                  <a:pt x="2243" y="785"/>
                  <a:pt x="2243" y="766"/>
                  <a:pt x="2222" y="754"/>
                </a:cubicBezTo>
                <a:cubicBezTo>
                  <a:pt x="937" y="12"/>
                  <a:pt x="937" y="12"/>
                  <a:pt x="937" y="12"/>
                </a:cubicBezTo>
                <a:cubicBezTo>
                  <a:pt x="916" y="0"/>
                  <a:pt x="883" y="0"/>
                  <a:pt x="862" y="12"/>
                </a:cubicBezTo>
                <a:cubicBezTo>
                  <a:pt x="21" y="501"/>
                  <a:pt x="21" y="501"/>
                  <a:pt x="21" y="501"/>
                </a:cubicBezTo>
                <a:cubicBezTo>
                  <a:pt x="0" y="513"/>
                  <a:pt x="0" y="532"/>
                  <a:pt x="21" y="544"/>
                </a:cubicBezTo>
                <a:cubicBezTo>
                  <a:pt x="1307" y="1286"/>
                  <a:pt x="1307" y="1286"/>
                  <a:pt x="1307" y="1286"/>
                </a:cubicBezTo>
                <a:cubicBezTo>
                  <a:pt x="1327" y="1298"/>
                  <a:pt x="1361" y="1298"/>
                  <a:pt x="1381" y="1286"/>
                </a:cubicBezTo>
                <a:moveTo>
                  <a:pt x="182" y="526"/>
                </a:moveTo>
                <a:cubicBezTo>
                  <a:pt x="906" y="105"/>
                  <a:pt x="906" y="105"/>
                  <a:pt x="906" y="105"/>
                </a:cubicBezTo>
                <a:cubicBezTo>
                  <a:pt x="2061" y="772"/>
                  <a:pt x="2061" y="772"/>
                  <a:pt x="2061" y="772"/>
                </a:cubicBezTo>
                <a:cubicBezTo>
                  <a:pt x="1337" y="1193"/>
                  <a:pt x="1337" y="1193"/>
                  <a:pt x="1337" y="1193"/>
                </a:cubicBezTo>
                <a:cubicBezTo>
                  <a:pt x="182" y="526"/>
                  <a:pt x="182" y="526"/>
                  <a:pt x="182" y="526"/>
                </a:cubicBezTo>
              </a:path>
            </a:pathLst>
          </a:custGeom>
          <a:solidFill>
            <a:srgbClr val="5452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iś1îďe">
            <a:extLst>
              <a:ext uri="{FF2B5EF4-FFF2-40B4-BE49-F238E27FC236}">
                <a16:creationId xmlns:a16="http://schemas.microsoft.com/office/drawing/2014/main" id="{B39B8642-1617-49CA-9C32-2093E77A04CB}"/>
              </a:ext>
            </a:extLst>
          </p:cNvPr>
          <p:cNvSpPr/>
          <p:nvPr/>
        </p:nvSpPr>
        <p:spPr bwMode="auto">
          <a:xfrm flipH="1">
            <a:off x="1632714" y="3783501"/>
            <a:ext cx="2174856" cy="1262642"/>
          </a:xfrm>
          <a:custGeom>
            <a:avLst/>
            <a:gdLst>
              <a:gd name="T0" fmla="*/ 1160 w 1889"/>
              <a:gd name="T1" fmla="*/ 1098 h 1098"/>
              <a:gd name="T2" fmla="*/ 1163 w 1889"/>
              <a:gd name="T3" fmla="*/ 1097 h 1098"/>
              <a:gd name="T4" fmla="*/ 1887 w 1889"/>
              <a:gd name="T5" fmla="*/ 677 h 1098"/>
              <a:gd name="T6" fmla="*/ 1889 w 1889"/>
              <a:gd name="T7" fmla="*/ 672 h 1098"/>
              <a:gd name="T8" fmla="*/ 1887 w 1889"/>
              <a:gd name="T9" fmla="*/ 667 h 1098"/>
              <a:gd name="T10" fmla="*/ 732 w 1889"/>
              <a:gd name="T11" fmla="*/ 0 h 1098"/>
              <a:gd name="T12" fmla="*/ 729 w 1889"/>
              <a:gd name="T13" fmla="*/ 0 h 1098"/>
              <a:gd name="T14" fmla="*/ 726 w 1889"/>
              <a:gd name="T15" fmla="*/ 0 h 1098"/>
              <a:gd name="T16" fmla="*/ 3 w 1889"/>
              <a:gd name="T17" fmla="*/ 421 h 1098"/>
              <a:gd name="T18" fmla="*/ 0 w 1889"/>
              <a:gd name="T19" fmla="*/ 426 h 1098"/>
              <a:gd name="T20" fmla="*/ 3 w 1889"/>
              <a:gd name="T21" fmla="*/ 430 h 1098"/>
              <a:gd name="T22" fmla="*/ 1158 w 1889"/>
              <a:gd name="T23" fmla="*/ 1097 h 1098"/>
              <a:gd name="T24" fmla="*/ 1160 w 1889"/>
              <a:gd name="T25" fmla="*/ 1098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9" h="1098">
                <a:moveTo>
                  <a:pt x="1160" y="1098"/>
                </a:moveTo>
                <a:cubicBezTo>
                  <a:pt x="1161" y="1098"/>
                  <a:pt x="1162" y="1098"/>
                  <a:pt x="1163" y="1097"/>
                </a:cubicBezTo>
                <a:cubicBezTo>
                  <a:pt x="1887" y="677"/>
                  <a:pt x="1887" y="677"/>
                  <a:pt x="1887" y="677"/>
                </a:cubicBezTo>
                <a:cubicBezTo>
                  <a:pt x="1888" y="676"/>
                  <a:pt x="1889" y="674"/>
                  <a:pt x="1889" y="672"/>
                </a:cubicBezTo>
                <a:cubicBezTo>
                  <a:pt x="1889" y="670"/>
                  <a:pt x="1888" y="668"/>
                  <a:pt x="1887" y="667"/>
                </a:cubicBezTo>
                <a:cubicBezTo>
                  <a:pt x="732" y="0"/>
                  <a:pt x="732" y="0"/>
                  <a:pt x="732" y="0"/>
                </a:cubicBezTo>
                <a:cubicBezTo>
                  <a:pt x="731" y="0"/>
                  <a:pt x="730" y="0"/>
                  <a:pt x="729" y="0"/>
                </a:cubicBezTo>
                <a:cubicBezTo>
                  <a:pt x="728" y="0"/>
                  <a:pt x="727" y="0"/>
                  <a:pt x="726" y="0"/>
                </a:cubicBezTo>
                <a:cubicBezTo>
                  <a:pt x="3" y="421"/>
                  <a:pt x="3" y="421"/>
                  <a:pt x="3" y="421"/>
                </a:cubicBezTo>
                <a:cubicBezTo>
                  <a:pt x="1" y="422"/>
                  <a:pt x="0" y="424"/>
                  <a:pt x="0" y="426"/>
                </a:cubicBezTo>
                <a:cubicBezTo>
                  <a:pt x="0" y="428"/>
                  <a:pt x="1" y="429"/>
                  <a:pt x="3" y="430"/>
                </a:cubicBezTo>
                <a:cubicBezTo>
                  <a:pt x="1158" y="1097"/>
                  <a:pt x="1158" y="1097"/>
                  <a:pt x="1158" y="1097"/>
                </a:cubicBezTo>
                <a:cubicBezTo>
                  <a:pt x="1158" y="1098"/>
                  <a:pt x="1159" y="1098"/>
                  <a:pt x="1160" y="1098"/>
                </a:cubicBezTo>
              </a:path>
            </a:pathLst>
          </a:custGeom>
          <a:solidFill>
            <a:srgbClr val="D1DD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íṧľîḓê">
            <a:extLst>
              <a:ext uri="{FF2B5EF4-FFF2-40B4-BE49-F238E27FC236}">
                <a16:creationId xmlns:a16="http://schemas.microsoft.com/office/drawing/2014/main" id="{78803E2D-FAB1-41D6-8A0C-0394FCCEF352}"/>
              </a:ext>
            </a:extLst>
          </p:cNvPr>
          <p:cNvSpPr/>
          <p:nvPr/>
        </p:nvSpPr>
        <p:spPr bwMode="auto">
          <a:xfrm flipH="1">
            <a:off x="1625642" y="3777215"/>
            <a:ext cx="2188999" cy="1274428"/>
          </a:xfrm>
          <a:custGeom>
            <a:avLst/>
            <a:gdLst>
              <a:gd name="T0" fmla="*/ 1166 w 1901"/>
              <a:gd name="T1" fmla="*/ 1109 h 1109"/>
              <a:gd name="T2" fmla="*/ 1172 w 1901"/>
              <a:gd name="T3" fmla="*/ 1108 h 1109"/>
              <a:gd name="T4" fmla="*/ 1895 w 1901"/>
              <a:gd name="T5" fmla="*/ 687 h 1109"/>
              <a:gd name="T6" fmla="*/ 1901 w 1901"/>
              <a:gd name="T7" fmla="*/ 678 h 1109"/>
              <a:gd name="T8" fmla="*/ 1895 w 1901"/>
              <a:gd name="T9" fmla="*/ 669 h 1109"/>
              <a:gd name="T10" fmla="*/ 740 w 1901"/>
              <a:gd name="T11" fmla="*/ 2 h 1109"/>
              <a:gd name="T12" fmla="*/ 735 w 1901"/>
              <a:gd name="T13" fmla="*/ 0 h 1109"/>
              <a:gd name="T14" fmla="*/ 729 w 1901"/>
              <a:gd name="T15" fmla="*/ 2 h 1109"/>
              <a:gd name="T16" fmla="*/ 6 w 1901"/>
              <a:gd name="T17" fmla="*/ 422 h 1109"/>
              <a:gd name="T18" fmla="*/ 0 w 1901"/>
              <a:gd name="T19" fmla="*/ 432 h 1109"/>
              <a:gd name="T20" fmla="*/ 6 w 1901"/>
              <a:gd name="T21" fmla="*/ 441 h 1109"/>
              <a:gd name="T22" fmla="*/ 1161 w 1901"/>
              <a:gd name="T23" fmla="*/ 1108 h 1109"/>
              <a:gd name="T24" fmla="*/ 1166 w 1901"/>
              <a:gd name="T25" fmla="*/ 1109 h 1109"/>
              <a:gd name="T26" fmla="*/ 735 w 1901"/>
              <a:gd name="T27" fmla="*/ 11 h 1109"/>
              <a:gd name="T28" fmla="*/ 1890 w 1901"/>
              <a:gd name="T29" fmla="*/ 678 h 1109"/>
              <a:gd name="T30" fmla="*/ 1166 w 1901"/>
              <a:gd name="T31" fmla="*/ 1099 h 1109"/>
              <a:gd name="T32" fmla="*/ 11 w 1901"/>
              <a:gd name="T33" fmla="*/ 432 h 1109"/>
              <a:gd name="T34" fmla="*/ 735 w 1901"/>
              <a:gd name="T35" fmla="*/ 11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1" h="1109">
                <a:moveTo>
                  <a:pt x="1166" y="1109"/>
                </a:moveTo>
                <a:cubicBezTo>
                  <a:pt x="1168" y="1109"/>
                  <a:pt x="1170" y="1109"/>
                  <a:pt x="1172" y="1108"/>
                </a:cubicBezTo>
                <a:cubicBezTo>
                  <a:pt x="1895" y="687"/>
                  <a:pt x="1895" y="687"/>
                  <a:pt x="1895" y="687"/>
                </a:cubicBezTo>
                <a:cubicBezTo>
                  <a:pt x="1899" y="685"/>
                  <a:pt x="1901" y="682"/>
                  <a:pt x="1901" y="678"/>
                </a:cubicBezTo>
                <a:cubicBezTo>
                  <a:pt x="1901" y="674"/>
                  <a:pt x="1899" y="670"/>
                  <a:pt x="1895" y="669"/>
                </a:cubicBezTo>
                <a:cubicBezTo>
                  <a:pt x="740" y="2"/>
                  <a:pt x="740" y="2"/>
                  <a:pt x="740" y="2"/>
                </a:cubicBezTo>
                <a:cubicBezTo>
                  <a:pt x="739" y="1"/>
                  <a:pt x="737" y="0"/>
                  <a:pt x="735" y="0"/>
                </a:cubicBezTo>
                <a:cubicBezTo>
                  <a:pt x="733" y="0"/>
                  <a:pt x="731" y="1"/>
                  <a:pt x="729" y="2"/>
                </a:cubicBezTo>
                <a:cubicBezTo>
                  <a:pt x="6" y="422"/>
                  <a:pt x="6" y="422"/>
                  <a:pt x="6" y="422"/>
                </a:cubicBezTo>
                <a:cubicBezTo>
                  <a:pt x="2" y="424"/>
                  <a:pt x="0" y="428"/>
                  <a:pt x="0" y="432"/>
                </a:cubicBezTo>
                <a:cubicBezTo>
                  <a:pt x="0" y="436"/>
                  <a:pt x="3" y="439"/>
                  <a:pt x="6" y="441"/>
                </a:cubicBezTo>
                <a:cubicBezTo>
                  <a:pt x="1161" y="1108"/>
                  <a:pt x="1161" y="1108"/>
                  <a:pt x="1161" y="1108"/>
                </a:cubicBezTo>
                <a:cubicBezTo>
                  <a:pt x="1162" y="1109"/>
                  <a:pt x="1164" y="1109"/>
                  <a:pt x="1166" y="1109"/>
                </a:cubicBezTo>
                <a:moveTo>
                  <a:pt x="735" y="11"/>
                </a:moveTo>
                <a:cubicBezTo>
                  <a:pt x="1890" y="678"/>
                  <a:pt x="1890" y="678"/>
                  <a:pt x="1890" y="678"/>
                </a:cubicBezTo>
                <a:cubicBezTo>
                  <a:pt x="1166" y="1099"/>
                  <a:pt x="1166" y="1099"/>
                  <a:pt x="1166" y="1099"/>
                </a:cubicBezTo>
                <a:cubicBezTo>
                  <a:pt x="11" y="432"/>
                  <a:pt x="11" y="432"/>
                  <a:pt x="11" y="432"/>
                </a:cubicBezTo>
                <a:cubicBezTo>
                  <a:pt x="735" y="11"/>
                  <a:pt x="735" y="11"/>
                  <a:pt x="735" y="11"/>
                </a:cubicBezTo>
              </a:path>
            </a:pathLst>
          </a:custGeom>
          <a:solidFill>
            <a:srgbClr val="6865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íṡlîḑè">
            <a:extLst>
              <a:ext uri="{FF2B5EF4-FFF2-40B4-BE49-F238E27FC236}">
                <a16:creationId xmlns:a16="http://schemas.microsoft.com/office/drawing/2014/main" id="{8A4EAC75-48AE-4165-AA93-CE70F77FDE7B}"/>
              </a:ext>
            </a:extLst>
          </p:cNvPr>
          <p:cNvSpPr/>
          <p:nvPr/>
        </p:nvSpPr>
        <p:spPr bwMode="auto">
          <a:xfrm flipH="1">
            <a:off x="1434714" y="4269072"/>
            <a:ext cx="2570856" cy="941285"/>
          </a:xfrm>
          <a:custGeom>
            <a:avLst/>
            <a:gdLst>
              <a:gd name="T0" fmla="*/ 2232 w 2233"/>
              <a:gd name="T1" fmla="*/ 304 h 819"/>
              <a:gd name="T2" fmla="*/ 2232 w 2233"/>
              <a:gd name="T3" fmla="*/ 303 h 819"/>
              <a:gd name="T4" fmla="*/ 2232 w 2233"/>
              <a:gd name="T5" fmla="*/ 300 h 819"/>
              <a:gd name="T6" fmla="*/ 2233 w 2233"/>
              <a:gd name="T7" fmla="*/ 254 h 819"/>
              <a:gd name="T8" fmla="*/ 2232 w 2233"/>
              <a:gd name="T9" fmla="*/ 257 h 819"/>
              <a:gd name="T10" fmla="*/ 2231 w 2233"/>
              <a:gd name="T11" fmla="*/ 260 h 819"/>
              <a:gd name="T12" fmla="*/ 2230 w 2233"/>
              <a:gd name="T13" fmla="*/ 263 h 819"/>
              <a:gd name="T14" fmla="*/ 2228 w 2233"/>
              <a:gd name="T15" fmla="*/ 266 h 819"/>
              <a:gd name="T16" fmla="*/ 2226 w 2233"/>
              <a:gd name="T17" fmla="*/ 268 h 819"/>
              <a:gd name="T18" fmla="*/ 2223 w 2233"/>
              <a:gd name="T19" fmla="*/ 271 h 819"/>
              <a:gd name="T20" fmla="*/ 2219 w 2233"/>
              <a:gd name="T21" fmla="*/ 274 h 819"/>
              <a:gd name="T22" fmla="*/ 1376 w 2233"/>
              <a:gd name="T23" fmla="*/ 764 h 819"/>
              <a:gd name="T24" fmla="*/ 1370 w 2233"/>
              <a:gd name="T25" fmla="*/ 767 h 819"/>
              <a:gd name="T26" fmla="*/ 1364 w 2233"/>
              <a:gd name="T27" fmla="*/ 769 h 819"/>
              <a:gd name="T28" fmla="*/ 1359 w 2233"/>
              <a:gd name="T29" fmla="*/ 770 h 819"/>
              <a:gd name="T30" fmla="*/ 1354 w 2233"/>
              <a:gd name="T31" fmla="*/ 772 h 819"/>
              <a:gd name="T32" fmla="*/ 1346 w 2233"/>
              <a:gd name="T33" fmla="*/ 773 h 819"/>
              <a:gd name="T34" fmla="*/ 1341 w 2233"/>
              <a:gd name="T35" fmla="*/ 773 h 819"/>
              <a:gd name="T36" fmla="*/ 1335 w 2233"/>
              <a:gd name="T37" fmla="*/ 773 h 819"/>
              <a:gd name="T38" fmla="*/ 1330 w 2233"/>
              <a:gd name="T39" fmla="*/ 772 h 819"/>
              <a:gd name="T40" fmla="*/ 1325 w 2233"/>
              <a:gd name="T41" fmla="*/ 772 h 819"/>
              <a:gd name="T42" fmla="*/ 1320 w 2233"/>
              <a:gd name="T43" fmla="*/ 771 h 819"/>
              <a:gd name="T44" fmla="*/ 1315 w 2233"/>
              <a:gd name="T45" fmla="*/ 770 h 819"/>
              <a:gd name="T46" fmla="*/ 1307 w 2233"/>
              <a:gd name="T47" fmla="*/ 767 h 819"/>
              <a:gd name="T48" fmla="*/ 1302 w 2233"/>
              <a:gd name="T49" fmla="*/ 764 h 819"/>
              <a:gd name="T50" fmla="*/ 1 w 2233"/>
              <a:gd name="T51" fmla="*/ 0 h 819"/>
              <a:gd name="T52" fmla="*/ 16 w 2233"/>
              <a:gd name="T53" fmla="*/ 68 h 819"/>
              <a:gd name="T54" fmla="*/ 1305 w 2233"/>
              <a:gd name="T55" fmla="*/ 812 h 819"/>
              <a:gd name="T56" fmla="*/ 1309 w 2233"/>
              <a:gd name="T57" fmla="*/ 813 h 819"/>
              <a:gd name="T58" fmla="*/ 1315 w 2233"/>
              <a:gd name="T59" fmla="*/ 815 h 819"/>
              <a:gd name="T60" fmla="*/ 1317 w 2233"/>
              <a:gd name="T61" fmla="*/ 816 h 819"/>
              <a:gd name="T62" fmla="*/ 1321 w 2233"/>
              <a:gd name="T63" fmla="*/ 817 h 819"/>
              <a:gd name="T64" fmla="*/ 1325 w 2233"/>
              <a:gd name="T65" fmla="*/ 817 h 819"/>
              <a:gd name="T66" fmla="*/ 1327 w 2233"/>
              <a:gd name="T67" fmla="*/ 818 h 819"/>
              <a:gd name="T68" fmla="*/ 1331 w 2233"/>
              <a:gd name="T69" fmla="*/ 818 h 819"/>
              <a:gd name="T70" fmla="*/ 1335 w 2233"/>
              <a:gd name="T71" fmla="*/ 818 h 819"/>
              <a:gd name="T72" fmla="*/ 1337 w 2233"/>
              <a:gd name="T73" fmla="*/ 819 h 819"/>
              <a:gd name="T74" fmla="*/ 1340 w 2233"/>
              <a:gd name="T75" fmla="*/ 818 h 819"/>
              <a:gd name="T76" fmla="*/ 1342 w 2233"/>
              <a:gd name="T77" fmla="*/ 818 h 819"/>
              <a:gd name="T78" fmla="*/ 1346 w 2233"/>
              <a:gd name="T79" fmla="*/ 818 h 819"/>
              <a:gd name="T80" fmla="*/ 1348 w 2233"/>
              <a:gd name="T81" fmla="*/ 818 h 819"/>
              <a:gd name="T82" fmla="*/ 1354 w 2233"/>
              <a:gd name="T83" fmla="*/ 817 h 819"/>
              <a:gd name="T84" fmla="*/ 1354 w 2233"/>
              <a:gd name="T85" fmla="*/ 817 h 819"/>
              <a:gd name="T86" fmla="*/ 1359 w 2233"/>
              <a:gd name="T87" fmla="*/ 816 h 819"/>
              <a:gd name="T88" fmla="*/ 1364 w 2233"/>
              <a:gd name="T89" fmla="*/ 815 h 819"/>
              <a:gd name="T90" fmla="*/ 1365 w 2233"/>
              <a:gd name="T91" fmla="*/ 814 h 819"/>
              <a:gd name="T92" fmla="*/ 1371 w 2233"/>
              <a:gd name="T93" fmla="*/ 812 h 819"/>
              <a:gd name="T94" fmla="*/ 2217 w 2233"/>
              <a:gd name="T95" fmla="*/ 321 h 819"/>
              <a:gd name="T96" fmla="*/ 2219 w 2233"/>
              <a:gd name="T97" fmla="*/ 319 h 819"/>
              <a:gd name="T98" fmla="*/ 2223 w 2233"/>
              <a:gd name="T99" fmla="*/ 317 h 819"/>
              <a:gd name="T100" fmla="*/ 2224 w 2233"/>
              <a:gd name="T101" fmla="*/ 315 h 819"/>
              <a:gd name="T102" fmla="*/ 2227 w 2233"/>
              <a:gd name="T103" fmla="*/ 313 h 819"/>
              <a:gd name="T104" fmla="*/ 2228 w 2233"/>
              <a:gd name="T105" fmla="*/ 311 h 819"/>
              <a:gd name="T106" fmla="*/ 2230 w 2233"/>
              <a:gd name="T107" fmla="*/ 309 h 819"/>
              <a:gd name="T108" fmla="*/ 2231 w 2233"/>
              <a:gd name="T109" fmla="*/ 307 h 819"/>
              <a:gd name="T110" fmla="*/ 2231 w 2233"/>
              <a:gd name="T111" fmla="*/ 306 h 819"/>
              <a:gd name="T112" fmla="*/ 2231 w 2233"/>
              <a:gd name="T113" fmla="*/ 30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33" h="819">
                <a:moveTo>
                  <a:pt x="2231" y="305"/>
                </a:moveTo>
                <a:cubicBezTo>
                  <a:pt x="2232" y="305"/>
                  <a:pt x="2232" y="304"/>
                  <a:pt x="2232" y="304"/>
                </a:cubicBezTo>
                <a:cubicBezTo>
                  <a:pt x="2232" y="303"/>
                  <a:pt x="2232" y="303"/>
                  <a:pt x="2232" y="303"/>
                </a:cubicBezTo>
                <a:cubicBezTo>
                  <a:pt x="2232" y="303"/>
                  <a:pt x="2232" y="303"/>
                  <a:pt x="2232" y="303"/>
                </a:cubicBezTo>
                <a:cubicBezTo>
                  <a:pt x="2232" y="302"/>
                  <a:pt x="2232" y="301"/>
                  <a:pt x="2232" y="301"/>
                </a:cubicBezTo>
                <a:cubicBezTo>
                  <a:pt x="2232" y="300"/>
                  <a:pt x="2232" y="300"/>
                  <a:pt x="2232" y="300"/>
                </a:cubicBezTo>
                <a:cubicBezTo>
                  <a:pt x="2232" y="299"/>
                  <a:pt x="2232" y="299"/>
                  <a:pt x="2232" y="299"/>
                </a:cubicBezTo>
                <a:cubicBezTo>
                  <a:pt x="2233" y="284"/>
                  <a:pt x="2233" y="269"/>
                  <a:pt x="2233" y="254"/>
                </a:cubicBezTo>
                <a:cubicBezTo>
                  <a:pt x="2233" y="254"/>
                  <a:pt x="2233" y="255"/>
                  <a:pt x="2232" y="255"/>
                </a:cubicBezTo>
                <a:cubicBezTo>
                  <a:pt x="2232" y="256"/>
                  <a:pt x="2232" y="256"/>
                  <a:pt x="2232" y="257"/>
                </a:cubicBezTo>
                <a:cubicBezTo>
                  <a:pt x="2232" y="257"/>
                  <a:pt x="2232" y="258"/>
                  <a:pt x="2232" y="258"/>
                </a:cubicBezTo>
                <a:cubicBezTo>
                  <a:pt x="2232" y="259"/>
                  <a:pt x="2232" y="259"/>
                  <a:pt x="2231" y="260"/>
                </a:cubicBezTo>
                <a:cubicBezTo>
                  <a:pt x="2231" y="260"/>
                  <a:pt x="2231" y="261"/>
                  <a:pt x="2231" y="261"/>
                </a:cubicBezTo>
                <a:cubicBezTo>
                  <a:pt x="2231" y="262"/>
                  <a:pt x="2230" y="262"/>
                  <a:pt x="2230" y="263"/>
                </a:cubicBezTo>
                <a:cubicBezTo>
                  <a:pt x="2230" y="263"/>
                  <a:pt x="2230" y="263"/>
                  <a:pt x="2229" y="264"/>
                </a:cubicBezTo>
                <a:cubicBezTo>
                  <a:pt x="2229" y="264"/>
                  <a:pt x="2229" y="265"/>
                  <a:pt x="2228" y="266"/>
                </a:cubicBezTo>
                <a:cubicBezTo>
                  <a:pt x="2228" y="266"/>
                  <a:pt x="2227" y="267"/>
                  <a:pt x="2227" y="267"/>
                </a:cubicBezTo>
                <a:cubicBezTo>
                  <a:pt x="2226" y="268"/>
                  <a:pt x="2226" y="268"/>
                  <a:pt x="2226" y="268"/>
                </a:cubicBezTo>
                <a:cubicBezTo>
                  <a:pt x="2226" y="269"/>
                  <a:pt x="2225" y="269"/>
                  <a:pt x="2224" y="270"/>
                </a:cubicBezTo>
                <a:cubicBezTo>
                  <a:pt x="2224" y="270"/>
                  <a:pt x="2223" y="271"/>
                  <a:pt x="2223" y="271"/>
                </a:cubicBezTo>
                <a:cubicBezTo>
                  <a:pt x="2222" y="272"/>
                  <a:pt x="2222" y="272"/>
                  <a:pt x="2221" y="273"/>
                </a:cubicBezTo>
                <a:cubicBezTo>
                  <a:pt x="2221" y="273"/>
                  <a:pt x="2220" y="273"/>
                  <a:pt x="2219" y="274"/>
                </a:cubicBezTo>
                <a:cubicBezTo>
                  <a:pt x="2219" y="274"/>
                  <a:pt x="2218" y="275"/>
                  <a:pt x="2217" y="275"/>
                </a:cubicBezTo>
                <a:cubicBezTo>
                  <a:pt x="1376" y="764"/>
                  <a:pt x="1376" y="764"/>
                  <a:pt x="1376" y="764"/>
                </a:cubicBezTo>
                <a:cubicBezTo>
                  <a:pt x="1375" y="765"/>
                  <a:pt x="1373" y="766"/>
                  <a:pt x="1371" y="766"/>
                </a:cubicBezTo>
                <a:cubicBezTo>
                  <a:pt x="1371" y="767"/>
                  <a:pt x="1370" y="767"/>
                  <a:pt x="1370" y="767"/>
                </a:cubicBezTo>
                <a:cubicBezTo>
                  <a:pt x="1368" y="768"/>
                  <a:pt x="1367" y="768"/>
                  <a:pt x="1366" y="769"/>
                </a:cubicBezTo>
                <a:cubicBezTo>
                  <a:pt x="1365" y="769"/>
                  <a:pt x="1364" y="769"/>
                  <a:pt x="1364" y="769"/>
                </a:cubicBezTo>
                <a:cubicBezTo>
                  <a:pt x="1363" y="769"/>
                  <a:pt x="1362" y="770"/>
                  <a:pt x="1361" y="770"/>
                </a:cubicBezTo>
                <a:cubicBezTo>
                  <a:pt x="1361" y="770"/>
                  <a:pt x="1360" y="770"/>
                  <a:pt x="1359" y="770"/>
                </a:cubicBezTo>
                <a:cubicBezTo>
                  <a:pt x="1358" y="771"/>
                  <a:pt x="1357" y="771"/>
                  <a:pt x="1356" y="771"/>
                </a:cubicBezTo>
                <a:cubicBezTo>
                  <a:pt x="1356" y="771"/>
                  <a:pt x="1355" y="771"/>
                  <a:pt x="1354" y="772"/>
                </a:cubicBezTo>
                <a:cubicBezTo>
                  <a:pt x="1352" y="772"/>
                  <a:pt x="1350" y="772"/>
                  <a:pt x="1348" y="772"/>
                </a:cubicBezTo>
                <a:cubicBezTo>
                  <a:pt x="1348" y="772"/>
                  <a:pt x="1347" y="772"/>
                  <a:pt x="1346" y="773"/>
                </a:cubicBezTo>
                <a:cubicBezTo>
                  <a:pt x="1345" y="773"/>
                  <a:pt x="1344" y="773"/>
                  <a:pt x="1343" y="773"/>
                </a:cubicBezTo>
                <a:cubicBezTo>
                  <a:pt x="1342" y="773"/>
                  <a:pt x="1341" y="773"/>
                  <a:pt x="1341" y="773"/>
                </a:cubicBezTo>
                <a:cubicBezTo>
                  <a:pt x="1340" y="773"/>
                  <a:pt x="1339" y="773"/>
                  <a:pt x="1338" y="773"/>
                </a:cubicBezTo>
                <a:cubicBezTo>
                  <a:pt x="1337" y="773"/>
                  <a:pt x="1336" y="773"/>
                  <a:pt x="1335" y="773"/>
                </a:cubicBezTo>
                <a:cubicBezTo>
                  <a:pt x="1334" y="773"/>
                  <a:pt x="1333" y="773"/>
                  <a:pt x="1333" y="773"/>
                </a:cubicBezTo>
                <a:cubicBezTo>
                  <a:pt x="1332" y="773"/>
                  <a:pt x="1331" y="772"/>
                  <a:pt x="1330" y="772"/>
                </a:cubicBezTo>
                <a:cubicBezTo>
                  <a:pt x="1329" y="772"/>
                  <a:pt x="1328" y="772"/>
                  <a:pt x="1327" y="772"/>
                </a:cubicBezTo>
                <a:cubicBezTo>
                  <a:pt x="1327" y="772"/>
                  <a:pt x="1326" y="772"/>
                  <a:pt x="1325" y="772"/>
                </a:cubicBezTo>
                <a:cubicBezTo>
                  <a:pt x="1324" y="772"/>
                  <a:pt x="1323" y="771"/>
                  <a:pt x="1322" y="771"/>
                </a:cubicBezTo>
                <a:cubicBezTo>
                  <a:pt x="1322" y="771"/>
                  <a:pt x="1321" y="771"/>
                  <a:pt x="1320" y="771"/>
                </a:cubicBezTo>
                <a:cubicBezTo>
                  <a:pt x="1319" y="771"/>
                  <a:pt x="1318" y="770"/>
                  <a:pt x="1317" y="770"/>
                </a:cubicBezTo>
                <a:cubicBezTo>
                  <a:pt x="1316" y="770"/>
                  <a:pt x="1316" y="770"/>
                  <a:pt x="1315" y="770"/>
                </a:cubicBezTo>
                <a:cubicBezTo>
                  <a:pt x="1313" y="769"/>
                  <a:pt x="1311" y="768"/>
                  <a:pt x="1309" y="768"/>
                </a:cubicBezTo>
                <a:cubicBezTo>
                  <a:pt x="1308" y="767"/>
                  <a:pt x="1308" y="767"/>
                  <a:pt x="1307" y="767"/>
                </a:cubicBezTo>
                <a:cubicBezTo>
                  <a:pt x="1306" y="766"/>
                  <a:pt x="1306" y="766"/>
                  <a:pt x="1305" y="766"/>
                </a:cubicBezTo>
                <a:cubicBezTo>
                  <a:pt x="1304" y="765"/>
                  <a:pt x="1303" y="765"/>
                  <a:pt x="1302" y="764"/>
                </a:cubicBezTo>
                <a:cubicBezTo>
                  <a:pt x="16" y="22"/>
                  <a:pt x="16" y="22"/>
                  <a:pt x="16" y="22"/>
                </a:cubicBezTo>
                <a:cubicBezTo>
                  <a:pt x="6" y="16"/>
                  <a:pt x="1" y="8"/>
                  <a:pt x="1" y="0"/>
                </a:cubicBezTo>
                <a:cubicBezTo>
                  <a:pt x="0" y="46"/>
                  <a:pt x="0" y="46"/>
                  <a:pt x="0" y="46"/>
                </a:cubicBezTo>
                <a:cubicBezTo>
                  <a:pt x="0" y="54"/>
                  <a:pt x="6" y="62"/>
                  <a:pt x="16" y="68"/>
                </a:cubicBezTo>
                <a:cubicBezTo>
                  <a:pt x="1301" y="810"/>
                  <a:pt x="1301" y="810"/>
                  <a:pt x="1301" y="810"/>
                </a:cubicBezTo>
                <a:cubicBezTo>
                  <a:pt x="1303" y="810"/>
                  <a:pt x="1304" y="811"/>
                  <a:pt x="1305" y="812"/>
                </a:cubicBezTo>
                <a:cubicBezTo>
                  <a:pt x="1306" y="812"/>
                  <a:pt x="1306" y="812"/>
                  <a:pt x="1307" y="812"/>
                </a:cubicBezTo>
                <a:cubicBezTo>
                  <a:pt x="1307" y="813"/>
                  <a:pt x="1308" y="813"/>
                  <a:pt x="1309" y="813"/>
                </a:cubicBezTo>
                <a:cubicBezTo>
                  <a:pt x="1309" y="813"/>
                  <a:pt x="1309" y="813"/>
                  <a:pt x="1309" y="813"/>
                </a:cubicBezTo>
                <a:cubicBezTo>
                  <a:pt x="1311" y="814"/>
                  <a:pt x="1313" y="815"/>
                  <a:pt x="1315" y="815"/>
                </a:cubicBezTo>
                <a:cubicBezTo>
                  <a:pt x="1315" y="815"/>
                  <a:pt x="1315" y="815"/>
                  <a:pt x="1315" y="815"/>
                </a:cubicBezTo>
                <a:cubicBezTo>
                  <a:pt x="1316" y="816"/>
                  <a:pt x="1316" y="816"/>
                  <a:pt x="1317" y="816"/>
                </a:cubicBezTo>
                <a:cubicBezTo>
                  <a:pt x="1318" y="816"/>
                  <a:pt x="1319" y="816"/>
                  <a:pt x="1320" y="817"/>
                </a:cubicBezTo>
                <a:cubicBezTo>
                  <a:pt x="1321" y="817"/>
                  <a:pt x="1321" y="817"/>
                  <a:pt x="1321" y="817"/>
                </a:cubicBezTo>
                <a:cubicBezTo>
                  <a:pt x="1321" y="817"/>
                  <a:pt x="1322" y="817"/>
                  <a:pt x="1322" y="817"/>
                </a:cubicBezTo>
                <a:cubicBezTo>
                  <a:pt x="1323" y="817"/>
                  <a:pt x="1324" y="817"/>
                  <a:pt x="1325" y="817"/>
                </a:cubicBezTo>
                <a:cubicBezTo>
                  <a:pt x="1325" y="818"/>
                  <a:pt x="1326" y="818"/>
                  <a:pt x="1326" y="818"/>
                </a:cubicBezTo>
                <a:cubicBezTo>
                  <a:pt x="1327" y="818"/>
                  <a:pt x="1327" y="818"/>
                  <a:pt x="1327" y="818"/>
                </a:cubicBezTo>
                <a:cubicBezTo>
                  <a:pt x="1328" y="818"/>
                  <a:pt x="1329" y="818"/>
                  <a:pt x="1330" y="818"/>
                </a:cubicBezTo>
                <a:cubicBezTo>
                  <a:pt x="1330" y="818"/>
                  <a:pt x="1331" y="818"/>
                  <a:pt x="1331" y="818"/>
                </a:cubicBezTo>
                <a:cubicBezTo>
                  <a:pt x="1332" y="818"/>
                  <a:pt x="1332" y="818"/>
                  <a:pt x="1332" y="818"/>
                </a:cubicBezTo>
                <a:cubicBezTo>
                  <a:pt x="1333" y="818"/>
                  <a:pt x="1334" y="818"/>
                  <a:pt x="1335" y="818"/>
                </a:cubicBezTo>
                <a:cubicBezTo>
                  <a:pt x="1336" y="818"/>
                  <a:pt x="1336" y="819"/>
                  <a:pt x="1336" y="819"/>
                </a:cubicBezTo>
                <a:cubicBezTo>
                  <a:pt x="1337" y="819"/>
                  <a:pt x="1337" y="819"/>
                  <a:pt x="1337" y="819"/>
                </a:cubicBezTo>
                <a:cubicBezTo>
                  <a:pt x="1337" y="819"/>
                  <a:pt x="1337" y="819"/>
                  <a:pt x="1338" y="819"/>
                </a:cubicBezTo>
                <a:cubicBezTo>
                  <a:pt x="1338" y="819"/>
                  <a:pt x="1339" y="819"/>
                  <a:pt x="1340" y="818"/>
                </a:cubicBezTo>
                <a:cubicBezTo>
                  <a:pt x="1341" y="818"/>
                  <a:pt x="1341" y="818"/>
                  <a:pt x="1341" y="818"/>
                </a:cubicBezTo>
                <a:cubicBezTo>
                  <a:pt x="1341" y="819"/>
                  <a:pt x="1342" y="819"/>
                  <a:pt x="1342" y="818"/>
                </a:cubicBezTo>
                <a:cubicBezTo>
                  <a:pt x="1343" y="818"/>
                  <a:pt x="1343" y="818"/>
                  <a:pt x="1343" y="818"/>
                </a:cubicBezTo>
                <a:cubicBezTo>
                  <a:pt x="1344" y="818"/>
                  <a:pt x="1345" y="818"/>
                  <a:pt x="1346" y="818"/>
                </a:cubicBezTo>
                <a:cubicBezTo>
                  <a:pt x="1347" y="818"/>
                  <a:pt x="1347" y="818"/>
                  <a:pt x="1348" y="818"/>
                </a:cubicBezTo>
                <a:cubicBezTo>
                  <a:pt x="1348" y="818"/>
                  <a:pt x="1348" y="818"/>
                  <a:pt x="1348" y="818"/>
                </a:cubicBezTo>
                <a:cubicBezTo>
                  <a:pt x="1350" y="818"/>
                  <a:pt x="1352" y="818"/>
                  <a:pt x="1354" y="817"/>
                </a:cubicBezTo>
                <a:cubicBezTo>
                  <a:pt x="1354" y="817"/>
                  <a:pt x="1354" y="817"/>
                  <a:pt x="1354" y="817"/>
                </a:cubicBezTo>
                <a:cubicBezTo>
                  <a:pt x="1354" y="817"/>
                  <a:pt x="1354" y="817"/>
                  <a:pt x="1354" y="817"/>
                </a:cubicBezTo>
                <a:cubicBezTo>
                  <a:pt x="1354" y="817"/>
                  <a:pt x="1354" y="817"/>
                  <a:pt x="1354" y="817"/>
                </a:cubicBezTo>
                <a:cubicBezTo>
                  <a:pt x="1355" y="817"/>
                  <a:pt x="1356" y="817"/>
                  <a:pt x="1356" y="817"/>
                </a:cubicBezTo>
                <a:cubicBezTo>
                  <a:pt x="1357" y="817"/>
                  <a:pt x="1358" y="816"/>
                  <a:pt x="1359" y="816"/>
                </a:cubicBezTo>
                <a:cubicBezTo>
                  <a:pt x="1360" y="816"/>
                  <a:pt x="1360" y="816"/>
                  <a:pt x="1361" y="816"/>
                </a:cubicBezTo>
                <a:cubicBezTo>
                  <a:pt x="1362" y="815"/>
                  <a:pt x="1363" y="815"/>
                  <a:pt x="1364" y="815"/>
                </a:cubicBezTo>
                <a:cubicBezTo>
                  <a:pt x="1364" y="815"/>
                  <a:pt x="1364" y="815"/>
                  <a:pt x="1364" y="815"/>
                </a:cubicBezTo>
                <a:cubicBezTo>
                  <a:pt x="1365" y="814"/>
                  <a:pt x="1365" y="814"/>
                  <a:pt x="1365" y="814"/>
                </a:cubicBezTo>
                <a:cubicBezTo>
                  <a:pt x="1367" y="814"/>
                  <a:pt x="1368" y="813"/>
                  <a:pt x="1369" y="813"/>
                </a:cubicBezTo>
                <a:cubicBezTo>
                  <a:pt x="1370" y="813"/>
                  <a:pt x="1371" y="812"/>
                  <a:pt x="1371" y="812"/>
                </a:cubicBezTo>
                <a:cubicBezTo>
                  <a:pt x="1373" y="811"/>
                  <a:pt x="1374" y="811"/>
                  <a:pt x="1376" y="810"/>
                </a:cubicBezTo>
                <a:cubicBezTo>
                  <a:pt x="2217" y="321"/>
                  <a:pt x="2217" y="321"/>
                  <a:pt x="2217" y="321"/>
                </a:cubicBezTo>
                <a:cubicBezTo>
                  <a:pt x="2218" y="320"/>
                  <a:pt x="2218" y="320"/>
                  <a:pt x="2218" y="320"/>
                </a:cubicBezTo>
                <a:cubicBezTo>
                  <a:pt x="2218" y="320"/>
                  <a:pt x="2219" y="320"/>
                  <a:pt x="2219" y="319"/>
                </a:cubicBezTo>
                <a:cubicBezTo>
                  <a:pt x="2220" y="319"/>
                  <a:pt x="2220" y="319"/>
                  <a:pt x="2221" y="318"/>
                </a:cubicBezTo>
                <a:cubicBezTo>
                  <a:pt x="2222" y="318"/>
                  <a:pt x="2222" y="317"/>
                  <a:pt x="2223" y="317"/>
                </a:cubicBezTo>
                <a:cubicBezTo>
                  <a:pt x="2223" y="317"/>
                  <a:pt x="2224" y="316"/>
                  <a:pt x="2224" y="316"/>
                </a:cubicBezTo>
                <a:cubicBezTo>
                  <a:pt x="2224" y="315"/>
                  <a:pt x="2224" y="315"/>
                  <a:pt x="2224" y="315"/>
                </a:cubicBezTo>
                <a:cubicBezTo>
                  <a:pt x="2225" y="315"/>
                  <a:pt x="2226" y="314"/>
                  <a:pt x="2226" y="314"/>
                </a:cubicBezTo>
                <a:cubicBezTo>
                  <a:pt x="2227" y="313"/>
                  <a:pt x="2227" y="313"/>
                  <a:pt x="2227" y="313"/>
                </a:cubicBezTo>
                <a:cubicBezTo>
                  <a:pt x="2227" y="313"/>
                  <a:pt x="2227" y="312"/>
                  <a:pt x="2228" y="312"/>
                </a:cubicBezTo>
                <a:cubicBezTo>
                  <a:pt x="2228" y="311"/>
                  <a:pt x="2228" y="311"/>
                  <a:pt x="2228" y="311"/>
                </a:cubicBezTo>
                <a:cubicBezTo>
                  <a:pt x="2229" y="311"/>
                  <a:pt x="2229" y="310"/>
                  <a:pt x="2229" y="310"/>
                </a:cubicBezTo>
                <a:cubicBezTo>
                  <a:pt x="2230" y="309"/>
                  <a:pt x="2230" y="309"/>
                  <a:pt x="2230" y="309"/>
                </a:cubicBezTo>
                <a:cubicBezTo>
                  <a:pt x="2230" y="308"/>
                  <a:pt x="2230" y="308"/>
                  <a:pt x="2230" y="308"/>
                </a:cubicBezTo>
                <a:cubicBezTo>
                  <a:pt x="2230" y="308"/>
                  <a:pt x="2231" y="307"/>
                  <a:pt x="2231" y="307"/>
                </a:cubicBezTo>
                <a:cubicBezTo>
                  <a:pt x="2231" y="306"/>
                  <a:pt x="2231" y="306"/>
                  <a:pt x="2231" y="306"/>
                </a:cubicBezTo>
                <a:cubicBezTo>
                  <a:pt x="2231" y="306"/>
                  <a:pt x="2231" y="306"/>
                  <a:pt x="2231" y="306"/>
                </a:cubicBezTo>
                <a:cubicBezTo>
                  <a:pt x="2231" y="306"/>
                  <a:pt x="2231" y="306"/>
                  <a:pt x="2231" y="306"/>
                </a:cubicBezTo>
                <a:cubicBezTo>
                  <a:pt x="2231" y="306"/>
                  <a:pt x="2231" y="306"/>
                  <a:pt x="2231" y="306"/>
                </a:cubicBezTo>
                <a:cubicBezTo>
                  <a:pt x="2231" y="305"/>
                  <a:pt x="2231" y="305"/>
                  <a:pt x="2231" y="305"/>
                </a:cubicBezTo>
              </a:path>
            </a:pathLst>
          </a:custGeom>
          <a:solidFill>
            <a:srgbClr val="3332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íṥḻíḑê">
            <a:extLst>
              <a:ext uri="{FF2B5EF4-FFF2-40B4-BE49-F238E27FC236}">
                <a16:creationId xmlns:a16="http://schemas.microsoft.com/office/drawing/2014/main" id="{42578A4F-0BA2-430C-8C7B-511A63DD6E69}"/>
              </a:ext>
            </a:extLst>
          </p:cNvPr>
          <p:cNvSpPr/>
          <p:nvPr/>
        </p:nvSpPr>
        <p:spPr bwMode="auto">
          <a:xfrm flipH="1">
            <a:off x="3218284" y="4051429"/>
            <a:ext cx="786500" cy="572786"/>
          </a:xfrm>
          <a:custGeom>
            <a:avLst/>
            <a:gdLst>
              <a:gd name="T0" fmla="*/ 303 w 683"/>
              <a:gd name="T1" fmla="*/ 0 h 498"/>
              <a:gd name="T2" fmla="*/ 15 w 683"/>
              <a:gd name="T3" fmla="*/ 168 h 498"/>
              <a:gd name="T4" fmla="*/ 0 w 683"/>
              <a:gd name="T5" fmla="*/ 189 h 498"/>
              <a:gd name="T6" fmla="*/ 15 w 683"/>
              <a:gd name="T7" fmla="*/ 211 h 498"/>
              <a:gd name="T8" fmla="*/ 15 w 683"/>
              <a:gd name="T9" fmla="*/ 211 h 498"/>
              <a:gd name="T10" fmla="*/ 15 w 683"/>
              <a:gd name="T11" fmla="*/ 211 h 498"/>
              <a:gd name="T12" fmla="*/ 419 w 683"/>
              <a:gd name="T13" fmla="*/ 444 h 498"/>
              <a:gd name="T14" fmla="*/ 436 w 683"/>
              <a:gd name="T15" fmla="*/ 452 h 498"/>
              <a:gd name="T16" fmla="*/ 683 w 683"/>
              <a:gd name="T17" fmla="*/ 498 h 498"/>
              <a:gd name="T18" fmla="*/ 171 w 683"/>
              <a:gd name="T19" fmla="*/ 202 h 498"/>
              <a:gd name="T20" fmla="*/ 165 w 683"/>
              <a:gd name="T21" fmla="*/ 193 h 498"/>
              <a:gd name="T22" fmla="*/ 171 w 683"/>
              <a:gd name="T23" fmla="*/ 183 h 498"/>
              <a:gd name="T24" fmla="*/ 302 w 683"/>
              <a:gd name="T25" fmla="*/ 107 h 498"/>
              <a:gd name="T26" fmla="*/ 292 w 683"/>
              <a:gd name="T27" fmla="*/ 102 h 498"/>
              <a:gd name="T28" fmla="*/ 292 w 683"/>
              <a:gd name="T29" fmla="*/ 57 h 498"/>
              <a:gd name="T30" fmla="*/ 303 w 683"/>
              <a:gd name="T31" fmla="*/ 63 h 498"/>
              <a:gd name="T32" fmla="*/ 292 w 683"/>
              <a:gd name="T33" fmla="*/ 57 h 498"/>
              <a:gd name="T34" fmla="*/ 303 w 683"/>
              <a:gd name="T35" fmla="*/ 52 h 498"/>
              <a:gd name="T36" fmla="*/ 303 w 683"/>
              <a:gd name="T37"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498">
                <a:moveTo>
                  <a:pt x="303" y="0"/>
                </a:moveTo>
                <a:cubicBezTo>
                  <a:pt x="15" y="168"/>
                  <a:pt x="15" y="168"/>
                  <a:pt x="15" y="168"/>
                </a:cubicBezTo>
                <a:cubicBezTo>
                  <a:pt x="5" y="174"/>
                  <a:pt x="0" y="181"/>
                  <a:pt x="0" y="189"/>
                </a:cubicBezTo>
                <a:cubicBezTo>
                  <a:pt x="0" y="197"/>
                  <a:pt x="5" y="205"/>
                  <a:pt x="15" y="211"/>
                </a:cubicBezTo>
                <a:cubicBezTo>
                  <a:pt x="15" y="211"/>
                  <a:pt x="15" y="211"/>
                  <a:pt x="15" y="211"/>
                </a:cubicBezTo>
                <a:cubicBezTo>
                  <a:pt x="15" y="211"/>
                  <a:pt x="15" y="211"/>
                  <a:pt x="15" y="211"/>
                </a:cubicBezTo>
                <a:cubicBezTo>
                  <a:pt x="419" y="444"/>
                  <a:pt x="419" y="444"/>
                  <a:pt x="419" y="444"/>
                </a:cubicBezTo>
                <a:cubicBezTo>
                  <a:pt x="436" y="452"/>
                  <a:pt x="436" y="452"/>
                  <a:pt x="436" y="452"/>
                </a:cubicBezTo>
                <a:cubicBezTo>
                  <a:pt x="683" y="498"/>
                  <a:pt x="683" y="498"/>
                  <a:pt x="683" y="498"/>
                </a:cubicBezTo>
                <a:cubicBezTo>
                  <a:pt x="171" y="202"/>
                  <a:pt x="171" y="202"/>
                  <a:pt x="171" y="202"/>
                </a:cubicBezTo>
                <a:cubicBezTo>
                  <a:pt x="168" y="200"/>
                  <a:pt x="165" y="197"/>
                  <a:pt x="165" y="193"/>
                </a:cubicBezTo>
                <a:cubicBezTo>
                  <a:pt x="165" y="189"/>
                  <a:pt x="167" y="185"/>
                  <a:pt x="171" y="183"/>
                </a:cubicBezTo>
                <a:cubicBezTo>
                  <a:pt x="302" y="107"/>
                  <a:pt x="302" y="107"/>
                  <a:pt x="302" y="107"/>
                </a:cubicBezTo>
                <a:cubicBezTo>
                  <a:pt x="292" y="102"/>
                  <a:pt x="292" y="102"/>
                  <a:pt x="292" y="102"/>
                </a:cubicBezTo>
                <a:cubicBezTo>
                  <a:pt x="292" y="57"/>
                  <a:pt x="292" y="57"/>
                  <a:pt x="292" y="57"/>
                </a:cubicBezTo>
                <a:cubicBezTo>
                  <a:pt x="303" y="63"/>
                  <a:pt x="303" y="63"/>
                  <a:pt x="303" y="63"/>
                </a:cubicBezTo>
                <a:cubicBezTo>
                  <a:pt x="292" y="57"/>
                  <a:pt x="292" y="57"/>
                  <a:pt x="292" y="57"/>
                </a:cubicBezTo>
                <a:cubicBezTo>
                  <a:pt x="303" y="52"/>
                  <a:pt x="303" y="52"/>
                  <a:pt x="303" y="52"/>
                </a:cubicBezTo>
                <a:cubicBezTo>
                  <a:pt x="303" y="0"/>
                  <a:pt x="303" y="0"/>
                  <a:pt x="303" y="0"/>
                </a:cubicBezTo>
              </a:path>
            </a:pathLst>
          </a:custGeom>
          <a:solidFill>
            <a:srgbClr val="403F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iṧľiḓe">
            <a:extLst>
              <a:ext uri="{FF2B5EF4-FFF2-40B4-BE49-F238E27FC236}">
                <a16:creationId xmlns:a16="http://schemas.microsoft.com/office/drawing/2014/main" id="{6CC90D49-E9C7-4D1C-B2C9-9E814D35E49C}"/>
              </a:ext>
            </a:extLst>
          </p:cNvPr>
          <p:cNvSpPr/>
          <p:nvPr/>
        </p:nvSpPr>
        <p:spPr bwMode="auto">
          <a:xfrm flipH="1">
            <a:off x="2830141" y="4182644"/>
            <a:ext cx="971928" cy="535071"/>
          </a:xfrm>
          <a:custGeom>
            <a:avLst/>
            <a:gdLst>
              <a:gd name="T0" fmla="*/ 199 w 1237"/>
              <a:gd name="T1" fmla="*/ 0 h 681"/>
              <a:gd name="T2" fmla="*/ 0 w 1237"/>
              <a:gd name="T3" fmla="*/ 116 h 681"/>
              <a:gd name="T4" fmla="*/ 790 w 1237"/>
              <a:gd name="T5" fmla="*/ 571 h 681"/>
              <a:gd name="T6" fmla="*/ 1011 w 1237"/>
              <a:gd name="T7" fmla="*/ 610 h 681"/>
              <a:gd name="T8" fmla="*/ 1118 w 1237"/>
              <a:gd name="T9" fmla="*/ 673 h 681"/>
              <a:gd name="T10" fmla="*/ 1186 w 1237"/>
              <a:gd name="T11" fmla="*/ 681 h 681"/>
              <a:gd name="T12" fmla="*/ 1237 w 1237"/>
              <a:gd name="T13" fmla="*/ 599 h 681"/>
              <a:gd name="T14" fmla="*/ 1191 w 1237"/>
              <a:gd name="T15" fmla="*/ 625 h 681"/>
              <a:gd name="T16" fmla="*/ 550 w 1237"/>
              <a:gd name="T17" fmla="*/ 252 h 681"/>
              <a:gd name="T18" fmla="*/ 639 w 1237"/>
              <a:gd name="T19" fmla="*/ 201 h 681"/>
              <a:gd name="T20" fmla="*/ 639 w 1237"/>
              <a:gd name="T21" fmla="*/ 119 h 681"/>
              <a:gd name="T22" fmla="*/ 611 w 1237"/>
              <a:gd name="T23" fmla="*/ 135 h 681"/>
              <a:gd name="T24" fmla="*/ 591 w 1237"/>
              <a:gd name="T25" fmla="*/ 157 h 681"/>
              <a:gd name="T26" fmla="*/ 585 w 1237"/>
              <a:gd name="T27" fmla="*/ 149 h 681"/>
              <a:gd name="T28" fmla="*/ 519 w 1237"/>
              <a:gd name="T29" fmla="*/ 187 h 681"/>
              <a:gd name="T30" fmla="*/ 463 w 1237"/>
              <a:gd name="T31" fmla="*/ 157 h 681"/>
              <a:gd name="T32" fmla="*/ 450 w 1237"/>
              <a:gd name="T33" fmla="*/ 164 h 681"/>
              <a:gd name="T34" fmla="*/ 428 w 1237"/>
              <a:gd name="T35" fmla="*/ 152 h 681"/>
              <a:gd name="T36" fmla="*/ 428 w 1237"/>
              <a:gd name="T37" fmla="*/ 136 h 681"/>
              <a:gd name="T38" fmla="*/ 412 w 1237"/>
              <a:gd name="T39" fmla="*/ 126 h 681"/>
              <a:gd name="T40" fmla="*/ 410 w 1237"/>
              <a:gd name="T41" fmla="*/ 127 h 681"/>
              <a:gd name="T42" fmla="*/ 410 w 1237"/>
              <a:gd name="T43" fmla="*/ 126 h 681"/>
              <a:gd name="T44" fmla="*/ 410 w 1237"/>
              <a:gd name="T45" fmla="*/ 127 h 681"/>
              <a:gd name="T46" fmla="*/ 362 w 1237"/>
              <a:gd name="T47" fmla="*/ 98 h 681"/>
              <a:gd name="T48" fmla="*/ 359 w 1237"/>
              <a:gd name="T49" fmla="*/ 95 h 681"/>
              <a:gd name="T50" fmla="*/ 359 w 1237"/>
              <a:gd name="T51" fmla="*/ 95 h 681"/>
              <a:gd name="T52" fmla="*/ 199 w 1237"/>
              <a:gd name="T53"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37" h="681">
                <a:moveTo>
                  <a:pt x="199" y="0"/>
                </a:moveTo>
                <a:lnTo>
                  <a:pt x="0" y="116"/>
                </a:lnTo>
                <a:lnTo>
                  <a:pt x="790" y="571"/>
                </a:lnTo>
                <a:lnTo>
                  <a:pt x="1011" y="610"/>
                </a:lnTo>
                <a:lnTo>
                  <a:pt x="1118" y="673"/>
                </a:lnTo>
                <a:lnTo>
                  <a:pt x="1186" y="681"/>
                </a:lnTo>
                <a:lnTo>
                  <a:pt x="1237" y="599"/>
                </a:lnTo>
                <a:lnTo>
                  <a:pt x="1191" y="625"/>
                </a:lnTo>
                <a:lnTo>
                  <a:pt x="550" y="252"/>
                </a:lnTo>
                <a:lnTo>
                  <a:pt x="639" y="201"/>
                </a:lnTo>
                <a:lnTo>
                  <a:pt x="639" y="119"/>
                </a:lnTo>
                <a:lnTo>
                  <a:pt x="611" y="135"/>
                </a:lnTo>
                <a:lnTo>
                  <a:pt x="591" y="157"/>
                </a:lnTo>
                <a:lnTo>
                  <a:pt x="585" y="149"/>
                </a:lnTo>
                <a:lnTo>
                  <a:pt x="519" y="187"/>
                </a:lnTo>
                <a:lnTo>
                  <a:pt x="463" y="157"/>
                </a:lnTo>
                <a:lnTo>
                  <a:pt x="450" y="164"/>
                </a:lnTo>
                <a:lnTo>
                  <a:pt x="428" y="152"/>
                </a:lnTo>
                <a:lnTo>
                  <a:pt x="428" y="136"/>
                </a:lnTo>
                <a:lnTo>
                  <a:pt x="412" y="126"/>
                </a:lnTo>
                <a:lnTo>
                  <a:pt x="410" y="127"/>
                </a:lnTo>
                <a:lnTo>
                  <a:pt x="410" y="126"/>
                </a:lnTo>
                <a:lnTo>
                  <a:pt x="410" y="127"/>
                </a:lnTo>
                <a:lnTo>
                  <a:pt x="362" y="98"/>
                </a:lnTo>
                <a:lnTo>
                  <a:pt x="359" y="95"/>
                </a:lnTo>
                <a:lnTo>
                  <a:pt x="359" y="95"/>
                </a:lnTo>
                <a:lnTo>
                  <a:pt x="199" y="0"/>
                </a:lnTo>
                <a:close/>
              </a:path>
            </a:pathLst>
          </a:custGeom>
          <a:solidFill>
            <a:srgbClr val="A0A9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isļïḍê">
            <a:extLst>
              <a:ext uri="{FF2B5EF4-FFF2-40B4-BE49-F238E27FC236}">
                <a16:creationId xmlns:a16="http://schemas.microsoft.com/office/drawing/2014/main" id="{20C8202B-C293-4977-ACB1-6166CEA64AEC}"/>
              </a:ext>
            </a:extLst>
          </p:cNvPr>
          <p:cNvSpPr/>
          <p:nvPr/>
        </p:nvSpPr>
        <p:spPr bwMode="auto">
          <a:xfrm flipH="1">
            <a:off x="2830141" y="4182644"/>
            <a:ext cx="971928" cy="535071"/>
          </a:xfrm>
          <a:custGeom>
            <a:avLst/>
            <a:gdLst>
              <a:gd name="T0" fmla="*/ 199 w 1237"/>
              <a:gd name="T1" fmla="*/ 0 h 681"/>
              <a:gd name="T2" fmla="*/ 0 w 1237"/>
              <a:gd name="T3" fmla="*/ 116 h 681"/>
              <a:gd name="T4" fmla="*/ 790 w 1237"/>
              <a:gd name="T5" fmla="*/ 571 h 681"/>
              <a:gd name="T6" fmla="*/ 1011 w 1237"/>
              <a:gd name="T7" fmla="*/ 610 h 681"/>
              <a:gd name="T8" fmla="*/ 1118 w 1237"/>
              <a:gd name="T9" fmla="*/ 673 h 681"/>
              <a:gd name="T10" fmla="*/ 1186 w 1237"/>
              <a:gd name="T11" fmla="*/ 681 h 681"/>
              <a:gd name="T12" fmla="*/ 1237 w 1237"/>
              <a:gd name="T13" fmla="*/ 599 h 681"/>
              <a:gd name="T14" fmla="*/ 1191 w 1237"/>
              <a:gd name="T15" fmla="*/ 625 h 681"/>
              <a:gd name="T16" fmla="*/ 550 w 1237"/>
              <a:gd name="T17" fmla="*/ 252 h 681"/>
              <a:gd name="T18" fmla="*/ 639 w 1237"/>
              <a:gd name="T19" fmla="*/ 201 h 681"/>
              <a:gd name="T20" fmla="*/ 639 w 1237"/>
              <a:gd name="T21" fmla="*/ 119 h 681"/>
              <a:gd name="T22" fmla="*/ 611 w 1237"/>
              <a:gd name="T23" fmla="*/ 135 h 681"/>
              <a:gd name="T24" fmla="*/ 591 w 1237"/>
              <a:gd name="T25" fmla="*/ 157 h 681"/>
              <a:gd name="T26" fmla="*/ 585 w 1237"/>
              <a:gd name="T27" fmla="*/ 149 h 681"/>
              <a:gd name="T28" fmla="*/ 519 w 1237"/>
              <a:gd name="T29" fmla="*/ 187 h 681"/>
              <a:gd name="T30" fmla="*/ 463 w 1237"/>
              <a:gd name="T31" fmla="*/ 157 h 681"/>
              <a:gd name="T32" fmla="*/ 450 w 1237"/>
              <a:gd name="T33" fmla="*/ 164 h 681"/>
              <a:gd name="T34" fmla="*/ 428 w 1237"/>
              <a:gd name="T35" fmla="*/ 152 h 681"/>
              <a:gd name="T36" fmla="*/ 428 w 1237"/>
              <a:gd name="T37" fmla="*/ 136 h 681"/>
              <a:gd name="T38" fmla="*/ 412 w 1237"/>
              <a:gd name="T39" fmla="*/ 126 h 681"/>
              <a:gd name="T40" fmla="*/ 410 w 1237"/>
              <a:gd name="T41" fmla="*/ 127 h 681"/>
              <a:gd name="T42" fmla="*/ 410 w 1237"/>
              <a:gd name="T43" fmla="*/ 126 h 681"/>
              <a:gd name="T44" fmla="*/ 410 w 1237"/>
              <a:gd name="T45" fmla="*/ 127 h 681"/>
              <a:gd name="T46" fmla="*/ 362 w 1237"/>
              <a:gd name="T47" fmla="*/ 98 h 681"/>
              <a:gd name="T48" fmla="*/ 359 w 1237"/>
              <a:gd name="T49" fmla="*/ 95 h 681"/>
              <a:gd name="T50" fmla="*/ 359 w 1237"/>
              <a:gd name="T51" fmla="*/ 95 h 681"/>
              <a:gd name="T52" fmla="*/ 199 w 1237"/>
              <a:gd name="T53"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37" h="681">
                <a:moveTo>
                  <a:pt x="199" y="0"/>
                </a:moveTo>
                <a:lnTo>
                  <a:pt x="0" y="116"/>
                </a:lnTo>
                <a:lnTo>
                  <a:pt x="790" y="571"/>
                </a:lnTo>
                <a:lnTo>
                  <a:pt x="1011" y="610"/>
                </a:lnTo>
                <a:lnTo>
                  <a:pt x="1118" y="673"/>
                </a:lnTo>
                <a:lnTo>
                  <a:pt x="1186" y="681"/>
                </a:lnTo>
                <a:lnTo>
                  <a:pt x="1237" y="599"/>
                </a:lnTo>
                <a:lnTo>
                  <a:pt x="1191" y="625"/>
                </a:lnTo>
                <a:lnTo>
                  <a:pt x="550" y="252"/>
                </a:lnTo>
                <a:lnTo>
                  <a:pt x="639" y="201"/>
                </a:lnTo>
                <a:lnTo>
                  <a:pt x="639" y="119"/>
                </a:lnTo>
                <a:lnTo>
                  <a:pt x="611" y="135"/>
                </a:lnTo>
                <a:lnTo>
                  <a:pt x="591" y="157"/>
                </a:lnTo>
                <a:lnTo>
                  <a:pt x="585" y="149"/>
                </a:lnTo>
                <a:lnTo>
                  <a:pt x="519" y="187"/>
                </a:lnTo>
                <a:lnTo>
                  <a:pt x="463" y="157"/>
                </a:lnTo>
                <a:lnTo>
                  <a:pt x="450" y="164"/>
                </a:lnTo>
                <a:lnTo>
                  <a:pt x="428" y="152"/>
                </a:lnTo>
                <a:lnTo>
                  <a:pt x="428" y="136"/>
                </a:lnTo>
                <a:lnTo>
                  <a:pt x="412" y="126"/>
                </a:lnTo>
                <a:lnTo>
                  <a:pt x="410" y="127"/>
                </a:lnTo>
                <a:lnTo>
                  <a:pt x="410" y="126"/>
                </a:lnTo>
                <a:lnTo>
                  <a:pt x="410" y="127"/>
                </a:lnTo>
                <a:lnTo>
                  <a:pt x="362" y="98"/>
                </a:lnTo>
                <a:lnTo>
                  <a:pt x="359" y="95"/>
                </a:lnTo>
                <a:lnTo>
                  <a:pt x="359" y="95"/>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î$ľíḋè">
            <a:extLst>
              <a:ext uri="{FF2B5EF4-FFF2-40B4-BE49-F238E27FC236}">
                <a16:creationId xmlns:a16="http://schemas.microsoft.com/office/drawing/2014/main" id="{A5FB5804-71CC-4CCC-986D-DC14EDE5EF14}"/>
              </a:ext>
            </a:extLst>
          </p:cNvPr>
          <p:cNvSpPr/>
          <p:nvPr/>
        </p:nvSpPr>
        <p:spPr bwMode="auto">
          <a:xfrm flipH="1">
            <a:off x="3181354" y="4174786"/>
            <a:ext cx="633286" cy="456500"/>
          </a:xfrm>
          <a:custGeom>
            <a:avLst/>
            <a:gdLst>
              <a:gd name="T0" fmla="*/ 137 w 550"/>
              <a:gd name="T1" fmla="*/ 0 h 397"/>
              <a:gd name="T2" fmla="*/ 6 w 550"/>
              <a:gd name="T3" fmla="*/ 76 h 397"/>
              <a:gd name="T4" fmla="*/ 0 w 550"/>
              <a:gd name="T5" fmla="*/ 86 h 397"/>
              <a:gd name="T6" fmla="*/ 6 w 550"/>
              <a:gd name="T7" fmla="*/ 95 h 397"/>
              <a:gd name="T8" fmla="*/ 518 w 550"/>
              <a:gd name="T9" fmla="*/ 391 h 397"/>
              <a:gd name="T10" fmla="*/ 550 w 550"/>
              <a:gd name="T11" fmla="*/ 397 h 397"/>
              <a:gd name="T12" fmla="*/ 11 w 550"/>
              <a:gd name="T13" fmla="*/ 86 h 397"/>
              <a:gd name="T14" fmla="*/ 147 w 550"/>
              <a:gd name="T15" fmla="*/ 7 h 397"/>
              <a:gd name="T16" fmla="*/ 137 w 550"/>
              <a:gd name="T17" fmla="*/ 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0" h="397">
                <a:moveTo>
                  <a:pt x="137" y="0"/>
                </a:moveTo>
                <a:cubicBezTo>
                  <a:pt x="6" y="76"/>
                  <a:pt x="6" y="76"/>
                  <a:pt x="6" y="76"/>
                </a:cubicBezTo>
                <a:cubicBezTo>
                  <a:pt x="2" y="78"/>
                  <a:pt x="0" y="82"/>
                  <a:pt x="0" y="86"/>
                </a:cubicBezTo>
                <a:cubicBezTo>
                  <a:pt x="0" y="90"/>
                  <a:pt x="3" y="93"/>
                  <a:pt x="6" y="95"/>
                </a:cubicBezTo>
                <a:cubicBezTo>
                  <a:pt x="518" y="391"/>
                  <a:pt x="518" y="391"/>
                  <a:pt x="518" y="391"/>
                </a:cubicBezTo>
                <a:cubicBezTo>
                  <a:pt x="550" y="397"/>
                  <a:pt x="550" y="397"/>
                  <a:pt x="550" y="397"/>
                </a:cubicBezTo>
                <a:cubicBezTo>
                  <a:pt x="11" y="86"/>
                  <a:pt x="11" y="86"/>
                  <a:pt x="11" y="86"/>
                </a:cubicBezTo>
                <a:cubicBezTo>
                  <a:pt x="147" y="7"/>
                  <a:pt x="147" y="7"/>
                  <a:pt x="147" y="7"/>
                </a:cubicBezTo>
                <a:cubicBezTo>
                  <a:pt x="137" y="0"/>
                  <a:pt x="137" y="0"/>
                  <a:pt x="137" y="0"/>
                </a:cubicBezTo>
              </a:path>
            </a:pathLst>
          </a:custGeom>
          <a:solidFill>
            <a:srgbClr val="504D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ïSḻíďé">
            <a:extLst>
              <a:ext uri="{FF2B5EF4-FFF2-40B4-BE49-F238E27FC236}">
                <a16:creationId xmlns:a16="http://schemas.microsoft.com/office/drawing/2014/main" id="{D97AA736-B923-44F0-9813-B75517ECC01D}"/>
              </a:ext>
            </a:extLst>
          </p:cNvPr>
          <p:cNvSpPr/>
          <p:nvPr/>
        </p:nvSpPr>
        <p:spPr bwMode="auto">
          <a:xfrm flipH="1">
            <a:off x="3522354" y="4294215"/>
            <a:ext cx="465143" cy="267929"/>
          </a:xfrm>
          <a:custGeom>
            <a:avLst/>
            <a:gdLst>
              <a:gd name="T0" fmla="*/ 0 w 404"/>
              <a:gd name="T1" fmla="*/ 0 h 233"/>
              <a:gd name="T2" fmla="*/ 404 w 404"/>
              <a:gd name="T3" fmla="*/ 233 h 233"/>
              <a:gd name="T4" fmla="*/ 404 w 404"/>
              <a:gd name="T5" fmla="*/ 233 h 233"/>
              <a:gd name="T6" fmla="*/ 0 w 404"/>
              <a:gd name="T7" fmla="*/ 0 h 233"/>
              <a:gd name="T8" fmla="*/ 0 w 404"/>
              <a:gd name="T9" fmla="*/ 0 h 233"/>
              <a:gd name="T10" fmla="*/ 0 w 404"/>
              <a:gd name="T11" fmla="*/ 0 h 233"/>
              <a:gd name="T12" fmla="*/ 0 w 404"/>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404" h="233">
                <a:moveTo>
                  <a:pt x="0" y="0"/>
                </a:moveTo>
                <a:cubicBezTo>
                  <a:pt x="404" y="233"/>
                  <a:pt x="404" y="233"/>
                  <a:pt x="404" y="233"/>
                </a:cubicBezTo>
                <a:cubicBezTo>
                  <a:pt x="404" y="233"/>
                  <a:pt x="404" y="233"/>
                  <a:pt x="404" y="233"/>
                </a:cubicBezTo>
                <a:cubicBezTo>
                  <a:pt x="0" y="0"/>
                  <a:pt x="0" y="0"/>
                  <a:pt x="0" y="0"/>
                </a:cubicBezTo>
                <a:moveTo>
                  <a:pt x="0" y="0"/>
                </a:moveTo>
                <a:cubicBezTo>
                  <a:pt x="0" y="0"/>
                  <a:pt x="0" y="0"/>
                  <a:pt x="0" y="0"/>
                </a:cubicBezTo>
                <a:cubicBezTo>
                  <a:pt x="0" y="0"/>
                  <a:pt x="0" y="0"/>
                  <a:pt x="0" y="0"/>
                </a:cubicBezTo>
              </a:path>
            </a:pathLst>
          </a:custGeom>
          <a:solidFill>
            <a:srgbClr val="27262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ïS1íḑe">
            <a:extLst>
              <a:ext uri="{FF2B5EF4-FFF2-40B4-BE49-F238E27FC236}">
                <a16:creationId xmlns:a16="http://schemas.microsoft.com/office/drawing/2014/main" id="{30E0B489-0CE1-40D3-8E89-1895EA721EBB}"/>
              </a:ext>
            </a:extLst>
          </p:cNvPr>
          <p:cNvSpPr/>
          <p:nvPr/>
        </p:nvSpPr>
        <p:spPr bwMode="auto">
          <a:xfrm flipH="1">
            <a:off x="1939928" y="4405001"/>
            <a:ext cx="805357" cy="469857"/>
          </a:xfrm>
          <a:custGeom>
            <a:avLst/>
            <a:gdLst>
              <a:gd name="T0" fmla="*/ 1025 w 1025"/>
              <a:gd name="T1" fmla="*/ 415 h 598"/>
              <a:gd name="T2" fmla="*/ 314 w 1025"/>
              <a:gd name="T3" fmla="*/ 0 h 598"/>
              <a:gd name="T4" fmla="*/ 0 w 1025"/>
              <a:gd name="T5" fmla="*/ 182 h 598"/>
              <a:gd name="T6" fmla="*/ 710 w 1025"/>
              <a:gd name="T7" fmla="*/ 598 h 598"/>
              <a:gd name="T8" fmla="*/ 1025 w 1025"/>
              <a:gd name="T9" fmla="*/ 415 h 598"/>
            </a:gdLst>
            <a:ahLst/>
            <a:cxnLst>
              <a:cxn ang="0">
                <a:pos x="T0" y="T1"/>
              </a:cxn>
              <a:cxn ang="0">
                <a:pos x="T2" y="T3"/>
              </a:cxn>
              <a:cxn ang="0">
                <a:pos x="T4" y="T5"/>
              </a:cxn>
              <a:cxn ang="0">
                <a:pos x="T6" y="T7"/>
              </a:cxn>
              <a:cxn ang="0">
                <a:pos x="T8" y="T9"/>
              </a:cxn>
            </a:cxnLst>
            <a:rect l="0" t="0" r="r" b="b"/>
            <a:pathLst>
              <a:path w="1025" h="598">
                <a:moveTo>
                  <a:pt x="1025" y="415"/>
                </a:moveTo>
                <a:lnTo>
                  <a:pt x="314" y="0"/>
                </a:lnTo>
                <a:lnTo>
                  <a:pt x="0" y="182"/>
                </a:lnTo>
                <a:lnTo>
                  <a:pt x="710" y="598"/>
                </a:lnTo>
                <a:lnTo>
                  <a:pt x="1025" y="415"/>
                </a:lnTo>
                <a:close/>
              </a:path>
            </a:pathLst>
          </a:custGeom>
          <a:solidFill>
            <a:srgbClr val="F9E5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íŝḷíḑe">
            <a:extLst>
              <a:ext uri="{FF2B5EF4-FFF2-40B4-BE49-F238E27FC236}">
                <a16:creationId xmlns:a16="http://schemas.microsoft.com/office/drawing/2014/main" id="{96EF90C4-28F4-4DA8-AA87-F69395BC8870}"/>
              </a:ext>
            </a:extLst>
          </p:cNvPr>
          <p:cNvSpPr/>
          <p:nvPr/>
        </p:nvSpPr>
        <p:spPr bwMode="auto">
          <a:xfrm flipH="1">
            <a:off x="1939928" y="4405001"/>
            <a:ext cx="805357" cy="469857"/>
          </a:xfrm>
          <a:custGeom>
            <a:avLst/>
            <a:gdLst>
              <a:gd name="T0" fmla="*/ 1025 w 1025"/>
              <a:gd name="T1" fmla="*/ 415 h 598"/>
              <a:gd name="T2" fmla="*/ 314 w 1025"/>
              <a:gd name="T3" fmla="*/ 0 h 598"/>
              <a:gd name="T4" fmla="*/ 0 w 1025"/>
              <a:gd name="T5" fmla="*/ 182 h 598"/>
              <a:gd name="T6" fmla="*/ 710 w 1025"/>
              <a:gd name="T7" fmla="*/ 598 h 598"/>
              <a:gd name="T8" fmla="*/ 1025 w 1025"/>
              <a:gd name="T9" fmla="*/ 415 h 598"/>
            </a:gdLst>
            <a:ahLst/>
            <a:cxnLst>
              <a:cxn ang="0">
                <a:pos x="T0" y="T1"/>
              </a:cxn>
              <a:cxn ang="0">
                <a:pos x="T2" y="T3"/>
              </a:cxn>
              <a:cxn ang="0">
                <a:pos x="T4" y="T5"/>
              </a:cxn>
              <a:cxn ang="0">
                <a:pos x="T6" y="T7"/>
              </a:cxn>
              <a:cxn ang="0">
                <a:pos x="T8" y="T9"/>
              </a:cxn>
            </a:cxnLst>
            <a:rect l="0" t="0" r="r" b="b"/>
            <a:pathLst>
              <a:path w="1025" h="598">
                <a:moveTo>
                  <a:pt x="1025" y="415"/>
                </a:moveTo>
                <a:lnTo>
                  <a:pt x="314" y="0"/>
                </a:lnTo>
                <a:lnTo>
                  <a:pt x="0" y="182"/>
                </a:lnTo>
                <a:lnTo>
                  <a:pt x="710" y="598"/>
                </a:lnTo>
                <a:lnTo>
                  <a:pt x="1025" y="4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î$ḻíḑé">
            <a:extLst>
              <a:ext uri="{FF2B5EF4-FFF2-40B4-BE49-F238E27FC236}">
                <a16:creationId xmlns:a16="http://schemas.microsoft.com/office/drawing/2014/main" id="{86C6D708-9A5F-417F-8C80-CEC203EDA365}"/>
              </a:ext>
            </a:extLst>
          </p:cNvPr>
          <p:cNvSpPr/>
          <p:nvPr/>
        </p:nvSpPr>
        <p:spPr bwMode="auto">
          <a:xfrm flipH="1">
            <a:off x="1900642" y="4383001"/>
            <a:ext cx="805357" cy="469071"/>
          </a:xfrm>
          <a:custGeom>
            <a:avLst/>
            <a:gdLst>
              <a:gd name="T0" fmla="*/ 1025 w 1025"/>
              <a:gd name="T1" fmla="*/ 415 h 597"/>
              <a:gd name="T2" fmla="*/ 314 w 1025"/>
              <a:gd name="T3" fmla="*/ 0 h 597"/>
              <a:gd name="T4" fmla="*/ 0 w 1025"/>
              <a:gd name="T5" fmla="*/ 183 h 597"/>
              <a:gd name="T6" fmla="*/ 709 w 1025"/>
              <a:gd name="T7" fmla="*/ 597 h 597"/>
              <a:gd name="T8" fmla="*/ 1025 w 1025"/>
              <a:gd name="T9" fmla="*/ 415 h 597"/>
            </a:gdLst>
            <a:ahLst/>
            <a:cxnLst>
              <a:cxn ang="0">
                <a:pos x="T0" y="T1"/>
              </a:cxn>
              <a:cxn ang="0">
                <a:pos x="T2" y="T3"/>
              </a:cxn>
              <a:cxn ang="0">
                <a:pos x="T4" y="T5"/>
              </a:cxn>
              <a:cxn ang="0">
                <a:pos x="T6" y="T7"/>
              </a:cxn>
              <a:cxn ang="0">
                <a:pos x="T8" y="T9"/>
              </a:cxn>
            </a:cxnLst>
            <a:rect l="0" t="0" r="r" b="b"/>
            <a:pathLst>
              <a:path w="1025" h="597">
                <a:moveTo>
                  <a:pt x="1025" y="415"/>
                </a:moveTo>
                <a:lnTo>
                  <a:pt x="314" y="0"/>
                </a:lnTo>
                <a:lnTo>
                  <a:pt x="0" y="183"/>
                </a:lnTo>
                <a:lnTo>
                  <a:pt x="709" y="597"/>
                </a:lnTo>
                <a:lnTo>
                  <a:pt x="1025" y="415"/>
                </a:lnTo>
                <a:close/>
              </a:path>
            </a:pathLst>
          </a:custGeom>
          <a:solidFill>
            <a:srgbClr val="F9E5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íṡḻídè">
            <a:extLst>
              <a:ext uri="{FF2B5EF4-FFF2-40B4-BE49-F238E27FC236}">
                <a16:creationId xmlns:a16="http://schemas.microsoft.com/office/drawing/2014/main" id="{9E4E3A62-75CC-46C9-9741-5A49768C1571}"/>
              </a:ext>
            </a:extLst>
          </p:cNvPr>
          <p:cNvSpPr/>
          <p:nvPr/>
        </p:nvSpPr>
        <p:spPr bwMode="auto">
          <a:xfrm flipH="1">
            <a:off x="1900642" y="4383001"/>
            <a:ext cx="805357" cy="469071"/>
          </a:xfrm>
          <a:custGeom>
            <a:avLst/>
            <a:gdLst>
              <a:gd name="T0" fmla="*/ 1025 w 1025"/>
              <a:gd name="T1" fmla="*/ 415 h 597"/>
              <a:gd name="T2" fmla="*/ 314 w 1025"/>
              <a:gd name="T3" fmla="*/ 0 h 597"/>
              <a:gd name="T4" fmla="*/ 0 w 1025"/>
              <a:gd name="T5" fmla="*/ 183 h 597"/>
              <a:gd name="T6" fmla="*/ 709 w 1025"/>
              <a:gd name="T7" fmla="*/ 597 h 597"/>
              <a:gd name="T8" fmla="*/ 1025 w 1025"/>
              <a:gd name="T9" fmla="*/ 415 h 597"/>
            </a:gdLst>
            <a:ahLst/>
            <a:cxnLst>
              <a:cxn ang="0">
                <a:pos x="T0" y="T1"/>
              </a:cxn>
              <a:cxn ang="0">
                <a:pos x="T2" y="T3"/>
              </a:cxn>
              <a:cxn ang="0">
                <a:pos x="T4" y="T5"/>
              </a:cxn>
              <a:cxn ang="0">
                <a:pos x="T6" y="T7"/>
              </a:cxn>
              <a:cxn ang="0">
                <a:pos x="T8" y="T9"/>
              </a:cxn>
            </a:cxnLst>
            <a:rect l="0" t="0" r="r" b="b"/>
            <a:pathLst>
              <a:path w="1025" h="597">
                <a:moveTo>
                  <a:pt x="1025" y="415"/>
                </a:moveTo>
                <a:lnTo>
                  <a:pt x="314" y="0"/>
                </a:lnTo>
                <a:lnTo>
                  <a:pt x="0" y="183"/>
                </a:lnTo>
                <a:lnTo>
                  <a:pt x="709" y="597"/>
                </a:lnTo>
                <a:lnTo>
                  <a:pt x="1025" y="4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ï$ľîḑé">
            <a:extLst>
              <a:ext uri="{FF2B5EF4-FFF2-40B4-BE49-F238E27FC236}">
                <a16:creationId xmlns:a16="http://schemas.microsoft.com/office/drawing/2014/main" id="{CDAB122F-B457-490F-9D61-C9EA2DC8B240}"/>
              </a:ext>
            </a:extLst>
          </p:cNvPr>
          <p:cNvSpPr/>
          <p:nvPr/>
        </p:nvSpPr>
        <p:spPr bwMode="auto">
          <a:xfrm flipH="1">
            <a:off x="1920284" y="4393215"/>
            <a:ext cx="803785" cy="469857"/>
          </a:xfrm>
          <a:custGeom>
            <a:avLst/>
            <a:gdLst>
              <a:gd name="T0" fmla="*/ 1023 w 1023"/>
              <a:gd name="T1" fmla="*/ 416 h 598"/>
              <a:gd name="T2" fmla="*/ 313 w 1023"/>
              <a:gd name="T3" fmla="*/ 0 h 598"/>
              <a:gd name="T4" fmla="*/ 0 w 1023"/>
              <a:gd name="T5" fmla="*/ 183 h 598"/>
              <a:gd name="T6" fmla="*/ 709 w 1023"/>
              <a:gd name="T7" fmla="*/ 598 h 598"/>
              <a:gd name="T8" fmla="*/ 1023 w 1023"/>
              <a:gd name="T9" fmla="*/ 416 h 598"/>
            </a:gdLst>
            <a:ahLst/>
            <a:cxnLst>
              <a:cxn ang="0">
                <a:pos x="T0" y="T1"/>
              </a:cxn>
              <a:cxn ang="0">
                <a:pos x="T2" y="T3"/>
              </a:cxn>
              <a:cxn ang="0">
                <a:pos x="T4" y="T5"/>
              </a:cxn>
              <a:cxn ang="0">
                <a:pos x="T6" y="T7"/>
              </a:cxn>
              <a:cxn ang="0">
                <a:pos x="T8" y="T9"/>
              </a:cxn>
            </a:cxnLst>
            <a:rect l="0" t="0" r="r" b="b"/>
            <a:pathLst>
              <a:path w="1023" h="598">
                <a:moveTo>
                  <a:pt x="1023" y="416"/>
                </a:moveTo>
                <a:lnTo>
                  <a:pt x="313" y="0"/>
                </a:lnTo>
                <a:lnTo>
                  <a:pt x="0" y="183"/>
                </a:lnTo>
                <a:lnTo>
                  <a:pt x="709" y="598"/>
                </a:lnTo>
                <a:lnTo>
                  <a:pt x="1023" y="416"/>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ïŝḻïḋé">
            <a:extLst>
              <a:ext uri="{FF2B5EF4-FFF2-40B4-BE49-F238E27FC236}">
                <a16:creationId xmlns:a16="http://schemas.microsoft.com/office/drawing/2014/main" id="{BDE7E1E2-03B8-4BEA-9F34-6A6B6DC9DBCC}"/>
              </a:ext>
            </a:extLst>
          </p:cNvPr>
          <p:cNvSpPr/>
          <p:nvPr/>
        </p:nvSpPr>
        <p:spPr bwMode="auto">
          <a:xfrm flipH="1">
            <a:off x="1920284" y="4393215"/>
            <a:ext cx="803785" cy="469857"/>
          </a:xfrm>
          <a:custGeom>
            <a:avLst/>
            <a:gdLst>
              <a:gd name="T0" fmla="*/ 1023 w 1023"/>
              <a:gd name="T1" fmla="*/ 416 h 598"/>
              <a:gd name="T2" fmla="*/ 313 w 1023"/>
              <a:gd name="T3" fmla="*/ 0 h 598"/>
              <a:gd name="T4" fmla="*/ 0 w 1023"/>
              <a:gd name="T5" fmla="*/ 183 h 598"/>
              <a:gd name="T6" fmla="*/ 709 w 1023"/>
              <a:gd name="T7" fmla="*/ 598 h 598"/>
              <a:gd name="T8" fmla="*/ 1023 w 1023"/>
              <a:gd name="T9" fmla="*/ 416 h 598"/>
            </a:gdLst>
            <a:ahLst/>
            <a:cxnLst>
              <a:cxn ang="0">
                <a:pos x="T0" y="T1"/>
              </a:cxn>
              <a:cxn ang="0">
                <a:pos x="T2" y="T3"/>
              </a:cxn>
              <a:cxn ang="0">
                <a:pos x="T4" y="T5"/>
              </a:cxn>
              <a:cxn ang="0">
                <a:pos x="T6" y="T7"/>
              </a:cxn>
              <a:cxn ang="0">
                <a:pos x="T8" y="T9"/>
              </a:cxn>
            </a:cxnLst>
            <a:rect l="0" t="0" r="r" b="b"/>
            <a:pathLst>
              <a:path w="1023" h="598">
                <a:moveTo>
                  <a:pt x="1023" y="416"/>
                </a:moveTo>
                <a:lnTo>
                  <a:pt x="313" y="0"/>
                </a:lnTo>
                <a:lnTo>
                  <a:pt x="0" y="183"/>
                </a:lnTo>
                <a:lnTo>
                  <a:pt x="709" y="598"/>
                </a:lnTo>
                <a:lnTo>
                  <a:pt x="1023" y="4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iŝľíḑé">
            <a:extLst>
              <a:ext uri="{FF2B5EF4-FFF2-40B4-BE49-F238E27FC236}">
                <a16:creationId xmlns:a16="http://schemas.microsoft.com/office/drawing/2014/main" id="{A22DFE74-D0E1-4843-BDD1-D3578B775CBE}"/>
              </a:ext>
            </a:extLst>
          </p:cNvPr>
          <p:cNvSpPr/>
          <p:nvPr/>
        </p:nvSpPr>
        <p:spPr bwMode="auto">
          <a:xfrm flipH="1">
            <a:off x="3622142" y="3910001"/>
            <a:ext cx="34572" cy="91143"/>
          </a:xfrm>
          <a:custGeom>
            <a:avLst/>
            <a:gdLst>
              <a:gd name="T0" fmla="*/ 5 w 30"/>
              <a:gd name="T1" fmla="*/ 2 h 79"/>
              <a:gd name="T2" fmla="*/ 0 w 30"/>
              <a:gd name="T3" fmla="*/ 5 h 79"/>
              <a:gd name="T4" fmla="*/ 0 w 30"/>
              <a:gd name="T5" fmla="*/ 58 h 79"/>
              <a:gd name="T6" fmla="*/ 5 w 30"/>
              <a:gd name="T7" fmla="*/ 66 h 79"/>
              <a:gd name="T8" fmla="*/ 25 w 30"/>
              <a:gd name="T9" fmla="*/ 77 h 79"/>
              <a:gd name="T10" fmla="*/ 30 w 30"/>
              <a:gd name="T11" fmla="*/ 74 h 79"/>
              <a:gd name="T12" fmla="*/ 30 w 30"/>
              <a:gd name="T13" fmla="*/ 21 h 79"/>
              <a:gd name="T14" fmla="*/ 25 w 30"/>
              <a:gd name="T15" fmla="*/ 13 h 79"/>
              <a:gd name="T16" fmla="*/ 5 w 30"/>
              <a:gd name="T17" fmla="*/ 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79">
                <a:moveTo>
                  <a:pt x="5" y="2"/>
                </a:moveTo>
                <a:cubicBezTo>
                  <a:pt x="2" y="0"/>
                  <a:pt x="0" y="2"/>
                  <a:pt x="0" y="5"/>
                </a:cubicBezTo>
                <a:cubicBezTo>
                  <a:pt x="0" y="58"/>
                  <a:pt x="0" y="58"/>
                  <a:pt x="0" y="58"/>
                </a:cubicBezTo>
                <a:cubicBezTo>
                  <a:pt x="0" y="61"/>
                  <a:pt x="2" y="65"/>
                  <a:pt x="5" y="66"/>
                </a:cubicBezTo>
                <a:cubicBezTo>
                  <a:pt x="25" y="77"/>
                  <a:pt x="25" y="77"/>
                  <a:pt x="25" y="77"/>
                </a:cubicBezTo>
                <a:cubicBezTo>
                  <a:pt x="28" y="79"/>
                  <a:pt x="30" y="77"/>
                  <a:pt x="30" y="74"/>
                </a:cubicBezTo>
                <a:cubicBezTo>
                  <a:pt x="30" y="21"/>
                  <a:pt x="30" y="21"/>
                  <a:pt x="30" y="21"/>
                </a:cubicBezTo>
                <a:cubicBezTo>
                  <a:pt x="30" y="18"/>
                  <a:pt x="28" y="14"/>
                  <a:pt x="25" y="13"/>
                </a:cubicBezTo>
                <a:lnTo>
                  <a:pt x="5" y="2"/>
                </a:lnTo>
                <a:close/>
              </a:path>
            </a:pathLst>
          </a:custGeom>
          <a:solidFill>
            <a:srgbClr val="BBB8A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śļiḑê">
            <a:extLst>
              <a:ext uri="{FF2B5EF4-FFF2-40B4-BE49-F238E27FC236}">
                <a16:creationId xmlns:a16="http://schemas.microsoft.com/office/drawing/2014/main" id="{9AD37FB0-3FD6-4FB6-BD2E-C531EA708EBF}"/>
              </a:ext>
            </a:extLst>
          </p:cNvPr>
          <p:cNvSpPr/>
          <p:nvPr/>
        </p:nvSpPr>
        <p:spPr bwMode="auto">
          <a:xfrm flipH="1">
            <a:off x="3628427" y="3911572"/>
            <a:ext cx="34572" cy="89572"/>
          </a:xfrm>
          <a:custGeom>
            <a:avLst/>
            <a:gdLst>
              <a:gd name="T0" fmla="*/ 5 w 30"/>
              <a:gd name="T1" fmla="*/ 2 h 78"/>
              <a:gd name="T2" fmla="*/ 0 w 30"/>
              <a:gd name="T3" fmla="*/ 4 h 78"/>
              <a:gd name="T4" fmla="*/ 0 w 30"/>
              <a:gd name="T5" fmla="*/ 58 h 78"/>
              <a:gd name="T6" fmla="*/ 5 w 30"/>
              <a:gd name="T7" fmla="*/ 66 h 78"/>
              <a:gd name="T8" fmla="*/ 25 w 30"/>
              <a:gd name="T9" fmla="*/ 77 h 78"/>
              <a:gd name="T10" fmla="*/ 30 w 30"/>
              <a:gd name="T11" fmla="*/ 74 h 78"/>
              <a:gd name="T12" fmla="*/ 30 w 30"/>
              <a:gd name="T13" fmla="*/ 21 h 78"/>
              <a:gd name="T14" fmla="*/ 25 w 30"/>
              <a:gd name="T15" fmla="*/ 13 h 78"/>
              <a:gd name="T16" fmla="*/ 5 w 30"/>
              <a:gd name="T17"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78">
                <a:moveTo>
                  <a:pt x="5" y="2"/>
                </a:moveTo>
                <a:cubicBezTo>
                  <a:pt x="2" y="0"/>
                  <a:pt x="0" y="2"/>
                  <a:pt x="0" y="4"/>
                </a:cubicBezTo>
                <a:cubicBezTo>
                  <a:pt x="0" y="58"/>
                  <a:pt x="0" y="58"/>
                  <a:pt x="0" y="58"/>
                </a:cubicBezTo>
                <a:cubicBezTo>
                  <a:pt x="0" y="61"/>
                  <a:pt x="2" y="65"/>
                  <a:pt x="5" y="66"/>
                </a:cubicBezTo>
                <a:cubicBezTo>
                  <a:pt x="25" y="77"/>
                  <a:pt x="25" y="77"/>
                  <a:pt x="25" y="77"/>
                </a:cubicBezTo>
                <a:cubicBezTo>
                  <a:pt x="28" y="78"/>
                  <a:pt x="30" y="77"/>
                  <a:pt x="30" y="74"/>
                </a:cubicBezTo>
                <a:cubicBezTo>
                  <a:pt x="30" y="21"/>
                  <a:pt x="30" y="21"/>
                  <a:pt x="30" y="21"/>
                </a:cubicBezTo>
                <a:cubicBezTo>
                  <a:pt x="30" y="18"/>
                  <a:pt x="28" y="14"/>
                  <a:pt x="25" y="13"/>
                </a:cubicBezTo>
                <a:lnTo>
                  <a:pt x="5" y="2"/>
                </a:lnTo>
                <a:close/>
              </a:path>
            </a:pathLst>
          </a:custGeom>
          <a:solidFill>
            <a:srgbClr val="3A4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íṥľidè">
            <a:extLst>
              <a:ext uri="{FF2B5EF4-FFF2-40B4-BE49-F238E27FC236}">
                <a16:creationId xmlns:a16="http://schemas.microsoft.com/office/drawing/2014/main" id="{64797D64-3936-4C3E-9872-1DDB741B258C}"/>
              </a:ext>
            </a:extLst>
          </p:cNvPr>
          <p:cNvSpPr/>
          <p:nvPr/>
        </p:nvSpPr>
        <p:spPr bwMode="auto">
          <a:xfrm flipH="1">
            <a:off x="3303141" y="4130787"/>
            <a:ext cx="98214" cy="116286"/>
          </a:xfrm>
          <a:custGeom>
            <a:avLst/>
            <a:gdLst>
              <a:gd name="T0" fmla="*/ 68 w 85"/>
              <a:gd name="T1" fmla="*/ 8 h 101"/>
              <a:gd name="T2" fmla="*/ 68 w 85"/>
              <a:gd name="T3" fmla="*/ 8 h 101"/>
              <a:gd name="T4" fmla="*/ 16 w 85"/>
              <a:gd name="T5" fmla="*/ 34 h 101"/>
              <a:gd name="T6" fmla="*/ 15 w 85"/>
              <a:gd name="T7" fmla="*/ 94 h 101"/>
              <a:gd name="T8" fmla="*/ 18 w 85"/>
              <a:gd name="T9" fmla="*/ 95 h 101"/>
              <a:gd name="T10" fmla="*/ 30 w 85"/>
              <a:gd name="T11" fmla="*/ 101 h 101"/>
              <a:gd name="T12" fmla="*/ 33 w 85"/>
              <a:gd name="T13" fmla="*/ 97 h 101"/>
              <a:gd name="T14" fmla="*/ 70 w 85"/>
              <a:gd name="T15" fmla="*/ 69 h 101"/>
              <a:gd name="T16" fmla="*/ 80 w 85"/>
              <a:gd name="T17" fmla="*/ 24 h 101"/>
              <a:gd name="T18" fmla="*/ 85 w 85"/>
              <a:gd name="T19" fmla="*/ 16 h 101"/>
              <a:gd name="T20" fmla="*/ 68 w 85"/>
              <a:gd name="T21"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1">
                <a:moveTo>
                  <a:pt x="68" y="8"/>
                </a:moveTo>
                <a:cubicBezTo>
                  <a:pt x="68" y="8"/>
                  <a:pt x="68" y="8"/>
                  <a:pt x="68" y="8"/>
                </a:cubicBezTo>
                <a:cubicBezTo>
                  <a:pt x="53" y="0"/>
                  <a:pt x="30" y="11"/>
                  <a:pt x="16" y="34"/>
                </a:cubicBezTo>
                <a:cubicBezTo>
                  <a:pt x="0" y="57"/>
                  <a:pt x="0" y="84"/>
                  <a:pt x="15" y="94"/>
                </a:cubicBezTo>
                <a:cubicBezTo>
                  <a:pt x="16" y="94"/>
                  <a:pt x="17" y="95"/>
                  <a:pt x="18" y="95"/>
                </a:cubicBezTo>
                <a:cubicBezTo>
                  <a:pt x="30" y="101"/>
                  <a:pt x="30" y="101"/>
                  <a:pt x="30" y="101"/>
                </a:cubicBezTo>
                <a:cubicBezTo>
                  <a:pt x="33" y="97"/>
                  <a:pt x="33" y="97"/>
                  <a:pt x="33" y="97"/>
                </a:cubicBezTo>
                <a:cubicBezTo>
                  <a:pt x="45" y="94"/>
                  <a:pt x="60" y="84"/>
                  <a:pt x="70" y="69"/>
                </a:cubicBezTo>
                <a:cubicBezTo>
                  <a:pt x="80" y="53"/>
                  <a:pt x="83" y="36"/>
                  <a:pt x="80" y="24"/>
                </a:cubicBezTo>
                <a:cubicBezTo>
                  <a:pt x="85" y="16"/>
                  <a:pt x="85" y="16"/>
                  <a:pt x="85" y="16"/>
                </a:cubicBezTo>
                <a:cubicBezTo>
                  <a:pt x="68" y="8"/>
                  <a:pt x="68" y="8"/>
                  <a:pt x="68" y="8"/>
                </a:cubicBezTo>
              </a:path>
            </a:pathLst>
          </a:custGeom>
          <a:solidFill>
            <a:srgbClr val="17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îṣ1îḍè">
            <a:extLst>
              <a:ext uri="{FF2B5EF4-FFF2-40B4-BE49-F238E27FC236}">
                <a16:creationId xmlns:a16="http://schemas.microsoft.com/office/drawing/2014/main" id="{B8CD1746-34BF-41A0-A983-D413DA76E6BC}"/>
              </a:ext>
            </a:extLst>
          </p:cNvPr>
          <p:cNvSpPr/>
          <p:nvPr/>
        </p:nvSpPr>
        <p:spPr bwMode="auto">
          <a:xfrm flipH="1">
            <a:off x="2800284" y="3586286"/>
            <a:ext cx="459643" cy="509929"/>
          </a:xfrm>
          <a:custGeom>
            <a:avLst/>
            <a:gdLst>
              <a:gd name="T0" fmla="*/ 0 w 585"/>
              <a:gd name="T1" fmla="*/ 649 h 649"/>
              <a:gd name="T2" fmla="*/ 585 w 585"/>
              <a:gd name="T3" fmla="*/ 308 h 649"/>
              <a:gd name="T4" fmla="*/ 585 w 585"/>
              <a:gd name="T5" fmla="*/ 0 h 649"/>
              <a:gd name="T6" fmla="*/ 0 w 585"/>
              <a:gd name="T7" fmla="*/ 339 h 649"/>
              <a:gd name="T8" fmla="*/ 0 w 585"/>
              <a:gd name="T9" fmla="*/ 649 h 649"/>
            </a:gdLst>
            <a:ahLst/>
            <a:cxnLst>
              <a:cxn ang="0">
                <a:pos x="T0" y="T1"/>
              </a:cxn>
              <a:cxn ang="0">
                <a:pos x="T2" y="T3"/>
              </a:cxn>
              <a:cxn ang="0">
                <a:pos x="T4" y="T5"/>
              </a:cxn>
              <a:cxn ang="0">
                <a:pos x="T6" y="T7"/>
              </a:cxn>
              <a:cxn ang="0">
                <a:pos x="T8" y="T9"/>
              </a:cxn>
            </a:cxnLst>
            <a:rect l="0" t="0" r="r" b="b"/>
            <a:pathLst>
              <a:path w="585" h="649">
                <a:moveTo>
                  <a:pt x="0" y="649"/>
                </a:moveTo>
                <a:lnTo>
                  <a:pt x="585" y="308"/>
                </a:lnTo>
                <a:lnTo>
                  <a:pt x="585" y="0"/>
                </a:lnTo>
                <a:lnTo>
                  <a:pt x="0" y="339"/>
                </a:lnTo>
                <a:lnTo>
                  <a:pt x="0" y="649"/>
                </a:lnTo>
                <a:close/>
              </a:path>
            </a:pathLst>
          </a:custGeom>
          <a:solidFill>
            <a:srgbClr val="F23B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ïṣliḋê">
            <a:extLst>
              <a:ext uri="{FF2B5EF4-FFF2-40B4-BE49-F238E27FC236}">
                <a16:creationId xmlns:a16="http://schemas.microsoft.com/office/drawing/2014/main" id="{84DD078E-14F4-4B17-BB1B-3E7505B1B8C2}"/>
              </a:ext>
            </a:extLst>
          </p:cNvPr>
          <p:cNvSpPr/>
          <p:nvPr/>
        </p:nvSpPr>
        <p:spPr bwMode="auto">
          <a:xfrm flipH="1">
            <a:off x="2800284" y="3586286"/>
            <a:ext cx="459643" cy="509929"/>
          </a:xfrm>
          <a:custGeom>
            <a:avLst/>
            <a:gdLst>
              <a:gd name="T0" fmla="*/ 0 w 585"/>
              <a:gd name="T1" fmla="*/ 649 h 649"/>
              <a:gd name="T2" fmla="*/ 585 w 585"/>
              <a:gd name="T3" fmla="*/ 308 h 649"/>
              <a:gd name="T4" fmla="*/ 585 w 585"/>
              <a:gd name="T5" fmla="*/ 0 h 649"/>
              <a:gd name="T6" fmla="*/ 0 w 585"/>
              <a:gd name="T7" fmla="*/ 339 h 649"/>
              <a:gd name="T8" fmla="*/ 0 w 585"/>
              <a:gd name="T9" fmla="*/ 649 h 649"/>
            </a:gdLst>
            <a:ahLst/>
            <a:cxnLst>
              <a:cxn ang="0">
                <a:pos x="T0" y="T1"/>
              </a:cxn>
              <a:cxn ang="0">
                <a:pos x="T2" y="T3"/>
              </a:cxn>
              <a:cxn ang="0">
                <a:pos x="T4" y="T5"/>
              </a:cxn>
              <a:cxn ang="0">
                <a:pos x="T6" y="T7"/>
              </a:cxn>
              <a:cxn ang="0">
                <a:pos x="T8" y="T9"/>
              </a:cxn>
            </a:cxnLst>
            <a:rect l="0" t="0" r="r" b="b"/>
            <a:pathLst>
              <a:path w="585" h="649">
                <a:moveTo>
                  <a:pt x="0" y="649"/>
                </a:moveTo>
                <a:lnTo>
                  <a:pt x="585" y="308"/>
                </a:lnTo>
                <a:lnTo>
                  <a:pt x="585" y="0"/>
                </a:lnTo>
                <a:lnTo>
                  <a:pt x="0" y="339"/>
                </a:lnTo>
                <a:lnTo>
                  <a:pt x="0" y="6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íşḻíḋê">
            <a:extLst>
              <a:ext uri="{FF2B5EF4-FFF2-40B4-BE49-F238E27FC236}">
                <a16:creationId xmlns:a16="http://schemas.microsoft.com/office/drawing/2014/main" id="{CB9DC2CC-0FE9-491E-9A12-C4D1DC53B807}"/>
              </a:ext>
            </a:extLst>
          </p:cNvPr>
          <p:cNvSpPr/>
          <p:nvPr/>
        </p:nvSpPr>
        <p:spPr bwMode="auto">
          <a:xfrm flipH="1">
            <a:off x="3259927" y="3721429"/>
            <a:ext cx="220786" cy="374786"/>
          </a:xfrm>
          <a:custGeom>
            <a:avLst/>
            <a:gdLst>
              <a:gd name="T0" fmla="*/ 19 w 281"/>
              <a:gd name="T1" fmla="*/ 343 h 477"/>
              <a:gd name="T2" fmla="*/ 281 w 281"/>
              <a:gd name="T3" fmla="*/ 477 h 477"/>
              <a:gd name="T4" fmla="*/ 281 w 281"/>
              <a:gd name="T5" fmla="*/ 167 h 477"/>
              <a:gd name="T6" fmla="*/ 0 w 281"/>
              <a:gd name="T7" fmla="*/ 0 h 477"/>
              <a:gd name="T8" fmla="*/ 19 w 281"/>
              <a:gd name="T9" fmla="*/ 343 h 477"/>
            </a:gdLst>
            <a:ahLst/>
            <a:cxnLst>
              <a:cxn ang="0">
                <a:pos x="T0" y="T1"/>
              </a:cxn>
              <a:cxn ang="0">
                <a:pos x="T2" y="T3"/>
              </a:cxn>
              <a:cxn ang="0">
                <a:pos x="T4" y="T5"/>
              </a:cxn>
              <a:cxn ang="0">
                <a:pos x="T6" y="T7"/>
              </a:cxn>
              <a:cxn ang="0">
                <a:pos x="T8" y="T9"/>
              </a:cxn>
            </a:cxnLst>
            <a:rect l="0" t="0" r="r" b="b"/>
            <a:pathLst>
              <a:path w="281" h="477">
                <a:moveTo>
                  <a:pt x="19" y="343"/>
                </a:moveTo>
                <a:lnTo>
                  <a:pt x="281" y="477"/>
                </a:lnTo>
                <a:lnTo>
                  <a:pt x="281" y="167"/>
                </a:lnTo>
                <a:lnTo>
                  <a:pt x="0" y="0"/>
                </a:lnTo>
                <a:lnTo>
                  <a:pt x="19" y="343"/>
                </a:lnTo>
                <a:close/>
              </a:path>
            </a:pathLst>
          </a:custGeom>
          <a:solidFill>
            <a:srgbClr val="FFB3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işḷídê">
            <a:extLst>
              <a:ext uri="{FF2B5EF4-FFF2-40B4-BE49-F238E27FC236}">
                <a16:creationId xmlns:a16="http://schemas.microsoft.com/office/drawing/2014/main" id="{67C33312-3F6E-4B09-81CD-75CFDF07039A}"/>
              </a:ext>
            </a:extLst>
          </p:cNvPr>
          <p:cNvSpPr/>
          <p:nvPr/>
        </p:nvSpPr>
        <p:spPr bwMode="auto">
          <a:xfrm flipH="1">
            <a:off x="3259927" y="3721429"/>
            <a:ext cx="220786" cy="374786"/>
          </a:xfrm>
          <a:custGeom>
            <a:avLst/>
            <a:gdLst>
              <a:gd name="T0" fmla="*/ 19 w 281"/>
              <a:gd name="T1" fmla="*/ 343 h 477"/>
              <a:gd name="T2" fmla="*/ 281 w 281"/>
              <a:gd name="T3" fmla="*/ 477 h 477"/>
              <a:gd name="T4" fmla="*/ 281 w 281"/>
              <a:gd name="T5" fmla="*/ 167 h 477"/>
              <a:gd name="T6" fmla="*/ 0 w 281"/>
              <a:gd name="T7" fmla="*/ 0 h 477"/>
              <a:gd name="T8" fmla="*/ 19 w 281"/>
              <a:gd name="T9" fmla="*/ 343 h 477"/>
            </a:gdLst>
            <a:ahLst/>
            <a:cxnLst>
              <a:cxn ang="0">
                <a:pos x="T0" y="T1"/>
              </a:cxn>
              <a:cxn ang="0">
                <a:pos x="T2" y="T3"/>
              </a:cxn>
              <a:cxn ang="0">
                <a:pos x="T4" y="T5"/>
              </a:cxn>
              <a:cxn ang="0">
                <a:pos x="T6" y="T7"/>
              </a:cxn>
              <a:cxn ang="0">
                <a:pos x="T8" y="T9"/>
              </a:cxn>
            </a:cxnLst>
            <a:rect l="0" t="0" r="r" b="b"/>
            <a:pathLst>
              <a:path w="281" h="477">
                <a:moveTo>
                  <a:pt x="19" y="343"/>
                </a:moveTo>
                <a:lnTo>
                  <a:pt x="281" y="477"/>
                </a:lnTo>
                <a:lnTo>
                  <a:pt x="281" y="167"/>
                </a:lnTo>
                <a:lnTo>
                  <a:pt x="0" y="0"/>
                </a:lnTo>
                <a:lnTo>
                  <a:pt x="19" y="3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ïṧļíḍê">
            <a:extLst>
              <a:ext uri="{FF2B5EF4-FFF2-40B4-BE49-F238E27FC236}">
                <a16:creationId xmlns:a16="http://schemas.microsoft.com/office/drawing/2014/main" id="{89BC547D-8186-4183-85FE-6FC48C04A948}"/>
              </a:ext>
            </a:extLst>
          </p:cNvPr>
          <p:cNvSpPr/>
          <p:nvPr/>
        </p:nvSpPr>
        <p:spPr bwMode="auto">
          <a:xfrm flipH="1">
            <a:off x="2800284" y="3462144"/>
            <a:ext cx="680428" cy="390500"/>
          </a:xfrm>
          <a:custGeom>
            <a:avLst/>
            <a:gdLst>
              <a:gd name="T0" fmla="*/ 0 w 866"/>
              <a:gd name="T1" fmla="*/ 330 h 497"/>
              <a:gd name="T2" fmla="*/ 281 w 866"/>
              <a:gd name="T3" fmla="*/ 497 h 497"/>
              <a:gd name="T4" fmla="*/ 866 w 866"/>
              <a:gd name="T5" fmla="*/ 158 h 497"/>
              <a:gd name="T6" fmla="*/ 593 w 866"/>
              <a:gd name="T7" fmla="*/ 0 h 497"/>
              <a:gd name="T8" fmla="*/ 0 w 866"/>
              <a:gd name="T9" fmla="*/ 330 h 497"/>
            </a:gdLst>
            <a:ahLst/>
            <a:cxnLst>
              <a:cxn ang="0">
                <a:pos x="T0" y="T1"/>
              </a:cxn>
              <a:cxn ang="0">
                <a:pos x="T2" y="T3"/>
              </a:cxn>
              <a:cxn ang="0">
                <a:pos x="T4" y="T5"/>
              </a:cxn>
              <a:cxn ang="0">
                <a:pos x="T6" y="T7"/>
              </a:cxn>
              <a:cxn ang="0">
                <a:pos x="T8" y="T9"/>
              </a:cxn>
            </a:cxnLst>
            <a:rect l="0" t="0" r="r" b="b"/>
            <a:pathLst>
              <a:path w="866" h="497">
                <a:moveTo>
                  <a:pt x="0" y="330"/>
                </a:moveTo>
                <a:lnTo>
                  <a:pt x="281" y="497"/>
                </a:lnTo>
                <a:lnTo>
                  <a:pt x="866" y="158"/>
                </a:lnTo>
                <a:lnTo>
                  <a:pt x="593" y="0"/>
                </a:lnTo>
                <a:lnTo>
                  <a:pt x="0" y="330"/>
                </a:lnTo>
                <a:close/>
              </a:path>
            </a:pathLst>
          </a:custGeom>
          <a:solidFill>
            <a:srgbClr val="FFD8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iṧḷídé">
            <a:extLst>
              <a:ext uri="{FF2B5EF4-FFF2-40B4-BE49-F238E27FC236}">
                <a16:creationId xmlns:a16="http://schemas.microsoft.com/office/drawing/2014/main" id="{F96DD24C-FF47-4763-B3DE-03B1038835EC}"/>
              </a:ext>
            </a:extLst>
          </p:cNvPr>
          <p:cNvSpPr/>
          <p:nvPr/>
        </p:nvSpPr>
        <p:spPr bwMode="auto">
          <a:xfrm flipH="1">
            <a:off x="2800284" y="3462144"/>
            <a:ext cx="680428" cy="390500"/>
          </a:xfrm>
          <a:custGeom>
            <a:avLst/>
            <a:gdLst>
              <a:gd name="T0" fmla="*/ 0 w 866"/>
              <a:gd name="T1" fmla="*/ 330 h 497"/>
              <a:gd name="T2" fmla="*/ 281 w 866"/>
              <a:gd name="T3" fmla="*/ 497 h 497"/>
              <a:gd name="T4" fmla="*/ 866 w 866"/>
              <a:gd name="T5" fmla="*/ 158 h 497"/>
              <a:gd name="T6" fmla="*/ 593 w 866"/>
              <a:gd name="T7" fmla="*/ 0 h 497"/>
              <a:gd name="T8" fmla="*/ 0 w 866"/>
              <a:gd name="T9" fmla="*/ 330 h 497"/>
            </a:gdLst>
            <a:ahLst/>
            <a:cxnLst>
              <a:cxn ang="0">
                <a:pos x="T0" y="T1"/>
              </a:cxn>
              <a:cxn ang="0">
                <a:pos x="T2" y="T3"/>
              </a:cxn>
              <a:cxn ang="0">
                <a:pos x="T4" y="T5"/>
              </a:cxn>
              <a:cxn ang="0">
                <a:pos x="T6" y="T7"/>
              </a:cxn>
              <a:cxn ang="0">
                <a:pos x="T8" y="T9"/>
              </a:cxn>
            </a:cxnLst>
            <a:rect l="0" t="0" r="r" b="b"/>
            <a:pathLst>
              <a:path w="866" h="497">
                <a:moveTo>
                  <a:pt x="0" y="330"/>
                </a:moveTo>
                <a:lnTo>
                  <a:pt x="281" y="497"/>
                </a:lnTo>
                <a:lnTo>
                  <a:pt x="866" y="158"/>
                </a:lnTo>
                <a:lnTo>
                  <a:pt x="593" y="0"/>
                </a:lnTo>
                <a:lnTo>
                  <a:pt x="0" y="3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îṡlïḑe">
            <a:extLst>
              <a:ext uri="{FF2B5EF4-FFF2-40B4-BE49-F238E27FC236}">
                <a16:creationId xmlns:a16="http://schemas.microsoft.com/office/drawing/2014/main" id="{5740193D-4799-4407-BF08-40B595FA6830}"/>
              </a:ext>
            </a:extLst>
          </p:cNvPr>
          <p:cNvSpPr/>
          <p:nvPr/>
        </p:nvSpPr>
        <p:spPr bwMode="auto">
          <a:xfrm flipH="1">
            <a:off x="2800284" y="3609072"/>
            <a:ext cx="459643" cy="283643"/>
          </a:xfrm>
          <a:custGeom>
            <a:avLst/>
            <a:gdLst>
              <a:gd name="T0" fmla="*/ 0 w 585"/>
              <a:gd name="T1" fmla="*/ 361 h 361"/>
              <a:gd name="T2" fmla="*/ 585 w 585"/>
              <a:gd name="T3" fmla="*/ 25 h 361"/>
              <a:gd name="T4" fmla="*/ 585 w 585"/>
              <a:gd name="T5" fmla="*/ 0 h 361"/>
              <a:gd name="T6" fmla="*/ 0 w 585"/>
              <a:gd name="T7" fmla="*/ 338 h 361"/>
              <a:gd name="T8" fmla="*/ 0 w 585"/>
              <a:gd name="T9" fmla="*/ 361 h 361"/>
            </a:gdLst>
            <a:ahLst/>
            <a:cxnLst>
              <a:cxn ang="0">
                <a:pos x="T0" y="T1"/>
              </a:cxn>
              <a:cxn ang="0">
                <a:pos x="T2" y="T3"/>
              </a:cxn>
              <a:cxn ang="0">
                <a:pos x="T4" y="T5"/>
              </a:cxn>
              <a:cxn ang="0">
                <a:pos x="T6" y="T7"/>
              </a:cxn>
              <a:cxn ang="0">
                <a:pos x="T8" y="T9"/>
              </a:cxn>
            </a:cxnLst>
            <a:rect l="0" t="0" r="r" b="b"/>
            <a:pathLst>
              <a:path w="585" h="361">
                <a:moveTo>
                  <a:pt x="0" y="361"/>
                </a:moveTo>
                <a:lnTo>
                  <a:pt x="585" y="25"/>
                </a:lnTo>
                <a:lnTo>
                  <a:pt x="585" y="0"/>
                </a:lnTo>
                <a:lnTo>
                  <a:pt x="0" y="338"/>
                </a:lnTo>
                <a:lnTo>
                  <a:pt x="0" y="361"/>
                </a:lnTo>
                <a:close/>
              </a:path>
            </a:pathLst>
          </a:custGeom>
          <a:solidFill>
            <a:srgbClr val="F7D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íşḻîďé">
            <a:extLst>
              <a:ext uri="{FF2B5EF4-FFF2-40B4-BE49-F238E27FC236}">
                <a16:creationId xmlns:a16="http://schemas.microsoft.com/office/drawing/2014/main" id="{CE419460-3CF5-4551-9D8F-9958790D223C}"/>
              </a:ext>
            </a:extLst>
          </p:cNvPr>
          <p:cNvSpPr/>
          <p:nvPr/>
        </p:nvSpPr>
        <p:spPr bwMode="auto">
          <a:xfrm flipH="1">
            <a:off x="2800284" y="3609072"/>
            <a:ext cx="459643" cy="283643"/>
          </a:xfrm>
          <a:custGeom>
            <a:avLst/>
            <a:gdLst>
              <a:gd name="T0" fmla="*/ 0 w 585"/>
              <a:gd name="T1" fmla="*/ 361 h 361"/>
              <a:gd name="T2" fmla="*/ 585 w 585"/>
              <a:gd name="T3" fmla="*/ 25 h 361"/>
              <a:gd name="T4" fmla="*/ 585 w 585"/>
              <a:gd name="T5" fmla="*/ 0 h 361"/>
              <a:gd name="T6" fmla="*/ 0 w 585"/>
              <a:gd name="T7" fmla="*/ 338 h 361"/>
              <a:gd name="T8" fmla="*/ 0 w 585"/>
              <a:gd name="T9" fmla="*/ 361 h 361"/>
            </a:gdLst>
            <a:ahLst/>
            <a:cxnLst>
              <a:cxn ang="0">
                <a:pos x="T0" y="T1"/>
              </a:cxn>
              <a:cxn ang="0">
                <a:pos x="T2" y="T3"/>
              </a:cxn>
              <a:cxn ang="0">
                <a:pos x="T4" y="T5"/>
              </a:cxn>
              <a:cxn ang="0">
                <a:pos x="T6" y="T7"/>
              </a:cxn>
              <a:cxn ang="0">
                <a:pos x="T8" y="T9"/>
              </a:cxn>
            </a:cxnLst>
            <a:rect l="0" t="0" r="r" b="b"/>
            <a:pathLst>
              <a:path w="585" h="361">
                <a:moveTo>
                  <a:pt x="0" y="361"/>
                </a:moveTo>
                <a:lnTo>
                  <a:pt x="585" y="25"/>
                </a:lnTo>
                <a:lnTo>
                  <a:pt x="585" y="0"/>
                </a:lnTo>
                <a:lnTo>
                  <a:pt x="0" y="338"/>
                </a:lnTo>
                <a:lnTo>
                  <a:pt x="0" y="3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iSlîďe">
            <a:extLst>
              <a:ext uri="{FF2B5EF4-FFF2-40B4-BE49-F238E27FC236}">
                <a16:creationId xmlns:a16="http://schemas.microsoft.com/office/drawing/2014/main" id="{A6CCDA37-C794-4EEB-A3CC-7B789A547A10}"/>
              </a:ext>
            </a:extLst>
          </p:cNvPr>
          <p:cNvSpPr/>
          <p:nvPr/>
        </p:nvSpPr>
        <p:spPr bwMode="auto">
          <a:xfrm flipH="1">
            <a:off x="3259927" y="3743430"/>
            <a:ext cx="220786" cy="149285"/>
          </a:xfrm>
          <a:custGeom>
            <a:avLst/>
            <a:gdLst>
              <a:gd name="T0" fmla="*/ 0 w 281"/>
              <a:gd name="T1" fmla="*/ 22 h 190"/>
              <a:gd name="T2" fmla="*/ 281 w 281"/>
              <a:gd name="T3" fmla="*/ 190 h 190"/>
              <a:gd name="T4" fmla="*/ 281 w 281"/>
              <a:gd name="T5" fmla="*/ 167 h 190"/>
              <a:gd name="T6" fmla="*/ 0 w 281"/>
              <a:gd name="T7" fmla="*/ 0 h 190"/>
              <a:gd name="T8" fmla="*/ 0 w 281"/>
              <a:gd name="T9" fmla="*/ 22 h 190"/>
            </a:gdLst>
            <a:ahLst/>
            <a:cxnLst>
              <a:cxn ang="0">
                <a:pos x="T0" y="T1"/>
              </a:cxn>
              <a:cxn ang="0">
                <a:pos x="T2" y="T3"/>
              </a:cxn>
              <a:cxn ang="0">
                <a:pos x="T4" y="T5"/>
              </a:cxn>
              <a:cxn ang="0">
                <a:pos x="T6" y="T7"/>
              </a:cxn>
              <a:cxn ang="0">
                <a:pos x="T8" y="T9"/>
              </a:cxn>
            </a:cxnLst>
            <a:rect l="0" t="0" r="r" b="b"/>
            <a:pathLst>
              <a:path w="281" h="190">
                <a:moveTo>
                  <a:pt x="0" y="22"/>
                </a:moveTo>
                <a:lnTo>
                  <a:pt x="281" y="190"/>
                </a:lnTo>
                <a:lnTo>
                  <a:pt x="281" y="167"/>
                </a:lnTo>
                <a:lnTo>
                  <a:pt x="0" y="0"/>
                </a:lnTo>
                <a:lnTo>
                  <a:pt x="0"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ṡļíḓé">
            <a:extLst>
              <a:ext uri="{FF2B5EF4-FFF2-40B4-BE49-F238E27FC236}">
                <a16:creationId xmlns:a16="http://schemas.microsoft.com/office/drawing/2014/main" id="{1144AF27-58F0-4FB1-8CAE-52629F8F4312}"/>
              </a:ext>
            </a:extLst>
          </p:cNvPr>
          <p:cNvSpPr/>
          <p:nvPr/>
        </p:nvSpPr>
        <p:spPr bwMode="auto">
          <a:xfrm flipH="1">
            <a:off x="3259927" y="3743430"/>
            <a:ext cx="220786" cy="149285"/>
          </a:xfrm>
          <a:custGeom>
            <a:avLst/>
            <a:gdLst>
              <a:gd name="T0" fmla="*/ 0 w 281"/>
              <a:gd name="T1" fmla="*/ 22 h 190"/>
              <a:gd name="T2" fmla="*/ 281 w 281"/>
              <a:gd name="T3" fmla="*/ 190 h 190"/>
              <a:gd name="T4" fmla="*/ 281 w 281"/>
              <a:gd name="T5" fmla="*/ 167 h 190"/>
              <a:gd name="T6" fmla="*/ 0 w 281"/>
              <a:gd name="T7" fmla="*/ 0 h 190"/>
              <a:gd name="T8" fmla="*/ 0 w 281"/>
              <a:gd name="T9" fmla="*/ 22 h 190"/>
            </a:gdLst>
            <a:ahLst/>
            <a:cxnLst>
              <a:cxn ang="0">
                <a:pos x="T0" y="T1"/>
              </a:cxn>
              <a:cxn ang="0">
                <a:pos x="T2" y="T3"/>
              </a:cxn>
              <a:cxn ang="0">
                <a:pos x="T4" y="T5"/>
              </a:cxn>
              <a:cxn ang="0">
                <a:pos x="T6" y="T7"/>
              </a:cxn>
              <a:cxn ang="0">
                <a:pos x="T8" y="T9"/>
              </a:cxn>
            </a:cxnLst>
            <a:rect l="0" t="0" r="r" b="b"/>
            <a:pathLst>
              <a:path w="281" h="190">
                <a:moveTo>
                  <a:pt x="0" y="22"/>
                </a:moveTo>
                <a:lnTo>
                  <a:pt x="281" y="190"/>
                </a:lnTo>
                <a:lnTo>
                  <a:pt x="281" y="167"/>
                </a:lnTo>
                <a:lnTo>
                  <a:pt x="0" y="0"/>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ïṩ1idé">
            <a:extLst>
              <a:ext uri="{FF2B5EF4-FFF2-40B4-BE49-F238E27FC236}">
                <a16:creationId xmlns:a16="http://schemas.microsoft.com/office/drawing/2014/main" id="{C22A0163-064D-49AE-92ED-86AE60981EC7}"/>
              </a:ext>
            </a:extLst>
          </p:cNvPr>
          <p:cNvSpPr/>
          <p:nvPr/>
        </p:nvSpPr>
        <p:spPr bwMode="auto">
          <a:xfrm flipH="1">
            <a:off x="2800284" y="3790573"/>
            <a:ext cx="459643" cy="285214"/>
          </a:xfrm>
          <a:custGeom>
            <a:avLst/>
            <a:gdLst>
              <a:gd name="T0" fmla="*/ 0 w 585"/>
              <a:gd name="T1" fmla="*/ 363 h 363"/>
              <a:gd name="T2" fmla="*/ 585 w 585"/>
              <a:gd name="T3" fmla="*/ 25 h 363"/>
              <a:gd name="T4" fmla="*/ 585 w 585"/>
              <a:gd name="T5" fmla="*/ 0 h 363"/>
              <a:gd name="T6" fmla="*/ 0 w 585"/>
              <a:gd name="T7" fmla="*/ 340 h 363"/>
              <a:gd name="T8" fmla="*/ 0 w 585"/>
              <a:gd name="T9" fmla="*/ 363 h 363"/>
            </a:gdLst>
            <a:ahLst/>
            <a:cxnLst>
              <a:cxn ang="0">
                <a:pos x="T0" y="T1"/>
              </a:cxn>
              <a:cxn ang="0">
                <a:pos x="T2" y="T3"/>
              </a:cxn>
              <a:cxn ang="0">
                <a:pos x="T4" y="T5"/>
              </a:cxn>
              <a:cxn ang="0">
                <a:pos x="T6" y="T7"/>
              </a:cxn>
              <a:cxn ang="0">
                <a:pos x="T8" y="T9"/>
              </a:cxn>
            </a:cxnLst>
            <a:rect l="0" t="0" r="r" b="b"/>
            <a:pathLst>
              <a:path w="585" h="363">
                <a:moveTo>
                  <a:pt x="0" y="363"/>
                </a:moveTo>
                <a:lnTo>
                  <a:pt x="585" y="25"/>
                </a:lnTo>
                <a:lnTo>
                  <a:pt x="585" y="0"/>
                </a:lnTo>
                <a:lnTo>
                  <a:pt x="0" y="340"/>
                </a:lnTo>
                <a:lnTo>
                  <a:pt x="0" y="363"/>
                </a:lnTo>
                <a:close/>
              </a:path>
            </a:pathLst>
          </a:custGeom>
          <a:solidFill>
            <a:srgbClr val="F7D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išḻíḑê">
            <a:extLst>
              <a:ext uri="{FF2B5EF4-FFF2-40B4-BE49-F238E27FC236}">
                <a16:creationId xmlns:a16="http://schemas.microsoft.com/office/drawing/2014/main" id="{AABE3EE4-02C4-4D9D-9365-0B8D98C62E77}"/>
              </a:ext>
            </a:extLst>
          </p:cNvPr>
          <p:cNvSpPr/>
          <p:nvPr/>
        </p:nvSpPr>
        <p:spPr bwMode="auto">
          <a:xfrm flipH="1">
            <a:off x="2800284" y="3790573"/>
            <a:ext cx="459643" cy="285214"/>
          </a:xfrm>
          <a:custGeom>
            <a:avLst/>
            <a:gdLst>
              <a:gd name="T0" fmla="*/ 0 w 585"/>
              <a:gd name="T1" fmla="*/ 363 h 363"/>
              <a:gd name="T2" fmla="*/ 585 w 585"/>
              <a:gd name="T3" fmla="*/ 25 h 363"/>
              <a:gd name="T4" fmla="*/ 585 w 585"/>
              <a:gd name="T5" fmla="*/ 0 h 363"/>
              <a:gd name="T6" fmla="*/ 0 w 585"/>
              <a:gd name="T7" fmla="*/ 340 h 363"/>
              <a:gd name="T8" fmla="*/ 0 w 585"/>
              <a:gd name="T9" fmla="*/ 363 h 363"/>
            </a:gdLst>
            <a:ahLst/>
            <a:cxnLst>
              <a:cxn ang="0">
                <a:pos x="T0" y="T1"/>
              </a:cxn>
              <a:cxn ang="0">
                <a:pos x="T2" y="T3"/>
              </a:cxn>
              <a:cxn ang="0">
                <a:pos x="T4" y="T5"/>
              </a:cxn>
              <a:cxn ang="0">
                <a:pos x="T6" y="T7"/>
              </a:cxn>
              <a:cxn ang="0">
                <a:pos x="T8" y="T9"/>
              </a:cxn>
            </a:cxnLst>
            <a:rect l="0" t="0" r="r" b="b"/>
            <a:pathLst>
              <a:path w="585" h="363">
                <a:moveTo>
                  <a:pt x="0" y="363"/>
                </a:moveTo>
                <a:lnTo>
                  <a:pt x="585" y="25"/>
                </a:lnTo>
                <a:lnTo>
                  <a:pt x="585" y="0"/>
                </a:lnTo>
                <a:lnTo>
                  <a:pt x="0" y="340"/>
                </a:lnTo>
                <a:lnTo>
                  <a:pt x="0" y="3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îśľïďe">
            <a:extLst>
              <a:ext uri="{FF2B5EF4-FFF2-40B4-BE49-F238E27FC236}">
                <a16:creationId xmlns:a16="http://schemas.microsoft.com/office/drawing/2014/main" id="{FCF81A18-D874-42E8-BFE4-A37486A4D7B8}"/>
              </a:ext>
            </a:extLst>
          </p:cNvPr>
          <p:cNvSpPr/>
          <p:nvPr/>
        </p:nvSpPr>
        <p:spPr bwMode="auto">
          <a:xfrm flipH="1">
            <a:off x="3259928" y="3936715"/>
            <a:ext cx="205857" cy="139072"/>
          </a:xfrm>
          <a:custGeom>
            <a:avLst/>
            <a:gdLst>
              <a:gd name="T0" fmla="*/ 0 w 262"/>
              <a:gd name="T1" fmla="*/ 22 h 177"/>
              <a:gd name="T2" fmla="*/ 262 w 262"/>
              <a:gd name="T3" fmla="*/ 177 h 177"/>
              <a:gd name="T4" fmla="*/ 262 w 262"/>
              <a:gd name="T5" fmla="*/ 154 h 177"/>
              <a:gd name="T6" fmla="*/ 0 w 262"/>
              <a:gd name="T7" fmla="*/ 0 h 177"/>
              <a:gd name="T8" fmla="*/ 0 w 262"/>
              <a:gd name="T9" fmla="*/ 22 h 177"/>
            </a:gdLst>
            <a:ahLst/>
            <a:cxnLst>
              <a:cxn ang="0">
                <a:pos x="T0" y="T1"/>
              </a:cxn>
              <a:cxn ang="0">
                <a:pos x="T2" y="T3"/>
              </a:cxn>
              <a:cxn ang="0">
                <a:pos x="T4" y="T5"/>
              </a:cxn>
              <a:cxn ang="0">
                <a:pos x="T6" y="T7"/>
              </a:cxn>
              <a:cxn ang="0">
                <a:pos x="T8" y="T9"/>
              </a:cxn>
            </a:cxnLst>
            <a:rect l="0" t="0" r="r" b="b"/>
            <a:pathLst>
              <a:path w="262" h="177">
                <a:moveTo>
                  <a:pt x="0" y="22"/>
                </a:moveTo>
                <a:lnTo>
                  <a:pt x="262" y="177"/>
                </a:lnTo>
                <a:lnTo>
                  <a:pt x="262" y="154"/>
                </a:lnTo>
                <a:lnTo>
                  <a:pt x="0" y="0"/>
                </a:lnTo>
                <a:lnTo>
                  <a:pt x="0" y="22"/>
                </a:lnTo>
                <a:close/>
              </a:path>
            </a:pathLst>
          </a:custGeom>
          <a:solidFill>
            <a:srgbClr val="D1B8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ïsḻiḍè">
            <a:extLst>
              <a:ext uri="{FF2B5EF4-FFF2-40B4-BE49-F238E27FC236}">
                <a16:creationId xmlns:a16="http://schemas.microsoft.com/office/drawing/2014/main" id="{ED6408C8-6B35-48C6-B47A-8003BB072988}"/>
              </a:ext>
            </a:extLst>
          </p:cNvPr>
          <p:cNvSpPr/>
          <p:nvPr/>
        </p:nvSpPr>
        <p:spPr bwMode="auto">
          <a:xfrm flipH="1">
            <a:off x="3259928" y="3936715"/>
            <a:ext cx="205857" cy="139072"/>
          </a:xfrm>
          <a:custGeom>
            <a:avLst/>
            <a:gdLst>
              <a:gd name="T0" fmla="*/ 0 w 262"/>
              <a:gd name="T1" fmla="*/ 22 h 177"/>
              <a:gd name="T2" fmla="*/ 262 w 262"/>
              <a:gd name="T3" fmla="*/ 177 h 177"/>
              <a:gd name="T4" fmla="*/ 262 w 262"/>
              <a:gd name="T5" fmla="*/ 154 h 177"/>
              <a:gd name="T6" fmla="*/ 0 w 262"/>
              <a:gd name="T7" fmla="*/ 0 h 177"/>
              <a:gd name="T8" fmla="*/ 0 w 262"/>
              <a:gd name="T9" fmla="*/ 22 h 177"/>
            </a:gdLst>
            <a:ahLst/>
            <a:cxnLst>
              <a:cxn ang="0">
                <a:pos x="T0" y="T1"/>
              </a:cxn>
              <a:cxn ang="0">
                <a:pos x="T2" y="T3"/>
              </a:cxn>
              <a:cxn ang="0">
                <a:pos x="T4" y="T5"/>
              </a:cxn>
              <a:cxn ang="0">
                <a:pos x="T6" y="T7"/>
              </a:cxn>
              <a:cxn ang="0">
                <a:pos x="T8" y="T9"/>
              </a:cxn>
            </a:cxnLst>
            <a:rect l="0" t="0" r="r" b="b"/>
            <a:pathLst>
              <a:path w="262" h="177">
                <a:moveTo>
                  <a:pt x="0" y="22"/>
                </a:moveTo>
                <a:lnTo>
                  <a:pt x="262" y="177"/>
                </a:lnTo>
                <a:lnTo>
                  <a:pt x="262" y="154"/>
                </a:lnTo>
                <a:lnTo>
                  <a:pt x="0" y="0"/>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îṩḷîḓê">
            <a:extLst>
              <a:ext uri="{FF2B5EF4-FFF2-40B4-BE49-F238E27FC236}">
                <a16:creationId xmlns:a16="http://schemas.microsoft.com/office/drawing/2014/main" id="{3F6AD180-13FA-417D-BCF2-D7E3E83EB97D}"/>
              </a:ext>
            </a:extLst>
          </p:cNvPr>
          <p:cNvSpPr/>
          <p:nvPr/>
        </p:nvSpPr>
        <p:spPr bwMode="auto">
          <a:xfrm flipH="1">
            <a:off x="3290570" y="3803144"/>
            <a:ext cx="312714" cy="177571"/>
          </a:xfrm>
          <a:custGeom>
            <a:avLst/>
            <a:gdLst>
              <a:gd name="T0" fmla="*/ 0 w 398"/>
              <a:gd name="T1" fmla="*/ 89 h 226"/>
              <a:gd name="T2" fmla="*/ 242 w 398"/>
              <a:gd name="T3" fmla="*/ 226 h 226"/>
              <a:gd name="T4" fmla="*/ 398 w 398"/>
              <a:gd name="T5" fmla="*/ 136 h 226"/>
              <a:gd name="T6" fmla="*/ 156 w 398"/>
              <a:gd name="T7" fmla="*/ 0 h 226"/>
              <a:gd name="T8" fmla="*/ 0 w 398"/>
              <a:gd name="T9" fmla="*/ 89 h 226"/>
            </a:gdLst>
            <a:ahLst/>
            <a:cxnLst>
              <a:cxn ang="0">
                <a:pos x="T0" y="T1"/>
              </a:cxn>
              <a:cxn ang="0">
                <a:pos x="T2" y="T3"/>
              </a:cxn>
              <a:cxn ang="0">
                <a:pos x="T4" y="T5"/>
              </a:cxn>
              <a:cxn ang="0">
                <a:pos x="T6" y="T7"/>
              </a:cxn>
              <a:cxn ang="0">
                <a:pos x="T8" y="T9"/>
              </a:cxn>
            </a:cxnLst>
            <a:rect l="0" t="0" r="r" b="b"/>
            <a:pathLst>
              <a:path w="398" h="226">
                <a:moveTo>
                  <a:pt x="0" y="89"/>
                </a:moveTo>
                <a:lnTo>
                  <a:pt x="242" y="226"/>
                </a:lnTo>
                <a:lnTo>
                  <a:pt x="398" y="136"/>
                </a:lnTo>
                <a:lnTo>
                  <a:pt x="156" y="0"/>
                </a:lnTo>
                <a:lnTo>
                  <a:pt x="0" y="89"/>
                </a:lnTo>
                <a:close/>
              </a:path>
            </a:pathLst>
          </a:custGeom>
          <a:solidFill>
            <a:srgbClr val="5ADC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iṩļîde">
            <a:extLst>
              <a:ext uri="{FF2B5EF4-FFF2-40B4-BE49-F238E27FC236}">
                <a16:creationId xmlns:a16="http://schemas.microsoft.com/office/drawing/2014/main" id="{7D4063B2-1FAC-4977-9DC0-96DBC8D1706E}"/>
              </a:ext>
            </a:extLst>
          </p:cNvPr>
          <p:cNvSpPr/>
          <p:nvPr/>
        </p:nvSpPr>
        <p:spPr bwMode="auto">
          <a:xfrm flipH="1">
            <a:off x="3290570" y="3803144"/>
            <a:ext cx="312714" cy="177571"/>
          </a:xfrm>
          <a:custGeom>
            <a:avLst/>
            <a:gdLst>
              <a:gd name="T0" fmla="*/ 0 w 398"/>
              <a:gd name="T1" fmla="*/ 89 h 226"/>
              <a:gd name="T2" fmla="*/ 242 w 398"/>
              <a:gd name="T3" fmla="*/ 226 h 226"/>
              <a:gd name="T4" fmla="*/ 398 w 398"/>
              <a:gd name="T5" fmla="*/ 136 h 226"/>
              <a:gd name="T6" fmla="*/ 156 w 398"/>
              <a:gd name="T7" fmla="*/ 0 h 226"/>
              <a:gd name="T8" fmla="*/ 0 w 398"/>
              <a:gd name="T9" fmla="*/ 89 h 226"/>
            </a:gdLst>
            <a:ahLst/>
            <a:cxnLst>
              <a:cxn ang="0">
                <a:pos x="T0" y="T1"/>
              </a:cxn>
              <a:cxn ang="0">
                <a:pos x="T2" y="T3"/>
              </a:cxn>
              <a:cxn ang="0">
                <a:pos x="T4" y="T5"/>
              </a:cxn>
              <a:cxn ang="0">
                <a:pos x="T6" y="T7"/>
              </a:cxn>
              <a:cxn ang="0">
                <a:pos x="T8" y="T9"/>
              </a:cxn>
            </a:cxnLst>
            <a:rect l="0" t="0" r="r" b="b"/>
            <a:pathLst>
              <a:path w="398" h="226">
                <a:moveTo>
                  <a:pt x="0" y="89"/>
                </a:moveTo>
                <a:lnTo>
                  <a:pt x="242" y="226"/>
                </a:lnTo>
                <a:lnTo>
                  <a:pt x="398" y="136"/>
                </a:lnTo>
                <a:lnTo>
                  <a:pt x="156" y="0"/>
                </a:lnTo>
                <a:lnTo>
                  <a:pt x="0" y="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ïśḻíḑê">
            <a:extLst>
              <a:ext uri="{FF2B5EF4-FFF2-40B4-BE49-F238E27FC236}">
                <a16:creationId xmlns:a16="http://schemas.microsoft.com/office/drawing/2014/main" id="{85E49D96-6ABD-45AC-A620-6731027F5479}"/>
              </a:ext>
            </a:extLst>
          </p:cNvPr>
          <p:cNvSpPr/>
          <p:nvPr/>
        </p:nvSpPr>
        <p:spPr bwMode="auto">
          <a:xfrm flipH="1">
            <a:off x="3413141" y="3873073"/>
            <a:ext cx="242786" cy="249857"/>
          </a:xfrm>
          <a:custGeom>
            <a:avLst/>
            <a:gdLst>
              <a:gd name="T0" fmla="*/ 0 w 309"/>
              <a:gd name="T1" fmla="*/ 178 h 318"/>
              <a:gd name="T2" fmla="*/ 243 w 309"/>
              <a:gd name="T3" fmla="*/ 318 h 318"/>
              <a:gd name="T4" fmla="*/ 309 w 309"/>
              <a:gd name="T5" fmla="*/ 137 h 318"/>
              <a:gd name="T6" fmla="*/ 67 w 309"/>
              <a:gd name="T7" fmla="*/ 0 h 318"/>
              <a:gd name="T8" fmla="*/ 0 w 309"/>
              <a:gd name="T9" fmla="*/ 178 h 318"/>
            </a:gdLst>
            <a:ahLst/>
            <a:cxnLst>
              <a:cxn ang="0">
                <a:pos x="T0" y="T1"/>
              </a:cxn>
              <a:cxn ang="0">
                <a:pos x="T2" y="T3"/>
              </a:cxn>
              <a:cxn ang="0">
                <a:pos x="T4" y="T5"/>
              </a:cxn>
              <a:cxn ang="0">
                <a:pos x="T6" y="T7"/>
              </a:cxn>
              <a:cxn ang="0">
                <a:pos x="T8" y="T9"/>
              </a:cxn>
            </a:cxnLst>
            <a:rect l="0" t="0" r="r" b="b"/>
            <a:pathLst>
              <a:path w="309" h="318">
                <a:moveTo>
                  <a:pt x="0" y="178"/>
                </a:moveTo>
                <a:lnTo>
                  <a:pt x="243" y="318"/>
                </a:lnTo>
                <a:lnTo>
                  <a:pt x="309" y="137"/>
                </a:lnTo>
                <a:lnTo>
                  <a:pt x="67" y="0"/>
                </a:lnTo>
                <a:lnTo>
                  <a:pt x="0" y="178"/>
                </a:lnTo>
                <a:close/>
              </a:path>
            </a:pathLst>
          </a:custGeom>
          <a:solidFill>
            <a:srgbClr val="009D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ïṧľídé">
            <a:extLst>
              <a:ext uri="{FF2B5EF4-FFF2-40B4-BE49-F238E27FC236}">
                <a16:creationId xmlns:a16="http://schemas.microsoft.com/office/drawing/2014/main" id="{3C78A8EE-C989-4A9F-8CAC-011533F10ABD}"/>
              </a:ext>
            </a:extLst>
          </p:cNvPr>
          <p:cNvSpPr/>
          <p:nvPr/>
        </p:nvSpPr>
        <p:spPr bwMode="auto">
          <a:xfrm flipH="1">
            <a:off x="3413141" y="3873073"/>
            <a:ext cx="242786" cy="249857"/>
          </a:xfrm>
          <a:custGeom>
            <a:avLst/>
            <a:gdLst>
              <a:gd name="T0" fmla="*/ 0 w 309"/>
              <a:gd name="T1" fmla="*/ 178 h 318"/>
              <a:gd name="T2" fmla="*/ 243 w 309"/>
              <a:gd name="T3" fmla="*/ 318 h 318"/>
              <a:gd name="T4" fmla="*/ 309 w 309"/>
              <a:gd name="T5" fmla="*/ 137 h 318"/>
              <a:gd name="T6" fmla="*/ 67 w 309"/>
              <a:gd name="T7" fmla="*/ 0 h 318"/>
              <a:gd name="T8" fmla="*/ 0 w 309"/>
              <a:gd name="T9" fmla="*/ 178 h 318"/>
            </a:gdLst>
            <a:ahLst/>
            <a:cxnLst>
              <a:cxn ang="0">
                <a:pos x="T0" y="T1"/>
              </a:cxn>
              <a:cxn ang="0">
                <a:pos x="T2" y="T3"/>
              </a:cxn>
              <a:cxn ang="0">
                <a:pos x="T4" y="T5"/>
              </a:cxn>
              <a:cxn ang="0">
                <a:pos x="T6" y="T7"/>
              </a:cxn>
              <a:cxn ang="0">
                <a:pos x="T8" y="T9"/>
              </a:cxn>
            </a:cxnLst>
            <a:rect l="0" t="0" r="r" b="b"/>
            <a:pathLst>
              <a:path w="309" h="318">
                <a:moveTo>
                  <a:pt x="0" y="178"/>
                </a:moveTo>
                <a:lnTo>
                  <a:pt x="243" y="318"/>
                </a:lnTo>
                <a:lnTo>
                  <a:pt x="309" y="137"/>
                </a:lnTo>
                <a:lnTo>
                  <a:pt x="67" y="0"/>
                </a:lnTo>
                <a:lnTo>
                  <a:pt x="0" y="1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šļíḍé">
            <a:extLst>
              <a:ext uri="{FF2B5EF4-FFF2-40B4-BE49-F238E27FC236}">
                <a16:creationId xmlns:a16="http://schemas.microsoft.com/office/drawing/2014/main" id="{9E4431B8-7D4B-4377-B54B-781E88F3EAE5}"/>
              </a:ext>
            </a:extLst>
          </p:cNvPr>
          <p:cNvSpPr/>
          <p:nvPr/>
        </p:nvSpPr>
        <p:spPr bwMode="auto">
          <a:xfrm flipH="1">
            <a:off x="3438283" y="3907644"/>
            <a:ext cx="197215" cy="184643"/>
          </a:xfrm>
          <a:custGeom>
            <a:avLst/>
            <a:gdLst>
              <a:gd name="T0" fmla="*/ 0 w 251"/>
              <a:gd name="T1" fmla="*/ 112 h 235"/>
              <a:gd name="T2" fmla="*/ 210 w 251"/>
              <a:gd name="T3" fmla="*/ 235 h 235"/>
              <a:gd name="T4" fmla="*/ 251 w 251"/>
              <a:gd name="T5" fmla="*/ 119 h 235"/>
              <a:gd name="T6" fmla="*/ 43 w 251"/>
              <a:gd name="T7" fmla="*/ 0 h 235"/>
              <a:gd name="T8" fmla="*/ 0 w 251"/>
              <a:gd name="T9" fmla="*/ 112 h 235"/>
            </a:gdLst>
            <a:ahLst/>
            <a:cxnLst>
              <a:cxn ang="0">
                <a:pos x="T0" y="T1"/>
              </a:cxn>
              <a:cxn ang="0">
                <a:pos x="T2" y="T3"/>
              </a:cxn>
              <a:cxn ang="0">
                <a:pos x="T4" y="T5"/>
              </a:cxn>
              <a:cxn ang="0">
                <a:pos x="T6" y="T7"/>
              </a:cxn>
              <a:cxn ang="0">
                <a:pos x="T8" y="T9"/>
              </a:cxn>
            </a:cxnLst>
            <a:rect l="0" t="0" r="r" b="b"/>
            <a:pathLst>
              <a:path w="251" h="235">
                <a:moveTo>
                  <a:pt x="0" y="112"/>
                </a:moveTo>
                <a:lnTo>
                  <a:pt x="210" y="235"/>
                </a:lnTo>
                <a:lnTo>
                  <a:pt x="251" y="119"/>
                </a:lnTo>
                <a:lnTo>
                  <a:pt x="43" y="0"/>
                </a:lnTo>
                <a:lnTo>
                  <a:pt x="0" y="112"/>
                </a:lnTo>
                <a:close/>
              </a:path>
            </a:pathLst>
          </a:custGeom>
          <a:solidFill>
            <a:srgbClr val="5F63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îṧ1îḑé">
            <a:extLst>
              <a:ext uri="{FF2B5EF4-FFF2-40B4-BE49-F238E27FC236}">
                <a16:creationId xmlns:a16="http://schemas.microsoft.com/office/drawing/2014/main" id="{09AEC14C-CD81-47AF-A329-60F06E35CB7E}"/>
              </a:ext>
            </a:extLst>
          </p:cNvPr>
          <p:cNvSpPr/>
          <p:nvPr/>
        </p:nvSpPr>
        <p:spPr bwMode="auto">
          <a:xfrm flipH="1">
            <a:off x="3438283" y="3907644"/>
            <a:ext cx="197215" cy="184643"/>
          </a:xfrm>
          <a:custGeom>
            <a:avLst/>
            <a:gdLst>
              <a:gd name="T0" fmla="*/ 0 w 251"/>
              <a:gd name="T1" fmla="*/ 112 h 235"/>
              <a:gd name="T2" fmla="*/ 210 w 251"/>
              <a:gd name="T3" fmla="*/ 235 h 235"/>
              <a:gd name="T4" fmla="*/ 251 w 251"/>
              <a:gd name="T5" fmla="*/ 119 h 235"/>
              <a:gd name="T6" fmla="*/ 43 w 251"/>
              <a:gd name="T7" fmla="*/ 0 h 235"/>
              <a:gd name="T8" fmla="*/ 0 w 251"/>
              <a:gd name="T9" fmla="*/ 112 h 235"/>
            </a:gdLst>
            <a:ahLst/>
            <a:cxnLst>
              <a:cxn ang="0">
                <a:pos x="T0" y="T1"/>
              </a:cxn>
              <a:cxn ang="0">
                <a:pos x="T2" y="T3"/>
              </a:cxn>
              <a:cxn ang="0">
                <a:pos x="T4" y="T5"/>
              </a:cxn>
              <a:cxn ang="0">
                <a:pos x="T6" y="T7"/>
              </a:cxn>
              <a:cxn ang="0">
                <a:pos x="T8" y="T9"/>
              </a:cxn>
            </a:cxnLst>
            <a:rect l="0" t="0" r="r" b="b"/>
            <a:pathLst>
              <a:path w="251" h="235">
                <a:moveTo>
                  <a:pt x="0" y="112"/>
                </a:moveTo>
                <a:lnTo>
                  <a:pt x="210" y="235"/>
                </a:lnTo>
                <a:lnTo>
                  <a:pt x="251" y="119"/>
                </a:lnTo>
                <a:lnTo>
                  <a:pt x="43" y="0"/>
                </a:lnTo>
                <a:lnTo>
                  <a:pt x="0"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îṥlide">
            <a:extLst>
              <a:ext uri="{FF2B5EF4-FFF2-40B4-BE49-F238E27FC236}">
                <a16:creationId xmlns:a16="http://schemas.microsoft.com/office/drawing/2014/main" id="{9A84AFC2-C0A9-497A-ACBC-A1D4975569ED}"/>
              </a:ext>
            </a:extLst>
          </p:cNvPr>
          <p:cNvSpPr/>
          <p:nvPr/>
        </p:nvSpPr>
        <p:spPr bwMode="auto">
          <a:xfrm flipH="1">
            <a:off x="3464998" y="4012929"/>
            <a:ext cx="190929" cy="260857"/>
          </a:xfrm>
          <a:custGeom>
            <a:avLst/>
            <a:gdLst>
              <a:gd name="T0" fmla="*/ 243 w 243"/>
              <a:gd name="T1" fmla="*/ 332 h 332"/>
              <a:gd name="T2" fmla="*/ 243 w 243"/>
              <a:gd name="T3" fmla="*/ 140 h 332"/>
              <a:gd name="T4" fmla="*/ 0 w 243"/>
              <a:gd name="T5" fmla="*/ 0 h 332"/>
              <a:gd name="T6" fmla="*/ 0 w 243"/>
              <a:gd name="T7" fmla="*/ 185 h 332"/>
              <a:gd name="T8" fmla="*/ 243 w 243"/>
              <a:gd name="T9" fmla="*/ 332 h 332"/>
            </a:gdLst>
            <a:ahLst/>
            <a:cxnLst>
              <a:cxn ang="0">
                <a:pos x="T0" y="T1"/>
              </a:cxn>
              <a:cxn ang="0">
                <a:pos x="T2" y="T3"/>
              </a:cxn>
              <a:cxn ang="0">
                <a:pos x="T4" y="T5"/>
              </a:cxn>
              <a:cxn ang="0">
                <a:pos x="T6" y="T7"/>
              </a:cxn>
              <a:cxn ang="0">
                <a:pos x="T8" y="T9"/>
              </a:cxn>
            </a:cxnLst>
            <a:rect l="0" t="0" r="r" b="b"/>
            <a:pathLst>
              <a:path w="243" h="332">
                <a:moveTo>
                  <a:pt x="243" y="332"/>
                </a:moveTo>
                <a:lnTo>
                  <a:pt x="243" y="140"/>
                </a:lnTo>
                <a:lnTo>
                  <a:pt x="0" y="0"/>
                </a:lnTo>
                <a:lnTo>
                  <a:pt x="0" y="185"/>
                </a:lnTo>
                <a:lnTo>
                  <a:pt x="243" y="332"/>
                </a:lnTo>
                <a:close/>
              </a:path>
            </a:pathLst>
          </a:custGeom>
          <a:solidFill>
            <a:srgbClr val="02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íš1íďé">
            <a:extLst>
              <a:ext uri="{FF2B5EF4-FFF2-40B4-BE49-F238E27FC236}">
                <a16:creationId xmlns:a16="http://schemas.microsoft.com/office/drawing/2014/main" id="{C9524A8C-72A6-4C6E-A65F-CCB0D7E947FA}"/>
              </a:ext>
            </a:extLst>
          </p:cNvPr>
          <p:cNvSpPr/>
          <p:nvPr/>
        </p:nvSpPr>
        <p:spPr bwMode="auto">
          <a:xfrm flipH="1">
            <a:off x="3464998" y="4012929"/>
            <a:ext cx="190929" cy="260857"/>
          </a:xfrm>
          <a:custGeom>
            <a:avLst/>
            <a:gdLst>
              <a:gd name="T0" fmla="*/ 243 w 243"/>
              <a:gd name="T1" fmla="*/ 332 h 332"/>
              <a:gd name="T2" fmla="*/ 243 w 243"/>
              <a:gd name="T3" fmla="*/ 140 h 332"/>
              <a:gd name="T4" fmla="*/ 0 w 243"/>
              <a:gd name="T5" fmla="*/ 0 h 332"/>
              <a:gd name="T6" fmla="*/ 0 w 243"/>
              <a:gd name="T7" fmla="*/ 185 h 332"/>
              <a:gd name="T8" fmla="*/ 243 w 243"/>
              <a:gd name="T9" fmla="*/ 332 h 332"/>
            </a:gdLst>
            <a:ahLst/>
            <a:cxnLst>
              <a:cxn ang="0">
                <a:pos x="T0" y="T1"/>
              </a:cxn>
              <a:cxn ang="0">
                <a:pos x="T2" y="T3"/>
              </a:cxn>
              <a:cxn ang="0">
                <a:pos x="T4" y="T5"/>
              </a:cxn>
              <a:cxn ang="0">
                <a:pos x="T6" y="T7"/>
              </a:cxn>
              <a:cxn ang="0">
                <a:pos x="T8" y="T9"/>
              </a:cxn>
            </a:cxnLst>
            <a:rect l="0" t="0" r="r" b="b"/>
            <a:pathLst>
              <a:path w="243" h="332">
                <a:moveTo>
                  <a:pt x="243" y="332"/>
                </a:moveTo>
                <a:lnTo>
                  <a:pt x="243" y="140"/>
                </a:lnTo>
                <a:lnTo>
                  <a:pt x="0" y="0"/>
                </a:lnTo>
                <a:lnTo>
                  <a:pt x="0" y="185"/>
                </a:lnTo>
                <a:lnTo>
                  <a:pt x="243" y="3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iṩļïḋé">
            <a:extLst>
              <a:ext uri="{FF2B5EF4-FFF2-40B4-BE49-F238E27FC236}">
                <a16:creationId xmlns:a16="http://schemas.microsoft.com/office/drawing/2014/main" id="{454D096E-B54C-45E2-85A1-4E68AD176FBB}"/>
              </a:ext>
            </a:extLst>
          </p:cNvPr>
          <p:cNvSpPr/>
          <p:nvPr/>
        </p:nvSpPr>
        <p:spPr bwMode="auto">
          <a:xfrm flipH="1">
            <a:off x="3479928" y="4046715"/>
            <a:ext cx="161072" cy="132786"/>
          </a:xfrm>
          <a:custGeom>
            <a:avLst/>
            <a:gdLst>
              <a:gd name="T0" fmla="*/ 173 w 205"/>
              <a:gd name="T1" fmla="*/ 169 h 169"/>
              <a:gd name="T2" fmla="*/ 173 w 205"/>
              <a:gd name="T3" fmla="*/ 147 h 169"/>
              <a:gd name="T4" fmla="*/ 205 w 205"/>
              <a:gd name="T5" fmla="*/ 166 h 169"/>
              <a:gd name="T6" fmla="*/ 205 w 205"/>
              <a:gd name="T7" fmla="*/ 120 h 169"/>
              <a:gd name="T8" fmla="*/ 0 w 205"/>
              <a:gd name="T9" fmla="*/ 0 h 169"/>
              <a:gd name="T10" fmla="*/ 0 w 205"/>
              <a:gd name="T11" fmla="*/ 43 h 169"/>
              <a:gd name="T12" fmla="*/ 24 w 205"/>
              <a:gd name="T13" fmla="*/ 56 h 169"/>
              <a:gd name="T14" fmla="*/ 24 w 205"/>
              <a:gd name="T15" fmla="*/ 78 h 169"/>
              <a:gd name="T16" fmla="*/ 173 w 205"/>
              <a:gd name="T17"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169">
                <a:moveTo>
                  <a:pt x="173" y="169"/>
                </a:moveTo>
                <a:lnTo>
                  <a:pt x="173" y="147"/>
                </a:lnTo>
                <a:lnTo>
                  <a:pt x="205" y="166"/>
                </a:lnTo>
                <a:lnTo>
                  <a:pt x="205" y="120"/>
                </a:lnTo>
                <a:lnTo>
                  <a:pt x="0" y="0"/>
                </a:lnTo>
                <a:lnTo>
                  <a:pt x="0" y="43"/>
                </a:lnTo>
                <a:lnTo>
                  <a:pt x="24" y="56"/>
                </a:lnTo>
                <a:lnTo>
                  <a:pt x="24" y="78"/>
                </a:lnTo>
                <a:lnTo>
                  <a:pt x="173" y="169"/>
                </a:lnTo>
                <a:close/>
              </a:path>
            </a:pathLst>
          </a:custGeom>
          <a:solidFill>
            <a:srgbClr val="3A4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ïśľiďê">
            <a:extLst>
              <a:ext uri="{FF2B5EF4-FFF2-40B4-BE49-F238E27FC236}">
                <a16:creationId xmlns:a16="http://schemas.microsoft.com/office/drawing/2014/main" id="{C930457D-0045-4303-B9F2-16722E21BD81}"/>
              </a:ext>
            </a:extLst>
          </p:cNvPr>
          <p:cNvSpPr/>
          <p:nvPr/>
        </p:nvSpPr>
        <p:spPr bwMode="auto">
          <a:xfrm flipH="1">
            <a:off x="3479927" y="4117430"/>
            <a:ext cx="188571" cy="165000"/>
          </a:xfrm>
          <a:custGeom>
            <a:avLst/>
            <a:gdLst>
              <a:gd name="T0" fmla="*/ 240 w 240"/>
              <a:gd name="T1" fmla="*/ 210 h 210"/>
              <a:gd name="T2" fmla="*/ 240 w 240"/>
              <a:gd name="T3" fmla="*/ 143 h 210"/>
              <a:gd name="T4" fmla="*/ 0 w 240"/>
              <a:gd name="T5" fmla="*/ 0 h 210"/>
              <a:gd name="T6" fmla="*/ 0 w 240"/>
              <a:gd name="T7" fmla="*/ 66 h 210"/>
              <a:gd name="T8" fmla="*/ 240 w 240"/>
              <a:gd name="T9" fmla="*/ 210 h 210"/>
            </a:gdLst>
            <a:ahLst/>
            <a:cxnLst>
              <a:cxn ang="0">
                <a:pos x="T0" y="T1"/>
              </a:cxn>
              <a:cxn ang="0">
                <a:pos x="T2" y="T3"/>
              </a:cxn>
              <a:cxn ang="0">
                <a:pos x="T4" y="T5"/>
              </a:cxn>
              <a:cxn ang="0">
                <a:pos x="T6" y="T7"/>
              </a:cxn>
              <a:cxn ang="0">
                <a:pos x="T8" y="T9"/>
              </a:cxn>
            </a:cxnLst>
            <a:rect l="0" t="0" r="r" b="b"/>
            <a:pathLst>
              <a:path w="240" h="210">
                <a:moveTo>
                  <a:pt x="240" y="210"/>
                </a:moveTo>
                <a:lnTo>
                  <a:pt x="240" y="143"/>
                </a:lnTo>
                <a:lnTo>
                  <a:pt x="0" y="0"/>
                </a:lnTo>
                <a:lnTo>
                  <a:pt x="0" y="66"/>
                </a:lnTo>
                <a:lnTo>
                  <a:pt x="240" y="210"/>
                </a:lnTo>
                <a:close/>
              </a:path>
            </a:pathLst>
          </a:custGeom>
          <a:solidFill>
            <a:srgbClr val="3A4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íŝ1ïďè">
            <a:extLst>
              <a:ext uri="{FF2B5EF4-FFF2-40B4-BE49-F238E27FC236}">
                <a16:creationId xmlns:a16="http://schemas.microsoft.com/office/drawing/2014/main" id="{0009E165-33F8-46D3-840D-3908E2207A6D}"/>
              </a:ext>
            </a:extLst>
          </p:cNvPr>
          <p:cNvSpPr/>
          <p:nvPr/>
        </p:nvSpPr>
        <p:spPr bwMode="auto">
          <a:xfrm flipH="1">
            <a:off x="3479927" y="4117430"/>
            <a:ext cx="188571" cy="165000"/>
          </a:xfrm>
          <a:custGeom>
            <a:avLst/>
            <a:gdLst>
              <a:gd name="T0" fmla="*/ 240 w 240"/>
              <a:gd name="T1" fmla="*/ 210 h 210"/>
              <a:gd name="T2" fmla="*/ 240 w 240"/>
              <a:gd name="T3" fmla="*/ 143 h 210"/>
              <a:gd name="T4" fmla="*/ 0 w 240"/>
              <a:gd name="T5" fmla="*/ 0 h 210"/>
              <a:gd name="T6" fmla="*/ 0 w 240"/>
              <a:gd name="T7" fmla="*/ 66 h 210"/>
              <a:gd name="T8" fmla="*/ 240 w 240"/>
              <a:gd name="T9" fmla="*/ 210 h 210"/>
            </a:gdLst>
            <a:ahLst/>
            <a:cxnLst>
              <a:cxn ang="0">
                <a:pos x="T0" y="T1"/>
              </a:cxn>
              <a:cxn ang="0">
                <a:pos x="T2" y="T3"/>
              </a:cxn>
              <a:cxn ang="0">
                <a:pos x="T4" y="T5"/>
              </a:cxn>
              <a:cxn ang="0">
                <a:pos x="T6" y="T7"/>
              </a:cxn>
              <a:cxn ang="0">
                <a:pos x="T8" y="T9"/>
              </a:cxn>
            </a:cxnLst>
            <a:rect l="0" t="0" r="r" b="b"/>
            <a:pathLst>
              <a:path w="240" h="210">
                <a:moveTo>
                  <a:pt x="240" y="210"/>
                </a:moveTo>
                <a:lnTo>
                  <a:pt x="240" y="143"/>
                </a:lnTo>
                <a:lnTo>
                  <a:pt x="0" y="0"/>
                </a:lnTo>
                <a:lnTo>
                  <a:pt x="0" y="66"/>
                </a:lnTo>
                <a:lnTo>
                  <a:pt x="240" y="2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ïsḷíḑe">
            <a:extLst>
              <a:ext uri="{FF2B5EF4-FFF2-40B4-BE49-F238E27FC236}">
                <a16:creationId xmlns:a16="http://schemas.microsoft.com/office/drawing/2014/main" id="{599CD0F9-57EA-4D57-98B1-EC5A91814A5A}"/>
              </a:ext>
            </a:extLst>
          </p:cNvPr>
          <p:cNvSpPr/>
          <p:nvPr/>
        </p:nvSpPr>
        <p:spPr bwMode="auto">
          <a:xfrm flipH="1">
            <a:off x="3290569" y="3910001"/>
            <a:ext cx="189357" cy="372428"/>
          </a:xfrm>
          <a:custGeom>
            <a:avLst/>
            <a:gdLst>
              <a:gd name="T0" fmla="*/ 19 w 241"/>
              <a:gd name="T1" fmla="*/ 400 h 474"/>
              <a:gd name="T2" fmla="*/ 0 w 241"/>
              <a:gd name="T3" fmla="*/ 407 h 474"/>
              <a:gd name="T4" fmla="*/ 0 w 241"/>
              <a:gd name="T5" fmla="*/ 474 h 474"/>
              <a:gd name="T6" fmla="*/ 19 w 241"/>
              <a:gd name="T7" fmla="*/ 463 h 474"/>
              <a:gd name="T8" fmla="*/ 241 w 241"/>
              <a:gd name="T9" fmla="*/ 340 h 474"/>
              <a:gd name="T10" fmla="*/ 241 w 241"/>
              <a:gd name="T11" fmla="*/ 0 h 474"/>
              <a:gd name="T12" fmla="*/ 85 w 241"/>
              <a:gd name="T13" fmla="*/ 90 h 474"/>
              <a:gd name="T14" fmla="*/ 19 w 241"/>
              <a:gd name="T15" fmla="*/ 271 h 474"/>
              <a:gd name="T16" fmla="*/ 19 w 241"/>
              <a:gd name="T17" fmla="*/ 40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474">
                <a:moveTo>
                  <a:pt x="19" y="400"/>
                </a:moveTo>
                <a:lnTo>
                  <a:pt x="0" y="407"/>
                </a:lnTo>
                <a:lnTo>
                  <a:pt x="0" y="474"/>
                </a:lnTo>
                <a:lnTo>
                  <a:pt x="19" y="463"/>
                </a:lnTo>
                <a:lnTo>
                  <a:pt x="241" y="340"/>
                </a:lnTo>
                <a:lnTo>
                  <a:pt x="241" y="0"/>
                </a:lnTo>
                <a:lnTo>
                  <a:pt x="85" y="90"/>
                </a:lnTo>
                <a:lnTo>
                  <a:pt x="19" y="271"/>
                </a:lnTo>
                <a:lnTo>
                  <a:pt x="19" y="400"/>
                </a:lnTo>
                <a:close/>
              </a:path>
            </a:pathLst>
          </a:custGeom>
          <a:solidFill>
            <a:srgbClr val="34C4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ïŝļíde">
            <a:extLst>
              <a:ext uri="{FF2B5EF4-FFF2-40B4-BE49-F238E27FC236}">
                <a16:creationId xmlns:a16="http://schemas.microsoft.com/office/drawing/2014/main" id="{9204CA38-637B-4475-8230-4092D56D7AA8}"/>
              </a:ext>
            </a:extLst>
          </p:cNvPr>
          <p:cNvSpPr/>
          <p:nvPr/>
        </p:nvSpPr>
        <p:spPr bwMode="auto">
          <a:xfrm flipH="1">
            <a:off x="3290569" y="3910001"/>
            <a:ext cx="189357" cy="372428"/>
          </a:xfrm>
          <a:custGeom>
            <a:avLst/>
            <a:gdLst>
              <a:gd name="T0" fmla="*/ 19 w 241"/>
              <a:gd name="T1" fmla="*/ 400 h 474"/>
              <a:gd name="T2" fmla="*/ 0 w 241"/>
              <a:gd name="T3" fmla="*/ 407 h 474"/>
              <a:gd name="T4" fmla="*/ 0 w 241"/>
              <a:gd name="T5" fmla="*/ 474 h 474"/>
              <a:gd name="T6" fmla="*/ 19 w 241"/>
              <a:gd name="T7" fmla="*/ 463 h 474"/>
              <a:gd name="T8" fmla="*/ 241 w 241"/>
              <a:gd name="T9" fmla="*/ 340 h 474"/>
              <a:gd name="T10" fmla="*/ 241 w 241"/>
              <a:gd name="T11" fmla="*/ 0 h 474"/>
              <a:gd name="T12" fmla="*/ 85 w 241"/>
              <a:gd name="T13" fmla="*/ 90 h 474"/>
              <a:gd name="T14" fmla="*/ 19 w 241"/>
              <a:gd name="T15" fmla="*/ 271 h 474"/>
              <a:gd name="T16" fmla="*/ 19 w 241"/>
              <a:gd name="T17" fmla="*/ 40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474">
                <a:moveTo>
                  <a:pt x="19" y="400"/>
                </a:moveTo>
                <a:lnTo>
                  <a:pt x="0" y="407"/>
                </a:lnTo>
                <a:lnTo>
                  <a:pt x="0" y="474"/>
                </a:lnTo>
                <a:lnTo>
                  <a:pt x="19" y="463"/>
                </a:lnTo>
                <a:lnTo>
                  <a:pt x="241" y="340"/>
                </a:lnTo>
                <a:lnTo>
                  <a:pt x="241" y="0"/>
                </a:lnTo>
                <a:lnTo>
                  <a:pt x="85" y="90"/>
                </a:lnTo>
                <a:lnTo>
                  <a:pt x="19" y="271"/>
                </a:lnTo>
                <a:lnTo>
                  <a:pt x="19" y="4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îṡḻïḋe">
            <a:extLst>
              <a:ext uri="{FF2B5EF4-FFF2-40B4-BE49-F238E27FC236}">
                <a16:creationId xmlns:a16="http://schemas.microsoft.com/office/drawing/2014/main" id="{6BB51F75-10FC-47CF-BB2B-ABD623752FE8}"/>
              </a:ext>
            </a:extLst>
          </p:cNvPr>
          <p:cNvSpPr/>
          <p:nvPr/>
        </p:nvSpPr>
        <p:spPr bwMode="auto">
          <a:xfrm flipH="1">
            <a:off x="3464998" y="4111144"/>
            <a:ext cx="203500" cy="118643"/>
          </a:xfrm>
          <a:custGeom>
            <a:avLst/>
            <a:gdLst>
              <a:gd name="T0" fmla="*/ 240 w 259"/>
              <a:gd name="T1" fmla="*/ 151 h 151"/>
              <a:gd name="T2" fmla="*/ 259 w 259"/>
              <a:gd name="T3" fmla="*/ 144 h 151"/>
              <a:gd name="T4" fmla="*/ 16 w 259"/>
              <a:gd name="T5" fmla="*/ 0 h 151"/>
              <a:gd name="T6" fmla="*/ 0 w 259"/>
              <a:gd name="T7" fmla="*/ 8 h 151"/>
              <a:gd name="T8" fmla="*/ 240 w 259"/>
              <a:gd name="T9" fmla="*/ 151 h 151"/>
            </a:gdLst>
            <a:ahLst/>
            <a:cxnLst>
              <a:cxn ang="0">
                <a:pos x="T0" y="T1"/>
              </a:cxn>
              <a:cxn ang="0">
                <a:pos x="T2" y="T3"/>
              </a:cxn>
              <a:cxn ang="0">
                <a:pos x="T4" y="T5"/>
              </a:cxn>
              <a:cxn ang="0">
                <a:pos x="T6" y="T7"/>
              </a:cxn>
              <a:cxn ang="0">
                <a:pos x="T8" y="T9"/>
              </a:cxn>
            </a:cxnLst>
            <a:rect l="0" t="0" r="r" b="b"/>
            <a:pathLst>
              <a:path w="259" h="151">
                <a:moveTo>
                  <a:pt x="240" y="151"/>
                </a:moveTo>
                <a:lnTo>
                  <a:pt x="259" y="144"/>
                </a:lnTo>
                <a:lnTo>
                  <a:pt x="16" y="0"/>
                </a:lnTo>
                <a:lnTo>
                  <a:pt x="0" y="8"/>
                </a:lnTo>
                <a:lnTo>
                  <a:pt x="240" y="151"/>
                </a:lnTo>
                <a:close/>
              </a:path>
            </a:pathLst>
          </a:custGeom>
          <a:solidFill>
            <a:srgbClr val="5160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iṧľîḓe">
            <a:extLst>
              <a:ext uri="{FF2B5EF4-FFF2-40B4-BE49-F238E27FC236}">
                <a16:creationId xmlns:a16="http://schemas.microsoft.com/office/drawing/2014/main" id="{979DBE4D-F215-4231-A99C-D10A475E708C}"/>
              </a:ext>
            </a:extLst>
          </p:cNvPr>
          <p:cNvSpPr/>
          <p:nvPr/>
        </p:nvSpPr>
        <p:spPr bwMode="auto">
          <a:xfrm flipH="1">
            <a:off x="3464998" y="4111144"/>
            <a:ext cx="203500" cy="118643"/>
          </a:xfrm>
          <a:custGeom>
            <a:avLst/>
            <a:gdLst>
              <a:gd name="T0" fmla="*/ 240 w 259"/>
              <a:gd name="T1" fmla="*/ 151 h 151"/>
              <a:gd name="T2" fmla="*/ 259 w 259"/>
              <a:gd name="T3" fmla="*/ 144 h 151"/>
              <a:gd name="T4" fmla="*/ 16 w 259"/>
              <a:gd name="T5" fmla="*/ 0 h 151"/>
              <a:gd name="T6" fmla="*/ 0 w 259"/>
              <a:gd name="T7" fmla="*/ 8 h 151"/>
              <a:gd name="T8" fmla="*/ 240 w 259"/>
              <a:gd name="T9" fmla="*/ 151 h 151"/>
            </a:gdLst>
            <a:ahLst/>
            <a:cxnLst>
              <a:cxn ang="0">
                <a:pos x="T0" y="T1"/>
              </a:cxn>
              <a:cxn ang="0">
                <a:pos x="T2" y="T3"/>
              </a:cxn>
              <a:cxn ang="0">
                <a:pos x="T4" y="T5"/>
              </a:cxn>
              <a:cxn ang="0">
                <a:pos x="T6" y="T7"/>
              </a:cxn>
              <a:cxn ang="0">
                <a:pos x="T8" y="T9"/>
              </a:cxn>
            </a:cxnLst>
            <a:rect l="0" t="0" r="r" b="b"/>
            <a:pathLst>
              <a:path w="259" h="151">
                <a:moveTo>
                  <a:pt x="240" y="151"/>
                </a:moveTo>
                <a:lnTo>
                  <a:pt x="259" y="144"/>
                </a:lnTo>
                <a:lnTo>
                  <a:pt x="16" y="0"/>
                </a:lnTo>
                <a:lnTo>
                  <a:pt x="0" y="8"/>
                </a:lnTo>
                <a:lnTo>
                  <a:pt x="240" y="1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iṣḷíḓè">
            <a:extLst>
              <a:ext uri="{FF2B5EF4-FFF2-40B4-BE49-F238E27FC236}">
                <a16:creationId xmlns:a16="http://schemas.microsoft.com/office/drawing/2014/main" id="{D8B7F217-95C5-4373-BE5C-C217677F4105}"/>
              </a:ext>
            </a:extLst>
          </p:cNvPr>
          <p:cNvSpPr/>
          <p:nvPr/>
        </p:nvSpPr>
        <p:spPr bwMode="auto">
          <a:xfrm flipH="1">
            <a:off x="3312570" y="3951644"/>
            <a:ext cx="118643" cy="210571"/>
          </a:xfrm>
          <a:custGeom>
            <a:avLst/>
            <a:gdLst>
              <a:gd name="T0" fmla="*/ 27 w 103"/>
              <a:gd name="T1" fmla="*/ 117 h 183"/>
              <a:gd name="T2" fmla="*/ 97 w 103"/>
              <a:gd name="T3" fmla="*/ 77 h 183"/>
              <a:gd name="T4" fmla="*/ 103 w 103"/>
              <a:gd name="T5" fmla="*/ 67 h 183"/>
              <a:gd name="T6" fmla="*/ 103 w 103"/>
              <a:gd name="T7" fmla="*/ 5 h 183"/>
              <a:gd name="T8" fmla="*/ 97 w 103"/>
              <a:gd name="T9" fmla="*/ 2 h 183"/>
              <a:gd name="T10" fmla="*/ 31 w 103"/>
              <a:gd name="T11" fmla="*/ 39 h 183"/>
              <a:gd name="T12" fmla="*/ 24 w 103"/>
              <a:gd name="T13" fmla="*/ 48 h 183"/>
              <a:gd name="T14" fmla="*/ 2 w 103"/>
              <a:gd name="T15" fmla="*/ 123 h 183"/>
              <a:gd name="T16" fmla="*/ 0 w 103"/>
              <a:gd name="T17" fmla="*/ 135 h 183"/>
              <a:gd name="T18" fmla="*/ 0 w 103"/>
              <a:gd name="T19" fmla="*/ 178 h 183"/>
              <a:gd name="T20" fmla="*/ 5 w 103"/>
              <a:gd name="T21" fmla="*/ 181 h 183"/>
              <a:gd name="T22" fmla="*/ 17 w 103"/>
              <a:gd name="T23" fmla="*/ 173 h 183"/>
              <a:gd name="T24" fmla="*/ 22 w 103"/>
              <a:gd name="T25" fmla="*/ 163 h 183"/>
              <a:gd name="T26" fmla="*/ 22 w 103"/>
              <a:gd name="T27" fmla="*/ 127 h 183"/>
              <a:gd name="T28" fmla="*/ 27 w 103"/>
              <a:gd name="T29" fmla="*/ 11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 h="183">
                <a:moveTo>
                  <a:pt x="27" y="117"/>
                </a:moveTo>
                <a:cubicBezTo>
                  <a:pt x="97" y="77"/>
                  <a:pt x="97" y="77"/>
                  <a:pt x="97" y="77"/>
                </a:cubicBezTo>
                <a:cubicBezTo>
                  <a:pt x="100" y="75"/>
                  <a:pt x="103" y="70"/>
                  <a:pt x="103" y="67"/>
                </a:cubicBezTo>
                <a:cubicBezTo>
                  <a:pt x="103" y="5"/>
                  <a:pt x="103" y="5"/>
                  <a:pt x="103" y="5"/>
                </a:cubicBezTo>
                <a:cubicBezTo>
                  <a:pt x="103" y="1"/>
                  <a:pt x="100" y="0"/>
                  <a:pt x="97" y="2"/>
                </a:cubicBezTo>
                <a:cubicBezTo>
                  <a:pt x="31" y="39"/>
                  <a:pt x="31" y="39"/>
                  <a:pt x="31" y="39"/>
                </a:cubicBezTo>
                <a:cubicBezTo>
                  <a:pt x="28" y="40"/>
                  <a:pt x="25" y="45"/>
                  <a:pt x="24" y="48"/>
                </a:cubicBezTo>
                <a:cubicBezTo>
                  <a:pt x="2" y="123"/>
                  <a:pt x="2" y="123"/>
                  <a:pt x="2" y="123"/>
                </a:cubicBezTo>
                <a:cubicBezTo>
                  <a:pt x="1" y="126"/>
                  <a:pt x="0" y="132"/>
                  <a:pt x="0" y="135"/>
                </a:cubicBezTo>
                <a:cubicBezTo>
                  <a:pt x="0" y="178"/>
                  <a:pt x="0" y="178"/>
                  <a:pt x="0" y="178"/>
                </a:cubicBezTo>
                <a:cubicBezTo>
                  <a:pt x="0" y="182"/>
                  <a:pt x="2" y="183"/>
                  <a:pt x="5" y="181"/>
                </a:cubicBezTo>
                <a:cubicBezTo>
                  <a:pt x="17" y="173"/>
                  <a:pt x="17" y="173"/>
                  <a:pt x="17" y="173"/>
                </a:cubicBezTo>
                <a:cubicBezTo>
                  <a:pt x="20" y="171"/>
                  <a:pt x="22" y="167"/>
                  <a:pt x="22" y="163"/>
                </a:cubicBezTo>
                <a:cubicBezTo>
                  <a:pt x="22" y="127"/>
                  <a:pt x="22" y="127"/>
                  <a:pt x="22" y="127"/>
                </a:cubicBezTo>
                <a:cubicBezTo>
                  <a:pt x="22" y="123"/>
                  <a:pt x="24" y="119"/>
                  <a:pt x="27" y="117"/>
                </a:cubicBezTo>
              </a:path>
            </a:pathLst>
          </a:custGeom>
          <a:solidFill>
            <a:srgbClr val="5F63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iṩḻîḍê">
            <a:extLst>
              <a:ext uri="{FF2B5EF4-FFF2-40B4-BE49-F238E27FC236}">
                <a16:creationId xmlns:a16="http://schemas.microsoft.com/office/drawing/2014/main" id="{938C214F-BF21-40E8-B351-9A80FED3A388}"/>
              </a:ext>
            </a:extLst>
          </p:cNvPr>
          <p:cNvSpPr/>
          <p:nvPr/>
        </p:nvSpPr>
        <p:spPr bwMode="auto">
          <a:xfrm flipH="1">
            <a:off x="2878855" y="3871501"/>
            <a:ext cx="381072" cy="290714"/>
          </a:xfrm>
          <a:custGeom>
            <a:avLst/>
            <a:gdLst>
              <a:gd name="T0" fmla="*/ 0 w 485"/>
              <a:gd name="T1" fmla="*/ 370 h 370"/>
              <a:gd name="T2" fmla="*/ 485 w 485"/>
              <a:gd name="T3" fmla="*/ 76 h 370"/>
              <a:gd name="T4" fmla="*/ 485 w 485"/>
              <a:gd name="T5" fmla="*/ 0 h 370"/>
              <a:gd name="T6" fmla="*/ 0 w 485"/>
              <a:gd name="T7" fmla="*/ 286 h 370"/>
              <a:gd name="T8" fmla="*/ 0 w 485"/>
              <a:gd name="T9" fmla="*/ 370 h 370"/>
            </a:gdLst>
            <a:ahLst/>
            <a:cxnLst>
              <a:cxn ang="0">
                <a:pos x="T0" y="T1"/>
              </a:cxn>
              <a:cxn ang="0">
                <a:pos x="T2" y="T3"/>
              </a:cxn>
              <a:cxn ang="0">
                <a:pos x="T4" y="T5"/>
              </a:cxn>
              <a:cxn ang="0">
                <a:pos x="T6" y="T7"/>
              </a:cxn>
              <a:cxn ang="0">
                <a:pos x="T8" y="T9"/>
              </a:cxn>
            </a:cxnLst>
            <a:rect l="0" t="0" r="r" b="b"/>
            <a:pathLst>
              <a:path w="485" h="370">
                <a:moveTo>
                  <a:pt x="0" y="370"/>
                </a:moveTo>
                <a:lnTo>
                  <a:pt x="485" y="76"/>
                </a:lnTo>
                <a:lnTo>
                  <a:pt x="485" y="0"/>
                </a:lnTo>
                <a:lnTo>
                  <a:pt x="0" y="286"/>
                </a:lnTo>
                <a:lnTo>
                  <a:pt x="0" y="37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ïşḷîdé">
            <a:extLst>
              <a:ext uri="{FF2B5EF4-FFF2-40B4-BE49-F238E27FC236}">
                <a16:creationId xmlns:a16="http://schemas.microsoft.com/office/drawing/2014/main" id="{E1C3B94C-E11A-4E2E-A113-A2DDA5CC705B}"/>
              </a:ext>
            </a:extLst>
          </p:cNvPr>
          <p:cNvSpPr/>
          <p:nvPr/>
        </p:nvSpPr>
        <p:spPr bwMode="auto">
          <a:xfrm flipH="1">
            <a:off x="2878855" y="3871501"/>
            <a:ext cx="381072" cy="290714"/>
          </a:xfrm>
          <a:custGeom>
            <a:avLst/>
            <a:gdLst>
              <a:gd name="T0" fmla="*/ 0 w 485"/>
              <a:gd name="T1" fmla="*/ 370 h 370"/>
              <a:gd name="T2" fmla="*/ 485 w 485"/>
              <a:gd name="T3" fmla="*/ 76 h 370"/>
              <a:gd name="T4" fmla="*/ 485 w 485"/>
              <a:gd name="T5" fmla="*/ 0 h 370"/>
              <a:gd name="T6" fmla="*/ 0 w 485"/>
              <a:gd name="T7" fmla="*/ 286 h 370"/>
              <a:gd name="T8" fmla="*/ 0 w 485"/>
              <a:gd name="T9" fmla="*/ 370 h 370"/>
            </a:gdLst>
            <a:ahLst/>
            <a:cxnLst>
              <a:cxn ang="0">
                <a:pos x="T0" y="T1"/>
              </a:cxn>
              <a:cxn ang="0">
                <a:pos x="T2" y="T3"/>
              </a:cxn>
              <a:cxn ang="0">
                <a:pos x="T4" y="T5"/>
              </a:cxn>
              <a:cxn ang="0">
                <a:pos x="T6" y="T7"/>
              </a:cxn>
              <a:cxn ang="0">
                <a:pos x="T8" y="T9"/>
              </a:cxn>
            </a:cxnLst>
            <a:rect l="0" t="0" r="r" b="b"/>
            <a:pathLst>
              <a:path w="485" h="370">
                <a:moveTo>
                  <a:pt x="0" y="370"/>
                </a:moveTo>
                <a:lnTo>
                  <a:pt x="485" y="76"/>
                </a:lnTo>
                <a:lnTo>
                  <a:pt x="485" y="0"/>
                </a:lnTo>
                <a:lnTo>
                  <a:pt x="0" y="286"/>
                </a:lnTo>
                <a:lnTo>
                  <a:pt x="0" y="3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ïṣlíḑè">
            <a:extLst>
              <a:ext uri="{FF2B5EF4-FFF2-40B4-BE49-F238E27FC236}">
                <a16:creationId xmlns:a16="http://schemas.microsoft.com/office/drawing/2014/main" id="{BA23D3E1-B102-4AAC-B0A5-554C7D70311B}"/>
              </a:ext>
            </a:extLst>
          </p:cNvPr>
          <p:cNvSpPr/>
          <p:nvPr/>
        </p:nvSpPr>
        <p:spPr bwMode="auto">
          <a:xfrm flipH="1">
            <a:off x="3259927" y="4080501"/>
            <a:ext cx="30643" cy="81714"/>
          </a:xfrm>
          <a:custGeom>
            <a:avLst/>
            <a:gdLst>
              <a:gd name="T0" fmla="*/ 39 w 39"/>
              <a:gd name="T1" fmla="*/ 104 h 104"/>
              <a:gd name="T2" fmla="*/ 39 w 39"/>
              <a:gd name="T3" fmla="*/ 20 h 104"/>
              <a:gd name="T4" fmla="*/ 0 w 39"/>
              <a:gd name="T5" fmla="*/ 0 h 104"/>
              <a:gd name="T6" fmla="*/ 0 w 39"/>
              <a:gd name="T7" fmla="*/ 86 h 104"/>
              <a:gd name="T8" fmla="*/ 39 w 39"/>
              <a:gd name="T9" fmla="*/ 104 h 104"/>
            </a:gdLst>
            <a:ahLst/>
            <a:cxnLst>
              <a:cxn ang="0">
                <a:pos x="T0" y="T1"/>
              </a:cxn>
              <a:cxn ang="0">
                <a:pos x="T2" y="T3"/>
              </a:cxn>
              <a:cxn ang="0">
                <a:pos x="T4" y="T5"/>
              </a:cxn>
              <a:cxn ang="0">
                <a:pos x="T6" y="T7"/>
              </a:cxn>
              <a:cxn ang="0">
                <a:pos x="T8" y="T9"/>
              </a:cxn>
            </a:cxnLst>
            <a:rect l="0" t="0" r="r" b="b"/>
            <a:pathLst>
              <a:path w="39" h="104">
                <a:moveTo>
                  <a:pt x="39" y="104"/>
                </a:moveTo>
                <a:lnTo>
                  <a:pt x="39" y="20"/>
                </a:lnTo>
                <a:lnTo>
                  <a:pt x="0" y="0"/>
                </a:lnTo>
                <a:lnTo>
                  <a:pt x="0" y="86"/>
                </a:lnTo>
                <a:lnTo>
                  <a:pt x="39" y="104"/>
                </a:lnTo>
                <a:close/>
              </a:path>
            </a:pathLst>
          </a:custGeom>
          <a:solidFill>
            <a:srgbClr val="17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ïśļiḓe">
            <a:extLst>
              <a:ext uri="{FF2B5EF4-FFF2-40B4-BE49-F238E27FC236}">
                <a16:creationId xmlns:a16="http://schemas.microsoft.com/office/drawing/2014/main" id="{E0B9E919-B39D-4FA9-90DD-7A37381369C3}"/>
              </a:ext>
            </a:extLst>
          </p:cNvPr>
          <p:cNvSpPr/>
          <p:nvPr/>
        </p:nvSpPr>
        <p:spPr bwMode="auto">
          <a:xfrm flipH="1">
            <a:off x="3259927" y="4080501"/>
            <a:ext cx="30643" cy="81714"/>
          </a:xfrm>
          <a:custGeom>
            <a:avLst/>
            <a:gdLst>
              <a:gd name="T0" fmla="*/ 39 w 39"/>
              <a:gd name="T1" fmla="*/ 104 h 104"/>
              <a:gd name="T2" fmla="*/ 39 w 39"/>
              <a:gd name="T3" fmla="*/ 20 h 104"/>
              <a:gd name="T4" fmla="*/ 0 w 39"/>
              <a:gd name="T5" fmla="*/ 0 h 104"/>
              <a:gd name="T6" fmla="*/ 0 w 39"/>
              <a:gd name="T7" fmla="*/ 86 h 104"/>
              <a:gd name="T8" fmla="*/ 39 w 39"/>
              <a:gd name="T9" fmla="*/ 104 h 104"/>
            </a:gdLst>
            <a:ahLst/>
            <a:cxnLst>
              <a:cxn ang="0">
                <a:pos x="T0" y="T1"/>
              </a:cxn>
              <a:cxn ang="0">
                <a:pos x="T2" y="T3"/>
              </a:cxn>
              <a:cxn ang="0">
                <a:pos x="T4" y="T5"/>
              </a:cxn>
              <a:cxn ang="0">
                <a:pos x="T6" y="T7"/>
              </a:cxn>
              <a:cxn ang="0">
                <a:pos x="T8" y="T9"/>
              </a:cxn>
            </a:cxnLst>
            <a:rect l="0" t="0" r="r" b="b"/>
            <a:pathLst>
              <a:path w="39" h="104">
                <a:moveTo>
                  <a:pt x="39" y="104"/>
                </a:moveTo>
                <a:lnTo>
                  <a:pt x="39" y="20"/>
                </a:lnTo>
                <a:lnTo>
                  <a:pt x="0" y="0"/>
                </a:lnTo>
                <a:lnTo>
                  <a:pt x="0" y="86"/>
                </a:lnTo>
                <a:lnTo>
                  <a:pt x="39" y="1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ïṩľîde">
            <a:extLst>
              <a:ext uri="{FF2B5EF4-FFF2-40B4-BE49-F238E27FC236}">
                <a16:creationId xmlns:a16="http://schemas.microsoft.com/office/drawing/2014/main" id="{191EEE1A-72C6-43F4-8BED-8839B446E49E}"/>
              </a:ext>
            </a:extLst>
          </p:cNvPr>
          <p:cNvSpPr/>
          <p:nvPr/>
        </p:nvSpPr>
        <p:spPr bwMode="auto">
          <a:xfrm flipH="1">
            <a:off x="3007713" y="3976001"/>
            <a:ext cx="97428" cy="117071"/>
          </a:xfrm>
          <a:custGeom>
            <a:avLst/>
            <a:gdLst>
              <a:gd name="T0" fmla="*/ 69 w 85"/>
              <a:gd name="T1" fmla="*/ 8 h 102"/>
              <a:gd name="T2" fmla="*/ 69 w 85"/>
              <a:gd name="T3" fmla="*/ 8 h 102"/>
              <a:gd name="T4" fmla="*/ 16 w 85"/>
              <a:gd name="T5" fmla="*/ 34 h 102"/>
              <a:gd name="T6" fmla="*/ 15 w 85"/>
              <a:gd name="T7" fmla="*/ 94 h 102"/>
              <a:gd name="T8" fmla="*/ 19 w 85"/>
              <a:gd name="T9" fmla="*/ 96 h 102"/>
              <a:gd name="T10" fmla="*/ 30 w 85"/>
              <a:gd name="T11" fmla="*/ 102 h 102"/>
              <a:gd name="T12" fmla="*/ 33 w 85"/>
              <a:gd name="T13" fmla="*/ 97 h 102"/>
              <a:gd name="T14" fmla="*/ 70 w 85"/>
              <a:gd name="T15" fmla="*/ 69 h 102"/>
              <a:gd name="T16" fmla="*/ 80 w 85"/>
              <a:gd name="T17" fmla="*/ 24 h 102"/>
              <a:gd name="T18" fmla="*/ 85 w 85"/>
              <a:gd name="T19" fmla="*/ 17 h 102"/>
              <a:gd name="T20" fmla="*/ 69 w 85"/>
              <a:gd name="T2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2">
                <a:moveTo>
                  <a:pt x="69" y="8"/>
                </a:moveTo>
                <a:cubicBezTo>
                  <a:pt x="69" y="8"/>
                  <a:pt x="69" y="8"/>
                  <a:pt x="69" y="8"/>
                </a:cubicBezTo>
                <a:cubicBezTo>
                  <a:pt x="54" y="0"/>
                  <a:pt x="31" y="11"/>
                  <a:pt x="16" y="34"/>
                </a:cubicBezTo>
                <a:cubicBezTo>
                  <a:pt x="1" y="57"/>
                  <a:pt x="0" y="84"/>
                  <a:pt x="15" y="94"/>
                </a:cubicBezTo>
                <a:cubicBezTo>
                  <a:pt x="16" y="95"/>
                  <a:pt x="17" y="95"/>
                  <a:pt x="19" y="96"/>
                </a:cubicBezTo>
                <a:cubicBezTo>
                  <a:pt x="30" y="102"/>
                  <a:pt x="30" y="102"/>
                  <a:pt x="30" y="102"/>
                </a:cubicBezTo>
                <a:cubicBezTo>
                  <a:pt x="33" y="97"/>
                  <a:pt x="33" y="97"/>
                  <a:pt x="33" y="97"/>
                </a:cubicBezTo>
                <a:cubicBezTo>
                  <a:pt x="46" y="95"/>
                  <a:pt x="60" y="85"/>
                  <a:pt x="70" y="69"/>
                </a:cubicBezTo>
                <a:cubicBezTo>
                  <a:pt x="80" y="53"/>
                  <a:pt x="84" y="36"/>
                  <a:pt x="80" y="24"/>
                </a:cubicBezTo>
                <a:cubicBezTo>
                  <a:pt x="85" y="17"/>
                  <a:pt x="85" y="17"/>
                  <a:pt x="85" y="17"/>
                </a:cubicBezTo>
                <a:cubicBezTo>
                  <a:pt x="69" y="8"/>
                  <a:pt x="69" y="8"/>
                  <a:pt x="69" y="8"/>
                </a:cubicBezTo>
              </a:path>
            </a:pathLst>
          </a:custGeom>
          <a:solidFill>
            <a:srgbClr val="17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ṩḻíḋé">
            <a:extLst>
              <a:ext uri="{FF2B5EF4-FFF2-40B4-BE49-F238E27FC236}">
                <a16:creationId xmlns:a16="http://schemas.microsoft.com/office/drawing/2014/main" id="{D67DA4E4-56EB-40BF-9A6F-BF39DCD426B5}"/>
              </a:ext>
            </a:extLst>
          </p:cNvPr>
          <p:cNvSpPr/>
          <p:nvPr/>
        </p:nvSpPr>
        <p:spPr bwMode="auto">
          <a:xfrm flipH="1">
            <a:off x="2990427" y="3983858"/>
            <a:ext cx="97428" cy="119429"/>
          </a:xfrm>
          <a:custGeom>
            <a:avLst/>
            <a:gdLst>
              <a:gd name="T0" fmla="*/ 15 w 85"/>
              <a:gd name="T1" fmla="*/ 34 h 104"/>
              <a:gd name="T2" fmla="*/ 15 w 85"/>
              <a:gd name="T3" fmla="*/ 95 h 104"/>
              <a:gd name="T4" fmla="*/ 70 w 85"/>
              <a:gd name="T5" fmla="*/ 70 h 104"/>
              <a:gd name="T6" fmla="*/ 70 w 85"/>
              <a:gd name="T7" fmla="*/ 10 h 104"/>
              <a:gd name="T8" fmla="*/ 15 w 85"/>
              <a:gd name="T9" fmla="*/ 34 h 104"/>
            </a:gdLst>
            <a:ahLst/>
            <a:cxnLst>
              <a:cxn ang="0">
                <a:pos x="T0" y="T1"/>
              </a:cxn>
              <a:cxn ang="0">
                <a:pos x="T2" y="T3"/>
              </a:cxn>
              <a:cxn ang="0">
                <a:pos x="T4" y="T5"/>
              </a:cxn>
              <a:cxn ang="0">
                <a:pos x="T6" y="T7"/>
              </a:cxn>
              <a:cxn ang="0">
                <a:pos x="T8" y="T9"/>
              </a:cxn>
            </a:cxnLst>
            <a:rect l="0" t="0" r="r" b="b"/>
            <a:pathLst>
              <a:path w="85" h="104">
                <a:moveTo>
                  <a:pt x="15" y="34"/>
                </a:moveTo>
                <a:cubicBezTo>
                  <a:pt x="0" y="58"/>
                  <a:pt x="0" y="85"/>
                  <a:pt x="15" y="95"/>
                </a:cubicBezTo>
                <a:cubicBezTo>
                  <a:pt x="30" y="104"/>
                  <a:pt x="54" y="93"/>
                  <a:pt x="70" y="70"/>
                </a:cubicBezTo>
                <a:cubicBezTo>
                  <a:pt x="85" y="46"/>
                  <a:pt x="85" y="19"/>
                  <a:pt x="70" y="10"/>
                </a:cubicBezTo>
                <a:cubicBezTo>
                  <a:pt x="55" y="0"/>
                  <a:pt x="31" y="11"/>
                  <a:pt x="15" y="34"/>
                </a:cubicBezTo>
              </a:path>
            </a:pathLst>
          </a:custGeom>
          <a:solidFill>
            <a:srgbClr val="4047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iš1ide">
            <a:extLst>
              <a:ext uri="{FF2B5EF4-FFF2-40B4-BE49-F238E27FC236}">
                <a16:creationId xmlns:a16="http://schemas.microsoft.com/office/drawing/2014/main" id="{E445DFD7-ABB2-400D-B34D-801AC80DD2A4}"/>
              </a:ext>
            </a:extLst>
          </p:cNvPr>
          <p:cNvSpPr/>
          <p:nvPr/>
        </p:nvSpPr>
        <p:spPr bwMode="auto">
          <a:xfrm flipH="1">
            <a:off x="3008498" y="4005858"/>
            <a:ext cx="61286" cy="75428"/>
          </a:xfrm>
          <a:custGeom>
            <a:avLst/>
            <a:gdLst>
              <a:gd name="T0" fmla="*/ 10 w 53"/>
              <a:gd name="T1" fmla="*/ 22 h 66"/>
              <a:gd name="T2" fmla="*/ 9 w 53"/>
              <a:gd name="T3" fmla="*/ 60 h 66"/>
              <a:gd name="T4" fmla="*/ 44 w 53"/>
              <a:gd name="T5" fmla="*/ 44 h 66"/>
              <a:gd name="T6" fmla="*/ 44 w 53"/>
              <a:gd name="T7" fmla="*/ 6 h 66"/>
              <a:gd name="T8" fmla="*/ 10 w 53"/>
              <a:gd name="T9" fmla="*/ 22 h 66"/>
            </a:gdLst>
            <a:ahLst/>
            <a:cxnLst>
              <a:cxn ang="0">
                <a:pos x="T0" y="T1"/>
              </a:cxn>
              <a:cxn ang="0">
                <a:pos x="T2" y="T3"/>
              </a:cxn>
              <a:cxn ang="0">
                <a:pos x="T4" y="T5"/>
              </a:cxn>
              <a:cxn ang="0">
                <a:pos x="T6" y="T7"/>
              </a:cxn>
              <a:cxn ang="0">
                <a:pos x="T8" y="T9"/>
              </a:cxn>
            </a:cxnLst>
            <a:rect l="0" t="0" r="r" b="b"/>
            <a:pathLst>
              <a:path w="53" h="66">
                <a:moveTo>
                  <a:pt x="10" y="22"/>
                </a:moveTo>
                <a:cubicBezTo>
                  <a:pt x="0" y="37"/>
                  <a:pt x="0" y="54"/>
                  <a:pt x="9" y="60"/>
                </a:cubicBezTo>
                <a:cubicBezTo>
                  <a:pt x="19" y="66"/>
                  <a:pt x="34" y="59"/>
                  <a:pt x="44" y="44"/>
                </a:cubicBezTo>
                <a:cubicBezTo>
                  <a:pt x="53" y="29"/>
                  <a:pt x="53" y="12"/>
                  <a:pt x="44" y="6"/>
                </a:cubicBezTo>
                <a:cubicBezTo>
                  <a:pt x="35" y="0"/>
                  <a:pt x="19" y="7"/>
                  <a:pt x="10" y="22"/>
                </a:cubicBezTo>
              </a:path>
            </a:pathLst>
          </a:custGeom>
          <a:solidFill>
            <a:srgbClr val="8586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iṣḷïḑe">
            <a:extLst>
              <a:ext uri="{FF2B5EF4-FFF2-40B4-BE49-F238E27FC236}">
                <a16:creationId xmlns:a16="http://schemas.microsoft.com/office/drawing/2014/main" id="{804E239A-D288-4CC6-A3D8-0156CD938769}"/>
              </a:ext>
            </a:extLst>
          </p:cNvPr>
          <p:cNvSpPr/>
          <p:nvPr/>
        </p:nvSpPr>
        <p:spPr bwMode="auto">
          <a:xfrm flipH="1">
            <a:off x="2893784" y="3912358"/>
            <a:ext cx="97428" cy="117071"/>
          </a:xfrm>
          <a:custGeom>
            <a:avLst/>
            <a:gdLst>
              <a:gd name="T0" fmla="*/ 68 w 85"/>
              <a:gd name="T1" fmla="*/ 8 h 102"/>
              <a:gd name="T2" fmla="*/ 68 w 85"/>
              <a:gd name="T3" fmla="*/ 8 h 102"/>
              <a:gd name="T4" fmla="*/ 15 w 85"/>
              <a:gd name="T5" fmla="*/ 34 h 102"/>
              <a:gd name="T6" fmla="*/ 15 w 85"/>
              <a:gd name="T7" fmla="*/ 94 h 102"/>
              <a:gd name="T8" fmla="*/ 18 w 85"/>
              <a:gd name="T9" fmla="*/ 96 h 102"/>
              <a:gd name="T10" fmla="*/ 29 w 85"/>
              <a:gd name="T11" fmla="*/ 102 h 102"/>
              <a:gd name="T12" fmla="*/ 32 w 85"/>
              <a:gd name="T13" fmla="*/ 97 h 102"/>
              <a:gd name="T14" fmla="*/ 69 w 85"/>
              <a:gd name="T15" fmla="*/ 69 h 102"/>
              <a:gd name="T16" fmla="*/ 80 w 85"/>
              <a:gd name="T17" fmla="*/ 24 h 102"/>
              <a:gd name="T18" fmla="*/ 85 w 85"/>
              <a:gd name="T19" fmla="*/ 17 h 102"/>
              <a:gd name="T20" fmla="*/ 68 w 85"/>
              <a:gd name="T2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2">
                <a:moveTo>
                  <a:pt x="68" y="8"/>
                </a:moveTo>
                <a:cubicBezTo>
                  <a:pt x="68" y="8"/>
                  <a:pt x="68" y="8"/>
                  <a:pt x="68" y="8"/>
                </a:cubicBezTo>
                <a:cubicBezTo>
                  <a:pt x="53" y="0"/>
                  <a:pt x="30" y="11"/>
                  <a:pt x="15" y="34"/>
                </a:cubicBezTo>
                <a:cubicBezTo>
                  <a:pt x="0" y="57"/>
                  <a:pt x="0" y="84"/>
                  <a:pt x="15" y="94"/>
                </a:cubicBezTo>
                <a:cubicBezTo>
                  <a:pt x="16" y="95"/>
                  <a:pt x="17" y="95"/>
                  <a:pt x="18" y="96"/>
                </a:cubicBezTo>
                <a:cubicBezTo>
                  <a:pt x="29" y="102"/>
                  <a:pt x="29" y="102"/>
                  <a:pt x="29" y="102"/>
                </a:cubicBezTo>
                <a:cubicBezTo>
                  <a:pt x="32" y="97"/>
                  <a:pt x="32" y="97"/>
                  <a:pt x="32" y="97"/>
                </a:cubicBezTo>
                <a:cubicBezTo>
                  <a:pt x="45" y="95"/>
                  <a:pt x="59" y="85"/>
                  <a:pt x="69" y="69"/>
                </a:cubicBezTo>
                <a:cubicBezTo>
                  <a:pt x="80" y="53"/>
                  <a:pt x="83" y="36"/>
                  <a:pt x="80" y="24"/>
                </a:cubicBezTo>
                <a:cubicBezTo>
                  <a:pt x="85" y="17"/>
                  <a:pt x="85" y="17"/>
                  <a:pt x="85" y="17"/>
                </a:cubicBezTo>
                <a:cubicBezTo>
                  <a:pt x="68" y="8"/>
                  <a:pt x="68" y="8"/>
                  <a:pt x="68" y="8"/>
                </a:cubicBezTo>
              </a:path>
            </a:pathLst>
          </a:custGeom>
          <a:solidFill>
            <a:srgbClr val="17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iš1íḍè">
            <a:extLst>
              <a:ext uri="{FF2B5EF4-FFF2-40B4-BE49-F238E27FC236}">
                <a16:creationId xmlns:a16="http://schemas.microsoft.com/office/drawing/2014/main" id="{32C535EC-2F9B-473D-81AE-E995CCD6AF4B}"/>
              </a:ext>
            </a:extLst>
          </p:cNvPr>
          <p:cNvSpPr/>
          <p:nvPr/>
        </p:nvSpPr>
        <p:spPr bwMode="auto">
          <a:xfrm flipH="1">
            <a:off x="2876499" y="3920216"/>
            <a:ext cx="99000" cy="120214"/>
          </a:xfrm>
          <a:custGeom>
            <a:avLst/>
            <a:gdLst>
              <a:gd name="T0" fmla="*/ 16 w 86"/>
              <a:gd name="T1" fmla="*/ 34 h 104"/>
              <a:gd name="T2" fmla="*/ 15 w 86"/>
              <a:gd name="T3" fmla="*/ 95 h 104"/>
              <a:gd name="T4" fmla="*/ 70 w 86"/>
              <a:gd name="T5" fmla="*/ 70 h 104"/>
              <a:gd name="T6" fmla="*/ 71 w 86"/>
              <a:gd name="T7" fmla="*/ 10 h 104"/>
              <a:gd name="T8" fmla="*/ 16 w 86"/>
              <a:gd name="T9" fmla="*/ 34 h 104"/>
            </a:gdLst>
            <a:ahLst/>
            <a:cxnLst>
              <a:cxn ang="0">
                <a:pos x="T0" y="T1"/>
              </a:cxn>
              <a:cxn ang="0">
                <a:pos x="T2" y="T3"/>
              </a:cxn>
              <a:cxn ang="0">
                <a:pos x="T4" y="T5"/>
              </a:cxn>
              <a:cxn ang="0">
                <a:pos x="T6" y="T7"/>
              </a:cxn>
              <a:cxn ang="0">
                <a:pos x="T8" y="T9"/>
              </a:cxn>
            </a:cxnLst>
            <a:rect l="0" t="0" r="r" b="b"/>
            <a:pathLst>
              <a:path w="86" h="104">
                <a:moveTo>
                  <a:pt x="16" y="34"/>
                </a:moveTo>
                <a:cubicBezTo>
                  <a:pt x="1" y="58"/>
                  <a:pt x="0" y="85"/>
                  <a:pt x="15" y="95"/>
                </a:cubicBezTo>
                <a:cubicBezTo>
                  <a:pt x="30" y="104"/>
                  <a:pt x="55" y="93"/>
                  <a:pt x="70" y="70"/>
                </a:cubicBezTo>
                <a:cubicBezTo>
                  <a:pt x="85" y="46"/>
                  <a:pt x="86" y="19"/>
                  <a:pt x="71" y="10"/>
                </a:cubicBezTo>
                <a:cubicBezTo>
                  <a:pt x="56" y="0"/>
                  <a:pt x="31" y="11"/>
                  <a:pt x="16" y="34"/>
                </a:cubicBezTo>
              </a:path>
            </a:pathLst>
          </a:custGeom>
          <a:solidFill>
            <a:srgbClr val="4047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ïSḷïďê">
            <a:extLst>
              <a:ext uri="{FF2B5EF4-FFF2-40B4-BE49-F238E27FC236}">
                <a16:creationId xmlns:a16="http://schemas.microsoft.com/office/drawing/2014/main" id="{BE77F00B-E843-4A91-961E-C54399E1DDA2}"/>
              </a:ext>
            </a:extLst>
          </p:cNvPr>
          <p:cNvSpPr/>
          <p:nvPr/>
        </p:nvSpPr>
        <p:spPr bwMode="auto">
          <a:xfrm flipH="1">
            <a:off x="2894569" y="3942215"/>
            <a:ext cx="62072" cy="76215"/>
          </a:xfrm>
          <a:custGeom>
            <a:avLst/>
            <a:gdLst>
              <a:gd name="T0" fmla="*/ 10 w 54"/>
              <a:gd name="T1" fmla="*/ 22 h 66"/>
              <a:gd name="T2" fmla="*/ 10 w 54"/>
              <a:gd name="T3" fmla="*/ 60 h 66"/>
              <a:gd name="T4" fmla="*/ 44 w 54"/>
              <a:gd name="T5" fmla="*/ 44 h 66"/>
              <a:gd name="T6" fmla="*/ 44 w 54"/>
              <a:gd name="T7" fmla="*/ 6 h 66"/>
              <a:gd name="T8" fmla="*/ 10 w 54"/>
              <a:gd name="T9" fmla="*/ 22 h 66"/>
            </a:gdLst>
            <a:ahLst/>
            <a:cxnLst>
              <a:cxn ang="0">
                <a:pos x="T0" y="T1"/>
              </a:cxn>
              <a:cxn ang="0">
                <a:pos x="T2" y="T3"/>
              </a:cxn>
              <a:cxn ang="0">
                <a:pos x="T4" y="T5"/>
              </a:cxn>
              <a:cxn ang="0">
                <a:pos x="T6" y="T7"/>
              </a:cxn>
              <a:cxn ang="0">
                <a:pos x="T8" y="T9"/>
              </a:cxn>
            </a:cxnLst>
            <a:rect l="0" t="0" r="r" b="b"/>
            <a:pathLst>
              <a:path w="54" h="66">
                <a:moveTo>
                  <a:pt x="10" y="22"/>
                </a:moveTo>
                <a:cubicBezTo>
                  <a:pt x="0" y="37"/>
                  <a:pt x="0" y="54"/>
                  <a:pt x="10" y="60"/>
                </a:cubicBezTo>
                <a:cubicBezTo>
                  <a:pt x="19" y="66"/>
                  <a:pt x="34" y="59"/>
                  <a:pt x="44" y="44"/>
                </a:cubicBezTo>
                <a:cubicBezTo>
                  <a:pt x="54" y="29"/>
                  <a:pt x="54" y="12"/>
                  <a:pt x="44" y="6"/>
                </a:cubicBezTo>
                <a:cubicBezTo>
                  <a:pt x="35" y="0"/>
                  <a:pt x="20" y="7"/>
                  <a:pt x="10" y="22"/>
                </a:cubicBezTo>
              </a:path>
            </a:pathLst>
          </a:custGeom>
          <a:solidFill>
            <a:srgbClr val="8586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íśḻïḋé">
            <a:extLst>
              <a:ext uri="{FF2B5EF4-FFF2-40B4-BE49-F238E27FC236}">
                <a16:creationId xmlns:a16="http://schemas.microsoft.com/office/drawing/2014/main" id="{0C47ADB5-DCE9-450F-B14D-2E4AFD8ADB1D}"/>
              </a:ext>
            </a:extLst>
          </p:cNvPr>
          <p:cNvSpPr/>
          <p:nvPr/>
        </p:nvSpPr>
        <p:spPr bwMode="auto">
          <a:xfrm flipH="1">
            <a:off x="3477569" y="4163001"/>
            <a:ext cx="25929" cy="46357"/>
          </a:xfrm>
          <a:custGeom>
            <a:avLst/>
            <a:gdLst>
              <a:gd name="T0" fmla="*/ 33 w 33"/>
              <a:gd name="T1" fmla="*/ 59 h 59"/>
              <a:gd name="T2" fmla="*/ 33 w 33"/>
              <a:gd name="T3" fmla="*/ 19 h 59"/>
              <a:gd name="T4" fmla="*/ 0 w 33"/>
              <a:gd name="T5" fmla="*/ 0 h 59"/>
              <a:gd name="T6" fmla="*/ 0 w 33"/>
              <a:gd name="T7" fmla="*/ 38 h 59"/>
              <a:gd name="T8" fmla="*/ 33 w 33"/>
              <a:gd name="T9" fmla="*/ 59 h 59"/>
            </a:gdLst>
            <a:ahLst/>
            <a:cxnLst>
              <a:cxn ang="0">
                <a:pos x="T0" y="T1"/>
              </a:cxn>
              <a:cxn ang="0">
                <a:pos x="T2" y="T3"/>
              </a:cxn>
              <a:cxn ang="0">
                <a:pos x="T4" y="T5"/>
              </a:cxn>
              <a:cxn ang="0">
                <a:pos x="T6" y="T7"/>
              </a:cxn>
              <a:cxn ang="0">
                <a:pos x="T8" y="T9"/>
              </a:cxn>
            </a:cxnLst>
            <a:rect l="0" t="0" r="r" b="b"/>
            <a:pathLst>
              <a:path w="33" h="59">
                <a:moveTo>
                  <a:pt x="33" y="59"/>
                </a:moveTo>
                <a:lnTo>
                  <a:pt x="33" y="19"/>
                </a:lnTo>
                <a:lnTo>
                  <a:pt x="0" y="0"/>
                </a:lnTo>
                <a:lnTo>
                  <a:pt x="0" y="38"/>
                </a:lnTo>
                <a:lnTo>
                  <a:pt x="33" y="59"/>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îṣlîdé">
            <a:extLst>
              <a:ext uri="{FF2B5EF4-FFF2-40B4-BE49-F238E27FC236}">
                <a16:creationId xmlns:a16="http://schemas.microsoft.com/office/drawing/2014/main" id="{F83DE408-4FDC-45CF-8B41-3563609D08ED}"/>
              </a:ext>
            </a:extLst>
          </p:cNvPr>
          <p:cNvSpPr/>
          <p:nvPr/>
        </p:nvSpPr>
        <p:spPr bwMode="auto">
          <a:xfrm flipH="1">
            <a:off x="3475212" y="4160644"/>
            <a:ext cx="30643" cy="51072"/>
          </a:xfrm>
          <a:custGeom>
            <a:avLst/>
            <a:gdLst>
              <a:gd name="T0" fmla="*/ 2 w 27"/>
              <a:gd name="T1" fmla="*/ 1 h 44"/>
              <a:gd name="T2" fmla="*/ 1 w 27"/>
              <a:gd name="T3" fmla="*/ 1 h 44"/>
              <a:gd name="T4" fmla="*/ 0 w 27"/>
              <a:gd name="T5" fmla="*/ 2 h 44"/>
              <a:gd name="T6" fmla="*/ 0 w 27"/>
              <a:gd name="T7" fmla="*/ 28 h 44"/>
              <a:gd name="T8" fmla="*/ 1 w 27"/>
              <a:gd name="T9" fmla="*/ 29 h 44"/>
              <a:gd name="T10" fmla="*/ 24 w 27"/>
              <a:gd name="T11" fmla="*/ 44 h 44"/>
              <a:gd name="T12" fmla="*/ 25 w 27"/>
              <a:gd name="T13" fmla="*/ 44 h 44"/>
              <a:gd name="T14" fmla="*/ 26 w 27"/>
              <a:gd name="T15" fmla="*/ 44 h 44"/>
              <a:gd name="T16" fmla="*/ 27 w 27"/>
              <a:gd name="T17" fmla="*/ 42 h 44"/>
              <a:gd name="T18" fmla="*/ 27 w 27"/>
              <a:gd name="T19" fmla="*/ 15 h 44"/>
              <a:gd name="T20" fmla="*/ 26 w 27"/>
              <a:gd name="T21" fmla="*/ 14 h 44"/>
              <a:gd name="T22" fmla="*/ 2 w 27"/>
              <a:gd name="T23" fmla="*/ 1 h 44"/>
              <a:gd name="T24" fmla="*/ 24 w 27"/>
              <a:gd name="T25" fmla="*/ 40 h 44"/>
              <a:gd name="T26" fmla="*/ 3 w 27"/>
              <a:gd name="T27" fmla="*/ 27 h 44"/>
              <a:gd name="T28" fmla="*/ 3 w 27"/>
              <a:gd name="T29" fmla="*/ 5 h 44"/>
              <a:gd name="T30" fmla="*/ 24 w 27"/>
              <a:gd name="T31" fmla="*/ 16 h 44"/>
              <a:gd name="T32" fmla="*/ 24 w 27"/>
              <a:gd name="T3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4">
                <a:moveTo>
                  <a:pt x="2" y="1"/>
                </a:moveTo>
                <a:cubicBezTo>
                  <a:pt x="2" y="0"/>
                  <a:pt x="1" y="0"/>
                  <a:pt x="1" y="1"/>
                </a:cubicBezTo>
                <a:cubicBezTo>
                  <a:pt x="0" y="1"/>
                  <a:pt x="0" y="1"/>
                  <a:pt x="0" y="2"/>
                </a:cubicBezTo>
                <a:cubicBezTo>
                  <a:pt x="0" y="28"/>
                  <a:pt x="0" y="28"/>
                  <a:pt x="0" y="28"/>
                </a:cubicBezTo>
                <a:cubicBezTo>
                  <a:pt x="0" y="29"/>
                  <a:pt x="0" y="29"/>
                  <a:pt x="1" y="29"/>
                </a:cubicBezTo>
                <a:cubicBezTo>
                  <a:pt x="24" y="44"/>
                  <a:pt x="24" y="44"/>
                  <a:pt x="24" y="44"/>
                </a:cubicBezTo>
                <a:cubicBezTo>
                  <a:pt x="25" y="44"/>
                  <a:pt x="25" y="44"/>
                  <a:pt x="25" y="44"/>
                </a:cubicBezTo>
                <a:cubicBezTo>
                  <a:pt x="26" y="44"/>
                  <a:pt x="26" y="44"/>
                  <a:pt x="26" y="44"/>
                </a:cubicBezTo>
                <a:cubicBezTo>
                  <a:pt x="26" y="44"/>
                  <a:pt x="27" y="43"/>
                  <a:pt x="27" y="42"/>
                </a:cubicBezTo>
                <a:cubicBezTo>
                  <a:pt x="27" y="15"/>
                  <a:pt x="27" y="15"/>
                  <a:pt x="27" y="15"/>
                </a:cubicBezTo>
                <a:cubicBezTo>
                  <a:pt x="27" y="15"/>
                  <a:pt x="26" y="14"/>
                  <a:pt x="26" y="14"/>
                </a:cubicBezTo>
                <a:lnTo>
                  <a:pt x="2" y="1"/>
                </a:lnTo>
                <a:close/>
                <a:moveTo>
                  <a:pt x="24" y="40"/>
                </a:moveTo>
                <a:cubicBezTo>
                  <a:pt x="3" y="27"/>
                  <a:pt x="3" y="27"/>
                  <a:pt x="3" y="27"/>
                </a:cubicBezTo>
                <a:cubicBezTo>
                  <a:pt x="3" y="5"/>
                  <a:pt x="3" y="5"/>
                  <a:pt x="3" y="5"/>
                </a:cubicBezTo>
                <a:cubicBezTo>
                  <a:pt x="24" y="16"/>
                  <a:pt x="24" y="16"/>
                  <a:pt x="24" y="16"/>
                </a:cubicBezTo>
                <a:lnTo>
                  <a:pt x="24" y="40"/>
                </a:lnTo>
                <a:close/>
              </a:path>
            </a:pathLst>
          </a:custGeom>
          <a:solidFill>
            <a:srgbClr val="3A4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íṧlíḓe">
            <a:extLst>
              <a:ext uri="{FF2B5EF4-FFF2-40B4-BE49-F238E27FC236}">
                <a16:creationId xmlns:a16="http://schemas.microsoft.com/office/drawing/2014/main" id="{34D25010-FAC6-4E50-A35E-E80BEA4A70E5}"/>
              </a:ext>
            </a:extLst>
          </p:cNvPr>
          <p:cNvSpPr/>
          <p:nvPr/>
        </p:nvSpPr>
        <p:spPr bwMode="auto">
          <a:xfrm flipH="1">
            <a:off x="3623712" y="4073429"/>
            <a:ext cx="22786" cy="48714"/>
          </a:xfrm>
          <a:custGeom>
            <a:avLst/>
            <a:gdLst>
              <a:gd name="T0" fmla="*/ 29 w 29"/>
              <a:gd name="T1" fmla="*/ 62 h 62"/>
              <a:gd name="T2" fmla="*/ 29 w 29"/>
              <a:gd name="T3" fmla="*/ 22 h 62"/>
              <a:gd name="T4" fmla="*/ 0 w 29"/>
              <a:gd name="T5" fmla="*/ 0 h 62"/>
              <a:gd name="T6" fmla="*/ 0 w 29"/>
              <a:gd name="T7" fmla="*/ 43 h 62"/>
              <a:gd name="T8" fmla="*/ 29 w 29"/>
              <a:gd name="T9" fmla="*/ 62 h 62"/>
            </a:gdLst>
            <a:ahLst/>
            <a:cxnLst>
              <a:cxn ang="0">
                <a:pos x="T0" y="T1"/>
              </a:cxn>
              <a:cxn ang="0">
                <a:pos x="T2" y="T3"/>
              </a:cxn>
              <a:cxn ang="0">
                <a:pos x="T4" y="T5"/>
              </a:cxn>
              <a:cxn ang="0">
                <a:pos x="T6" y="T7"/>
              </a:cxn>
              <a:cxn ang="0">
                <a:pos x="T8" y="T9"/>
              </a:cxn>
            </a:cxnLst>
            <a:rect l="0" t="0" r="r" b="b"/>
            <a:pathLst>
              <a:path w="29" h="62">
                <a:moveTo>
                  <a:pt x="29" y="62"/>
                </a:moveTo>
                <a:lnTo>
                  <a:pt x="29" y="22"/>
                </a:lnTo>
                <a:lnTo>
                  <a:pt x="0" y="0"/>
                </a:lnTo>
                <a:lnTo>
                  <a:pt x="0" y="43"/>
                </a:lnTo>
                <a:lnTo>
                  <a:pt x="29" y="62"/>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íSḷíḍe">
            <a:extLst>
              <a:ext uri="{FF2B5EF4-FFF2-40B4-BE49-F238E27FC236}">
                <a16:creationId xmlns:a16="http://schemas.microsoft.com/office/drawing/2014/main" id="{6C0D93DE-129B-4093-BFD0-F22309114514}"/>
              </a:ext>
            </a:extLst>
          </p:cNvPr>
          <p:cNvSpPr/>
          <p:nvPr/>
        </p:nvSpPr>
        <p:spPr bwMode="auto">
          <a:xfrm flipH="1">
            <a:off x="3621354" y="4071072"/>
            <a:ext cx="27500" cy="52643"/>
          </a:xfrm>
          <a:custGeom>
            <a:avLst/>
            <a:gdLst>
              <a:gd name="T0" fmla="*/ 1 w 24"/>
              <a:gd name="T1" fmla="*/ 0 h 46"/>
              <a:gd name="T2" fmla="*/ 0 w 24"/>
              <a:gd name="T3" fmla="*/ 2 h 46"/>
              <a:gd name="T4" fmla="*/ 0 w 24"/>
              <a:gd name="T5" fmla="*/ 31 h 46"/>
              <a:gd name="T6" fmla="*/ 1 w 24"/>
              <a:gd name="T7" fmla="*/ 32 h 46"/>
              <a:gd name="T8" fmla="*/ 21 w 24"/>
              <a:gd name="T9" fmla="*/ 46 h 46"/>
              <a:gd name="T10" fmla="*/ 22 w 24"/>
              <a:gd name="T11" fmla="*/ 46 h 46"/>
              <a:gd name="T12" fmla="*/ 23 w 24"/>
              <a:gd name="T13" fmla="*/ 46 h 46"/>
              <a:gd name="T14" fmla="*/ 24 w 24"/>
              <a:gd name="T15" fmla="*/ 44 h 46"/>
              <a:gd name="T16" fmla="*/ 24 w 24"/>
              <a:gd name="T17" fmla="*/ 17 h 46"/>
              <a:gd name="T18" fmla="*/ 23 w 24"/>
              <a:gd name="T19" fmla="*/ 16 h 46"/>
              <a:gd name="T20" fmla="*/ 2 w 24"/>
              <a:gd name="T21" fmla="*/ 0 h 46"/>
              <a:gd name="T22" fmla="*/ 1 w 24"/>
              <a:gd name="T23" fmla="*/ 0 h 46"/>
              <a:gd name="T24" fmla="*/ 3 w 24"/>
              <a:gd name="T25" fmla="*/ 5 h 46"/>
              <a:gd name="T26" fmla="*/ 21 w 24"/>
              <a:gd name="T27" fmla="*/ 18 h 46"/>
              <a:gd name="T28" fmla="*/ 21 w 24"/>
              <a:gd name="T29" fmla="*/ 41 h 46"/>
              <a:gd name="T30" fmla="*/ 3 w 24"/>
              <a:gd name="T31" fmla="*/ 30 h 46"/>
              <a:gd name="T32" fmla="*/ 3 w 24"/>
              <a:gd name="T33"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46">
                <a:moveTo>
                  <a:pt x="1" y="0"/>
                </a:moveTo>
                <a:cubicBezTo>
                  <a:pt x="0" y="0"/>
                  <a:pt x="0" y="1"/>
                  <a:pt x="0" y="2"/>
                </a:cubicBezTo>
                <a:cubicBezTo>
                  <a:pt x="0" y="31"/>
                  <a:pt x="0" y="31"/>
                  <a:pt x="0" y="31"/>
                </a:cubicBezTo>
                <a:cubicBezTo>
                  <a:pt x="0" y="31"/>
                  <a:pt x="0" y="32"/>
                  <a:pt x="1" y="32"/>
                </a:cubicBezTo>
                <a:cubicBezTo>
                  <a:pt x="21" y="46"/>
                  <a:pt x="21" y="46"/>
                  <a:pt x="21" y="46"/>
                </a:cubicBezTo>
                <a:cubicBezTo>
                  <a:pt x="22" y="46"/>
                  <a:pt x="22" y="46"/>
                  <a:pt x="22" y="46"/>
                </a:cubicBezTo>
                <a:cubicBezTo>
                  <a:pt x="23" y="46"/>
                  <a:pt x="23" y="46"/>
                  <a:pt x="23" y="46"/>
                </a:cubicBezTo>
                <a:cubicBezTo>
                  <a:pt x="24" y="45"/>
                  <a:pt x="24" y="45"/>
                  <a:pt x="24" y="44"/>
                </a:cubicBezTo>
                <a:cubicBezTo>
                  <a:pt x="24" y="17"/>
                  <a:pt x="24" y="17"/>
                  <a:pt x="24" y="17"/>
                </a:cubicBezTo>
                <a:cubicBezTo>
                  <a:pt x="24" y="17"/>
                  <a:pt x="24" y="16"/>
                  <a:pt x="23" y="16"/>
                </a:cubicBezTo>
                <a:cubicBezTo>
                  <a:pt x="2" y="0"/>
                  <a:pt x="2" y="0"/>
                  <a:pt x="2" y="0"/>
                </a:cubicBezTo>
                <a:cubicBezTo>
                  <a:pt x="2" y="0"/>
                  <a:pt x="1" y="0"/>
                  <a:pt x="1" y="0"/>
                </a:cubicBezTo>
                <a:close/>
                <a:moveTo>
                  <a:pt x="3" y="5"/>
                </a:moveTo>
                <a:cubicBezTo>
                  <a:pt x="21" y="18"/>
                  <a:pt x="21" y="18"/>
                  <a:pt x="21" y="18"/>
                </a:cubicBezTo>
                <a:cubicBezTo>
                  <a:pt x="21" y="41"/>
                  <a:pt x="21" y="41"/>
                  <a:pt x="21" y="41"/>
                </a:cubicBezTo>
                <a:cubicBezTo>
                  <a:pt x="3" y="30"/>
                  <a:pt x="3" y="30"/>
                  <a:pt x="3" y="30"/>
                </a:cubicBezTo>
                <a:lnTo>
                  <a:pt x="3" y="5"/>
                </a:lnTo>
                <a:close/>
              </a:path>
            </a:pathLst>
          </a:custGeom>
          <a:solidFill>
            <a:srgbClr val="3A4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ïş1íḍe">
            <a:extLst>
              <a:ext uri="{FF2B5EF4-FFF2-40B4-BE49-F238E27FC236}">
                <a16:creationId xmlns:a16="http://schemas.microsoft.com/office/drawing/2014/main" id="{F9A07EE7-4354-4C1C-BDBA-1305DA132E92}"/>
              </a:ext>
            </a:extLst>
          </p:cNvPr>
          <p:cNvSpPr/>
          <p:nvPr/>
        </p:nvSpPr>
        <p:spPr bwMode="auto">
          <a:xfrm flipH="1">
            <a:off x="3648070" y="4133144"/>
            <a:ext cx="13357" cy="19643"/>
          </a:xfrm>
          <a:custGeom>
            <a:avLst/>
            <a:gdLst>
              <a:gd name="T0" fmla="*/ 17 w 17"/>
              <a:gd name="T1" fmla="*/ 25 h 25"/>
              <a:gd name="T2" fmla="*/ 17 w 17"/>
              <a:gd name="T3" fmla="*/ 10 h 25"/>
              <a:gd name="T4" fmla="*/ 0 w 17"/>
              <a:gd name="T5" fmla="*/ 0 h 25"/>
              <a:gd name="T6" fmla="*/ 0 w 17"/>
              <a:gd name="T7" fmla="*/ 15 h 25"/>
              <a:gd name="T8" fmla="*/ 17 w 17"/>
              <a:gd name="T9" fmla="*/ 25 h 25"/>
            </a:gdLst>
            <a:ahLst/>
            <a:cxnLst>
              <a:cxn ang="0">
                <a:pos x="T0" y="T1"/>
              </a:cxn>
              <a:cxn ang="0">
                <a:pos x="T2" y="T3"/>
              </a:cxn>
              <a:cxn ang="0">
                <a:pos x="T4" y="T5"/>
              </a:cxn>
              <a:cxn ang="0">
                <a:pos x="T6" y="T7"/>
              </a:cxn>
              <a:cxn ang="0">
                <a:pos x="T8" y="T9"/>
              </a:cxn>
            </a:cxnLst>
            <a:rect l="0" t="0" r="r" b="b"/>
            <a:pathLst>
              <a:path w="17" h="25">
                <a:moveTo>
                  <a:pt x="17" y="25"/>
                </a:moveTo>
                <a:lnTo>
                  <a:pt x="17" y="10"/>
                </a:lnTo>
                <a:lnTo>
                  <a:pt x="0" y="0"/>
                </a:lnTo>
                <a:lnTo>
                  <a:pt x="0" y="15"/>
                </a:lnTo>
                <a:lnTo>
                  <a:pt x="17" y="25"/>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ïṡḻiḓê">
            <a:extLst>
              <a:ext uri="{FF2B5EF4-FFF2-40B4-BE49-F238E27FC236}">
                <a16:creationId xmlns:a16="http://schemas.microsoft.com/office/drawing/2014/main" id="{F367333E-9F62-47EA-9C8C-42EA062DE8D5}"/>
              </a:ext>
            </a:extLst>
          </p:cNvPr>
          <p:cNvSpPr/>
          <p:nvPr/>
        </p:nvSpPr>
        <p:spPr bwMode="auto">
          <a:xfrm flipH="1">
            <a:off x="3438284" y="4001144"/>
            <a:ext cx="7857" cy="24357"/>
          </a:xfrm>
          <a:custGeom>
            <a:avLst/>
            <a:gdLst>
              <a:gd name="T0" fmla="*/ 10 w 10"/>
              <a:gd name="T1" fmla="*/ 0 h 31"/>
              <a:gd name="T2" fmla="*/ 0 w 10"/>
              <a:gd name="T3" fmla="*/ 31 h 31"/>
              <a:gd name="T4" fmla="*/ 0 w 10"/>
              <a:gd name="T5" fmla="*/ 31 h 31"/>
              <a:gd name="T6" fmla="*/ 10 w 10"/>
              <a:gd name="T7" fmla="*/ 0 h 31"/>
            </a:gdLst>
            <a:ahLst/>
            <a:cxnLst>
              <a:cxn ang="0">
                <a:pos x="T0" y="T1"/>
              </a:cxn>
              <a:cxn ang="0">
                <a:pos x="T2" y="T3"/>
              </a:cxn>
              <a:cxn ang="0">
                <a:pos x="T4" y="T5"/>
              </a:cxn>
              <a:cxn ang="0">
                <a:pos x="T6" y="T7"/>
              </a:cxn>
            </a:cxnLst>
            <a:rect l="0" t="0" r="r" b="b"/>
            <a:pathLst>
              <a:path w="10" h="31">
                <a:moveTo>
                  <a:pt x="10" y="0"/>
                </a:moveTo>
                <a:lnTo>
                  <a:pt x="0" y="31"/>
                </a:lnTo>
                <a:lnTo>
                  <a:pt x="0" y="31"/>
                </a:lnTo>
                <a:lnTo>
                  <a:pt x="10" y="0"/>
                </a:lnTo>
                <a:close/>
              </a:path>
            </a:pathLst>
          </a:custGeom>
          <a:solidFill>
            <a:srgbClr val="4074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íṩľidê">
            <a:extLst>
              <a:ext uri="{FF2B5EF4-FFF2-40B4-BE49-F238E27FC236}">
                <a16:creationId xmlns:a16="http://schemas.microsoft.com/office/drawing/2014/main" id="{97790A66-E449-44BF-B704-8E77594BEE8A}"/>
              </a:ext>
            </a:extLst>
          </p:cNvPr>
          <p:cNvSpPr/>
          <p:nvPr/>
        </p:nvSpPr>
        <p:spPr bwMode="auto">
          <a:xfrm flipH="1">
            <a:off x="3438284" y="4001144"/>
            <a:ext cx="7857" cy="24357"/>
          </a:xfrm>
          <a:custGeom>
            <a:avLst/>
            <a:gdLst>
              <a:gd name="T0" fmla="*/ 10 w 10"/>
              <a:gd name="T1" fmla="*/ 0 h 31"/>
              <a:gd name="T2" fmla="*/ 0 w 10"/>
              <a:gd name="T3" fmla="*/ 31 h 31"/>
              <a:gd name="T4" fmla="*/ 0 w 10"/>
              <a:gd name="T5" fmla="*/ 31 h 31"/>
              <a:gd name="T6" fmla="*/ 10 w 10"/>
              <a:gd name="T7" fmla="*/ 0 h 31"/>
            </a:gdLst>
            <a:ahLst/>
            <a:cxnLst>
              <a:cxn ang="0">
                <a:pos x="T0" y="T1"/>
              </a:cxn>
              <a:cxn ang="0">
                <a:pos x="T2" y="T3"/>
              </a:cxn>
              <a:cxn ang="0">
                <a:pos x="T4" y="T5"/>
              </a:cxn>
              <a:cxn ang="0">
                <a:pos x="T6" y="T7"/>
              </a:cxn>
            </a:cxnLst>
            <a:rect l="0" t="0" r="r" b="b"/>
            <a:pathLst>
              <a:path w="10" h="31">
                <a:moveTo>
                  <a:pt x="10" y="0"/>
                </a:moveTo>
                <a:lnTo>
                  <a:pt x="0" y="31"/>
                </a:lnTo>
                <a:lnTo>
                  <a:pt x="0" y="31"/>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ïṩḷíďé">
            <a:extLst>
              <a:ext uri="{FF2B5EF4-FFF2-40B4-BE49-F238E27FC236}">
                <a16:creationId xmlns:a16="http://schemas.microsoft.com/office/drawing/2014/main" id="{59D115EC-351C-4B0B-ACC1-6364135EF50F}"/>
              </a:ext>
            </a:extLst>
          </p:cNvPr>
          <p:cNvSpPr/>
          <p:nvPr/>
        </p:nvSpPr>
        <p:spPr bwMode="auto">
          <a:xfrm flipH="1">
            <a:off x="3438284" y="3907644"/>
            <a:ext cx="172857" cy="117857"/>
          </a:xfrm>
          <a:custGeom>
            <a:avLst/>
            <a:gdLst>
              <a:gd name="T0" fmla="*/ 8 w 150"/>
              <a:gd name="T1" fmla="*/ 0 h 102"/>
              <a:gd name="T2" fmla="*/ 8 w 150"/>
              <a:gd name="T3" fmla="*/ 0 h 102"/>
              <a:gd name="T4" fmla="*/ 0 w 150"/>
              <a:gd name="T5" fmla="*/ 19 h 102"/>
              <a:gd name="T6" fmla="*/ 82 w 150"/>
              <a:gd name="T7" fmla="*/ 66 h 102"/>
              <a:gd name="T8" fmla="*/ 88 w 150"/>
              <a:gd name="T9" fmla="*/ 57 h 102"/>
              <a:gd name="T10" fmla="*/ 91 w 150"/>
              <a:gd name="T11" fmla="*/ 55 h 102"/>
              <a:gd name="T12" fmla="*/ 93 w 150"/>
              <a:gd name="T13" fmla="*/ 56 h 102"/>
              <a:gd name="T14" fmla="*/ 120 w 150"/>
              <a:gd name="T15" fmla="*/ 70 h 102"/>
              <a:gd name="T16" fmla="*/ 121 w 150"/>
              <a:gd name="T17" fmla="*/ 71 h 102"/>
              <a:gd name="T18" fmla="*/ 121 w 150"/>
              <a:gd name="T19" fmla="*/ 74 h 102"/>
              <a:gd name="T20" fmla="*/ 114 w 150"/>
              <a:gd name="T21" fmla="*/ 85 h 102"/>
              <a:gd name="T22" fmla="*/ 143 w 150"/>
              <a:gd name="T23" fmla="*/ 102 h 102"/>
              <a:gd name="T24" fmla="*/ 150 w 150"/>
              <a:gd name="T25" fmla="*/ 81 h 102"/>
              <a:gd name="T26" fmla="*/ 8 w 150"/>
              <a:gd name="T2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02">
                <a:moveTo>
                  <a:pt x="8" y="0"/>
                </a:moveTo>
                <a:cubicBezTo>
                  <a:pt x="8" y="0"/>
                  <a:pt x="8" y="0"/>
                  <a:pt x="8" y="0"/>
                </a:cubicBezTo>
                <a:cubicBezTo>
                  <a:pt x="0" y="19"/>
                  <a:pt x="0" y="19"/>
                  <a:pt x="0" y="19"/>
                </a:cubicBezTo>
                <a:cubicBezTo>
                  <a:pt x="82" y="66"/>
                  <a:pt x="82" y="66"/>
                  <a:pt x="82" y="66"/>
                </a:cubicBezTo>
                <a:cubicBezTo>
                  <a:pt x="88" y="57"/>
                  <a:pt x="88" y="57"/>
                  <a:pt x="88" y="57"/>
                </a:cubicBezTo>
                <a:cubicBezTo>
                  <a:pt x="88" y="56"/>
                  <a:pt x="90" y="55"/>
                  <a:pt x="91" y="55"/>
                </a:cubicBezTo>
                <a:cubicBezTo>
                  <a:pt x="92" y="55"/>
                  <a:pt x="92" y="55"/>
                  <a:pt x="93" y="56"/>
                </a:cubicBezTo>
                <a:cubicBezTo>
                  <a:pt x="120" y="70"/>
                  <a:pt x="120" y="70"/>
                  <a:pt x="120" y="70"/>
                </a:cubicBezTo>
                <a:cubicBezTo>
                  <a:pt x="120" y="70"/>
                  <a:pt x="121" y="71"/>
                  <a:pt x="121" y="71"/>
                </a:cubicBezTo>
                <a:cubicBezTo>
                  <a:pt x="121" y="72"/>
                  <a:pt x="121" y="73"/>
                  <a:pt x="121" y="74"/>
                </a:cubicBezTo>
                <a:cubicBezTo>
                  <a:pt x="114" y="85"/>
                  <a:pt x="114" y="85"/>
                  <a:pt x="114" y="85"/>
                </a:cubicBezTo>
                <a:cubicBezTo>
                  <a:pt x="143" y="102"/>
                  <a:pt x="143" y="102"/>
                  <a:pt x="143" y="102"/>
                </a:cubicBezTo>
                <a:cubicBezTo>
                  <a:pt x="150" y="81"/>
                  <a:pt x="150" y="81"/>
                  <a:pt x="150" y="81"/>
                </a:cubicBezTo>
                <a:cubicBezTo>
                  <a:pt x="8" y="0"/>
                  <a:pt x="8" y="0"/>
                  <a:pt x="8" y="0"/>
                </a:cubicBezTo>
              </a:path>
            </a:pathLst>
          </a:custGeom>
          <a:solidFill>
            <a:srgbClr val="5C63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íṥlîḍê">
            <a:extLst>
              <a:ext uri="{FF2B5EF4-FFF2-40B4-BE49-F238E27FC236}">
                <a16:creationId xmlns:a16="http://schemas.microsoft.com/office/drawing/2014/main" id="{3CE9A9FE-EFA6-4111-9F68-FB5CAE76B29D}"/>
              </a:ext>
            </a:extLst>
          </p:cNvPr>
          <p:cNvSpPr/>
          <p:nvPr/>
        </p:nvSpPr>
        <p:spPr bwMode="auto">
          <a:xfrm flipH="1">
            <a:off x="3290569" y="4122929"/>
            <a:ext cx="189357" cy="159500"/>
          </a:xfrm>
          <a:custGeom>
            <a:avLst/>
            <a:gdLst>
              <a:gd name="T0" fmla="*/ 0 w 241"/>
              <a:gd name="T1" fmla="*/ 203 h 203"/>
              <a:gd name="T2" fmla="*/ 241 w 241"/>
              <a:gd name="T3" fmla="*/ 67 h 203"/>
              <a:gd name="T4" fmla="*/ 241 w 241"/>
              <a:gd name="T5" fmla="*/ 0 h 203"/>
              <a:gd name="T6" fmla="*/ 0 w 241"/>
              <a:gd name="T7" fmla="*/ 136 h 203"/>
              <a:gd name="T8" fmla="*/ 0 w 241"/>
              <a:gd name="T9" fmla="*/ 203 h 203"/>
            </a:gdLst>
            <a:ahLst/>
            <a:cxnLst>
              <a:cxn ang="0">
                <a:pos x="T0" y="T1"/>
              </a:cxn>
              <a:cxn ang="0">
                <a:pos x="T2" y="T3"/>
              </a:cxn>
              <a:cxn ang="0">
                <a:pos x="T4" y="T5"/>
              </a:cxn>
              <a:cxn ang="0">
                <a:pos x="T6" y="T7"/>
              </a:cxn>
              <a:cxn ang="0">
                <a:pos x="T8" y="T9"/>
              </a:cxn>
            </a:cxnLst>
            <a:rect l="0" t="0" r="r" b="b"/>
            <a:pathLst>
              <a:path w="241" h="203">
                <a:moveTo>
                  <a:pt x="0" y="203"/>
                </a:moveTo>
                <a:lnTo>
                  <a:pt x="241" y="67"/>
                </a:lnTo>
                <a:lnTo>
                  <a:pt x="241" y="0"/>
                </a:lnTo>
                <a:lnTo>
                  <a:pt x="0" y="136"/>
                </a:lnTo>
                <a:lnTo>
                  <a:pt x="0" y="203"/>
                </a:lnTo>
                <a:close/>
              </a:path>
            </a:pathLst>
          </a:custGeom>
          <a:solidFill>
            <a:srgbClr val="838E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isḷîďè">
            <a:extLst>
              <a:ext uri="{FF2B5EF4-FFF2-40B4-BE49-F238E27FC236}">
                <a16:creationId xmlns:a16="http://schemas.microsoft.com/office/drawing/2014/main" id="{4E9A2F96-A7AE-4158-A92C-AE500E316826}"/>
              </a:ext>
            </a:extLst>
          </p:cNvPr>
          <p:cNvSpPr/>
          <p:nvPr/>
        </p:nvSpPr>
        <p:spPr bwMode="auto">
          <a:xfrm flipH="1">
            <a:off x="3290569" y="4122929"/>
            <a:ext cx="189357" cy="159500"/>
          </a:xfrm>
          <a:custGeom>
            <a:avLst/>
            <a:gdLst>
              <a:gd name="T0" fmla="*/ 0 w 241"/>
              <a:gd name="T1" fmla="*/ 203 h 203"/>
              <a:gd name="T2" fmla="*/ 241 w 241"/>
              <a:gd name="T3" fmla="*/ 67 h 203"/>
              <a:gd name="T4" fmla="*/ 241 w 241"/>
              <a:gd name="T5" fmla="*/ 0 h 203"/>
              <a:gd name="T6" fmla="*/ 0 w 241"/>
              <a:gd name="T7" fmla="*/ 136 h 203"/>
              <a:gd name="T8" fmla="*/ 0 w 241"/>
              <a:gd name="T9" fmla="*/ 203 h 203"/>
            </a:gdLst>
            <a:ahLst/>
            <a:cxnLst>
              <a:cxn ang="0">
                <a:pos x="T0" y="T1"/>
              </a:cxn>
              <a:cxn ang="0">
                <a:pos x="T2" y="T3"/>
              </a:cxn>
              <a:cxn ang="0">
                <a:pos x="T4" y="T5"/>
              </a:cxn>
              <a:cxn ang="0">
                <a:pos x="T6" y="T7"/>
              </a:cxn>
              <a:cxn ang="0">
                <a:pos x="T8" y="T9"/>
              </a:cxn>
            </a:cxnLst>
            <a:rect l="0" t="0" r="r" b="b"/>
            <a:pathLst>
              <a:path w="241" h="203">
                <a:moveTo>
                  <a:pt x="0" y="203"/>
                </a:moveTo>
                <a:lnTo>
                  <a:pt x="241" y="67"/>
                </a:lnTo>
                <a:lnTo>
                  <a:pt x="241" y="0"/>
                </a:lnTo>
                <a:lnTo>
                  <a:pt x="0" y="136"/>
                </a:lnTo>
                <a:lnTo>
                  <a:pt x="0" y="2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îṡliḓé">
            <a:extLst>
              <a:ext uri="{FF2B5EF4-FFF2-40B4-BE49-F238E27FC236}">
                <a16:creationId xmlns:a16="http://schemas.microsoft.com/office/drawing/2014/main" id="{3AFDBC57-EE8D-4375-8FF0-B5D068809610}"/>
              </a:ext>
            </a:extLst>
          </p:cNvPr>
          <p:cNvSpPr/>
          <p:nvPr/>
        </p:nvSpPr>
        <p:spPr bwMode="auto">
          <a:xfrm flipH="1">
            <a:off x="3290570" y="4134715"/>
            <a:ext cx="100571" cy="97428"/>
          </a:xfrm>
          <a:custGeom>
            <a:avLst/>
            <a:gdLst>
              <a:gd name="T0" fmla="*/ 13 w 87"/>
              <a:gd name="T1" fmla="*/ 33 h 85"/>
              <a:gd name="T2" fmla="*/ 0 w 87"/>
              <a:gd name="T3" fmla="*/ 73 h 85"/>
              <a:gd name="T4" fmla="*/ 1 w 87"/>
              <a:gd name="T5" fmla="*/ 85 h 85"/>
              <a:gd name="T6" fmla="*/ 87 w 87"/>
              <a:gd name="T7" fmla="*/ 37 h 85"/>
              <a:gd name="T8" fmla="*/ 87 w 87"/>
              <a:gd name="T9" fmla="*/ 10 h 85"/>
              <a:gd name="T10" fmla="*/ 81 w 87"/>
              <a:gd name="T11" fmla="*/ 5 h 85"/>
              <a:gd name="T12" fmla="*/ 64 w 87"/>
              <a:gd name="T13" fmla="*/ 0 h 85"/>
              <a:gd name="T14" fmla="*/ 13 w 87"/>
              <a:gd name="T15" fmla="*/ 3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85">
                <a:moveTo>
                  <a:pt x="13" y="33"/>
                </a:moveTo>
                <a:cubicBezTo>
                  <a:pt x="5" y="46"/>
                  <a:pt x="0" y="60"/>
                  <a:pt x="0" y="73"/>
                </a:cubicBezTo>
                <a:cubicBezTo>
                  <a:pt x="0" y="77"/>
                  <a:pt x="0" y="81"/>
                  <a:pt x="1" y="85"/>
                </a:cubicBezTo>
                <a:cubicBezTo>
                  <a:pt x="87" y="37"/>
                  <a:pt x="87" y="37"/>
                  <a:pt x="87" y="37"/>
                </a:cubicBezTo>
                <a:cubicBezTo>
                  <a:pt x="87" y="10"/>
                  <a:pt x="87" y="10"/>
                  <a:pt x="87" y="10"/>
                </a:cubicBezTo>
                <a:cubicBezTo>
                  <a:pt x="85" y="8"/>
                  <a:pt x="83" y="7"/>
                  <a:pt x="81" y="5"/>
                </a:cubicBezTo>
                <a:cubicBezTo>
                  <a:pt x="76" y="2"/>
                  <a:pt x="70" y="0"/>
                  <a:pt x="64" y="0"/>
                </a:cubicBezTo>
                <a:cubicBezTo>
                  <a:pt x="46" y="0"/>
                  <a:pt x="26" y="13"/>
                  <a:pt x="13" y="33"/>
                </a:cubicBezTo>
              </a:path>
            </a:pathLst>
          </a:custGeom>
          <a:solidFill>
            <a:srgbClr val="34C4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î$1íďè">
            <a:extLst>
              <a:ext uri="{FF2B5EF4-FFF2-40B4-BE49-F238E27FC236}">
                <a16:creationId xmlns:a16="http://schemas.microsoft.com/office/drawing/2014/main" id="{FD15501B-41E7-4269-918F-96F2BAA712D7}"/>
              </a:ext>
            </a:extLst>
          </p:cNvPr>
          <p:cNvSpPr/>
          <p:nvPr/>
        </p:nvSpPr>
        <p:spPr bwMode="auto">
          <a:xfrm flipH="1">
            <a:off x="3286641" y="4139429"/>
            <a:ext cx="97428" cy="119429"/>
          </a:xfrm>
          <a:custGeom>
            <a:avLst/>
            <a:gdLst>
              <a:gd name="T0" fmla="*/ 15 w 85"/>
              <a:gd name="T1" fmla="*/ 34 h 104"/>
              <a:gd name="T2" fmla="*/ 15 w 85"/>
              <a:gd name="T3" fmla="*/ 94 h 104"/>
              <a:gd name="T4" fmla="*/ 69 w 85"/>
              <a:gd name="T5" fmla="*/ 69 h 104"/>
              <a:gd name="T6" fmla="*/ 70 w 85"/>
              <a:gd name="T7" fmla="*/ 9 h 104"/>
              <a:gd name="T8" fmla="*/ 15 w 85"/>
              <a:gd name="T9" fmla="*/ 34 h 104"/>
            </a:gdLst>
            <a:ahLst/>
            <a:cxnLst>
              <a:cxn ang="0">
                <a:pos x="T0" y="T1"/>
              </a:cxn>
              <a:cxn ang="0">
                <a:pos x="T2" y="T3"/>
              </a:cxn>
              <a:cxn ang="0">
                <a:pos x="T4" y="T5"/>
              </a:cxn>
              <a:cxn ang="0">
                <a:pos x="T6" y="T7"/>
              </a:cxn>
              <a:cxn ang="0">
                <a:pos x="T8" y="T9"/>
              </a:cxn>
            </a:cxnLst>
            <a:rect l="0" t="0" r="r" b="b"/>
            <a:pathLst>
              <a:path w="85" h="104">
                <a:moveTo>
                  <a:pt x="15" y="34"/>
                </a:moveTo>
                <a:cubicBezTo>
                  <a:pt x="0" y="58"/>
                  <a:pt x="0" y="85"/>
                  <a:pt x="15" y="94"/>
                </a:cubicBezTo>
                <a:cubicBezTo>
                  <a:pt x="30" y="104"/>
                  <a:pt x="54" y="93"/>
                  <a:pt x="69" y="69"/>
                </a:cubicBezTo>
                <a:cubicBezTo>
                  <a:pt x="85" y="46"/>
                  <a:pt x="85" y="19"/>
                  <a:pt x="70" y="9"/>
                </a:cubicBezTo>
                <a:cubicBezTo>
                  <a:pt x="55" y="0"/>
                  <a:pt x="31" y="11"/>
                  <a:pt x="15" y="34"/>
                </a:cubicBezTo>
              </a:path>
            </a:pathLst>
          </a:custGeom>
          <a:solidFill>
            <a:srgbClr val="4047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îśḻïḍe">
            <a:extLst>
              <a:ext uri="{FF2B5EF4-FFF2-40B4-BE49-F238E27FC236}">
                <a16:creationId xmlns:a16="http://schemas.microsoft.com/office/drawing/2014/main" id="{0E59D1F2-F5B8-4D2C-8A4C-E53B5EC8D472}"/>
              </a:ext>
            </a:extLst>
          </p:cNvPr>
          <p:cNvSpPr/>
          <p:nvPr/>
        </p:nvSpPr>
        <p:spPr bwMode="auto">
          <a:xfrm flipH="1">
            <a:off x="3304712" y="4160644"/>
            <a:ext cx="61286" cy="76215"/>
          </a:xfrm>
          <a:custGeom>
            <a:avLst/>
            <a:gdLst>
              <a:gd name="T0" fmla="*/ 9 w 53"/>
              <a:gd name="T1" fmla="*/ 22 h 66"/>
              <a:gd name="T2" fmla="*/ 9 w 53"/>
              <a:gd name="T3" fmla="*/ 60 h 66"/>
              <a:gd name="T4" fmla="*/ 43 w 53"/>
              <a:gd name="T5" fmla="*/ 44 h 66"/>
              <a:gd name="T6" fmla="*/ 44 w 53"/>
              <a:gd name="T7" fmla="*/ 6 h 66"/>
              <a:gd name="T8" fmla="*/ 9 w 53"/>
              <a:gd name="T9" fmla="*/ 22 h 66"/>
            </a:gdLst>
            <a:ahLst/>
            <a:cxnLst>
              <a:cxn ang="0">
                <a:pos x="T0" y="T1"/>
              </a:cxn>
              <a:cxn ang="0">
                <a:pos x="T2" y="T3"/>
              </a:cxn>
              <a:cxn ang="0">
                <a:pos x="T4" y="T5"/>
              </a:cxn>
              <a:cxn ang="0">
                <a:pos x="T6" y="T7"/>
              </a:cxn>
              <a:cxn ang="0">
                <a:pos x="T8" y="T9"/>
              </a:cxn>
            </a:cxnLst>
            <a:rect l="0" t="0" r="r" b="b"/>
            <a:pathLst>
              <a:path w="53" h="66">
                <a:moveTo>
                  <a:pt x="9" y="22"/>
                </a:moveTo>
                <a:cubicBezTo>
                  <a:pt x="0" y="37"/>
                  <a:pt x="0" y="53"/>
                  <a:pt x="9" y="60"/>
                </a:cubicBezTo>
                <a:cubicBezTo>
                  <a:pt x="18" y="66"/>
                  <a:pt x="34" y="59"/>
                  <a:pt x="43" y="44"/>
                </a:cubicBezTo>
                <a:cubicBezTo>
                  <a:pt x="53" y="29"/>
                  <a:pt x="53" y="12"/>
                  <a:pt x="44" y="6"/>
                </a:cubicBezTo>
                <a:cubicBezTo>
                  <a:pt x="34" y="0"/>
                  <a:pt x="19" y="7"/>
                  <a:pt x="9" y="22"/>
                </a:cubicBezTo>
              </a:path>
            </a:pathLst>
          </a:custGeom>
          <a:solidFill>
            <a:srgbClr val="BBB8A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íṥ1ídê">
            <a:extLst>
              <a:ext uri="{FF2B5EF4-FFF2-40B4-BE49-F238E27FC236}">
                <a16:creationId xmlns:a16="http://schemas.microsoft.com/office/drawing/2014/main" id="{48342713-1E2D-4CA9-9DEE-719E84885006}"/>
              </a:ext>
            </a:extLst>
          </p:cNvPr>
          <p:cNvSpPr/>
          <p:nvPr/>
        </p:nvSpPr>
        <p:spPr bwMode="auto">
          <a:xfrm flipH="1">
            <a:off x="3401354" y="4033359"/>
            <a:ext cx="33786" cy="89572"/>
          </a:xfrm>
          <a:custGeom>
            <a:avLst/>
            <a:gdLst>
              <a:gd name="T0" fmla="*/ 4 w 29"/>
              <a:gd name="T1" fmla="*/ 1 h 78"/>
              <a:gd name="T2" fmla="*/ 0 w 29"/>
              <a:gd name="T3" fmla="*/ 4 h 78"/>
              <a:gd name="T4" fmla="*/ 0 w 29"/>
              <a:gd name="T5" fmla="*/ 58 h 78"/>
              <a:gd name="T6" fmla="*/ 4 w 29"/>
              <a:gd name="T7" fmla="*/ 66 h 78"/>
              <a:gd name="T8" fmla="*/ 24 w 29"/>
              <a:gd name="T9" fmla="*/ 77 h 78"/>
              <a:gd name="T10" fmla="*/ 29 w 29"/>
              <a:gd name="T11" fmla="*/ 74 h 78"/>
              <a:gd name="T12" fmla="*/ 29 w 29"/>
              <a:gd name="T13" fmla="*/ 20 h 78"/>
              <a:gd name="T14" fmla="*/ 24 w 29"/>
              <a:gd name="T15" fmla="*/ 12 h 78"/>
              <a:gd name="T16" fmla="*/ 4 w 29"/>
              <a:gd name="T1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78">
                <a:moveTo>
                  <a:pt x="4" y="1"/>
                </a:moveTo>
                <a:cubicBezTo>
                  <a:pt x="2" y="0"/>
                  <a:pt x="0" y="1"/>
                  <a:pt x="0" y="4"/>
                </a:cubicBezTo>
                <a:cubicBezTo>
                  <a:pt x="0" y="58"/>
                  <a:pt x="0" y="58"/>
                  <a:pt x="0" y="58"/>
                </a:cubicBezTo>
                <a:cubicBezTo>
                  <a:pt x="0" y="61"/>
                  <a:pt x="2" y="64"/>
                  <a:pt x="4" y="66"/>
                </a:cubicBezTo>
                <a:cubicBezTo>
                  <a:pt x="24" y="77"/>
                  <a:pt x="24" y="77"/>
                  <a:pt x="24" y="77"/>
                </a:cubicBezTo>
                <a:cubicBezTo>
                  <a:pt x="27" y="78"/>
                  <a:pt x="29" y="77"/>
                  <a:pt x="29" y="74"/>
                </a:cubicBezTo>
                <a:cubicBezTo>
                  <a:pt x="29" y="20"/>
                  <a:pt x="29" y="20"/>
                  <a:pt x="29" y="20"/>
                </a:cubicBezTo>
                <a:cubicBezTo>
                  <a:pt x="29" y="17"/>
                  <a:pt x="27" y="14"/>
                  <a:pt x="24" y="12"/>
                </a:cubicBezTo>
                <a:cubicBezTo>
                  <a:pt x="4" y="1"/>
                  <a:pt x="4" y="1"/>
                  <a:pt x="4" y="1"/>
                </a:cubicBezTo>
              </a:path>
            </a:pathLst>
          </a:custGeom>
          <a:solidFill>
            <a:srgbClr val="BBB8A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ï$1idé">
            <a:extLst>
              <a:ext uri="{FF2B5EF4-FFF2-40B4-BE49-F238E27FC236}">
                <a16:creationId xmlns:a16="http://schemas.microsoft.com/office/drawing/2014/main" id="{4D32B83A-A2DA-45ED-B427-AED42A00DFB1}"/>
              </a:ext>
            </a:extLst>
          </p:cNvPr>
          <p:cNvSpPr/>
          <p:nvPr/>
        </p:nvSpPr>
        <p:spPr bwMode="auto">
          <a:xfrm flipH="1">
            <a:off x="3406855" y="4035715"/>
            <a:ext cx="34572" cy="89572"/>
          </a:xfrm>
          <a:custGeom>
            <a:avLst/>
            <a:gdLst>
              <a:gd name="T0" fmla="*/ 5 w 30"/>
              <a:gd name="T1" fmla="*/ 2 h 78"/>
              <a:gd name="T2" fmla="*/ 0 w 30"/>
              <a:gd name="T3" fmla="*/ 4 h 78"/>
              <a:gd name="T4" fmla="*/ 0 w 30"/>
              <a:gd name="T5" fmla="*/ 58 h 78"/>
              <a:gd name="T6" fmla="*/ 5 w 30"/>
              <a:gd name="T7" fmla="*/ 66 h 78"/>
              <a:gd name="T8" fmla="*/ 25 w 30"/>
              <a:gd name="T9" fmla="*/ 77 h 78"/>
              <a:gd name="T10" fmla="*/ 30 w 30"/>
              <a:gd name="T11" fmla="*/ 74 h 78"/>
              <a:gd name="T12" fmla="*/ 30 w 30"/>
              <a:gd name="T13" fmla="*/ 21 h 78"/>
              <a:gd name="T14" fmla="*/ 25 w 30"/>
              <a:gd name="T15" fmla="*/ 13 h 78"/>
              <a:gd name="T16" fmla="*/ 5 w 30"/>
              <a:gd name="T17"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78">
                <a:moveTo>
                  <a:pt x="5" y="2"/>
                </a:moveTo>
                <a:cubicBezTo>
                  <a:pt x="2" y="0"/>
                  <a:pt x="0" y="2"/>
                  <a:pt x="0" y="4"/>
                </a:cubicBezTo>
                <a:cubicBezTo>
                  <a:pt x="0" y="58"/>
                  <a:pt x="0" y="58"/>
                  <a:pt x="0" y="58"/>
                </a:cubicBezTo>
                <a:cubicBezTo>
                  <a:pt x="0" y="61"/>
                  <a:pt x="2" y="65"/>
                  <a:pt x="5" y="66"/>
                </a:cubicBezTo>
                <a:cubicBezTo>
                  <a:pt x="25" y="77"/>
                  <a:pt x="25" y="77"/>
                  <a:pt x="25" y="77"/>
                </a:cubicBezTo>
                <a:cubicBezTo>
                  <a:pt x="27" y="78"/>
                  <a:pt x="30" y="77"/>
                  <a:pt x="30" y="74"/>
                </a:cubicBezTo>
                <a:cubicBezTo>
                  <a:pt x="30" y="21"/>
                  <a:pt x="30" y="21"/>
                  <a:pt x="30" y="21"/>
                </a:cubicBezTo>
                <a:cubicBezTo>
                  <a:pt x="30" y="18"/>
                  <a:pt x="27" y="14"/>
                  <a:pt x="25" y="13"/>
                </a:cubicBezTo>
                <a:cubicBezTo>
                  <a:pt x="5" y="2"/>
                  <a:pt x="5" y="2"/>
                  <a:pt x="5" y="2"/>
                </a:cubicBezTo>
              </a:path>
            </a:pathLst>
          </a:custGeom>
          <a:solidFill>
            <a:srgbClr val="3A4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iŝļiḑê">
            <a:extLst>
              <a:ext uri="{FF2B5EF4-FFF2-40B4-BE49-F238E27FC236}">
                <a16:creationId xmlns:a16="http://schemas.microsoft.com/office/drawing/2014/main" id="{A5A36A6C-5FA0-4D84-BB30-361BAC2B6257}"/>
              </a:ext>
            </a:extLst>
          </p:cNvPr>
          <p:cNvSpPr/>
          <p:nvPr/>
        </p:nvSpPr>
        <p:spPr bwMode="auto">
          <a:xfrm flipH="1">
            <a:off x="3475998" y="3803144"/>
            <a:ext cx="36143" cy="18857"/>
          </a:xfrm>
          <a:custGeom>
            <a:avLst/>
            <a:gdLst>
              <a:gd name="T0" fmla="*/ 40 w 46"/>
              <a:gd name="T1" fmla="*/ 0 h 24"/>
              <a:gd name="T2" fmla="*/ 0 w 46"/>
              <a:gd name="T3" fmla="*/ 24 h 24"/>
              <a:gd name="T4" fmla="*/ 40 w 46"/>
              <a:gd name="T5" fmla="*/ 0 h 24"/>
              <a:gd name="T6" fmla="*/ 46 w 46"/>
              <a:gd name="T7" fmla="*/ 5 h 24"/>
              <a:gd name="T8" fmla="*/ 46 w 46"/>
              <a:gd name="T9" fmla="*/ 5 h 24"/>
              <a:gd name="T10" fmla="*/ 40 w 46"/>
              <a:gd name="T11" fmla="*/ 0 h 24"/>
            </a:gdLst>
            <a:ahLst/>
            <a:cxnLst>
              <a:cxn ang="0">
                <a:pos x="T0" y="T1"/>
              </a:cxn>
              <a:cxn ang="0">
                <a:pos x="T2" y="T3"/>
              </a:cxn>
              <a:cxn ang="0">
                <a:pos x="T4" y="T5"/>
              </a:cxn>
              <a:cxn ang="0">
                <a:pos x="T6" y="T7"/>
              </a:cxn>
              <a:cxn ang="0">
                <a:pos x="T8" y="T9"/>
              </a:cxn>
              <a:cxn ang="0">
                <a:pos x="T10" y="T11"/>
              </a:cxn>
            </a:cxnLst>
            <a:rect l="0" t="0" r="r" b="b"/>
            <a:pathLst>
              <a:path w="46" h="24">
                <a:moveTo>
                  <a:pt x="40" y="0"/>
                </a:moveTo>
                <a:lnTo>
                  <a:pt x="0" y="24"/>
                </a:lnTo>
                <a:lnTo>
                  <a:pt x="40" y="0"/>
                </a:lnTo>
                <a:lnTo>
                  <a:pt x="46" y="5"/>
                </a:lnTo>
                <a:lnTo>
                  <a:pt x="46" y="5"/>
                </a:lnTo>
                <a:lnTo>
                  <a:pt x="40" y="0"/>
                </a:lnTo>
                <a:close/>
              </a:path>
            </a:pathLst>
          </a:custGeom>
          <a:solidFill>
            <a:srgbClr val="B2E1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îṧḷiḑé">
            <a:extLst>
              <a:ext uri="{FF2B5EF4-FFF2-40B4-BE49-F238E27FC236}">
                <a16:creationId xmlns:a16="http://schemas.microsoft.com/office/drawing/2014/main" id="{DEC22062-4E01-4393-89DB-DFEF9B8A0E17}"/>
              </a:ext>
            </a:extLst>
          </p:cNvPr>
          <p:cNvSpPr/>
          <p:nvPr/>
        </p:nvSpPr>
        <p:spPr bwMode="auto">
          <a:xfrm flipH="1">
            <a:off x="3475998" y="3803144"/>
            <a:ext cx="36143" cy="18857"/>
          </a:xfrm>
          <a:custGeom>
            <a:avLst/>
            <a:gdLst>
              <a:gd name="T0" fmla="*/ 40 w 46"/>
              <a:gd name="T1" fmla="*/ 0 h 24"/>
              <a:gd name="T2" fmla="*/ 0 w 46"/>
              <a:gd name="T3" fmla="*/ 24 h 24"/>
              <a:gd name="T4" fmla="*/ 40 w 46"/>
              <a:gd name="T5" fmla="*/ 0 h 24"/>
              <a:gd name="T6" fmla="*/ 46 w 46"/>
              <a:gd name="T7" fmla="*/ 5 h 24"/>
              <a:gd name="T8" fmla="*/ 46 w 46"/>
              <a:gd name="T9" fmla="*/ 5 h 24"/>
              <a:gd name="T10" fmla="*/ 40 w 46"/>
              <a:gd name="T11" fmla="*/ 0 h 24"/>
            </a:gdLst>
            <a:ahLst/>
            <a:cxnLst>
              <a:cxn ang="0">
                <a:pos x="T0" y="T1"/>
              </a:cxn>
              <a:cxn ang="0">
                <a:pos x="T2" y="T3"/>
              </a:cxn>
              <a:cxn ang="0">
                <a:pos x="T4" y="T5"/>
              </a:cxn>
              <a:cxn ang="0">
                <a:pos x="T6" y="T7"/>
              </a:cxn>
              <a:cxn ang="0">
                <a:pos x="T8" y="T9"/>
              </a:cxn>
              <a:cxn ang="0">
                <a:pos x="T10" y="T11"/>
              </a:cxn>
            </a:cxnLst>
            <a:rect l="0" t="0" r="r" b="b"/>
            <a:pathLst>
              <a:path w="46" h="24">
                <a:moveTo>
                  <a:pt x="40" y="0"/>
                </a:moveTo>
                <a:lnTo>
                  <a:pt x="0" y="24"/>
                </a:lnTo>
                <a:lnTo>
                  <a:pt x="40" y="0"/>
                </a:lnTo>
                <a:lnTo>
                  <a:pt x="46" y="5"/>
                </a:lnTo>
                <a:lnTo>
                  <a:pt x="46" y="5"/>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îSļïďe">
            <a:extLst>
              <a:ext uri="{FF2B5EF4-FFF2-40B4-BE49-F238E27FC236}">
                <a16:creationId xmlns:a16="http://schemas.microsoft.com/office/drawing/2014/main" id="{A43E48D0-EECD-46A0-84EE-DBE4E00A2799}"/>
              </a:ext>
            </a:extLst>
          </p:cNvPr>
          <p:cNvSpPr/>
          <p:nvPr/>
        </p:nvSpPr>
        <p:spPr bwMode="auto">
          <a:xfrm flipH="1">
            <a:off x="3327498" y="3807073"/>
            <a:ext cx="148500" cy="82500"/>
          </a:xfrm>
          <a:custGeom>
            <a:avLst/>
            <a:gdLst>
              <a:gd name="T0" fmla="*/ 0 w 189"/>
              <a:gd name="T1" fmla="*/ 0 h 105"/>
              <a:gd name="T2" fmla="*/ 0 w 189"/>
              <a:gd name="T3" fmla="*/ 0 h 105"/>
              <a:gd name="T4" fmla="*/ 187 w 189"/>
              <a:gd name="T5" fmla="*/ 105 h 105"/>
              <a:gd name="T6" fmla="*/ 189 w 189"/>
              <a:gd name="T7" fmla="*/ 103 h 105"/>
              <a:gd name="T8" fmla="*/ 0 w 189"/>
              <a:gd name="T9" fmla="*/ 0 h 105"/>
            </a:gdLst>
            <a:ahLst/>
            <a:cxnLst>
              <a:cxn ang="0">
                <a:pos x="T0" y="T1"/>
              </a:cxn>
              <a:cxn ang="0">
                <a:pos x="T2" y="T3"/>
              </a:cxn>
              <a:cxn ang="0">
                <a:pos x="T4" y="T5"/>
              </a:cxn>
              <a:cxn ang="0">
                <a:pos x="T6" y="T7"/>
              </a:cxn>
              <a:cxn ang="0">
                <a:pos x="T8" y="T9"/>
              </a:cxn>
            </a:cxnLst>
            <a:rect l="0" t="0" r="r" b="b"/>
            <a:pathLst>
              <a:path w="189" h="105">
                <a:moveTo>
                  <a:pt x="0" y="0"/>
                </a:moveTo>
                <a:lnTo>
                  <a:pt x="0" y="0"/>
                </a:lnTo>
                <a:lnTo>
                  <a:pt x="187" y="105"/>
                </a:lnTo>
                <a:lnTo>
                  <a:pt x="189" y="103"/>
                </a:lnTo>
                <a:lnTo>
                  <a:pt x="0" y="0"/>
                </a:lnTo>
                <a:close/>
              </a:path>
            </a:pathLst>
          </a:custGeom>
          <a:solidFill>
            <a:srgbClr val="B29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ï$ḷïḋè">
            <a:extLst>
              <a:ext uri="{FF2B5EF4-FFF2-40B4-BE49-F238E27FC236}">
                <a16:creationId xmlns:a16="http://schemas.microsoft.com/office/drawing/2014/main" id="{D709CA52-6596-45E8-83AA-A3D7EDDDD8B2}"/>
              </a:ext>
            </a:extLst>
          </p:cNvPr>
          <p:cNvSpPr/>
          <p:nvPr/>
        </p:nvSpPr>
        <p:spPr bwMode="auto">
          <a:xfrm flipH="1">
            <a:off x="3327498" y="3807073"/>
            <a:ext cx="148500" cy="82500"/>
          </a:xfrm>
          <a:custGeom>
            <a:avLst/>
            <a:gdLst>
              <a:gd name="T0" fmla="*/ 0 w 189"/>
              <a:gd name="T1" fmla="*/ 0 h 105"/>
              <a:gd name="T2" fmla="*/ 0 w 189"/>
              <a:gd name="T3" fmla="*/ 0 h 105"/>
              <a:gd name="T4" fmla="*/ 187 w 189"/>
              <a:gd name="T5" fmla="*/ 105 h 105"/>
              <a:gd name="T6" fmla="*/ 189 w 189"/>
              <a:gd name="T7" fmla="*/ 103 h 105"/>
              <a:gd name="T8" fmla="*/ 0 w 189"/>
              <a:gd name="T9" fmla="*/ 0 h 105"/>
            </a:gdLst>
            <a:ahLst/>
            <a:cxnLst>
              <a:cxn ang="0">
                <a:pos x="T0" y="T1"/>
              </a:cxn>
              <a:cxn ang="0">
                <a:pos x="T2" y="T3"/>
              </a:cxn>
              <a:cxn ang="0">
                <a:pos x="T4" y="T5"/>
              </a:cxn>
              <a:cxn ang="0">
                <a:pos x="T6" y="T7"/>
              </a:cxn>
              <a:cxn ang="0">
                <a:pos x="T8" y="T9"/>
              </a:cxn>
            </a:cxnLst>
            <a:rect l="0" t="0" r="r" b="b"/>
            <a:pathLst>
              <a:path w="189" h="105">
                <a:moveTo>
                  <a:pt x="0" y="0"/>
                </a:moveTo>
                <a:lnTo>
                  <a:pt x="0" y="0"/>
                </a:lnTo>
                <a:lnTo>
                  <a:pt x="187" y="105"/>
                </a:lnTo>
                <a:lnTo>
                  <a:pt x="189" y="1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íSlídé">
            <a:extLst>
              <a:ext uri="{FF2B5EF4-FFF2-40B4-BE49-F238E27FC236}">
                <a16:creationId xmlns:a16="http://schemas.microsoft.com/office/drawing/2014/main" id="{AB48DD43-2279-4B86-9FA9-5EB690DCF514}"/>
              </a:ext>
            </a:extLst>
          </p:cNvPr>
          <p:cNvSpPr/>
          <p:nvPr/>
        </p:nvSpPr>
        <p:spPr bwMode="auto">
          <a:xfrm flipH="1">
            <a:off x="3329069" y="3803144"/>
            <a:ext cx="183072" cy="177571"/>
          </a:xfrm>
          <a:custGeom>
            <a:avLst/>
            <a:gdLst>
              <a:gd name="T0" fmla="*/ 185 w 233"/>
              <a:gd name="T1" fmla="*/ 192 h 226"/>
              <a:gd name="T2" fmla="*/ 126 w 233"/>
              <a:gd name="T3" fmla="*/ 226 h 226"/>
              <a:gd name="T4" fmla="*/ 185 w 233"/>
              <a:gd name="T5" fmla="*/ 192 h 226"/>
              <a:gd name="T6" fmla="*/ 185 w 233"/>
              <a:gd name="T7" fmla="*/ 192 h 226"/>
              <a:gd name="T8" fmla="*/ 40 w 233"/>
              <a:gd name="T9" fmla="*/ 0 h 226"/>
              <a:gd name="T10" fmla="*/ 0 w 233"/>
              <a:gd name="T11" fmla="*/ 24 h 226"/>
              <a:gd name="T12" fmla="*/ 188 w 233"/>
              <a:gd name="T13" fmla="*/ 110 h 226"/>
              <a:gd name="T14" fmla="*/ 200 w 233"/>
              <a:gd name="T15" fmla="*/ 129 h 226"/>
              <a:gd name="T16" fmla="*/ 233 w 233"/>
              <a:gd name="T17" fmla="*/ 110 h 226"/>
              <a:gd name="T18" fmla="*/ 46 w 233"/>
              <a:gd name="T19" fmla="*/ 5 h 226"/>
              <a:gd name="T20" fmla="*/ 40 w 233"/>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26">
                <a:moveTo>
                  <a:pt x="185" y="192"/>
                </a:moveTo>
                <a:lnTo>
                  <a:pt x="126" y="226"/>
                </a:lnTo>
                <a:lnTo>
                  <a:pt x="185" y="192"/>
                </a:lnTo>
                <a:lnTo>
                  <a:pt x="185" y="192"/>
                </a:lnTo>
                <a:close/>
                <a:moveTo>
                  <a:pt x="40" y="0"/>
                </a:moveTo>
                <a:lnTo>
                  <a:pt x="0" y="24"/>
                </a:lnTo>
                <a:lnTo>
                  <a:pt x="188" y="110"/>
                </a:lnTo>
                <a:lnTo>
                  <a:pt x="200" y="129"/>
                </a:lnTo>
                <a:lnTo>
                  <a:pt x="233" y="110"/>
                </a:lnTo>
                <a:lnTo>
                  <a:pt x="46" y="5"/>
                </a:lnTo>
                <a:lnTo>
                  <a:pt x="40" y="0"/>
                </a:lnTo>
                <a:close/>
              </a:path>
            </a:pathLst>
          </a:custGeom>
          <a:solidFill>
            <a:srgbClr val="3FC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îṥlíḋe">
            <a:extLst>
              <a:ext uri="{FF2B5EF4-FFF2-40B4-BE49-F238E27FC236}">
                <a16:creationId xmlns:a16="http://schemas.microsoft.com/office/drawing/2014/main" id="{228BA658-E874-4AB1-9A5E-B3449D2B8A0E}"/>
              </a:ext>
            </a:extLst>
          </p:cNvPr>
          <p:cNvSpPr/>
          <p:nvPr/>
        </p:nvSpPr>
        <p:spPr bwMode="auto">
          <a:xfrm flipH="1">
            <a:off x="3329069" y="3803144"/>
            <a:ext cx="183072" cy="177571"/>
          </a:xfrm>
          <a:custGeom>
            <a:avLst/>
            <a:gdLst>
              <a:gd name="T0" fmla="*/ 185 w 233"/>
              <a:gd name="T1" fmla="*/ 192 h 226"/>
              <a:gd name="T2" fmla="*/ 126 w 233"/>
              <a:gd name="T3" fmla="*/ 226 h 226"/>
              <a:gd name="T4" fmla="*/ 185 w 233"/>
              <a:gd name="T5" fmla="*/ 192 h 226"/>
              <a:gd name="T6" fmla="*/ 185 w 233"/>
              <a:gd name="T7" fmla="*/ 192 h 226"/>
              <a:gd name="T8" fmla="*/ 40 w 233"/>
              <a:gd name="T9" fmla="*/ 0 h 226"/>
              <a:gd name="T10" fmla="*/ 0 w 233"/>
              <a:gd name="T11" fmla="*/ 24 h 226"/>
              <a:gd name="T12" fmla="*/ 188 w 233"/>
              <a:gd name="T13" fmla="*/ 110 h 226"/>
              <a:gd name="T14" fmla="*/ 200 w 233"/>
              <a:gd name="T15" fmla="*/ 129 h 226"/>
              <a:gd name="T16" fmla="*/ 233 w 233"/>
              <a:gd name="T17" fmla="*/ 110 h 226"/>
              <a:gd name="T18" fmla="*/ 46 w 233"/>
              <a:gd name="T19" fmla="*/ 5 h 226"/>
              <a:gd name="T20" fmla="*/ 40 w 233"/>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26">
                <a:moveTo>
                  <a:pt x="185" y="192"/>
                </a:moveTo>
                <a:lnTo>
                  <a:pt x="126" y="226"/>
                </a:lnTo>
                <a:lnTo>
                  <a:pt x="185" y="192"/>
                </a:lnTo>
                <a:lnTo>
                  <a:pt x="185" y="192"/>
                </a:lnTo>
                <a:moveTo>
                  <a:pt x="40" y="0"/>
                </a:moveTo>
                <a:lnTo>
                  <a:pt x="0" y="24"/>
                </a:lnTo>
                <a:lnTo>
                  <a:pt x="188" y="110"/>
                </a:lnTo>
                <a:lnTo>
                  <a:pt x="200" y="129"/>
                </a:lnTo>
                <a:lnTo>
                  <a:pt x="233" y="110"/>
                </a:lnTo>
                <a:lnTo>
                  <a:pt x="46" y="5"/>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ṥḷiḋé">
            <a:extLst>
              <a:ext uri="{FF2B5EF4-FFF2-40B4-BE49-F238E27FC236}">
                <a16:creationId xmlns:a16="http://schemas.microsoft.com/office/drawing/2014/main" id="{C1B87E7F-76F9-414E-A3F5-925C1BFECBFE}"/>
              </a:ext>
            </a:extLst>
          </p:cNvPr>
          <p:cNvSpPr/>
          <p:nvPr/>
        </p:nvSpPr>
        <p:spPr bwMode="auto">
          <a:xfrm flipH="1">
            <a:off x="3413140" y="3980715"/>
            <a:ext cx="52643" cy="142215"/>
          </a:xfrm>
          <a:custGeom>
            <a:avLst/>
            <a:gdLst>
              <a:gd name="T0" fmla="*/ 21 w 46"/>
              <a:gd name="T1" fmla="*/ 67 h 124"/>
              <a:gd name="T2" fmla="*/ 0 w 46"/>
              <a:gd name="T3" fmla="*/ 124 h 124"/>
              <a:gd name="T4" fmla="*/ 1 w 46"/>
              <a:gd name="T5" fmla="*/ 124 h 124"/>
              <a:gd name="T6" fmla="*/ 21 w 46"/>
              <a:gd name="T7" fmla="*/ 68 h 124"/>
              <a:gd name="T8" fmla="*/ 21 w 46"/>
              <a:gd name="T9" fmla="*/ 67 h 124"/>
              <a:gd name="T10" fmla="*/ 46 w 46"/>
              <a:gd name="T11" fmla="*/ 0 h 124"/>
              <a:gd name="T12" fmla="*/ 29 w 46"/>
              <a:gd name="T13" fmla="*/ 47 h 124"/>
              <a:gd name="T14" fmla="*/ 29 w 46"/>
              <a:gd name="T15" fmla="*/ 47 h 124"/>
              <a:gd name="T16" fmla="*/ 46 w 46"/>
              <a:gd name="T1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24">
                <a:moveTo>
                  <a:pt x="21" y="67"/>
                </a:moveTo>
                <a:cubicBezTo>
                  <a:pt x="0" y="124"/>
                  <a:pt x="0" y="124"/>
                  <a:pt x="0" y="124"/>
                </a:cubicBezTo>
                <a:cubicBezTo>
                  <a:pt x="1" y="124"/>
                  <a:pt x="1" y="124"/>
                  <a:pt x="1" y="124"/>
                </a:cubicBezTo>
                <a:cubicBezTo>
                  <a:pt x="21" y="68"/>
                  <a:pt x="21" y="68"/>
                  <a:pt x="21" y="68"/>
                </a:cubicBezTo>
                <a:cubicBezTo>
                  <a:pt x="21" y="67"/>
                  <a:pt x="21" y="67"/>
                  <a:pt x="21" y="67"/>
                </a:cubicBezTo>
                <a:moveTo>
                  <a:pt x="46" y="0"/>
                </a:moveTo>
                <a:cubicBezTo>
                  <a:pt x="29" y="47"/>
                  <a:pt x="29" y="47"/>
                  <a:pt x="29" y="47"/>
                </a:cubicBezTo>
                <a:cubicBezTo>
                  <a:pt x="29" y="47"/>
                  <a:pt x="29" y="47"/>
                  <a:pt x="29" y="47"/>
                </a:cubicBezTo>
                <a:cubicBezTo>
                  <a:pt x="46" y="0"/>
                  <a:pt x="46" y="0"/>
                  <a:pt x="46" y="0"/>
                </a:cubicBezTo>
              </a:path>
            </a:pathLst>
          </a:custGeom>
          <a:solidFill>
            <a:srgbClr val="008B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íśḻíďe">
            <a:extLst>
              <a:ext uri="{FF2B5EF4-FFF2-40B4-BE49-F238E27FC236}">
                <a16:creationId xmlns:a16="http://schemas.microsoft.com/office/drawing/2014/main" id="{7D76B6E9-E2F0-4076-B9D6-A2ADA2DAFF57}"/>
              </a:ext>
            </a:extLst>
          </p:cNvPr>
          <p:cNvSpPr/>
          <p:nvPr/>
        </p:nvSpPr>
        <p:spPr bwMode="auto">
          <a:xfrm flipH="1">
            <a:off x="3464997" y="4122929"/>
            <a:ext cx="786" cy="49500"/>
          </a:xfrm>
          <a:custGeom>
            <a:avLst/>
            <a:gdLst>
              <a:gd name="T0" fmla="*/ 0 w 1"/>
              <a:gd name="T1" fmla="*/ 0 h 63"/>
              <a:gd name="T2" fmla="*/ 0 w 1"/>
              <a:gd name="T3" fmla="*/ 0 h 63"/>
              <a:gd name="T4" fmla="*/ 0 w 1"/>
              <a:gd name="T5" fmla="*/ 63 h 63"/>
              <a:gd name="T6" fmla="*/ 1 w 1"/>
              <a:gd name="T7" fmla="*/ 63 h 63"/>
              <a:gd name="T8" fmla="*/ 1 w 1"/>
              <a:gd name="T9" fmla="*/ 0 h 63"/>
              <a:gd name="T10" fmla="*/ 0 w 1"/>
              <a:gd name="T11" fmla="*/ 0 h 63"/>
            </a:gdLst>
            <a:ahLst/>
            <a:cxnLst>
              <a:cxn ang="0">
                <a:pos x="T0" y="T1"/>
              </a:cxn>
              <a:cxn ang="0">
                <a:pos x="T2" y="T3"/>
              </a:cxn>
              <a:cxn ang="0">
                <a:pos x="T4" y="T5"/>
              </a:cxn>
              <a:cxn ang="0">
                <a:pos x="T6" y="T7"/>
              </a:cxn>
              <a:cxn ang="0">
                <a:pos x="T8" y="T9"/>
              </a:cxn>
              <a:cxn ang="0">
                <a:pos x="T10" y="T11"/>
              </a:cxn>
            </a:cxnLst>
            <a:rect l="0" t="0" r="r" b="b"/>
            <a:pathLst>
              <a:path w="1" h="63">
                <a:moveTo>
                  <a:pt x="0" y="0"/>
                </a:moveTo>
                <a:lnTo>
                  <a:pt x="0" y="0"/>
                </a:lnTo>
                <a:lnTo>
                  <a:pt x="0" y="63"/>
                </a:lnTo>
                <a:lnTo>
                  <a:pt x="1" y="63"/>
                </a:lnTo>
                <a:lnTo>
                  <a:pt x="1" y="0"/>
                </a:lnTo>
                <a:lnTo>
                  <a:pt x="0" y="0"/>
                </a:lnTo>
                <a:close/>
              </a:path>
            </a:pathLst>
          </a:custGeom>
          <a:solidFill>
            <a:srgbClr val="0177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islïḋê">
            <a:extLst>
              <a:ext uri="{FF2B5EF4-FFF2-40B4-BE49-F238E27FC236}">
                <a16:creationId xmlns:a16="http://schemas.microsoft.com/office/drawing/2014/main" id="{99A6D9F8-AAB8-411F-9D02-73AA22276F92}"/>
              </a:ext>
            </a:extLst>
          </p:cNvPr>
          <p:cNvSpPr/>
          <p:nvPr/>
        </p:nvSpPr>
        <p:spPr bwMode="auto">
          <a:xfrm flipH="1">
            <a:off x="3464997" y="4122929"/>
            <a:ext cx="786" cy="49500"/>
          </a:xfrm>
          <a:custGeom>
            <a:avLst/>
            <a:gdLst>
              <a:gd name="T0" fmla="*/ 0 w 1"/>
              <a:gd name="T1" fmla="*/ 0 h 63"/>
              <a:gd name="T2" fmla="*/ 0 w 1"/>
              <a:gd name="T3" fmla="*/ 0 h 63"/>
              <a:gd name="T4" fmla="*/ 0 w 1"/>
              <a:gd name="T5" fmla="*/ 63 h 63"/>
              <a:gd name="T6" fmla="*/ 1 w 1"/>
              <a:gd name="T7" fmla="*/ 63 h 63"/>
              <a:gd name="T8" fmla="*/ 1 w 1"/>
              <a:gd name="T9" fmla="*/ 0 h 63"/>
              <a:gd name="T10" fmla="*/ 0 w 1"/>
              <a:gd name="T11" fmla="*/ 0 h 63"/>
            </a:gdLst>
            <a:ahLst/>
            <a:cxnLst>
              <a:cxn ang="0">
                <a:pos x="T0" y="T1"/>
              </a:cxn>
              <a:cxn ang="0">
                <a:pos x="T2" y="T3"/>
              </a:cxn>
              <a:cxn ang="0">
                <a:pos x="T4" y="T5"/>
              </a:cxn>
              <a:cxn ang="0">
                <a:pos x="T6" y="T7"/>
              </a:cxn>
              <a:cxn ang="0">
                <a:pos x="T8" y="T9"/>
              </a:cxn>
              <a:cxn ang="0">
                <a:pos x="T10" y="T11"/>
              </a:cxn>
            </a:cxnLst>
            <a:rect l="0" t="0" r="r" b="b"/>
            <a:pathLst>
              <a:path w="1" h="63">
                <a:moveTo>
                  <a:pt x="0" y="0"/>
                </a:moveTo>
                <a:lnTo>
                  <a:pt x="0" y="0"/>
                </a:lnTo>
                <a:lnTo>
                  <a:pt x="0" y="63"/>
                </a:lnTo>
                <a:lnTo>
                  <a:pt x="1" y="63"/>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ïśľíďé">
            <a:extLst>
              <a:ext uri="{FF2B5EF4-FFF2-40B4-BE49-F238E27FC236}">
                <a16:creationId xmlns:a16="http://schemas.microsoft.com/office/drawing/2014/main" id="{6985FA81-10B1-470E-AF68-D5D54AB7315D}"/>
              </a:ext>
            </a:extLst>
          </p:cNvPr>
          <p:cNvSpPr/>
          <p:nvPr/>
        </p:nvSpPr>
        <p:spPr bwMode="auto">
          <a:xfrm flipH="1">
            <a:off x="3299998" y="3954001"/>
            <a:ext cx="165000" cy="250643"/>
          </a:xfrm>
          <a:custGeom>
            <a:avLst/>
            <a:gdLst>
              <a:gd name="T0" fmla="*/ 132 w 143"/>
              <a:gd name="T1" fmla="*/ 34 h 218"/>
              <a:gd name="T2" fmla="*/ 132 w 143"/>
              <a:gd name="T3" fmla="*/ 65 h 218"/>
              <a:gd name="T4" fmla="*/ 126 w 143"/>
              <a:gd name="T5" fmla="*/ 75 h 218"/>
              <a:gd name="T6" fmla="*/ 56 w 143"/>
              <a:gd name="T7" fmla="*/ 115 h 218"/>
              <a:gd name="T8" fmla="*/ 55 w 143"/>
              <a:gd name="T9" fmla="*/ 116 h 218"/>
              <a:gd name="T10" fmla="*/ 55 w 143"/>
              <a:gd name="T11" fmla="*/ 143 h 218"/>
              <a:gd name="T12" fmla="*/ 52 w 143"/>
              <a:gd name="T13" fmla="*/ 146 h 218"/>
              <a:gd name="T14" fmla="*/ 51 w 143"/>
              <a:gd name="T15" fmla="*/ 146 h 218"/>
              <a:gd name="T16" fmla="*/ 51 w 143"/>
              <a:gd name="T17" fmla="*/ 161 h 218"/>
              <a:gd name="T18" fmla="*/ 46 w 143"/>
              <a:gd name="T19" fmla="*/ 171 h 218"/>
              <a:gd name="T20" fmla="*/ 34 w 143"/>
              <a:gd name="T21" fmla="*/ 179 h 218"/>
              <a:gd name="T22" fmla="*/ 31 w 143"/>
              <a:gd name="T23" fmla="*/ 180 h 218"/>
              <a:gd name="T24" fmla="*/ 29 w 143"/>
              <a:gd name="T25" fmla="*/ 176 h 218"/>
              <a:gd name="T26" fmla="*/ 29 w 143"/>
              <a:gd name="T27" fmla="*/ 139 h 218"/>
              <a:gd name="T28" fmla="*/ 25 w 143"/>
              <a:gd name="T29" fmla="*/ 137 h 218"/>
              <a:gd name="T30" fmla="*/ 20 w 143"/>
              <a:gd name="T31" fmla="*/ 129 h 218"/>
              <a:gd name="T32" fmla="*/ 20 w 143"/>
              <a:gd name="T33" fmla="*/ 91 h 218"/>
              <a:gd name="T34" fmla="*/ 0 w 143"/>
              <a:gd name="T35" fmla="*/ 147 h 218"/>
              <a:gd name="T36" fmla="*/ 0 w 143"/>
              <a:gd name="T37" fmla="*/ 190 h 218"/>
              <a:gd name="T38" fmla="*/ 26 w 143"/>
              <a:gd name="T39" fmla="*/ 218 h 218"/>
              <a:gd name="T40" fmla="*/ 78 w 143"/>
              <a:gd name="T41" fmla="*/ 189 h 218"/>
              <a:gd name="T42" fmla="*/ 128 w 143"/>
              <a:gd name="T43" fmla="*/ 157 h 218"/>
              <a:gd name="T44" fmla="*/ 133 w 143"/>
              <a:gd name="T45" fmla="*/ 158 h 218"/>
              <a:gd name="T46" fmla="*/ 143 w 143"/>
              <a:gd name="T47" fmla="*/ 152 h 218"/>
              <a:gd name="T48" fmla="*/ 143 w 143"/>
              <a:gd name="T49" fmla="*/ 40 h 218"/>
              <a:gd name="T50" fmla="*/ 132 w 143"/>
              <a:gd name="T51" fmla="*/ 34 h 218"/>
              <a:gd name="T52" fmla="*/ 85 w 143"/>
              <a:gd name="T53" fmla="*/ 0 h 218"/>
              <a:gd name="T54" fmla="*/ 45 w 143"/>
              <a:gd name="T55" fmla="*/ 23 h 218"/>
              <a:gd name="T56" fmla="*/ 28 w 143"/>
              <a:gd name="T57" fmla="*/ 70 h 218"/>
              <a:gd name="T58" fmla="*/ 28 w 143"/>
              <a:gd name="T59" fmla="*/ 70 h 218"/>
              <a:gd name="T60" fmla="*/ 30 w 143"/>
              <a:gd name="T61" fmla="*/ 70 h 218"/>
              <a:gd name="T62" fmla="*/ 44 w 143"/>
              <a:gd name="T63" fmla="*/ 77 h 218"/>
              <a:gd name="T64" fmla="*/ 53 w 143"/>
              <a:gd name="T65" fmla="*/ 46 h 218"/>
              <a:gd name="T66" fmla="*/ 60 w 143"/>
              <a:gd name="T67" fmla="*/ 37 h 218"/>
              <a:gd name="T68" fmla="*/ 99 w 143"/>
              <a:gd name="T69" fmla="*/ 15 h 218"/>
              <a:gd name="T70" fmla="*/ 85 w 143"/>
              <a:gd name="T71" fmla="*/ 7 h 218"/>
              <a:gd name="T72" fmla="*/ 85 w 143"/>
              <a:gd name="T7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218">
                <a:moveTo>
                  <a:pt x="132" y="34"/>
                </a:moveTo>
                <a:cubicBezTo>
                  <a:pt x="132" y="65"/>
                  <a:pt x="132" y="65"/>
                  <a:pt x="132" y="65"/>
                </a:cubicBezTo>
                <a:cubicBezTo>
                  <a:pt x="132" y="68"/>
                  <a:pt x="129" y="73"/>
                  <a:pt x="126" y="75"/>
                </a:cubicBezTo>
                <a:cubicBezTo>
                  <a:pt x="56" y="115"/>
                  <a:pt x="56" y="115"/>
                  <a:pt x="56" y="115"/>
                </a:cubicBezTo>
                <a:cubicBezTo>
                  <a:pt x="56" y="115"/>
                  <a:pt x="55" y="116"/>
                  <a:pt x="55" y="116"/>
                </a:cubicBezTo>
                <a:cubicBezTo>
                  <a:pt x="55" y="143"/>
                  <a:pt x="55" y="143"/>
                  <a:pt x="55" y="143"/>
                </a:cubicBezTo>
                <a:cubicBezTo>
                  <a:pt x="55" y="145"/>
                  <a:pt x="54" y="146"/>
                  <a:pt x="52" y="146"/>
                </a:cubicBezTo>
                <a:cubicBezTo>
                  <a:pt x="52" y="146"/>
                  <a:pt x="51" y="146"/>
                  <a:pt x="51" y="146"/>
                </a:cubicBezTo>
                <a:cubicBezTo>
                  <a:pt x="51" y="161"/>
                  <a:pt x="51" y="161"/>
                  <a:pt x="51" y="161"/>
                </a:cubicBezTo>
                <a:cubicBezTo>
                  <a:pt x="51" y="165"/>
                  <a:pt x="49" y="169"/>
                  <a:pt x="46" y="171"/>
                </a:cubicBezTo>
                <a:cubicBezTo>
                  <a:pt x="34" y="179"/>
                  <a:pt x="34" y="179"/>
                  <a:pt x="34" y="179"/>
                </a:cubicBezTo>
                <a:cubicBezTo>
                  <a:pt x="33" y="180"/>
                  <a:pt x="32" y="180"/>
                  <a:pt x="31" y="180"/>
                </a:cubicBezTo>
                <a:cubicBezTo>
                  <a:pt x="30" y="180"/>
                  <a:pt x="29" y="178"/>
                  <a:pt x="29" y="176"/>
                </a:cubicBezTo>
                <a:cubicBezTo>
                  <a:pt x="29" y="139"/>
                  <a:pt x="29" y="139"/>
                  <a:pt x="29" y="139"/>
                </a:cubicBezTo>
                <a:cubicBezTo>
                  <a:pt x="25" y="137"/>
                  <a:pt x="25" y="137"/>
                  <a:pt x="25" y="137"/>
                </a:cubicBezTo>
                <a:cubicBezTo>
                  <a:pt x="22" y="136"/>
                  <a:pt x="20" y="132"/>
                  <a:pt x="20" y="129"/>
                </a:cubicBezTo>
                <a:cubicBezTo>
                  <a:pt x="20" y="91"/>
                  <a:pt x="20" y="91"/>
                  <a:pt x="20" y="91"/>
                </a:cubicBezTo>
                <a:cubicBezTo>
                  <a:pt x="0" y="147"/>
                  <a:pt x="0" y="147"/>
                  <a:pt x="0" y="147"/>
                </a:cubicBezTo>
                <a:cubicBezTo>
                  <a:pt x="0" y="190"/>
                  <a:pt x="0" y="190"/>
                  <a:pt x="0" y="190"/>
                </a:cubicBezTo>
                <a:cubicBezTo>
                  <a:pt x="26" y="218"/>
                  <a:pt x="26" y="218"/>
                  <a:pt x="26" y="218"/>
                </a:cubicBezTo>
                <a:cubicBezTo>
                  <a:pt x="78" y="189"/>
                  <a:pt x="78" y="189"/>
                  <a:pt x="78" y="189"/>
                </a:cubicBezTo>
                <a:cubicBezTo>
                  <a:pt x="91" y="170"/>
                  <a:pt x="110" y="157"/>
                  <a:pt x="128" y="157"/>
                </a:cubicBezTo>
                <a:cubicBezTo>
                  <a:pt x="129" y="157"/>
                  <a:pt x="131" y="157"/>
                  <a:pt x="133" y="158"/>
                </a:cubicBezTo>
                <a:cubicBezTo>
                  <a:pt x="143" y="152"/>
                  <a:pt x="143" y="152"/>
                  <a:pt x="143" y="152"/>
                </a:cubicBezTo>
                <a:cubicBezTo>
                  <a:pt x="143" y="40"/>
                  <a:pt x="143" y="40"/>
                  <a:pt x="143" y="40"/>
                </a:cubicBezTo>
                <a:cubicBezTo>
                  <a:pt x="132" y="34"/>
                  <a:pt x="132" y="34"/>
                  <a:pt x="132" y="34"/>
                </a:cubicBezTo>
                <a:moveTo>
                  <a:pt x="85" y="0"/>
                </a:moveTo>
                <a:cubicBezTo>
                  <a:pt x="45" y="23"/>
                  <a:pt x="45" y="23"/>
                  <a:pt x="45" y="23"/>
                </a:cubicBezTo>
                <a:cubicBezTo>
                  <a:pt x="28" y="70"/>
                  <a:pt x="28" y="70"/>
                  <a:pt x="28" y="70"/>
                </a:cubicBezTo>
                <a:cubicBezTo>
                  <a:pt x="28" y="70"/>
                  <a:pt x="28" y="70"/>
                  <a:pt x="28" y="70"/>
                </a:cubicBezTo>
                <a:cubicBezTo>
                  <a:pt x="29" y="70"/>
                  <a:pt x="30" y="70"/>
                  <a:pt x="30" y="70"/>
                </a:cubicBezTo>
                <a:cubicBezTo>
                  <a:pt x="44" y="77"/>
                  <a:pt x="44" y="77"/>
                  <a:pt x="44" y="77"/>
                </a:cubicBezTo>
                <a:cubicBezTo>
                  <a:pt x="53" y="46"/>
                  <a:pt x="53" y="46"/>
                  <a:pt x="53" y="46"/>
                </a:cubicBezTo>
                <a:cubicBezTo>
                  <a:pt x="54" y="43"/>
                  <a:pt x="57" y="38"/>
                  <a:pt x="60" y="37"/>
                </a:cubicBezTo>
                <a:cubicBezTo>
                  <a:pt x="99" y="15"/>
                  <a:pt x="99" y="15"/>
                  <a:pt x="99" y="15"/>
                </a:cubicBezTo>
                <a:cubicBezTo>
                  <a:pt x="85" y="7"/>
                  <a:pt x="85" y="7"/>
                  <a:pt x="85" y="7"/>
                </a:cubicBezTo>
                <a:cubicBezTo>
                  <a:pt x="85" y="0"/>
                  <a:pt x="85" y="0"/>
                  <a:pt x="85" y="0"/>
                </a:cubicBezTo>
              </a:path>
            </a:pathLst>
          </a:custGeom>
          <a:solidFill>
            <a:srgbClr val="24AD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íśḷiḍe">
            <a:extLst>
              <a:ext uri="{FF2B5EF4-FFF2-40B4-BE49-F238E27FC236}">
                <a16:creationId xmlns:a16="http://schemas.microsoft.com/office/drawing/2014/main" id="{29B9D12B-48CE-4DF2-8F04-48D676611162}"/>
              </a:ext>
            </a:extLst>
          </p:cNvPr>
          <p:cNvSpPr/>
          <p:nvPr/>
        </p:nvSpPr>
        <p:spPr bwMode="auto">
          <a:xfrm flipH="1">
            <a:off x="3312570" y="3971286"/>
            <a:ext cx="118643" cy="189357"/>
          </a:xfrm>
          <a:custGeom>
            <a:avLst/>
            <a:gdLst>
              <a:gd name="T0" fmla="*/ 0 w 103"/>
              <a:gd name="T1" fmla="*/ 124 h 165"/>
              <a:gd name="T2" fmla="*/ 0 w 103"/>
              <a:gd name="T3" fmla="*/ 161 h 165"/>
              <a:gd name="T4" fmla="*/ 2 w 103"/>
              <a:gd name="T5" fmla="*/ 165 h 165"/>
              <a:gd name="T6" fmla="*/ 5 w 103"/>
              <a:gd name="T7" fmla="*/ 164 h 165"/>
              <a:gd name="T8" fmla="*/ 17 w 103"/>
              <a:gd name="T9" fmla="*/ 156 h 165"/>
              <a:gd name="T10" fmla="*/ 22 w 103"/>
              <a:gd name="T11" fmla="*/ 146 h 165"/>
              <a:gd name="T12" fmla="*/ 22 w 103"/>
              <a:gd name="T13" fmla="*/ 131 h 165"/>
              <a:gd name="T14" fmla="*/ 21 w 103"/>
              <a:gd name="T15" fmla="*/ 131 h 165"/>
              <a:gd name="T16" fmla="*/ 21 w 103"/>
              <a:gd name="T17" fmla="*/ 130 h 165"/>
              <a:gd name="T18" fmla="*/ 21 w 103"/>
              <a:gd name="T19" fmla="*/ 130 h 165"/>
              <a:gd name="T20" fmla="*/ 18 w 103"/>
              <a:gd name="T21" fmla="*/ 133 h 165"/>
              <a:gd name="T22" fmla="*/ 16 w 103"/>
              <a:gd name="T23" fmla="*/ 133 h 165"/>
              <a:gd name="T24" fmla="*/ 0 w 103"/>
              <a:gd name="T25" fmla="*/ 124 h 165"/>
              <a:gd name="T26" fmla="*/ 74 w 103"/>
              <a:gd name="T27" fmla="*/ 65 h 165"/>
              <a:gd name="T28" fmla="*/ 72 w 103"/>
              <a:gd name="T29" fmla="*/ 64 h 165"/>
              <a:gd name="T30" fmla="*/ 54 w 103"/>
              <a:gd name="T31" fmla="*/ 20 h 165"/>
              <a:gd name="T32" fmla="*/ 56 w 103"/>
              <a:gd name="T33" fmla="*/ 15 h 165"/>
              <a:gd name="T34" fmla="*/ 70 w 103"/>
              <a:gd name="T35" fmla="*/ 8 h 165"/>
              <a:gd name="T36" fmla="*/ 71 w 103"/>
              <a:gd name="T37" fmla="*/ 8 h 165"/>
              <a:gd name="T38" fmla="*/ 73 w 103"/>
              <a:gd name="T39" fmla="*/ 9 h 165"/>
              <a:gd name="T40" fmla="*/ 89 w 103"/>
              <a:gd name="T41" fmla="*/ 52 h 165"/>
              <a:gd name="T42" fmla="*/ 87 w 103"/>
              <a:gd name="T43" fmla="*/ 58 h 165"/>
              <a:gd name="T44" fmla="*/ 75 w 103"/>
              <a:gd name="T45" fmla="*/ 65 h 165"/>
              <a:gd name="T46" fmla="*/ 74 w 103"/>
              <a:gd name="T47" fmla="*/ 65 h 165"/>
              <a:gd name="T48" fmla="*/ 70 w 103"/>
              <a:gd name="T49" fmla="*/ 0 h 165"/>
              <a:gd name="T50" fmla="*/ 31 w 103"/>
              <a:gd name="T51" fmla="*/ 22 h 165"/>
              <a:gd name="T52" fmla="*/ 24 w 103"/>
              <a:gd name="T53" fmla="*/ 31 h 165"/>
              <a:gd name="T54" fmla="*/ 15 w 103"/>
              <a:gd name="T55" fmla="*/ 62 h 165"/>
              <a:gd name="T56" fmla="*/ 21 w 103"/>
              <a:gd name="T57" fmla="*/ 66 h 165"/>
              <a:gd name="T58" fmla="*/ 26 w 103"/>
              <a:gd name="T59" fmla="*/ 74 h 165"/>
              <a:gd name="T60" fmla="*/ 26 w 103"/>
              <a:gd name="T61" fmla="*/ 101 h 165"/>
              <a:gd name="T62" fmla="*/ 27 w 103"/>
              <a:gd name="T63" fmla="*/ 100 h 165"/>
              <a:gd name="T64" fmla="*/ 97 w 103"/>
              <a:gd name="T65" fmla="*/ 60 h 165"/>
              <a:gd name="T66" fmla="*/ 103 w 103"/>
              <a:gd name="T67" fmla="*/ 50 h 165"/>
              <a:gd name="T68" fmla="*/ 103 w 103"/>
              <a:gd name="T69" fmla="*/ 19 h 165"/>
              <a:gd name="T70" fmla="*/ 70 w 103"/>
              <a:gd name="T7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 h="165">
                <a:moveTo>
                  <a:pt x="0" y="124"/>
                </a:moveTo>
                <a:cubicBezTo>
                  <a:pt x="0" y="161"/>
                  <a:pt x="0" y="161"/>
                  <a:pt x="0" y="161"/>
                </a:cubicBezTo>
                <a:cubicBezTo>
                  <a:pt x="0" y="163"/>
                  <a:pt x="1" y="165"/>
                  <a:pt x="2" y="165"/>
                </a:cubicBezTo>
                <a:cubicBezTo>
                  <a:pt x="3" y="165"/>
                  <a:pt x="4" y="165"/>
                  <a:pt x="5" y="164"/>
                </a:cubicBezTo>
                <a:cubicBezTo>
                  <a:pt x="17" y="156"/>
                  <a:pt x="17" y="156"/>
                  <a:pt x="17" y="156"/>
                </a:cubicBezTo>
                <a:cubicBezTo>
                  <a:pt x="20" y="154"/>
                  <a:pt x="22" y="150"/>
                  <a:pt x="22" y="146"/>
                </a:cubicBezTo>
                <a:cubicBezTo>
                  <a:pt x="22" y="131"/>
                  <a:pt x="22" y="131"/>
                  <a:pt x="22" y="131"/>
                </a:cubicBezTo>
                <a:cubicBezTo>
                  <a:pt x="22" y="131"/>
                  <a:pt x="22" y="131"/>
                  <a:pt x="21" y="131"/>
                </a:cubicBezTo>
                <a:cubicBezTo>
                  <a:pt x="21" y="130"/>
                  <a:pt x="21" y="130"/>
                  <a:pt x="21" y="130"/>
                </a:cubicBezTo>
                <a:cubicBezTo>
                  <a:pt x="21" y="130"/>
                  <a:pt x="21" y="130"/>
                  <a:pt x="21" y="130"/>
                </a:cubicBezTo>
                <a:cubicBezTo>
                  <a:pt x="21" y="132"/>
                  <a:pt x="19" y="133"/>
                  <a:pt x="18" y="133"/>
                </a:cubicBezTo>
                <a:cubicBezTo>
                  <a:pt x="17" y="133"/>
                  <a:pt x="17" y="133"/>
                  <a:pt x="16" y="133"/>
                </a:cubicBezTo>
                <a:cubicBezTo>
                  <a:pt x="0" y="124"/>
                  <a:pt x="0" y="124"/>
                  <a:pt x="0" y="124"/>
                </a:cubicBezTo>
                <a:moveTo>
                  <a:pt x="74" y="65"/>
                </a:moveTo>
                <a:cubicBezTo>
                  <a:pt x="73" y="65"/>
                  <a:pt x="72" y="65"/>
                  <a:pt x="72" y="64"/>
                </a:cubicBezTo>
                <a:cubicBezTo>
                  <a:pt x="54" y="20"/>
                  <a:pt x="54" y="20"/>
                  <a:pt x="54" y="20"/>
                </a:cubicBezTo>
                <a:cubicBezTo>
                  <a:pt x="54" y="19"/>
                  <a:pt x="55" y="16"/>
                  <a:pt x="56" y="15"/>
                </a:cubicBezTo>
                <a:cubicBezTo>
                  <a:pt x="70" y="8"/>
                  <a:pt x="70" y="8"/>
                  <a:pt x="70" y="8"/>
                </a:cubicBezTo>
                <a:cubicBezTo>
                  <a:pt x="70" y="8"/>
                  <a:pt x="70" y="8"/>
                  <a:pt x="71" y="8"/>
                </a:cubicBezTo>
                <a:cubicBezTo>
                  <a:pt x="72" y="8"/>
                  <a:pt x="72" y="8"/>
                  <a:pt x="73" y="9"/>
                </a:cubicBezTo>
                <a:cubicBezTo>
                  <a:pt x="89" y="52"/>
                  <a:pt x="89" y="52"/>
                  <a:pt x="89" y="52"/>
                </a:cubicBezTo>
                <a:cubicBezTo>
                  <a:pt x="90" y="54"/>
                  <a:pt x="89" y="57"/>
                  <a:pt x="87" y="58"/>
                </a:cubicBezTo>
                <a:cubicBezTo>
                  <a:pt x="75" y="65"/>
                  <a:pt x="75" y="65"/>
                  <a:pt x="75" y="65"/>
                </a:cubicBezTo>
                <a:cubicBezTo>
                  <a:pt x="74" y="65"/>
                  <a:pt x="74" y="65"/>
                  <a:pt x="74" y="65"/>
                </a:cubicBezTo>
                <a:moveTo>
                  <a:pt x="70" y="0"/>
                </a:moveTo>
                <a:cubicBezTo>
                  <a:pt x="31" y="22"/>
                  <a:pt x="31" y="22"/>
                  <a:pt x="31" y="22"/>
                </a:cubicBezTo>
                <a:cubicBezTo>
                  <a:pt x="28" y="23"/>
                  <a:pt x="25" y="28"/>
                  <a:pt x="24" y="31"/>
                </a:cubicBezTo>
                <a:cubicBezTo>
                  <a:pt x="15" y="62"/>
                  <a:pt x="15" y="62"/>
                  <a:pt x="15" y="62"/>
                </a:cubicBezTo>
                <a:cubicBezTo>
                  <a:pt x="21" y="66"/>
                  <a:pt x="21" y="66"/>
                  <a:pt x="21" y="66"/>
                </a:cubicBezTo>
                <a:cubicBezTo>
                  <a:pt x="24" y="68"/>
                  <a:pt x="26" y="71"/>
                  <a:pt x="26" y="74"/>
                </a:cubicBezTo>
                <a:cubicBezTo>
                  <a:pt x="26" y="101"/>
                  <a:pt x="26" y="101"/>
                  <a:pt x="26" y="101"/>
                </a:cubicBezTo>
                <a:cubicBezTo>
                  <a:pt x="26" y="101"/>
                  <a:pt x="27" y="100"/>
                  <a:pt x="27" y="100"/>
                </a:cubicBezTo>
                <a:cubicBezTo>
                  <a:pt x="97" y="60"/>
                  <a:pt x="97" y="60"/>
                  <a:pt x="97" y="60"/>
                </a:cubicBezTo>
                <a:cubicBezTo>
                  <a:pt x="100" y="58"/>
                  <a:pt x="103" y="53"/>
                  <a:pt x="103" y="50"/>
                </a:cubicBezTo>
                <a:cubicBezTo>
                  <a:pt x="103" y="19"/>
                  <a:pt x="103" y="19"/>
                  <a:pt x="103" y="19"/>
                </a:cubicBezTo>
                <a:cubicBezTo>
                  <a:pt x="70" y="0"/>
                  <a:pt x="70" y="0"/>
                  <a:pt x="70" y="0"/>
                </a:cubicBezTo>
              </a:path>
            </a:pathLst>
          </a:custGeom>
          <a:solidFill>
            <a:srgbClr val="4258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îSḷídè">
            <a:extLst>
              <a:ext uri="{FF2B5EF4-FFF2-40B4-BE49-F238E27FC236}">
                <a16:creationId xmlns:a16="http://schemas.microsoft.com/office/drawing/2014/main" id="{479F3906-3AC2-491C-BD6D-815FFFA4D359}"/>
              </a:ext>
            </a:extLst>
          </p:cNvPr>
          <p:cNvSpPr/>
          <p:nvPr/>
        </p:nvSpPr>
        <p:spPr bwMode="auto">
          <a:xfrm flipH="1">
            <a:off x="3299998" y="4128429"/>
            <a:ext cx="135143" cy="78571"/>
          </a:xfrm>
          <a:custGeom>
            <a:avLst/>
            <a:gdLst>
              <a:gd name="T0" fmla="*/ 52 w 117"/>
              <a:gd name="T1" fmla="*/ 37 h 68"/>
              <a:gd name="T2" fmla="*/ 0 w 117"/>
              <a:gd name="T3" fmla="*/ 66 h 68"/>
              <a:gd name="T4" fmla="*/ 2 w 117"/>
              <a:gd name="T5" fmla="*/ 68 h 68"/>
              <a:gd name="T6" fmla="*/ 41 w 117"/>
              <a:gd name="T7" fmla="*/ 46 h 68"/>
              <a:gd name="T8" fmla="*/ 45 w 117"/>
              <a:gd name="T9" fmla="*/ 48 h 68"/>
              <a:gd name="T10" fmla="*/ 51 w 117"/>
              <a:gd name="T11" fmla="*/ 38 h 68"/>
              <a:gd name="T12" fmla="*/ 52 w 117"/>
              <a:gd name="T13" fmla="*/ 37 h 68"/>
              <a:gd name="T14" fmla="*/ 117 w 117"/>
              <a:gd name="T15" fmla="*/ 0 h 68"/>
              <a:gd name="T16" fmla="*/ 107 w 117"/>
              <a:gd name="T17" fmla="*/ 6 h 68"/>
              <a:gd name="T18" fmla="*/ 117 w 117"/>
              <a:gd name="T19" fmla="*/ 9 h 68"/>
              <a:gd name="T20" fmla="*/ 117 w 11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68">
                <a:moveTo>
                  <a:pt x="52" y="37"/>
                </a:moveTo>
                <a:cubicBezTo>
                  <a:pt x="0" y="66"/>
                  <a:pt x="0" y="66"/>
                  <a:pt x="0" y="66"/>
                </a:cubicBezTo>
                <a:cubicBezTo>
                  <a:pt x="2" y="68"/>
                  <a:pt x="2" y="68"/>
                  <a:pt x="2" y="68"/>
                </a:cubicBezTo>
                <a:cubicBezTo>
                  <a:pt x="41" y="46"/>
                  <a:pt x="41" y="46"/>
                  <a:pt x="41" y="46"/>
                </a:cubicBezTo>
                <a:cubicBezTo>
                  <a:pt x="45" y="48"/>
                  <a:pt x="45" y="48"/>
                  <a:pt x="45" y="48"/>
                </a:cubicBezTo>
                <a:cubicBezTo>
                  <a:pt x="47" y="45"/>
                  <a:pt x="49" y="41"/>
                  <a:pt x="51" y="38"/>
                </a:cubicBezTo>
                <a:cubicBezTo>
                  <a:pt x="51" y="38"/>
                  <a:pt x="52" y="37"/>
                  <a:pt x="52" y="37"/>
                </a:cubicBezTo>
                <a:moveTo>
                  <a:pt x="117" y="0"/>
                </a:moveTo>
                <a:cubicBezTo>
                  <a:pt x="107" y="6"/>
                  <a:pt x="107" y="6"/>
                  <a:pt x="107" y="6"/>
                </a:cubicBezTo>
                <a:cubicBezTo>
                  <a:pt x="111" y="6"/>
                  <a:pt x="114" y="7"/>
                  <a:pt x="117" y="9"/>
                </a:cubicBezTo>
                <a:cubicBezTo>
                  <a:pt x="117" y="0"/>
                  <a:pt x="117" y="0"/>
                  <a:pt x="117" y="0"/>
                </a:cubicBezTo>
              </a:path>
            </a:pathLst>
          </a:custGeom>
          <a:solidFill>
            <a:srgbClr val="5B7D8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íṧ1iḑê">
            <a:extLst>
              <a:ext uri="{FF2B5EF4-FFF2-40B4-BE49-F238E27FC236}">
                <a16:creationId xmlns:a16="http://schemas.microsoft.com/office/drawing/2014/main" id="{3785BEC0-7A33-455A-87CE-E60EB71E6985}"/>
              </a:ext>
            </a:extLst>
          </p:cNvPr>
          <p:cNvSpPr/>
          <p:nvPr/>
        </p:nvSpPr>
        <p:spPr bwMode="auto">
          <a:xfrm flipH="1">
            <a:off x="3299999" y="4211715"/>
            <a:ext cx="42428" cy="94285"/>
          </a:xfrm>
          <a:custGeom>
            <a:avLst/>
            <a:gdLst>
              <a:gd name="T0" fmla="*/ 18 w 37"/>
              <a:gd name="T1" fmla="*/ 67 h 82"/>
              <a:gd name="T2" fmla="*/ 0 w 37"/>
              <a:gd name="T3" fmla="*/ 77 h 82"/>
              <a:gd name="T4" fmla="*/ 4 w 37"/>
              <a:gd name="T5" fmla="*/ 82 h 82"/>
              <a:gd name="T6" fmla="*/ 18 w 37"/>
              <a:gd name="T7" fmla="*/ 67 h 82"/>
              <a:gd name="T8" fmla="*/ 37 w 37"/>
              <a:gd name="T9" fmla="*/ 0 h 82"/>
              <a:gd name="T10" fmla="*/ 33 w 37"/>
              <a:gd name="T11" fmla="*/ 6 h 82"/>
              <a:gd name="T12" fmla="*/ 29 w 37"/>
              <a:gd name="T13" fmla="*/ 13 h 82"/>
              <a:gd name="T14" fmla="*/ 37 w 37"/>
              <a:gd name="T15" fmla="*/ 18 h 82"/>
              <a:gd name="T16" fmla="*/ 37 w 37"/>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2">
                <a:moveTo>
                  <a:pt x="18" y="67"/>
                </a:moveTo>
                <a:cubicBezTo>
                  <a:pt x="0" y="77"/>
                  <a:pt x="0" y="77"/>
                  <a:pt x="0" y="77"/>
                </a:cubicBezTo>
                <a:cubicBezTo>
                  <a:pt x="4" y="82"/>
                  <a:pt x="4" y="82"/>
                  <a:pt x="4" y="82"/>
                </a:cubicBezTo>
                <a:cubicBezTo>
                  <a:pt x="18" y="67"/>
                  <a:pt x="18" y="67"/>
                  <a:pt x="18" y="67"/>
                </a:cubicBezTo>
                <a:moveTo>
                  <a:pt x="37" y="0"/>
                </a:moveTo>
                <a:cubicBezTo>
                  <a:pt x="36" y="2"/>
                  <a:pt x="35" y="4"/>
                  <a:pt x="33" y="6"/>
                </a:cubicBezTo>
                <a:cubicBezTo>
                  <a:pt x="32" y="9"/>
                  <a:pt x="30" y="11"/>
                  <a:pt x="29" y="13"/>
                </a:cubicBezTo>
                <a:cubicBezTo>
                  <a:pt x="37" y="18"/>
                  <a:pt x="37" y="18"/>
                  <a:pt x="37" y="18"/>
                </a:cubicBezTo>
                <a:cubicBezTo>
                  <a:pt x="37" y="0"/>
                  <a:pt x="37" y="0"/>
                  <a:pt x="37" y="0"/>
                </a:cubicBezTo>
              </a:path>
            </a:pathLst>
          </a:custGeom>
          <a:solidFill>
            <a:srgbClr val="7095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íş1íḋê">
            <a:extLst>
              <a:ext uri="{FF2B5EF4-FFF2-40B4-BE49-F238E27FC236}">
                <a16:creationId xmlns:a16="http://schemas.microsoft.com/office/drawing/2014/main" id="{CF5774A1-FCC5-471A-8689-C377B2C28B20}"/>
              </a:ext>
            </a:extLst>
          </p:cNvPr>
          <p:cNvSpPr/>
          <p:nvPr/>
        </p:nvSpPr>
        <p:spPr bwMode="auto">
          <a:xfrm flipH="1">
            <a:off x="3299998" y="4134715"/>
            <a:ext cx="83286" cy="55000"/>
          </a:xfrm>
          <a:custGeom>
            <a:avLst/>
            <a:gdLst>
              <a:gd name="T0" fmla="*/ 57 w 72"/>
              <a:gd name="T1" fmla="*/ 0 h 48"/>
              <a:gd name="T2" fmla="*/ 7 w 72"/>
              <a:gd name="T3" fmla="*/ 32 h 48"/>
              <a:gd name="T4" fmla="*/ 6 w 72"/>
              <a:gd name="T5" fmla="*/ 33 h 48"/>
              <a:gd name="T6" fmla="*/ 0 w 72"/>
              <a:gd name="T7" fmla="*/ 43 h 48"/>
              <a:gd name="T8" fmla="*/ 9 w 72"/>
              <a:gd name="T9" fmla="*/ 48 h 48"/>
              <a:gd name="T10" fmla="*/ 14 w 72"/>
              <a:gd name="T11" fmla="*/ 38 h 48"/>
              <a:gd name="T12" fmla="*/ 57 w 72"/>
              <a:gd name="T13" fmla="*/ 10 h 48"/>
              <a:gd name="T14" fmla="*/ 69 w 72"/>
              <a:gd name="T15" fmla="*/ 13 h 48"/>
              <a:gd name="T16" fmla="*/ 72 w 72"/>
              <a:gd name="T17" fmla="*/ 16 h 48"/>
              <a:gd name="T18" fmla="*/ 72 w 72"/>
              <a:gd name="T19" fmla="*/ 4 h 48"/>
              <a:gd name="T20" fmla="*/ 62 w 72"/>
              <a:gd name="T21" fmla="*/ 1 h 48"/>
              <a:gd name="T22" fmla="*/ 57 w 72"/>
              <a:gd name="T2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48">
                <a:moveTo>
                  <a:pt x="57" y="0"/>
                </a:moveTo>
                <a:cubicBezTo>
                  <a:pt x="39" y="0"/>
                  <a:pt x="20" y="13"/>
                  <a:pt x="7" y="32"/>
                </a:cubicBezTo>
                <a:cubicBezTo>
                  <a:pt x="7" y="32"/>
                  <a:pt x="6" y="33"/>
                  <a:pt x="6" y="33"/>
                </a:cubicBezTo>
                <a:cubicBezTo>
                  <a:pt x="4" y="36"/>
                  <a:pt x="2" y="40"/>
                  <a:pt x="0" y="43"/>
                </a:cubicBezTo>
                <a:cubicBezTo>
                  <a:pt x="9" y="48"/>
                  <a:pt x="9" y="48"/>
                  <a:pt x="9" y="48"/>
                </a:cubicBezTo>
                <a:cubicBezTo>
                  <a:pt x="10" y="45"/>
                  <a:pt x="12" y="41"/>
                  <a:pt x="14" y="38"/>
                </a:cubicBezTo>
                <a:cubicBezTo>
                  <a:pt x="26" y="21"/>
                  <a:pt x="43" y="10"/>
                  <a:pt x="57" y="10"/>
                </a:cubicBezTo>
                <a:cubicBezTo>
                  <a:pt x="61" y="10"/>
                  <a:pt x="65" y="11"/>
                  <a:pt x="69" y="13"/>
                </a:cubicBezTo>
                <a:cubicBezTo>
                  <a:pt x="70" y="14"/>
                  <a:pt x="71" y="15"/>
                  <a:pt x="72" y="16"/>
                </a:cubicBezTo>
                <a:cubicBezTo>
                  <a:pt x="72" y="4"/>
                  <a:pt x="72" y="4"/>
                  <a:pt x="72" y="4"/>
                </a:cubicBezTo>
                <a:cubicBezTo>
                  <a:pt x="69" y="2"/>
                  <a:pt x="66" y="1"/>
                  <a:pt x="62" y="1"/>
                </a:cubicBezTo>
                <a:cubicBezTo>
                  <a:pt x="60" y="0"/>
                  <a:pt x="58" y="0"/>
                  <a:pt x="57" y="0"/>
                </a:cubicBezTo>
              </a:path>
            </a:pathLst>
          </a:custGeom>
          <a:solidFill>
            <a:srgbClr val="24AD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íŝlíḑê">
            <a:extLst>
              <a:ext uri="{FF2B5EF4-FFF2-40B4-BE49-F238E27FC236}">
                <a16:creationId xmlns:a16="http://schemas.microsoft.com/office/drawing/2014/main" id="{DE23741A-A7C7-47B2-9F4E-F523683E12ED}"/>
              </a:ext>
            </a:extLst>
          </p:cNvPr>
          <p:cNvSpPr/>
          <p:nvPr/>
        </p:nvSpPr>
        <p:spPr bwMode="auto">
          <a:xfrm flipH="1">
            <a:off x="3299998" y="4145715"/>
            <a:ext cx="72285" cy="80929"/>
          </a:xfrm>
          <a:custGeom>
            <a:avLst/>
            <a:gdLst>
              <a:gd name="T0" fmla="*/ 48 w 63"/>
              <a:gd name="T1" fmla="*/ 0 h 70"/>
              <a:gd name="T2" fmla="*/ 5 w 63"/>
              <a:gd name="T3" fmla="*/ 28 h 70"/>
              <a:gd name="T4" fmla="*/ 0 w 63"/>
              <a:gd name="T5" fmla="*/ 38 h 70"/>
              <a:gd name="T6" fmla="*/ 11 w 63"/>
              <a:gd name="T7" fmla="*/ 44 h 70"/>
              <a:gd name="T8" fmla="*/ 15 w 63"/>
              <a:gd name="T9" fmla="*/ 35 h 70"/>
              <a:gd name="T10" fmla="*/ 42 w 63"/>
              <a:gd name="T11" fmla="*/ 17 h 70"/>
              <a:gd name="T12" fmla="*/ 50 w 63"/>
              <a:gd name="T13" fmla="*/ 19 h 70"/>
              <a:gd name="T14" fmla="*/ 49 w 63"/>
              <a:gd name="T15" fmla="*/ 57 h 70"/>
              <a:gd name="T16" fmla="*/ 44 w 63"/>
              <a:gd name="T17" fmla="*/ 64 h 70"/>
              <a:gd name="T18" fmla="*/ 49 w 63"/>
              <a:gd name="T19" fmla="*/ 66 h 70"/>
              <a:gd name="T20" fmla="*/ 55 w 63"/>
              <a:gd name="T21" fmla="*/ 70 h 70"/>
              <a:gd name="T22" fmla="*/ 59 w 63"/>
              <a:gd name="T23" fmla="*/ 63 h 70"/>
              <a:gd name="T24" fmla="*/ 63 w 63"/>
              <a:gd name="T25" fmla="*/ 57 h 70"/>
              <a:gd name="T26" fmla="*/ 63 w 63"/>
              <a:gd name="T27" fmla="*/ 6 h 70"/>
              <a:gd name="T28" fmla="*/ 60 w 63"/>
              <a:gd name="T29" fmla="*/ 3 h 70"/>
              <a:gd name="T30" fmla="*/ 48 w 63"/>
              <a:gd name="T3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70">
                <a:moveTo>
                  <a:pt x="48" y="0"/>
                </a:moveTo>
                <a:cubicBezTo>
                  <a:pt x="34" y="0"/>
                  <a:pt x="17" y="11"/>
                  <a:pt x="5" y="28"/>
                </a:cubicBezTo>
                <a:cubicBezTo>
                  <a:pt x="3" y="31"/>
                  <a:pt x="1" y="35"/>
                  <a:pt x="0" y="38"/>
                </a:cubicBezTo>
                <a:cubicBezTo>
                  <a:pt x="11" y="44"/>
                  <a:pt x="11" y="44"/>
                  <a:pt x="11" y="44"/>
                </a:cubicBezTo>
                <a:cubicBezTo>
                  <a:pt x="12" y="41"/>
                  <a:pt x="13" y="38"/>
                  <a:pt x="15" y="35"/>
                </a:cubicBezTo>
                <a:cubicBezTo>
                  <a:pt x="23" y="24"/>
                  <a:pt x="33" y="17"/>
                  <a:pt x="42" y="17"/>
                </a:cubicBezTo>
                <a:cubicBezTo>
                  <a:pt x="45" y="17"/>
                  <a:pt x="47" y="18"/>
                  <a:pt x="50" y="19"/>
                </a:cubicBezTo>
                <a:cubicBezTo>
                  <a:pt x="59" y="25"/>
                  <a:pt x="59" y="42"/>
                  <a:pt x="49" y="57"/>
                </a:cubicBezTo>
                <a:cubicBezTo>
                  <a:pt x="48" y="59"/>
                  <a:pt x="46" y="62"/>
                  <a:pt x="44" y="64"/>
                </a:cubicBezTo>
                <a:cubicBezTo>
                  <a:pt x="49" y="66"/>
                  <a:pt x="49" y="66"/>
                  <a:pt x="49" y="66"/>
                </a:cubicBezTo>
                <a:cubicBezTo>
                  <a:pt x="55" y="70"/>
                  <a:pt x="55" y="70"/>
                  <a:pt x="55" y="70"/>
                </a:cubicBezTo>
                <a:cubicBezTo>
                  <a:pt x="56" y="68"/>
                  <a:pt x="58" y="66"/>
                  <a:pt x="59" y="63"/>
                </a:cubicBezTo>
                <a:cubicBezTo>
                  <a:pt x="61" y="61"/>
                  <a:pt x="62" y="59"/>
                  <a:pt x="63" y="57"/>
                </a:cubicBezTo>
                <a:cubicBezTo>
                  <a:pt x="63" y="6"/>
                  <a:pt x="63" y="6"/>
                  <a:pt x="63" y="6"/>
                </a:cubicBezTo>
                <a:cubicBezTo>
                  <a:pt x="62" y="5"/>
                  <a:pt x="61" y="4"/>
                  <a:pt x="60" y="3"/>
                </a:cubicBezTo>
                <a:cubicBezTo>
                  <a:pt x="56" y="1"/>
                  <a:pt x="52" y="0"/>
                  <a:pt x="48" y="0"/>
                </a:cubicBezTo>
              </a:path>
            </a:pathLst>
          </a:custGeom>
          <a:solidFill>
            <a:srgbClr val="2D3F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ïṥḷiḓê">
            <a:extLst>
              <a:ext uri="{FF2B5EF4-FFF2-40B4-BE49-F238E27FC236}">
                <a16:creationId xmlns:a16="http://schemas.microsoft.com/office/drawing/2014/main" id="{2FE6CA90-A880-419C-A40F-DFF98E033D47}"/>
              </a:ext>
            </a:extLst>
          </p:cNvPr>
          <p:cNvSpPr/>
          <p:nvPr/>
        </p:nvSpPr>
        <p:spPr bwMode="auto">
          <a:xfrm flipH="1">
            <a:off x="3304712" y="4165358"/>
            <a:ext cx="55000" cy="54215"/>
          </a:xfrm>
          <a:custGeom>
            <a:avLst/>
            <a:gdLst>
              <a:gd name="T0" fmla="*/ 31 w 48"/>
              <a:gd name="T1" fmla="*/ 0 h 47"/>
              <a:gd name="T2" fmla="*/ 4 w 48"/>
              <a:gd name="T3" fmla="*/ 18 h 47"/>
              <a:gd name="T4" fmla="*/ 0 w 48"/>
              <a:gd name="T5" fmla="*/ 27 h 47"/>
              <a:gd name="T6" fmla="*/ 6 w 48"/>
              <a:gd name="T7" fmla="*/ 31 h 47"/>
              <a:gd name="T8" fmla="*/ 10 w 48"/>
              <a:gd name="T9" fmla="*/ 22 h 47"/>
              <a:gd name="T10" fmla="*/ 28 w 48"/>
              <a:gd name="T11" fmla="*/ 10 h 47"/>
              <a:gd name="T12" fmla="*/ 33 w 48"/>
              <a:gd name="T13" fmla="*/ 12 h 47"/>
              <a:gd name="T14" fmla="*/ 32 w 48"/>
              <a:gd name="T15" fmla="*/ 36 h 47"/>
              <a:gd name="T16" fmla="*/ 26 w 48"/>
              <a:gd name="T17" fmla="*/ 43 h 47"/>
              <a:gd name="T18" fmla="*/ 33 w 48"/>
              <a:gd name="T19" fmla="*/ 47 h 47"/>
              <a:gd name="T20" fmla="*/ 38 w 48"/>
              <a:gd name="T21" fmla="*/ 40 h 47"/>
              <a:gd name="T22" fmla="*/ 39 w 48"/>
              <a:gd name="T23" fmla="*/ 2 h 47"/>
              <a:gd name="T24" fmla="*/ 31 w 48"/>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7">
                <a:moveTo>
                  <a:pt x="31" y="0"/>
                </a:moveTo>
                <a:cubicBezTo>
                  <a:pt x="22" y="0"/>
                  <a:pt x="12" y="7"/>
                  <a:pt x="4" y="18"/>
                </a:cubicBezTo>
                <a:cubicBezTo>
                  <a:pt x="2" y="21"/>
                  <a:pt x="1" y="24"/>
                  <a:pt x="0" y="27"/>
                </a:cubicBezTo>
                <a:cubicBezTo>
                  <a:pt x="6" y="31"/>
                  <a:pt x="6" y="31"/>
                  <a:pt x="6" y="31"/>
                </a:cubicBezTo>
                <a:cubicBezTo>
                  <a:pt x="7" y="28"/>
                  <a:pt x="8" y="25"/>
                  <a:pt x="10" y="22"/>
                </a:cubicBezTo>
                <a:cubicBezTo>
                  <a:pt x="15" y="15"/>
                  <a:pt x="22" y="10"/>
                  <a:pt x="28" y="10"/>
                </a:cubicBezTo>
                <a:cubicBezTo>
                  <a:pt x="29" y="10"/>
                  <a:pt x="31" y="11"/>
                  <a:pt x="33" y="12"/>
                </a:cubicBezTo>
                <a:cubicBezTo>
                  <a:pt x="39" y="16"/>
                  <a:pt x="38" y="26"/>
                  <a:pt x="32" y="36"/>
                </a:cubicBezTo>
                <a:cubicBezTo>
                  <a:pt x="31" y="39"/>
                  <a:pt x="28" y="41"/>
                  <a:pt x="26" y="43"/>
                </a:cubicBezTo>
                <a:cubicBezTo>
                  <a:pt x="33" y="47"/>
                  <a:pt x="33" y="47"/>
                  <a:pt x="33" y="47"/>
                </a:cubicBezTo>
                <a:cubicBezTo>
                  <a:pt x="35" y="45"/>
                  <a:pt x="37" y="42"/>
                  <a:pt x="38" y="40"/>
                </a:cubicBezTo>
                <a:cubicBezTo>
                  <a:pt x="48" y="25"/>
                  <a:pt x="48" y="8"/>
                  <a:pt x="39" y="2"/>
                </a:cubicBezTo>
                <a:cubicBezTo>
                  <a:pt x="36" y="1"/>
                  <a:pt x="34" y="0"/>
                  <a:pt x="31" y="0"/>
                </a:cubicBezTo>
              </a:path>
            </a:pathLst>
          </a:custGeom>
          <a:solidFill>
            <a:srgbClr val="83A3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ïSḻïḓê">
            <a:extLst>
              <a:ext uri="{FF2B5EF4-FFF2-40B4-BE49-F238E27FC236}">
                <a16:creationId xmlns:a16="http://schemas.microsoft.com/office/drawing/2014/main" id="{18FB4960-30A8-41FF-8F7E-0F181EBE61F5}"/>
              </a:ext>
            </a:extLst>
          </p:cNvPr>
          <p:cNvSpPr/>
          <p:nvPr/>
        </p:nvSpPr>
        <p:spPr bwMode="auto">
          <a:xfrm flipH="1">
            <a:off x="3314927" y="4177143"/>
            <a:ext cx="38500" cy="37715"/>
          </a:xfrm>
          <a:custGeom>
            <a:avLst/>
            <a:gdLst>
              <a:gd name="T0" fmla="*/ 22 w 33"/>
              <a:gd name="T1" fmla="*/ 0 h 33"/>
              <a:gd name="T2" fmla="*/ 4 w 33"/>
              <a:gd name="T3" fmla="*/ 12 h 33"/>
              <a:gd name="T4" fmla="*/ 0 w 33"/>
              <a:gd name="T5" fmla="*/ 21 h 33"/>
              <a:gd name="T6" fmla="*/ 17 w 33"/>
              <a:gd name="T7" fmla="*/ 31 h 33"/>
              <a:gd name="T8" fmla="*/ 20 w 33"/>
              <a:gd name="T9" fmla="*/ 33 h 33"/>
              <a:gd name="T10" fmla="*/ 26 w 33"/>
              <a:gd name="T11" fmla="*/ 26 h 33"/>
              <a:gd name="T12" fmla="*/ 27 w 33"/>
              <a:gd name="T13" fmla="*/ 2 h 33"/>
              <a:gd name="T14" fmla="*/ 22 w 33"/>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3">
                <a:moveTo>
                  <a:pt x="22" y="0"/>
                </a:moveTo>
                <a:cubicBezTo>
                  <a:pt x="16" y="0"/>
                  <a:pt x="9" y="5"/>
                  <a:pt x="4" y="12"/>
                </a:cubicBezTo>
                <a:cubicBezTo>
                  <a:pt x="2" y="15"/>
                  <a:pt x="1" y="18"/>
                  <a:pt x="0" y="21"/>
                </a:cubicBezTo>
                <a:cubicBezTo>
                  <a:pt x="17" y="31"/>
                  <a:pt x="17" y="31"/>
                  <a:pt x="17" y="31"/>
                </a:cubicBezTo>
                <a:cubicBezTo>
                  <a:pt x="20" y="33"/>
                  <a:pt x="20" y="33"/>
                  <a:pt x="20" y="33"/>
                </a:cubicBezTo>
                <a:cubicBezTo>
                  <a:pt x="22" y="31"/>
                  <a:pt x="25" y="29"/>
                  <a:pt x="26" y="26"/>
                </a:cubicBezTo>
                <a:cubicBezTo>
                  <a:pt x="32" y="16"/>
                  <a:pt x="33" y="6"/>
                  <a:pt x="27" y="2"/>
                </a:cubicBezTo>
                <a:cubicBezTo>
                  <a:pt x="25" y="1"/>
                  <a:pt x="23" y="0"/>
                  <a:pt x="22" y="0"/>
                </a:cubicBezTo>
              </a:path>
            </a:pathLst>
          </a:custGeom>
          <a:solidFill>
            <a:srgbClr val="9AC2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iṧ1îḑé">
            <a:extLst>
              <a:ext uri="{FF2B5EF4-FFF2-40B4-BE49-F238E27FC236}">
                <a16:creationId xmlns:a16="http://schemas.microsoft.com/office/drawing/2014/main" id="{17EDE8D4-4979-4A85-84B1-8714F38430CF}"/>
              </a:ext>
            </a:extLst>
          </p:cNvPr>
          <p:cNvSpPr/>
          <p:nvPr/>
        </p:nvSpPr>
        <p:spPr bwMode="auto">
          <a:xfrm flipH="1">
            <a:off x="3327498" y="3980715"/>
            <a:ext cx="41643" cy="65214"/>
          </a:xfrm>
          <a:custGeom>
            <a:avLst/>
            <a:gdLst>
              <a:gd name="T0" fmla="*/ 17 w 36"/>
              <a:gd name="T1" fmla="*/ 0 h 57"/>
              <a:gd name="T2" fmla="*/ 16 w 36"/>
              <a:gd name="T3" fmla="*/ 0 h 57"/>
              <a:gd name="T4" fmla="*/ 2 w 36"/>
              <a:gd name="T5" fmla="*/ 7 h 57"/>
              <a:gd name="T6" fmla="*/ 0 w 36"/>
              <a:gd name="T7" fmla="*/ 12 h 57"/>
              <a:gd name="T8" fmla="*/ 18 w 36"/>
              <a:gd name="T9" fmla="*/ 56 h 57"/>
              <a:gd name="T10" fmla="*/ 20 w 36"/>
              <a:gd name="T11" fmla="*/ 57 h 57"/>
              <a:gd name="T12" fmla="*/ 21 w 36"/>
              <a:gd name="T13" fmla="*/ 57 h 57"/>
              <a:gd name="T14" fmla="*/ 33 w 36"/>
              <a:gd name="T15" fmla="*/ 50 h 57"/>
              <a:gd name="T16" fmla="*/ 35 w 36"/>
              <a:gd name="T17" fmla="*/ 44 h 57"/>
              <a:gd name="T18" fmla="*/ 19 w 36"/>
              <a:gd name="T19" fmla="*/ 1 h 57"/>
              <a:gd name="T20" fmla="*/ 17 w 36"/>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57">
                <a:moveTo>
                  <a:pt x="17" y="0"/>
                </a:moveTo>
                <a:cubicBezTo>
                  <a:pt x="16" y="0"/>
                  <a:pt x="16" y="0"/>
                  <a:pt x="16" y="0"/>
                </a:cubicBezTo>
                <a:cubicBezTo>
                  <a:pt x="2" y="7"/>
                  <a:pt x="2" y="7"/>
                  <a:pt x="2" y="7"/>
                </a:cubicBezTo>
                <a:cubicBezTo>
                  <a:pt x="1" y="8"/>
                  <a:pt x="0" y="11"/>
                  <a:pt x="0" y="12"/>
                </a:cubicBezTo>
                <a:cubicBezTo>
                  <a:pt x="18" y="56"/>
                  <a:pt x="18" y="56"/>
                  <a:pt x="18" y="56"/>
                </a:cubicBezTo>
                <a:cubicBezTo>
                  <a:pt x="18" y="57"/>
                  <a:pt x="19" y="57"/>
                  <a:pt x="20" y="57"/>
                </a:cubicBezTo>
                <a:cubicBezTo>
                  <a:pt x="20" y="57"/>
                  <a:pt x="20" y="57"/>
                  <a:pt x="21" y="57"/>
                </a:cubicBezTo>
                <a:cubicBezTo>
                  <a:pt x="33" y="50"/>
                  <a:pt x="33" y="50"/>
                  <a:pt x="33" y="50"/>
                </a:cubicBezTo>
                <a:cubicBezTo>
                  <a:pt x="35" y="49"/>
                  <a:pt x="36" y="46"/>
                  <a:pt x="35" y="44"/>
                </a:cubicBezTo>
                <a:cubicBezTo>
                  <a:pt x="19" y="1"/>
                  <a:pt x="19" y="1"/>
                  <a:pt x="19" y="1"/>
                </a:cubicBezTo>
                <a:cubicBezTo>
                  <a:pt x="18" y="0"/>
                  <a:pt x="18" y="0"/>
                  <a:pt x="17" y="0"/>
                </a:cubicBezTo>
              </a:path>
            </a:pathLst>
          </a:custGeom>
          <a:solidFill>
            <a:srgbClr val="5E8B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ïšḷíďê">
            <a:extLst>
              <a:ext uri="{FF2B5EF4-FFF2-40B4-BE49-F238E27FC236}">
                <a16:creationId xmlns:a16="http://schemas.microsoft.com/office/drawing/2014/main" id="{5E97BA4F-9CD1-4F35-A8E0-1585F17FF638}"/>
              </a:ext>
            </a:extLst>
          </p:cNvPr>
          <p:cNvSpPr/>
          <p:nvPr/>
        </p:nvSpPr>
        <p:spPr bwMode="auto">
          <a:xfrm flipH="1">
            <a:off x="3401354" y="4034144"/>
            <a:ext cx="33786" cy="88000"/>
          </a:xfrm>
          <a:custGeom>
            <a:avLst/>
            <a:gdLst>
              <a:gd name="T0" fmla="*/ 2 w 29"/>
              <a:gd name="T1" fmla="*/ 0 h 76"/>
              <a:gd name="T2" fmla="*/ 2 w 29"/>
              <a:gd name="T3" fmla="*/ 0 h 76"/>
              <a:gd name="T4" fmla="*/ 2 w 29"/>
              <a:gd name="T5" fmla="*/ 0 h 76"/>
              <a:gd name="T6" fmla="*/ 0 w 29"/>
              <a:gd name="T7" fmla="*/ 3 h 76"/>
              <a:gd name="T8" fmla="*/ 19 w 29"/>
              <a:gd name="T9" fmla="*/ 14 h 76"/>
              <a:gd name="T10" fmla="*/ 24 w 29"/>
              <a:gd name="T11" fmla="*/ 22 h 76"/>
              <a:gd name="T12" fmla="*/ 24 w 29"/>
              <a:gd name="T13" fmla="*/ 75 h 76"/>
              <a:gd name="T14" fmla="*/ 24 w 29"/>
              <a:gd name="T15" fmla="*/ 76 h 76"/>
              <a:gd name="T16" fmla="*/ 25 w 29"/>
              <a:gd name="T17" fmla="*/ 76 h 76"/>
              <a:gd name="T18" fmla="*/ 26 w 29"/>
              <a:gd name="T19" fmla="*/ 76 h 76"/>
              <a:gd name="T20" fmla="*/ 29 w 29"/>
              <a:gd name="T21" fmla="*/ 73 h 76"/>
              <a:gd name="T22" fmla="*/ 29 w 29"/>
              <a:gd name="T23" fmla="*/ 46 h 76"/>
              <a:gd name="T24" fmla="*/ 29 w 29"/>
              <a:gd name="T25" fmla="*/ 19 h 76"/>
              <a:gd name="T26" fmla="*/ 24 w 29"/>
              <a:gd name="T27" fmla="*/ 11 h 76"/>
              <a:gd name="T28" fmla="*/ 18 w 29"/>
              <a:gd name="T29" fmla="*/ 7 h 76"/>
              <a:gd name="T30" fmla="*/ 4 w 29"/>
              <a:gd name="T31" fmla="*/ 0 h 76"/>
              <a:gd name="T32" fmla="*/ 2 w 29"/>
              <a:gd name="T3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6">
                <a:moveTo>
                  <a:pt x="2" y="0"/>
                </a:moveTo>
                <a:cubicBezTo>
                  <a:pt x="2" y="0"/>
                  <a:pt x="2" y="0"/>
                  <a:pt x="2" y="0"/>
                </a:cubicBezTo>
                <a:cubicBezTo>
                  <a:pt x="2" y="0"/>
                  <a:pt x="2" y="0"/>
                  <a:pt x="2" y="0"/>
                </a:cubicBezTo>
                <a:cubicBezTo>
                  <a:pt x="0" y="3"/>
                  <a:pt x="0" y="3"/>
                  <a:pt x="0" y="3"/>
                </a:cubicBezTo>
                <a:cubicBezTo>
                  <a:pt x="19" y="14"/>
                  <a:pt x="19" y="14"/>
                  <a:pt x="19" y="14"/>
                </a:cubicBezTo>
                <a:cubicBezTo>
                  <a:pt x="21" y="15"/>
                  <a:pt x="24" y="19"/>
                  <a:pt x="24" y="22"/>
                </a:cubicBezTo>
                <a:cubicBezTo>
                  <a:pt x="24" y="75"/>
                  <a:pt x="24" y="75"/>
                  <a:pt x="24" y="75"/>
                </a:cubicBezTo>
                <a:cubicBezTo>
                  <a:pt x="24" y="76"/>
                  <a:pt x="24" y="76"/>
                  <a:pt x="24" y="76"/>
                </a:cubicBezTo>
                <a:cubicBezTo>
                  <a:pt x="25" y="76"/>
                  <a:pt x="25" y="76"/>
                  <a:pt x="25" y="76"/>
                </a:cubicBezTo>
                <a:cubicBezTo>
                  <a:pt x="25" y="76"/>
                  <a:pt x="26" y="76"/>
                  <a:pt x="26" y="76"/>
                </a:cubicBezTo>
                <a:cubicBezTo>
                  <a:pt x="28" y="76"/>
                  <a:pt x="29" y="75"/>
                  <a:pt x="29" y="73"/>
                </a:cubicBezTo>
                <a:cubicBezTo>
                  <a:pt x="29" y="46"/>
                  <a:pt x="29" y="46"/>
                  <a:pt x="29" y="46"/>
                </a:cubicBezTo>
                <a:cubicBezTo>
                  <a:pt x="29" y="19"/>
                  <a:pt x="29" y="19"/>
                  <a:pt x="29" y="19"/>
                </a:cubicBezTo>
                <a:cubicBezTo>
                  <a:pt x="29" y="16"/>
                  <a:pt x="27" y="13"/>
                  <a:pt x="24" y="11"/>
                </a:cubicBezTo>
                <a:cubicBezTo>
                  <a:pt x="18" y="7"/>
                  <a:pt x="18" y="7"/>
                  <a:pt x="18" y="7"/>
                </a:cubicBezTo>
                <a:cubicBezTo>
                  <a:pt x="4" y="0"/>
                  <a:pt x="4" y="0"/>
                  <a:pt x="4" y="0"/>
                </a:cubicBezTo>
                <a:cubicBezTo>
                  <a:pt x="4" y="0"/>
                  <a:pt x="3" y="0"/>
                  <a:pt x="2" y="0"/>
                </a:cubicBezTo>
              </a:path>
            </a:pathLst>
          </a:custGeom>
          <a:solidFill>
            <a:srgbClr val="83A3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í$1ïḓé">
            <a:extLst>
              <a:ext uri="{FF2B5EF4-FFF2-40B4-BE49-F238E27FC236}">
                <a16:creationId xmlns:a16="http://schemas.microsoft.com/office/drawing/2014/main" id="{5A3E0BE8-F08B-4E76-9459-9C47F23527D1}"/>
              </a:ext>
            </a:extLst>
          </p:cNvPr>
          <p:cNvSpPr/>
          <p:nvPr/>
        </p:nvSpPr>
        <p:spPr bwMode="auto">
          <a:xfrm flipH="1">
            <a:off x="3406855" y="4038072"/>
            <a:ext cx="34572" cy="85643"/>
          </a:xfrm>
          <a:custGeom>
            <a:avLst/>
            <a:gdLst>
              <a:gd name="T0" fmla="*/ 6 w 30"/>
              <a:gd name="T1" fmla="*/ 0 h 75"/>
              <a:gd name="T2" fmla="*/ 0 w 30"/>
              <a:gd name="T3" fmla="*/ 17 h 75"/>
              <a:gd name="T4" fmla="*/ 0 w 30"/>
              <a:gd name="T5" fmla="*/ 18 h 75"/>
              <a:gd name="T6" fmla="*/ 0 w 30"/>
              <a:gd name="T7" fmla="*/ 56 h 75"/>
              <a:gd name="T8" fmla="*/ 5 w 30"/>
              <a:gd name="T9" fmla="*/ 64 h 75"/>
              <a:gd name="T10" fmla="*/ 9 w 30"/>
              <a:gd name="T11" fmla="*/ 66 h 75"/>
              <a:gd name="T12" fmla="*/ 25 w 30"/>
              <a:gd name="T13" fmla="*/ 75 h 75"/>
              <a:gd name="T14" fmla="*/ 27 w 30"/>
              <a:gd name="T15" fmla="*/ 75 h 75"/>
              <a:gd name="T16" fmla="*/ 30 w 30"/>
              <a:gd name="T17" fmla="*/ 72 h 75"/>
              <a:gd name="T18" fmla="*/ 30 w 30"/>
              <a:gd name="T19" fmla="*/ 72 h 75"/>
              <a:gd name="T20" fmla="*/ 30 w 30"/>
              <a:gd name="T21" fmla="*/ 19 h 75"/>
              <a:gd name="T22" fmla="*/ 25 w 30"/>
              <a:gd name="T23" fmla="*/ 11 h 75"/>
              <a:gd name="T24" fmla="*/ 6 w 30"/>
              <a:gd name="T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75">
                <a:moveTo>
                  <a:pt x="6" y="0"/>
                </a:moveTo>
                <a:cubicBezTo>
                  <a:pt x="0" y="17"/>
                  <a:pt x="0" y="17"/>
                  <a:pt x="0" y="17"/>
                </a:cubicBezTo>
                <a:cubicBezTo>
                  <a:pt x="0" y="18"/>
                  <a:pt x="0" y="18"/>
                  <a:pt x="0" y="18"/>
                </a:cubicBezTo>
                <a:cubicBezTo>
                  <a:pt x="0" y="56"/>
                  <a:pt x="0" y="56"/>
                  <a:pt x="0" y="56"/>
                </a:cubicBezTo>
                <a:cubicBezTo>
                  <a:pt x="0" y="59"/>
                  <a:pt x="2" y="63"/>
                  <a:pt x="5" y="64"/>
                </a:cubicBezTo>
                <a:cubicBezTo>
                  <a:pt x="9" y="66"/>
                  <a:pt x="9" y="66"/>
                  <a:pt x="9" y="66"/>
                </a:cubicBezTo>
                <a:cubicBezTo>
                  <a:pt x="25" y="75"/>
                  <a:pt x="25" y="75"/>
                  <a:pt x="25" y="75"/>
                </a:cubicBezTo>
                <a:cubicBezTo>
                  <a:pt x="26" y="75"/>
                  <a:pt x="26" y="75"/>
                  <a:pt x="27" y="75"/>
                </a:cubicBezTo>
                <a:cubicBezTo>
                  <a:pt x="28" y="75"/>
                  <a:pt x="30" y="74"/>
                  <a:pt x="30" y="72"/>
                </a:cubicBezTo>
                <a:cubicBezTo>
                  <a:pt x="30" y="72"/>
                  <a:pt x="30" y="72"/>
                  <a:pt x="30" y="72"/>
                </a:cubicBezTo>
                <a:cubicBezTo>
                  <a:pt x="30" y="19"/>
                  <a:pt x="30" y="19"/>
                  <a:pt x="30" y="19"/>
                </a:cubicBezTo>
                <a:cubicBezTo>
                  <a:pt x="30" y="16"/>
                  <a:pt x="27" y="12"/>
                  <a:pt x="25" y="11"/>
                </a:cubicBezTo>
                <a:cubicBezTo>
                  <a:pt x="6" y="0"/>
                  <a:pt x="6" y="0"/>
                  <a:pt x="6" y="0"/>
                </a:cubicBezTo>
              </a:path>
            </a:pathLst>
          </a:custGeom>
          <a:solidFill>
            <a:srgbClr val="283E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ïsļïḓé">
            <a:extLst>
              <a:ext uri="{FF2B5EF4-FFF2-40B4-BE49-F238E27FC236}">
                <a16:creationId xmlns:a16="http://schemas.microsoft.com/office/drawing/2014/main" id="{5B02ADEC-18F1-4660-8AC0-8EFEEB1F2992}"/>
              </a:ext>
            </a:extLst>
          </p:cNvPr>
          <p:cNvSpPr/>
          <p:nvPr/>
        </p:nvSpPr>
        <p:spPr bwMode="auto">
          <a:xfrm flipH="1">
            <a:off x="3301569" y="4310715"/>
            <a:ext cx="132000" cy="90357"/>
          </a:xfrm>
          <a:custGeom>
            <a:avLst/>
            <a:gdLst>
              <a:gd name="T0" fmla="*/ 168 w 168"/>
              <a:gd name="T1" fmla="*/ 17 h 115"/>
              <a:gd name="T2" fmla="*/ 168 w 168"/>
              <a:gd name="T3" fmla="*/ 0 h 115"/>
              <a:gd name="T4" fmla="*/ 0 w 168"/>
              <a:gd name="T5" fmla="*/ 96 h 115"/>
              <a:gd name="T6" fmla="*/ 0 w 168"/>
              <a:gd name="T7" fmla="*/ 115 h 115"/>
              <a:gd name="T8" fmla="*/ 168 w 168"/>
              <a:gd name="T9" fmla="*/ 17 h 115"/>
            </a:gdLst>
            <a:ahLst/>
            <a:cxnLst>
              <a:cxn ang="0">
                <a:pos x="T0" y="T1"/>
              </a:cxn>
              <a:cxn ang="0">
                <a:pos x="T2" y="T3"/>
              </a:cxn>
              <a:cxn ang="0">
                <a:pos x="T4" y="T5"/>
              </a:cxn>
              <a:cxn ang="0">
                <a:pos x="T6" y="T7"/>
              </a:cxn>
              <a:cxn ang="0">
                <a:pos x="T8" y="T9"/>
              </a:cxn>
            </a:cxnLst>
            <a:rect l="0" t="0" r="r" b="b"/>
            <a:pathLst>
              <a:path w="168" h="115">
                <a:moveTo>
                  <a:pt x="168" y="17"/>
                </a:moveTo>
                <a:lnTo>
                  <a:pt x="168" y="0"/>
                </a:lnTo>
                <a:lnTo>
                  <a:pt x="0" y="96"/>
                </a:lnTo>
                <a:lnTo>
                  <a:pt x="0" y="115"/>
                </a:lnTo>
                <a:lnTo>
                  <a:pt x="168" y="17"/>
                </a:lnTo>
                <a:close/>
              </a:path>
            </a:pathLst>
          </a:custGeom>
          <a:solidFill>
            <a:srgbClr val="B18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ï$1idè">
            <a:extLst>
              <a:ext uri="{FF2B5EF4-FFF2-40B4-BE49-F238E27FC236}">
                <a16:creationId xmlns:a16="http://schemas.microsoft.com/office/drawing/2014/main" id="{17334013-9642-4974-B298-C8E0FD6F94F8}"/>
              </a:ext>
            </a:extLst>
          </p:cNvPr>
          <p:cNvSpPr/>
          <p:nvPr/>
        </p:nvSpPr>
        <p:spPr bwMode="auto">
          <a:xfrm flipH="1">
            <a:off x="3277212" y="4324072"/>
            <a:ext cx="156357" cy="91143"/>
          </a:xfrm>
          <a:custGeom>
            <a:avLst/>
            <a:gdLst>
              <a:gd name="T0" fmla="*/ 31 w 199"/>
              <a:gd name="T1" fmla="*/ 116 h 116"/>
              <a:gd name="T2" fmla="*/ 199 w 199"/>
              <a:gd name="T3" fmla="*/ 18 h 116"/>
              <a:gd name="T4" fmla="*/ 168 w 199"/>
              <a:gd name="T5" fmla="*/ 0 h 116"/>
              <a:gd name="T6" fmla="*/ 0 w 199"/>
              <a:gd name="T7" fmla="*/ 98 h 116"/>
              <a:gd name="T8" fmla="*/ 31 w 199"/>
              <a:gd name="T9" fmla="*/ 116 h 116"/>
            </a:gdLst>
            <a:ahLst/>
            <a:cxnLst>
              <a:cxn ang="0">
                <a:pos x="T0" y="T1"/>
              </a:cxn>
              <a:cxn ang="0">
                <a:pos x="T2" y="T3"/>
              </a:cxn>
              <a:cxn ang="0">
                <a:pos x="T4" y="T5"/>
              </a:cxn>
              <a:cxn ang="0">
                <a:pos x="T6" y="T7"/>
              </a:cxn>
              <a:cxn ang="0">
                <a:pos x="T8" y="T9"/>
              </a:cxn>
            </a:cxnLst>
            <a:rect l="0" t="0" r="r" b="b"/>
            <a:pathLst>
              <a:path w="199" h="116">
                <a:moveTo>
                  <a:pt x="31" y="116"/>
                </a:moveTo>
                <a:lnTo>
                  <a:pt x="199" y="18"/>
                </a:lnTo>
                <a:lnTo>
                  <a:pt x="168" y="0"/>
                </a:lnTo>
                <a:lnTo>
                  <a:pt x="0" y="98"/>
                </a:lnTo>
                <a:lnTo>
                  <a:pt x="31" y="116"/>
                </a:lnTo>
                <a:close/>
              </a:path>
            </a:pathLst>
          </a:custGeom>
          <a:solidFill>
            <a:srgbClr val="E3A2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iṥlídè">
            <a:extLst>
              <a:ext uri="{FF2B5EF4-FFF2-40B4-BE49-F238E27FC236}">
                <a16:creationId xmlns:a16="http://schemas.microsoft.com/office/drawing/2014/main" id="{B120BC55-4E4A-4E3C-ABF9-F2DAA55AF62B}"/>
              </a:ext>
            </a:extLst>
          </p:cNvPr>
          <p:cNvSpPr/>
          <p:nvPr/>
        </p:nvSpPr>
        <p:spPr bwMode="auto">
          <a:xfrm flipH="1">
            <a:off x="3277212" y="4310715"/>
            <a:ext cx="156357" cy="90357"/>
          </a:xfrm>
          <a:custGeom>
            <a:avLst/>
            <a:gdLst>
              <a:gd name="T0" fmla="*/ 31 w 199"/>
              <a:gd name="T1" fmla="*/ 115 h 115"/>
              <a:gd name="T2" fmla="*/ 199 w 199"/>
              <a:gd name="T3" fmla="*/ 17 h 115"/>
              <a:gd name="T4" fmla="*/ 168 w 199"/>
              <a:gd name="T5" fmla="*/ 0 h 115"/>
              <a:gd name="T6" fmla="*/ 0 w 199"/>
              <a:gd name="T7" fmla="*/ 96 h 115"/>
              <a:gd name="T8" fmla="*/ 31 w 199"/>
              <a:gd name="T9" fmla="*/ 115 h 115"/>
            </a:gdLst>
            <a:ahLst/>
            <a:cxnLst>
              <a:cxn ang="0">
                <a:pos x="T0" y="T1"/>
              </a:cxn>
              <a:cxn ang="0">
                <a:pos x="T2" y="T3"/>
              </a:cxn>
              <a:cxn ang="0">
                <a:pos x="T4" y="T5"/>
              </a:cxn>
              <a:cxn ang="0">
                <a:pos x="T6" y="T7"/>
              </a:cxn>
              <a:cxn ang="0">
                <a:pos x="T8" y="T9"/>
              </a:cxn>
            </a:cxnLst>
            <a:rect l="0" t="0" r="r" b="b"/>
            <a:pathLst>
              <a:path w="199" h="115">
                <a:moveTo>
                  <a:pt x="31" y="115"/>
                </a:moveTo>
                <a:lnTo>
                  <a:pt x="199" y="17"/>
                </a:lnTo>
                <a:lnTo>
                  <a:pt x="168" y="0"/>
                </a:lnTo>
                <a:lnTo>
                  <a:pt x="0" y="96"/>
                </a:lnTo>
                <a:lnTo>
                  <a:pt x="31" y="115"/>
                </a:lnTo>
                <a:close/>
              </a:path>
            </a:pathLst>
          </a:custGeom>
          <a:solidFill>
            <a:srgbClr val="C3C8C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ïṣ1îḑé">
            <a:extLst>
              <a:ext uri="{FF2B5EF4-FFF2-40B4-BE49-F238E27FC236}">
                <a16:creationId xmlns:a16="http://schemas.microsoft.com/office/drawing/2014/main" id="{213D4445-9CAD-4FA3-A6E4-B0869E3E51C6}"/>
              </a:ext>
            </a:extLst>
          </p:cNvPr>
          <p:cNvSpPr/>
          <p:nvPr/>
        </p:nvSpPr>
        <p:spPr bwMode="auto">
          <a:xfrm flipH="1">
            <a:off x="3409212" y="4386144"/>
            <a:ext cx="24357" cy="29072"/>
          </a:xfrm>
          <a:custGeom>
            <a:avLst/>
            <a:gdLst>
              <a:gd name="T0" fmla="*/ 31 w 31"/>
              <a:gd name="T1" fmla="*/ 37 h 37"/>
              <a:gd name="T2" fmla="*/ 31 w 31"/>
              <a:gd name="T3" fmla="*/ 19 h 37"/>
              <a:gd name="T4" fmla="*/ 0 w 31"/>
              <a:gd name="T5" fmla="*/ 0 h 37"/>
              <a:gd name="T6" fmla="*/ 0 w 31"/>
              <a:gd name="T7" fmla="*/ 19 h 37"/>
              <a:gd name="T8" fmla="*/ 31 w 31"/>
              <a:gd name="T9" fmla="*/ 37 h 37"/>
            </a:gdLst>
            <a:ahLst/>
            <a:cxnLst>
              <a:cxn ang="0">
                <a:pos x="T0" y="T1"/>
              </a:cxn>
              <a:cxn ang="0">
                <a:pos x="T2" y="T3"/>
              </a:cxn>
              <a:cxn ang="0">
                <a:pos x="T4" y="T5"/>
              </a:cxn>
              <a:cxn ang="0">
                <a:pos x="T6" y="T7"/>
              </a:cxn>
              <a:cxn ang="0">
                <a:pos x="T8" y="T9"/>
              </a:cxn>
            </a:cxnLst>
            <a:rect l="0" t="0" r="r" b="b"/>
            <a:pathLst>
              <a:path w="31" h="37">
                <a:moveTo>
                  <a:pt x="31" y="37"/>
                </a:moveTo>
                <a:lnTo>
                  <a:pt x="31" y="19"/>
                </a:lnTo>
                <a:lnTo>
                  <a:pt x="0" y="0"/>
                </a:lnTo>
                <a:lnTo>
                  <a:pt x="0" y="19"/>
                </a:lnTo>
                <a:lnTo>
                  <a:pt x="31" y="37"/>
                </a:lnTo>
                <a:close/>
              </a:path>
            </a:pathLst>
          </a:custGeom>
          <a:solidFill>
            <a:srgbClr val="BDBF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iśļïḓè">
            <a:extLst>
              <a:ext uri="{FF2B5EF4-FFF2-40B4-BE49-F238E27FC236}">
                <a16:creationId xmlns:a16="http://schemas.microsoft.com/office/drawing/2014/main" id="{E5453988-366E-4096-8A25-3BDC6D40618B}"/>
              </a:ext>
            </a:extLst>
          </p:cNvPr>
          <p:cNvSpPr/>
          <p:nvPr/>
        </p:nvSpPr>
        <p:spPr bwMode="auto">
          <a:xfrm flipH="1">
            <a:off x="3277212" y="4324072"/>
            <a:ext cx="132000" cy="91143"/>
          </a:xfrm>
          <a:custGeom>
            <a:avLst/>
            <a:gdLst>
              <a:gd name="T0" fmla="*/ 168 w 168"/>
              <a:gd name="T1" fmla="*/ 18 h 116"/>
              <a:gd name="T2" fmla="*/ 168 w 168"/>
              <a:gd name="T3" fmla="*/ 0 h 116"/>
              <a:gd name="T4" fmla="*/ 0 w 168"/>
              <a:gd name="T5" fmla="*/ 98 h 116"/>
              <a:gd name="T6" fmla="*/ 0 w 168"/>
              <a:gd name="T7" fmla="*/ 116 h 116"/>
              <a:gd name="T8" fmla="*/ 168 w 168"/>
              <a:gd name="T9" fmla="*/ 18 h 116"/>
            </a:gdLst>
            <a:ahLst/>
            <a:cxnLst>
              <a:cxn ang="0">
                <a:pos x="T0" y="T1"/>
              </a:cxn>
              <a:cxn ang="0">
                <a:pos x="T2" y="T3"/>
              </a:cxn>
              <a:cxn ang="0">
                <a:pos x="T4" y="T5"/>
              </a:cxn>
              <a:cxn ang="0">
                <a:pos x="T6" y="T7"/>
              </a:cxn>
              <a:cxn ang="0">
                <a:pos x="T8" y="T9"/>
              </a:cxn>
            </a:cxnLst>
            <a:rect l="0" t="0" r="r" b="b"/>
            <a:pathLst>
              <a:path w="168" h="116">
                <a:moveTo>
                  <a:pt x="168" y="18"/>
                </a:moveTo>
                <a:lnTo>
                  <a:pt x="168" y="0"/>
                </a:lnTo>
                <a:lnTo>
                  <a:pt x="0" y="98"/>
                </a:lnTo>
                <a:lnTo>
                  <a:pt x="0" y="116"/>
                </a:lnTo>
                <a:lnTo>
                  <a:pt x="168" y="18"/>
                </a:lnTo>
                <a:close/>
              </a:path>
            </a:pathLst>
          </a:custGeom>
          <a:solidFill>
            <a:srgbClr val="ADB1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ï$líďé">
            <a:extLst>
              <a:ext uri="{FF2B5EF4-FFF2-40B4-BE49-F238E27FC236}">
                <a16:creationId xmlns:a16="http://schemas.microsoft.com/office/drawing/2014/main" id="{BEACEA1E-1548-4102-B802-D4E094C64BCF}"/>
              </a:ext>
            </a:extLst>
          </p:cNvPr>
          <p:cNvSpPr/>
          <p:nvPr/>
        </p:nvSpPr>
        <p:spPr bwMode="auto">
          <a:xfrm flipH="1">
            <a:off x="3333783" y="4212501"/>
            <a:ext cx="132000" cy="89572"/>
          </a:xfrm>
          <a:custGeom>
            <a:avLst/>
            <a:gdLst>
              <a:gd name="T0" fmla="*/ 0 w 168"/>
              <a:gd name="T1" fmla="*/ 114 h 114"/>
              <a:gd name="T2" fmla="*/ 168 w 168"/>
              <a:gd name="T3" fmla="*/ 16 h 114"/>
              <a:gd name="T4" fmla="*/ 168 w 168"/>
              <a:gd name="T5" fmla="*/ 0 h 114"/>
              <a:gd name="T6" fmla="*/ 0 w 168"/>
              <a:gd name="T7" fmla="*/ 98 h 114"/>
              <a:gd name="T8" fmla="*/ 0 w 168"/>
              <a:gd name="T9" fmla="*/ 114 h 114"/>
            </a:gdLst>
            <a:ahLst/>
            <a:cxnLst>
              <a:cxn ang="0">
                <a:pos x="T0" y="T1"/>
              </a:cxn>
              <a:cxn ang="0">
                <a:pos x="T2" y="T3"/>
              </a:cxn>
              <a:cxn ang="0">
                <a:pos x="T4" y="T5"/>
              </a:cxn>
              <a:cxn ang="0">
                <a:pos x="T6" y="T7"/>
              </a:cxn>
              <a:cxn ang="0">
                <a:pos x="T8" y="T9"/>
              </a:cxn>
            </a:cxnLst>
            <a:rect l="0" t="0" r="r" b="b"/>
            <a:pathLst>
              <a:path w="168" h="114">
                <a:moveTo>
                  <a:pt x="0" y="114"/>
                </a:moveTo>
                <a:lnTo>
                  <a:pt x="168" y="16"/>
                </a:lnTo>
                <a:lnTo>
                  <a:pt x="168" y="0"/>
                </a:lnTo>
                <a:lnTo>
                  <a:pt x="0" y="98"/>
                </a:lnTo>
                <a:lnTo>
                  <a:pt x="0" y="114"/>
                </a:lnTo>
                <a:close/>
              </a:path>
            </a:pathLst>
          </a:custGeom>
          <a:solidFill>
            <a:srgbClr val="B18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íś1îďè">
            <a:extLst>
              <a:ext uri="{FF2B5EF4-FFF2-40B4-BE49-F238E27FC236}">
                <a16:creationId xmlns:a16="http://schemas.microsoft.com/office/drawing/2014/main" id="{38276038-DC01-4070-AA4C-D4DCA0218361}"/>
              </a:ext>
            </a:extLst>
          </p:cNvPr>
          <p:cNvSpPr/>
          <p:nvPr/>
        </p:nvSpPr>
        <p:spPr bwMode="auto">
          <a:xfrm flipH="1">
            <a:off x="3333783" y="4212501"/>
            <a:ext cx="132000" cy="89572"/>
          </a:xfrm>
          <a:custGeom>
            <a:avLst/>
            <a:gdLst>
              <a:gd name="T0" fmla="*/ 0 w 168"/>
              <a:gd name="T1" fmla="*/ 114 h 114"/>
              <a:gd name="T2" fmla="*/ 168 w 168"/>
              <a:gd name="T3" fmla="*/ 16 h 114"/>
              <a:gd name="T4" fmla="*/ 168 w 168"/>
              <a:gd name="T5" fmla="*/ 0 h 114"/>
              <a:gd name="T6" fmla="*/ 0 w 168"/>
              <a:gd name="T7" fmla="*/ 98 h 114"/>
              <a:gd name="T8" fmla="*/ 0 w 168"/>
              <a:gd name="T9" fmla="*/ 114 h 114"/>
            </a:gdLst>
            <a:ahLst/>
            <a:cxnLst>
              <a:cxn ang="0">
                <a:pos x="T0" y="T1"/>
              </a:cxn>
              <a:cxn ang="0">
                <a:pos x="T2" y="T3"/>
              </a:cxn>
              <a:cxn ang="0">
                <a:pos x="T4" y="T5"/>
              </a:cxn>
              <a:cxn ang="0">
                <a:pos x="T6" y="T7"/>
              </a:cxn>
              <a:cxn ang="0">
                <a:pos x="T8" y="T9"/>
              </a:cxn>
            </a:cxnLst>
            <a:rect l="0" t="0" r="r" b="b"/>
            <a:pathLst>
              <a:path w="168" h="114">
                <a:moveTo>
                  <a:pt x="0" y="114"/>
                </a:moveTo>
                <a:lnTo>
                  <a:pt x="168" y="16"/>
                </a:lnTo>
                <a:lnTo>
                  <a:pt x="168" y="0"/>
                </a:lnTo>
                <a:lnTo>
                  <a:pt x="0" y="98"/>
                </a:lnTo>
                <a:lnTo>
                  <a:pt x="0"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íŝḷíḍè">
            <a:extLst>
              <a:ext uri="{FF2B5EF4-FFF2-40B4-BE49-F238E27FC236}">
                <a16:creationId xmlns:a16="http://schemas.microsoft.com/office/drawing/2014/main" id="{675E2011-34CC-497B-B73F-B8A205589D7B}"/>
              </a:ext>
            </a:extLst>
          </p:cNvPr>
          <p:cNvSpPr/>
          <p:nvPr/>
        </p:nvSpPr>
        <p:spPr bwMode="auto">
          <a:xfrm flipH="1">
            <a:off x="3333783" y="4181858"/>
            <a:ext cx="186214" cy="107643"/>
          </a:xfrm>
          <a:custGeom>
            <a:avLst/>
            <a:gdLst>
              <a:gd name="T0" fmla="*/ 69 w 237"/>
              <a:gd name="T1" fmla="*/ 137 h 137"/>
              <a:gd name="T2" fmla="*/ 237 w 237"/>
              <a:gd name="T3" fmla="*/ 39 h 137"/>
              <a:gd name="T4" fmla="*/ 169 w 237"/>
              <a:gd name="T5" fmla="*/ 0 h 137"/>
              <a:gd name="T6" fmla="*/ 0 w 237"/>
              <a:gd name="T7" fmla="*/ 96 h 137"/>
              <a:gd name="T8" fmla="*/ 69 w 237"/>
              <a:gd name="T9" fmla="*/ 137 h 137"/>
            </a:gdLst>
            <a:ahLst/>
            <a:cxnLst>
              <a:cxn ang="0">
                <a:pos x="T0" y="T1"/>
              </a:cxn>
              <a:cxn ang="0">
                <a:pos x="T2" y="T3"/>
              </a:cxn>
              <a:cxn ang="0">
                <a:pos x="T4" y="T5"/>
              </a:cxn>
              <a:cxn ang="0">
                <a:pos x="T6" y="T7"/>
              </a:cxn>
              <a:cxn ang="0">
                <a:pos x="T8" y="T9"/>
              </a:cxn>
            </a:cxnLst>
            <a:rect l="0" t="0" r="r" b="b"/>
            <a:pathLst>
              <a:path w="237" h="137">
                <a:moveTo>
                  <a:pt x="69" y="137"/>
                </a:moveTo>
                <a:lnTo>
                  <a:pt x="237" y="39"/>
                </a:lnTo>
                <a:lnTo>
                  <a:pt x="169" y="0"/>
                </a:lnTo>
                <a:lnTo>
                  <a:pt x="0" y="96"/>
                </a:lnTo>
                <a:lnTo>
                  <a:pt x="69" y="137"/>
                </a:lnTo>
                <a:close/>
              </a:path>
            </a:pathLst>
          </a:custGeom>
          <a:solidFill>
            <a:srgbClr val="E3A2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îs1îďe">
            <a:extLst>
              <a:ext uri="{FF2B5EF4-FFF2-40B4-BE49-F238E27FC236}">
                <a16:creationId xmlns:a16="http://schemas.microsoft.com/office/drawing/2014/main" id="{3D087580-AC51-44F0-A7B0-A9A02BF7B623}"/>
              </a:ext>
            </a:extLst>
          </p:cNvPr>
          <p:cNvSpPr/>
          <p:nvPr/>
        </p:nvSpPr>
        <p:spPr bwMode="auto">
          <a:xfrm flipH="1">
            <a:off x="3333783" y="4181858"/>
            <a:ext cx="186214" cy="107643"/>
          </a:xfrm>
          <a:custGeom>
            <a:avLst/>
            <a:gdLst>
              <a:gd name="T0" fmla="*/ 69 w 237"/>
              <a:gd name="T1" fmla="*/ 137 h 137"/>
              <a:gd name="T2" fmla="*/ 237 w 237"/>
              <a:gd name="T3" fmla="*/ 39 h 137"/>
              <a:gd name="T4" fmla="*/ 169 w 237"/>
              <a:gd name="T5" fmla="*/ 0 h 137"/>
              <a:gd name="T6" fmla="*/ 0 w 237"/>
              <a:gd name="T7" fmla="*/ 96 h 137"/>
              <a:gd name="T8" fmla="*/ 69 w 237"/>
              <a:gd name="T9" fmla="*/ 137 h 137"/>
            </a:gdLst>
            <a:ahLst/>
            <a:cxnLst>
              <a:cxn ang="0">
                <a:pos x="T0" y="T1"/>
              </a:cxn>
              <a:cxn ang="0">
                <a:pos x="T2" y="T3"/>
              </a:cxn>
              <a:cxn ang="0">
                <a:pos x="T4" y="T5"/>
              </a:cxn>
              <a:cxn ang="0">
                <a:pos x="T6" y="T7"/>
              </a:cxn>
              <a:cxn ang="0">
                <a:pos x="T8" y="T9"/>
              </a:cxn>
            </a:cxnLst>
            <a:rect l="0" t="0" r="r" b="b"/>
            <a:pathLst>
              <a:path w="237" h="137">
                <a:moveTo>
                  <a:pt x="69" y="137"/>
                </a:moveTo>
                <a:lnTo>
                  <a:pt x="237" y="39"/>
                </a:lnTo>
                <a:lnTo>
                  <a:pt x="169" y="0"/>
                </a:lnTo>
                <a:lnTo>
                  <a:pt x="0" y="96"/>
                </a:lnTo>
                <a:lnTo>
                  <a:pt x="69" y="1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î$ļïḓè">
            <a:extLst>
              <a:ext uri="{FF2B5EF4-FFF2-40B4-BE49-F238E27FC236}">
                <a16:creationId xmlns:a16="http://schemas.microsoft.com/office/drawing/2014/main" id="{8C622382-7444-4E3A-BA99-C8BDBC462BD1}"/>
              </a:ext>
            </a:extLst>
          </p:cNvPr>
          <p:cNvSpPr/>
          <p:nvPr/>
        </p:nvSpPr>
        <p:spPr bwMode="auto">
          <a:xfrm flipH="1">
            <a:off x="3316497" y="4225072"/>
            <a:ext cx="149286" cy="86429"/>
          </a:xfrm>
          <a:custGeom>
            <a:avLst/>
            <a:gdLst>
              <a:gd name="T0" fmla="*/ 22 w 190"/>
              <a:gd name="T1" fmla="*/ 110 h 110"/>
              <a:gd name="T2" fmla="*/ 190 w 190"/>
              <a:gd name="T3" fmla="*/ 13 h 110"/>
              <a:gd name="T4" fmla="*/ 168 w 190"/>
              <a:gd name="T5" fmla="*/ 0 h 110"/>
              <a:gd name="T6" fmla="*/ 0 w 190"/>
              <a:gd name="T7" fmla="*/ 98 h 110"/>
              <a:gd name="T8" fmla="*/ 22 w 190"/>
              <a:gd name="T9" fmla="*/ 110 h 110"/>
            </a:gdLst>
            <a:ahLst/>
            <a:cxnLst>
              <a:cxn ang="0">
                <a:pos x="T0" y="T1"/>
              </a:cxn>
              <a:cxn ang="0">
                <a:pos x="T2" y="T3"/>
              </a:cxn>
              <a:cxn ang="0">
                <a:pos x="T4" y="T5"/>
              </a:cxn>
              <a:cxn ang="0">
                <a:pos x="T6" y="T7"/>
              </a:cxn>
              <a:cxn ang="0">
                <a:pos x="T8" y="T9"/>
              </a:cxn>
            </a:cxnLst>
            <a:rect l="0" t="0" r="r" b="b"/>
            <a:pathLst>
              <a:path w="190" h="110">
                <a:moveTo>
                  <a:pt x="22" y="110"/>
                </a:moveTo>
                <a:lnTo>
                  <a:pt x="190" y="13"/>
                </a:lnTo>
                <a:lnTo>
                  <a:pt x="168" y="0"/>
                </a:lnTo>
                <a:lnTo>
                  <a:pt x="0" y="98"/>
                </a:lnTo>
                <a:lnTo>
                  <a:pt x="22" y="110"/>
                </a:lnTo>
                <a:close/>
              </a:path>
            </a:pathLst>
          </a:custGeom>
          <a:solidFill>
            <a:srgbClr val="E3A2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ïSļîḍê">
            <a:extLst>
              <a:ext uri="{FF2B5EF4-FFF2-40B4-BE49-F238E27FC236}">
                <a16:creationId xmlns:a16="http://schemas.microsoft.com/office/drawing/2014/main" id="{5B16459F-68CC-4162-AC3B-EF7F529F5999}"/>
              </a:ext>
            </a:extLst>
          </p:cNvPr>
          <p:cNvSpPr/>
          <p:nvPr/>
        </p:nvSpPr>
        <p:spPr bwMode="auto">
          <a:xfrm flipH="1">
            <a:off x="3316497" y="4225072"/>
            <a:ext cx="149286" cy="86429"/>
          </a:xfrm>
          <a:custGeom>
            <a:avLst/>
            <a:gdLst>
              <a:gd name="T0" fmla="*/ 22 w 190"/>
              <a:gd name="T1" fmla="*/ 110 h 110"/>
              <a:gd name="T2" fmla="*/ 190 w 190"/>
              <a:gd name="T3" fmla="*/ 13 h 110"/>
              <a:gd name="T4" fmla="*/ 168 w 190"/>
              <a:gd name="T5" fmla="*/ 0 h 110"/>
              <a:gd name="T6" fmla="*/ 0 w 190"/>
              <a:gd name="T7" fmla="*/ 98 h 110"/>
              <a:gd name="T8" fmla="*/ 22 w 190"/>
              <a:gd name="T9" fmla="*/ 110 h 110"/>
            </a:gdLst>
            <a:ahLst/>
            <a:cxnLst>
              <a:cxn ang="0">
                <a:pos x="T0" y="T1"/>
              </a:cxn>
              <a:cxn ang="0">
                <a:pos x="T2" y="T3"/>
              </a:cxn>
              <a:cxn ang="0">
                <a:pos x="T4" y="T5"/>
              </a:cxn>
              <a:cxn ang="0">
                <a:pos x="T6" y="T7"/>
              </a:cxn>
              <a:cxn ang="0">
                <a:pos x="T8" y="T9"/>
              </a:cxn>
            </a:cxnLst>
            <a:rect l="0" t="0" r="r" b="b"/>
            <a:pathLst>
              <a:path w="190" h="110">
                <a:moveTo>
                  <a:pt x="22" y="110"/>
                </a:moveTo>
                <a:lnTo>
                  <a:pt x="190" y="13"/>
                </a:lnTo>
                <a:lnTo>
                  <a:pt x="168" y="0"/>
                </a:lnTo>
                <a:lnTo>
                  <a:pt x="0" y="98"/>
                </a:lnTo>
                <a:lnTo>
                  <a:pt x="22" y="1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iṧḷîďé">
            <a:extLst>
              <a:ext uri="{FF2B5EF4-FFF2-40B4-BE49-F238E27FC236}">
                <a16:creationId xmlns:a16="http://schemas.microsoft.com/office/drawing/2014/main" id="{F0EF9AD5-BFAC-413D-A531-66CD8B52E172}"/>
              </a:ext>
            </a:extLst>
          </p:cNvPr>
          <p:cNvSpPr/>
          <p:nvPr/>
        </p:nvSpPr>
        <p:spPr bwMode="auto">
          <a:xfrm flipH="1">
            <a:off x="3448498" y="4289501"/>
            <a:ext cx="17285" cy="22000"/>
          </a:xfrm>
          <a:custGeom>
            <a:avLst/>
            <a:gdLst>
              <a:gd name="T0" fmla="*/ 22 w 22"/>
              <a:gd name="T1" fmla="*/ 28 h 28"/>
              <a:gd name="T2" fmla="*/ 22 w 22"/>
              <a:gd name="T3" fmla="*/ 12 h 28"/>
              <a:gd name="T4" fmla="*/ 0 w 22"/>
              <a:gd name="T5" fmla="*/ 0 h 28"/>
              <a:gd name="T6" fmla="*/ 0 w 22"/>
              <a:gd name="T7" fmla="*/ 16 h 28"/>
              <a:gd name="T8" fmla="*/ 22 w 22"/>
              <a:gd name="T9" fmla="*/ 28 h 28"/>
            </a:gdLst>
            <a:ahLst/>
            <a:cxnLst>
              <a:cxn ang="0">
                <a:pos x="T0" y="T1"/>
              </a:cxn>
              <a:cxn ang="0">
                <a:pos x="T2" y="T3"/>
              </a:cxn>
              <a:cxn ang="0">
                <a:pos x="T4" y="T5"/>
              </a:cxn>
              <a:cxn ang="0">
                <a:pos x="T6" y="T7"/>
              </a:cxn>
              <a:cxn ang="0">
                <a:pos x="T8" y="T9"/>
              </a:cxn>
            </a:cxnLst>
            <a:rect l="0" t="0" r="r" b="b"/>
            <a:pathLst>
              <a:path w="22" h="28">
                <a:moveTo>
                  <a:pt x="22" y="28"/>
                </a:moveTo>
                <a:lnTo>
                  <a:pt x="22" y="12"/>
                </a:lnTo>
                <a:lnTo>
                  <a:pt x="0" y="0"/>
                </a:lnTo>
                <a:lnTo>
                  <a:pt x="0" y="16"/>
                </a:lnTo>
                <a:lnTo>
                  <a:pt x="22" y="28"/>
                </a:lnTo>
                <a:close/>
              </a:path>
            </a:pathLst>
          </a:custGeom>
          <a:solidFill>
            <a:srgbClr val="31140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íṡḷïḋê">
            <a:extLst>
              <a:ext uri="{FF2B5EF4-FFF2-40B4-BE49-F238E27FC236}">
                <a16:creationId xmlns:a16="http://schemas.microsoft.com/office/drawing/2014/main" id="{DBC89694-BC73-4D11-B111-EB45083A6442}"/>
              </a:ext>
            </a:extLst>
          </p:cNvPr>
          <p:cNvSpPr/>
          <p:nvPr/>
        </p:nvSpPr>
        <p:spPr bwMode="auto">
          <a:xfrm flipH="1">
            <a:off x="3316499" y="4221930"/>
            <a:ext cx="132000" cy="89572"/>
          </a:xfrm>
          <a:custGeom>
            <a:avLst/>
            <a:gdLst>
              <a:gd name="T0" fmla="*/ 0 w 168"/>
              <a:gd name="T1" fmla="*/ 114 h 114"/>
              <a:gd name="T2" fmla="*/ 168 w 168"/>
              <a:gd name="T3" fmla="*/ 17 h 114"/>
              <a:gd name="T4" fmla="*/ 168 w 168"/>
              <a:gd name="T5" fmla="*/ 0 h 114"/>
              <a:gd name="T6" fmla="*/ 0 w 168"/>
              <a:gd name="T7" fmla="*/ 98 h 114"/>
              <a:gd name="T8" fmla="*/ 0 w 168"/>
              <a:gd name="T9" fmla="*/ 114 h 114"/>
            </a:gdLst>
            <a:ahLst/>
            <a:cxnLst>
              <a:cxn ang="0">
                <a:pos x="T0" y="T1"/>
              </a:cxn>
              <a:cxn ang="0">
                <a:pos x="T2" y="T3"/>
              </a:cxn>
              <a:cxn ang="0">
                <a:pos x="T4" y="T5"/>
              </a:cxn>
              <a:cxn ang="0">
                <a:pos x="T6" y="T7"/>
              </a:cxn>
              <a:cxn ang="0">
                <a:pos x="T8" y="T9"/>
              </a:cxn>
            </a:cxnLst>
            <a:rect l="0" t="0" r="r" b="b"/>
            <a:pathLst>
              <a:path w="168" h="114">
                <a:moveTo>
                  <a:pt x="0" y="114"/>
                </a:moveTo>
                <a:lnTo>
                  <a:pt x="168" y="17"/>
                </a:lnTo>
                <a:lnTo>
                  <a:pt x="168" y="0"/>
                </a:lnTo>
                <a:lnTo>
                  <a:pt x="0" y="98"/>
                </a:lnTo>
                <a:lnTo>
                  <a:pt x="0" y="114"/>
                </a:lnTo>
                <a:close/>
              </a:path>
            </a:pathLst>
          </a:custGeom>
          <a:solidFill>
            <a:srgbClr val="4F2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ïşḻidé">
            <a:extLst>
              <a:ext uri="{FF2B5EF4-FFF2-40B4-BE49-F238E27FC236}">
                <a16:creationId xmlns:a16="http://schemas.microsoft.com/office/drawing/2014/main" id="{94E5D314-B13D-4EF0-91E1-14207EAC4A8F}"/>
              </a:ext>
            </a:extLst>
          </p:cNvPr>
          <p:cNvSpPr/>
          <p:nvPr/>
        </p:nvSpPr>
        <p:spPr bwMode="auto">
          <a:xfrm flipH="1">
            <a:off x="3316499" y="4221930"/>
            <a:ext cx="132000" cy="89572"/>
          </a:xfrm>
          <a:custGeom>
            <a:avLst/>
            <a:gdLst>
              <a:gd name="T0" fmla="*/ 0 w 168"/>
              <a:gd name="T1" fmla="*/ 114 h 114"/>
              <a:gd name="T2" fmla="*/ 168 w 168"/>
              <a:gd name="T3" fmla="*/ 17 h 114"/>
              <a:gd name="T4" fmla="*/ 168 w 168"/>
              <a:gd name="T5" fmla="*/ 0 h 114"/>
              <a:gd name="T6" fmla="*/ 0 w 168"/>
              <a:gd name="T7" fmla="*/ 98 h 114"/>
              <a:gd name="T8" fmla="*/ 0 w 168"/>
              <a:gd name="T9" fmla="*/ 114 h 114"/>
            </a:gdLst>
            <a:ahLst/>
            <a:cxnLst>
              <a:cxn ang="0">
                <a:pos x="T0" y="T1"/>
              </a:cxn>
              <a:cxn ang="0">
                <a:pos x="T2" y="T3"/>
              </a:cxn>
              <a:cxn ang="0">
                <a:pos x="T4" y="T5"/>
              </a:cxn>
              <a:cxn ang="0">
                <a:pos x="T6" y="T7"/>
              </a:cxn>
              <a:cxn ang="0">
                <a:pos x="T8" y="T9"/>
              </a:cxn>
            </a:cxnLst>
            <a:rect l="0" t="0" r="r" b="b"/>
            <a:pathLst>
              <a:path w="168" h="114">
                <a:moveTo>
                  <a:pt x="0" y="114"/>
                </a:moveTo>
                <a:lnTo>
                  <a:pt x="168" y="17"/>
                </a:lnTo>
                <a:lnTo>
                  <a:pt x="168" y="0"/>
                </a:lnTo>
                <a:lnTo>
                  <a:pt x="0" y="98"/>
                </a:lnTo>
                <a:lnTo>
                  <a:pt x="0"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1" name="íSľiḓé">
            <a:extLst>
              <a:ext uri="{FF2B5EF4-FFF2-40B4-BE49-F238E27FC236}">
                <a16:creationId xmlns:a16="http://schemas.microsoft.com/office/drawing/2014/main" id="{A7461EB5-C8ED-4D9B-BB69-FF9B9F6585BA}"/>
              </a:ext>
            </a:extLst>
          </p:cNvPr>
          <p:cNvSpPr/>
          <p:nvPr/>
        </p:nvSpPr>
        <p:spPr bwMode="auto">
          <a:xfrm flipH="1">
            <a:off x="3316497" y="4212501"/>
            <a:ext cx="149286" cy="86429"/>
          </a:xfrm>
          <a:custGeom>
            <a:avLst/>
            <a:gdLst>
              <a:gd name="T0" fmla="*/ 22 w 190"/>
              <a:gd name="T1" fmla="*/ 110 h 110"/>
              <a:gd name="T2" fmla="*/ 190 w 190"/>
              <a:gd name="T3" fmla="*/ 12 h 110"/>
              <a:gd name="T4" fmla="*/ 168 w 190"/>
              <a:gd name="T5" fmla="*/ 0 h 110"/>
              <a:gd name="T6" fmla="*/ 0 w 190"/>
              <a:gd name="T7" fmla="*/ 98 h 110"/>
              <a:gd name="T8" fmla="*/ 22 w 190"/>
              <a:gd name="T9" fmla="*/ 110 h 110"/>
            </a:gdLst>
            <a:ahLst/>
            <a:cxnLst>
              <a:cxn ang="0">
                <a:pos x="T0" y="T1"/>
              </a:cxn>
              <a:cxn ang="0">
                <a:pos x="T2" y="T3"/>
              </a:cxn>
              <a:cxn ang="0">
                <a:pos x="T4" y="T5"/>
              </a:cxn>
              <a:cxn ang="0">
                <a:pos x="T6" y="T7"/>
              </a:cxn>
              <a:cxn ang="0">
                <a:pos x="T8" y="T9"/>
              </a:cxn>
            </a:cxnLst>
            <a:rect l="0" t="0" r="r" b="b"/>
            <a:pathLst>
              <a:path w="190" h="110">
                <a:moveTo>
                  <a:pt x="22" y="110"/>
                </a:moveTo>
                <a:lnTo>
                  <a:pt x="190" y="12"/>
                </a:lnTo>
                <a:lnTo>
                  <a:pt x="168" y="0"/>
                </a:lnTo>
                <a:lnTo>
                  <a:pt x="0" y="98"/>
                </a:lnTo>
                <a:lnTo>
                  <a:pt x="22" y="110"/>
                </a:lnTo>
                <a:close/>
              </a:path>
            </a:pathLst>
          </a:custGeom>
          <a:solidFill>
            <a:srgbClr val="9645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iṩļîḑê">
            <a:extLst>
              <a:ext uri="{FF2B5EF4-FFF2-40B4-BE49-F238E27FC236}">
                <a16:creationId xmlns:a16="http://schemas.microsoft.com/office/drawing/2014/main" id="{9EBD711B-4A9C-463E-AD54-21201536BD0A}"/>
              </a:ext>
            </a:extLst>
          </p:cNvPr>
          <p:cNvSpPr/>
          <p:nvPr/>
        </p:nvSpPr>
        <p:spPr bwMode="auto">
          <a:xfrm flipH="1">
            <a:off x="3316497" y="4212501"/>
            <a:ext cx="149286" cy="86429"/>
          </a:xfrm>
          <a:custGeom>
            <a:avLst/>
            <a:gdLst>
              <a:gd name="T0" fmla="*/ 22 w 190"/>
              <a:gd name="T1" fmla="*/ 110 h 110"/>
              <a:gd name="T2" fmla="*/ 190 w 190"/>
              <a:gd name="T3" fmla="*/ 12 h 110"/>
              <a:gd name="T4" fmla="*/ 168 w 190"/>
              <a:gd name="T5" fmla="*/ 0 h 110"/>
              <a:gd name="T6" fmla="*/ 0 w 190"/>
              <a:gd name="T7" fmla="*/ 98 h 110"/>
              <a:gd name="T8" fmla="*/ 22 w 190"/>
              <a:gd name="T9" fmla="*/ 110 h 110"/>
            </a:gdLst>
            <a:ahLst/>
            <a:cxnLst>
              <a:cxn ang="0">
                <a:pos x="T0" y="T1"/>
              </a:cxn>
              <a:cxn ang="0">
                <a:pos x="T2" y="T3"/>
              </a:cxn>
              <a:cxn ang="0">
                <a:pos x="T4" y="T5"/>
              </a:cxn>
              <a:cxn ang="0">
                <a:pos x="T6" y="T7"/>
              </a:cxn>
              <a:cxn ang="0">
                <a:pos x="T8" y="T9"/>
              </a:cxn>
            </a:cxnLst>
            <a:rect l="0" t="0" r="r" b="b"/>
            <a:pathLst>
              <a:path w="190" h="110">
                <a:moveTo>
                  <a:pt x="22" y="110"/>
                </a:moveTo>
                <a:lnTo>
                  <a:pt x="190" y="12"/>
                </a:lnTo>
                <a:lnTo>
                  <a:pt x="168" y="0"/>
                </a:lnTo>
                <a:lnTo>
                  <a:pt x="0" y="98"/>
                </a:lnTo>
                <a:lnTo>
                  <a:pt x="22" y="1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ïšľïdé">
            <a:extLst>
              <a:ext uri="{FF2B5EF4-FFF2-40B4-BE49-F238E27FC236}">
                <a16:creationId xmlns:a16="http://schemas.microsoft.com/office/drawing/2014/main" id="{0BFCCDB1-699C-47BE-B7C8-011A1201BF9B}"/>
              </a:ext>
            </a:extLst>
          </p:cNvPr>
          <p:cNvSpPr/>
          <p:nvPr/>
        </p:nvSpPr>
        <p:spPr bwMode="auto">
          <a:xfrm flipH="1">
            <a:off x="3262284" y="4221930"/>
            <a:ext cx="186214" cy="107643"/>
          </a:xfrm>
          <a:custGeom>
            <a:avLst/>
            <a:gdLst>
              <a:gd name="T0" fmla="*/ 69 w 237"/>
              <a:gd name="T1" fmla="*/ 137 h 137"/>
              <a:gd name="T2" fmla="*/ 237 w 237"/>
              <a:gd name="T3" fmla="*/ 41 h 137"/>
              <a:gd name="T4" fmla="*/ 168 w 237"/>
              <a:gd name="T5" fmla="*/ 0 h 137"/>
              <a:gd name="T6" fmla="*/ 0 w 237"/>
              <a:gd name="T7" fmla="*/ 98 h 137"/>
              <a:gd name="T8" fmla="*/ 69 w 237"/>
              <a:gd name="T9" fmla="*/ 137 h 137"/>
            </a:gdLst>
            <a:ahLst/>
            <a:cxnLst>
              <a:cxn ang="0">
                <a:pos x="T0" y="T1"/>
              </a:cxn>
              <a:cxn ang="0">
                <a:pos x="T2" y="T3"/>
              </a:cxn>
              <a:cxn ang="0">
                <a:pos x="T4" y="T5"/>
              </a:cxn>
              <a:cxn ang="0">
                <a:pos x="T6" y="T7"/>
              </a:cxn>
              <a:cxn ang="0">
                <a:pos x="T8" y="T9"/>
              </a:cxn>
            </a:cxnLst>
            <a:rect l="0" t="0" r="r" b="b"/>
            <a:pathLst>
              <a:path w="237" h="137">
                <a:moveTo>
                  <a:pt x="69" y="137"/>
                </a:moveTo>
                <a:lnTo>
                  <a:pt x="237" y="41"/>
                </a:lnTo>
                <a:lnTo>
                  <a:pt x="168" y="0"/>
                </a:lnTo>
                <a:lnTo>
                  <a:pt x="0" y="98"/>
                </a:lnTo>
                <a:lnTo>
                  <a:pt x="69" y="137"/>
                </a:lnTo>
                <a:close/>
              </a:path>
            </a:pathLst>
          </a:custGeom>
          <a:solidFill>
            <a:srgbClr val="E3A2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î$1íḍè">
            <a:extLst>
              <a:ext uri="{FF2B5EF4-FFF2-40B4-BE49-F238E27FC236}">
                <a16:creationId xmlns:a16="http://schemas.microsoft.com/office/drawing/2014/main" id="{75978E01-D7B5-4268-8B26-38FC18A0D318}"/>
              </a:ext>
            </a:extLst>
          </p:cNvPr>
          <p:cNvSpPr/>
          <p:nvPr/>
        </p:nvSpPr>
        <p:spPr bwMode="auto">
          <a:xfrm flipH="1">
            <a:off x="3262284" y="4221930"/>
            <a:ext cx="186214" cy="107643"/>
          </a:xfrm>
          <a:custGeom>
            <a:avLst/>
            <a:gdLst>
              <a:gd name="T0" fmla="*/ 69 w 237"/>
              <a:gd name="T1" fmla="*/ 137 h 137"/>
              <a:gd name="T2" fmla="*/ 237 w 237"/>
              <a:gd name="T3" fmla="*/ 41 h 137"/>
              <a:gd name="T4" fmla="*/ 168 w 237"/>
              <a:gd name="T5" fmla="*/ 0 h 137"/>
              <a:gd name="T6" fmla="*/ 0 w 237"/>
              <a:gd name="T7" fmla="*/ 98 h 137"/>
              <a:gd name="T8" fmla="*/ 69 w 237"/>
              <a:gd name="T9" fmla="*/ 137 h 137"/>
            </a:gdLst>
            <a:ahLst/>
            <a:cxnLst>
              <a:cxn ang="0">
                <a:pos x="T0" y="T1"/>
              </a:cxn>
              <a:cxn ang="0">
                <a:pos x="T2" y="T3"/>
              </a:cxn>
              <a:cxn ang="0">
                <a:pos x="T4" y="T5"/>
              </a:cxn>
              <a:cxn ang="0">
                <a:pos x="T6" y="T7"/>
              </a:cxn>
              <a:cxn ang="0">
                <a:pos x="T8" y="T9"/>
              </a:cxn>
            </a:cxnLst>
            <a:rect l="0" t="0" r="r" b="b"/>
            <a:pathLst>
              <a:path w="237" h="137">
                <a:moveTo>
                  <a:pt x="69" y="137"/>
                </a:moveTo>
                <a:lnTo>
                  <a:pt x="237" y="41"/>
                </a:lnTo>
                <a:lnTo>
                  <a:pt x="168" y="0"/>
                </a:lnTo>
                <a:lnTo>
                  <a:pt x="0" y="98"/>
                </a:lnTo>
                <a:lnTo>
                  <a:pt x="69" y="1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îṧ1îďê">
            <a:extLst>
              <a:ext uri="{FF2B5EF4-FFF2-40B4-BE49-F238E27FC236}">
                <a16:creationId xmlns:a16="http://schemas.microsoft.com/office/drawing/2014/main" id="{ED4CCCF7-05B6-44D0-B13C-5670EFD4FB3F}"/>
              </a:ext>
            </a:extLst>
          </p:cNvPr>
          <p:cNvSpPr/>
          <p:nvPr/>
        </p:nvSpPr>
        <p:spPr bwMode="auto">
          <a:xfrm flipH="1">
            <a:off x="3394284" y="4257286"/>
            <a:ext cx="125714" cy="177571"/>
          </a:xfrm>
          <a:custGeom>
            <a:avLst/>
            <a:gdLst>
              <a:gd name="T0" fmla="*/ 0 w 160"/>
              <a:gd name="T1" fmla="*/ 0 h 226"/>
              <a:gd name="T2" fmla="*/ 0 w 160"/>
              <a:gd name="T3" fmla="*/ 133 h 226"/>
              <a:gd name="T4" fmla="*/ 160 w 160"/>
              <a:gd name="T5" fmla="*/ 226 h 226"/>
              <a:gd name="T6" fmla="*/ 160 w 160"/>
              <a:gd name="T7" fmla="*/ 92 h 226"/>
              <a:gd name="T8" fmla="*/ 91 w 160"/>
              <a:gd name="T9" fmla="*/ 53 h 226"/>
              <a:gd name="T10" fmla="*/ 91 w 160"/>
              <a:gd name="T11" fmla="*/ 69 h 226"/>
              <a:gd name="T12" fmla="*/ 69 w 160"/>
              <a:gd name="T13" fmla="*/ 57 h 226"/>
              <a:gd name="T14" fmla="*/ 69 w 160"/>
              <a:gd name="T15" fmla="*/ 41 h 226"/>
              <a:gd name="T16" fmla="*/ 0 w 160"/>
              <a:gd name="T17" fmla="*/ 0 h 226"/>
              <a:gd name="T18" fmla="*/ 110 w 160"/>
              <a:gd name="T19" fmla="*/ 164 h 226"/>
              <a:gd name="T20" fmla="*/ 141 w 160"/>
              <a:gd name="T21" fmla="*/ 183 h 226"/>
              <a:gd name="T22" fmla="*/ 141 w 160"/>
              <a:gd name="T23" fmla="*/ 201 h 226"/>
              <a:gd name="T24" fmla="*/ 110 w 160"/>
              <a:gd name="T25" fmla="*/ 183 h 226"/>
              <a:gd name="T26" fmla="*/ 110 w 160"/>
              <a:gd name="T27" fmla="*/ 16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226">
                <a:moveTo>
                  <a:pt x="0" y="0"/>
                </a:moveTo>
                <a:lnTo>
                  <a:pt x="0" y="133"/>
                </a:lnTo>
                <a:lnTo>
                  <a:pt x="160" y="226"/>
                </a:lnTo>
                <a:lnTo>
                  <a:pt x="160" y="92"/>
                </a:lnTo>
                <a:lnTo>
                  <a:pt x="91" y="53"/>
                </a:lnTo>
                <a:lnTo>
                  <a:pt x="91" y="69"/>
                </a:lnTo>
                <a:lnTo>
                  <a:pt x="69" y="57"/>
                </a:lnTo>
                <a:lnTo>
                  <a:pt x="69" y="41"/>
                </a:lnTo>
                <a:lnTo>
                  <a:pt x="0" y="0"/>
                </a:lnTo>
                <a:close/>
                <a:moveTo>
                  <a:pt x="110" y="164"/>
                </a:moveTo>
                <a:lnTo>
                  <a:pt x="141" y="183"/>
                </a:lnTo>
                <a:lnTo>
                  <a:pt x="141" y="201"/>
                </a:lnTo>
                <a:lnTo>
                  <a:pt x="110" y="183"/>
                </a:lnTo>
                <a:lnTo>
                  <a:pt x="110" y="164"/>
                </a:lnTo>
                <a:close/>
              </a:path>
            </a:pathLst>
          </a:custGeom>
          <a:solidFill>
            <a:srgbClr val="B8761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îṧḻïḋè">
            <a:extLst>
              <a:ext uri="{FF2B5EF4-FFF2-40B4-BE49-F238E27FC236}">
                <a16:creationId xmlns:a16="http://schemas.microsoft.com/office/drawing/2014/main" id="{848B846F-54EA-47BB-96AA-1C0C92568E23}"/>
              </a:ext>
            </a:extLst>
          </p:cNvPr>
          <p:cNvSpPr/>
          <p:nvPr/>
        </p:nvSpPr>
        <p:spPr bwMode="auto">
          <a:xfrm flipH="1">
            <a:off x="3262285" y="4254144"/>
            <a:ext cx="132000" cy="180714"/>
          </a:xfrm>
          <a:custGeom>
            <a:avLst/>
            <a:gdLst>
              <a:gd name="T0" fmla="*/ 168 w 168"/>
              <a:gd name="T1" fmla="*/ 132 h 230"/>
              <a:gd name="T2" fmla="*/ 168 w 168"/>
              <a:gd name="T3" fmla="*/ 0 h 230"/>
              <a:gd name="T4" fmla="*/ 0 w 168"/>
              <a:gd name="T5" fmla="*/ 96 h 230"/>
              <a:gd name="T6" fmla="*/ 0 w 168"/>
              <a:gd name="T7" fmla="*/ 230 h 230"/>
              <a:gd name="T8" fmla="*/ 168 w 168"/>
              <a:gd name="T9" fmla="*/ 132 h 230"/>
            </a:gdLst>
            <a:ahLst/>
            <a:cxnLst>
              <a:cxn ang="0">
                <a:pos x="T0" y="T1"/>
              </a:cxn>
              <a:cxn ang="0">
                <a:pos x="T2" y="T3"/>
              </a:cxn>
              <a:cxn ang="0">
                <a:pos x="T4" y="T5"/>
              </a:cxn>
              <a:cxn ang="0">
                <a:pos x="T6" y="T7"/>
              </a:cxn>
              <a:cxn ang="0">
                <a:pos x="T8" y="T9"/>
              </a:cxn>
            </a:cxnLst>
            <a:rect l="0" t="0" r="r" b="b"/>
            <a:pathLst>
              <a:path w="168" h="230">
                <a:moveTo>
                  <a:pt x="168" y="132"/>
                </a:moveTo>
                <a:lnTo>
                  <a:pt x="168" y="0"/>
                </a:lnTo>
                <a:lnTo>
                  <a:pt x="0" y="96"/>
                </a:lnTo>
                <a:lnTo>
                  <a:pt x="0" y="230"/>
                </a:lnTo>
                <a:lnTo>
                  <a:pt x="168" y="132"/>
                </a:lnTo>
                <a:close/>
              </a:path>
            </a:pathLst>
          </a:custGeom>
          <a:solidFill>
            <a:srgbClr val="CE8C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îs1iḍè">
            <a:extLst>
              <a:ext uri="{FF2B5EF4-FFF2-40B4-BE49-F238E27FC236}">
                <a16:creationId xmlns:a16="http://schemas.microsoft.com/office/drawing/2014/main" id="{86C38051-691E-45A1-9237-A05BE0321162}"/>
              </a:ext>
            </a:extLst>
          </p:cNvPr>
          <p:cNvSpPr/>
          <p:nvPr/>
        </p:nvSpPr>
        <p:spPr bwMode="auto">
          <a:xfrm flipH="1">
            <a:off x="3479928" y="4233715"/>
            <a:ext cx="28286" cy="16500"/>
          </a:xfrm>
          <a:custGeom>
            <a:avLst/>
            <a:gdLst>
              <a:gd name="T0" fmla="*/ 36 w 36"/>
              <a:gd name="T1" fmla="*/ 0 h 21"/>
              <a:gd name="T2" fmla="*/ 0 w 36"/>
              <a:gd name="T3" fmla="*/ 21 h 21"/>
              <a:gd name="T4" fmla="*/ 1 w 36"/>
              <a:gd name="T5" fmla="*/ 21 h 21"/>
              <a:gd name="T6" fmla="*/ 36 w 36"/>
              <a:gd name="T7" fmla="*/ 1 h 21"/>
              <a:gd name="T8" fmla="*/ 36 w 36"/>
              <a:gd name="T9" fmla="*/ 0 h 21"/>
            </a:gdLst>
            <a:ahLst/>
            <a:cxnLst>
              <a:cxn ang="0">
                <a:pos x="T0" y="T1"/>
              </a:cxn>
              <a:cxn ang="0">
                <a:pos x="T2" y="T3"/>
              </a:cxn>
              <a:cxn ang="0">
                <a:pos x="T4" y="T5"/>
              </a:cxn>
              <a:cxn ang="0">
                <a:pos x="T6" y="T7"/>
              </a:cxn>
              <a:cxn ang="0">
                <a:pos x="T8" y="T9"/>
              </a:cxn>
            </a:cxnLst>
            <a:rect l="0" t="0" r="r" b="b"/>
            <a:pathLst>
              <a:path w="36" h="21">
                <a:moveTo>
                  <a:pt x="36" y="0"/>
                </a:moveTo>
                <a:lnTo>
                  <a:pt x="0" y="21"/>
                </a:lnTo>
                <a:lnTo>
                  <a:pt x="1" y="21"/>
                </a:lnTo>
                <a:lnTo>
                  <a:pt x="36" y="1"/>
                </a:lnTo>
                <a:lnTo>
                  <a:pt x="36" y="0"/>
                </a:lnTo>
                <a:close/>
              </a:path>
            </a:pathLst>
          </a:custGeom>
          <a:solidFill>
            <a:srgbClr val="29353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iŝḻïďè">
            <a:extLst>
              <a:ext uri="{FF2B5EF4-FFF2-40B4-BE49-F238E27FC236}">
                <a16:creationId xmlns:a16="http://schemas.microsoft.com/office/drawing/2014/main" id="{11ED04BF-E8B3-46C7-8B63-7024C4BA6665}"/>
              </a:ext>
            </a:extLst>
          </p:cNvPr>
          <p:cNvSpPr/>
          <p:nvPr/>
        </p:nvSpPr>
        <p:spPr bwMode="auto">
          <a:xfrm flipH="1">
            <a:off x="3479928" y="4233715"/>
            <a:ext cx="28286" cy="16500"/>
          </a:xfrm>
          <a:custGeom>
            <a:avLst/>
            <a:gdLst>
              <a:gd name="T0" fmla="*/ 36 w 36"/>
              <a:gd name="T1" fmla="*/ 0 h 21"/>
              <a:gd name="T2" fmla="*/ 0 w 36"/>
              <a:gd name="T3" fmla="*/ 21 h 21"/>
              <a:gd name="T4" fmla="*/ 1 w 36"/>
              <a:gd name="T5" fmla="*/ 21 h 21"/>
              <a:gd name="T6" fmla="*/ 36 w 36"/>
              <a:gd name="T7" fmla="*/ 1 h 21"/>
              <a:gd name="T8" fmla="*/ 36 w 36"/>
              <a:gd name="T9" fmla="*/ 0 h 21"/>
            </a:gdLst>
            <a:ahLst/>
            <a:cxnLst>
              <a:cxn ang="0">
                <a:pos x="T0" y="T1"/>
              </a:cxn>
              <a:cxn ang="0">
                <a:pos x="T2" y="T3"/>
              </a:cxn>
              <a:cxn ang="0">
                <a:pos x="T4" y="T5"/>
              </a:cxn>
              <a:cxn ang="0">
                <a:pos x="T6" y="T7"/>
              </a:cxn>
              <a:cxn ang="0">
                <a:pos x="T8" y="T9"/>
              </a:cxn>
            </a:cxnLst>
            <a:rect l="0" t="0" r="r" b="b"/>
            <a:pathLst>
              <a:path w="36" h="21">
                <a:moveTo>
                  <a:pt x="36" y="0"/>
                </a:moveTo>
                <a:lnTo>
                  <a:pt x="0" y="21"/>
                </a:lnTo>
                <a:lnTo>
                  <a:pt x="1" y="21"/>
                </a:lnTo>
                <a:lnTo>
                  <a:pt x="36" y="1"/>
                </a:lnTo>
                <a:lnTo>
                  <a:pt x="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îšḻiḑê">
            <a:extLst>
              <a:ext uri="{FF2B5EF4-FFF2-40B4-BE49-F238E27FC236}">
                <a16:creationId xmlns:a16="http://schemas.microsoft.com/office/drawing/2014/main" id="{99821B32-9006-4501-BDB5-D3FACCAFAFD0}"/>
              </a:ext>
            </a:extLst>
          </p:cNvPr>
          <p:cNvSpPr/>
          <p:nvPr/>
        </p:nvSpPr>
        <p:spPr bwMode="auto">
          <a:xfrm flipH="1">
            <a:off x="3463427" y="4225072"/>
            <a:ext cx="16500" cy="9429"/>
          </a:xfrm>
          <a:custGeom>
            <a:avLst/>
            <a:gdLst>
              <a:gd name="T0" fmla="*/ 14 w 14"/>
              <a:gd name="T1" fmla="*/ 0 h 8"/>
              <a:gd name="T2" fmla="*/ 13 w 14"/>
              <a:gd name="T3" fmla="*/ 0 h 8"/>
              <a:gd name="T4" fmla="*/ 0 w 14"/>
              <a:gd name="T5" fmla="*/ 7 h 8"/>
              <a:gd name="T6" fmla="*/ 0 w 14"/>
              <a:gd name="T7" fmla="*/ 8 h 8"/>
              <a:gd name="T8" fmla="*/ 14 w 14"/>
              <a:gd name="T9" fmla="*/ 0 h 8"/>
            </a:gdLst>
            <a:ahLst/>
            <a:cxnLst>
              <a:cxn ang="0">
                <a:pos x="T0" y="T1"/>
              </a:cxn>
              <a:cxn ang="0">
                <a:pos x="T2" y="T3"/>
              </a:cxn>
              <a:cxn ang="0">
                <a:pos x="T4" y="T5"/>
              </a:cxn>
              <a:cxn ang="0">
                <a:pos x="T6" y="T7"/>
              </a:cxn>
              <a:cxn ang="0">
                <a:pos x="T8" y="T9"/>
              </a:cxn>
            </a:cxnLst>
            <a:rect l="0" t="0" r="r" b="b"/>
            <a:pathLst>
              <a:path w="14" h="8">
                <a:moveTo>
                  <a:pt x="14" y="0"/>
                </a:moveTo>
                <a:cubicBezTo>
                  <a:pt x="13" y="0"/>
                  <a:pt x="13" y="0"/>
                  <a:pt x="13" y="0"/>
                </a:cubicBezTo>
                <a:cubicBezTo>
                  <a:pt x="0" y="7"/>
                  <a:pt x="0" y="7"/>
                  <a:pt x="0" y="7"/>
                </a:cubicBezTo>
                <a:cubicBezTo>
                  <a:pt x="0" y="8"/>
                  <a:pt x="0" y="8"/>
                  <a:pt x="0" y="8"/>
                </a:cubicBezTo>
                <a:cubicBezTo>
                  <a:pt x="14" y="0"/>
                  <a:pt x="14" y="0"/>
                  <a:pt x="14" y="0"/>
                </a:cubicBezTo>
              </a:path>
            </a:pathLst>
          </a:custGeom>
          <a:solidFill>
            <a:srgbClr val="5C6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íşḷïḑê">
            <a:extLst>
              <a:ext uri="{FF2B5EF4-FFF2-40B4-BE49-F238E27FC236}">
                <a16:creationId xmlns:a16="http://schemas.microsoft.com/office/drawing/2014/main" id="{031DDC6A-2179-4449-9C77-F2DF9264ED8E}"/>
              </a:ext>
            </a:extLst>
          </p:cNvPr>
          <p:cNvSpPr/>
          <p:nvPr/>
        </p:nvSpPr>
        <p:spPr bwMode="auto">
          <a:xfrm flipH="1">
            <a:off x="3398998" y="4221930"/>
            <a:ext cx="108429" cy="56571"/>
          </a:xfrm>
          <a:custGeom>
            <a:avLst/>
            <a:gdLst>
              <a:gd name="T0" fmla="*/ 88 w 94"/>
              <a:gd name="T1" fmla="*/ 0 h 49"/>
              <a:gd name="T2" fmla="*/ 38 w 94"/>
              <a:gd name="T3" fmla="*/ 3 h 49"/>
              <a:gd name="T4" fmla="*/ 24 w 94"/>
              <a:gd name="T5" fmla="*/ 11 h 49"/>
              <a:gd name="T6" fmla="*/ 0 w 94"/>
              <a:gd name="T7" fmla="*/ 25 h 49"/>
              <a:gd name="T8" fmla="*/ 53 w 94"/>
              <a:gd name="T9" fmla="*/ 49 h 49"/>
              <a:gd name="T10" fmla="*/ 94 w 94"/>
              <a:gd name="T11" fmla="*/ 25 h 49"/>
              <a:gd name="T12" fmla="*/ 93 w 94"/>
              <a:gd name="T13" fmla="*/ 1 h 49"/>
              <a:gd name="T14" fmla="*/ 88 w 94"/>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49">
                <a:moveTo>
                  <a:pt x="88" y="0"/>
                </a:moveTo>
                <a:cubicBezTo>
                  <a:pt x="75" y="0"/>
                  <a:pt x="44" y="2"/>
                  <a:pt x="38" y="3"/>
                </a:cubicBezTo>
                <a:cubicBezTo>
                  <a:pt x="24" y="11"/>
                  <a:pt x="24" y="11"/>
                  <a:pt x="24" y="11"/>
                </a:cubicBezTo>
                <a:cubicBezTo>
                  <a:pt x="0" y="25"/>
                  <a:pt x="0" y="25"/>
                  <a:pt x="0" y="25"/>
                </a:cubicBezTo>
                <a:cubicBezTo>
                  <a:pt x="53" y="49"/>
                  <a:pt x="53" y="49"/>
                  <a:pt x="53" y="49"/>
                </a:cubicBezTo>
                <a:cubicBezTo>
                  <a:pt x="94" y="25"/>
                  <a:pt x="94" y="25"/>
                  <a:pt x="94" y="25"/>
                </a:cubicBezTo>
                <a:cubicBezTo>
                  <a:pt x="93" y="12"/>
                  <a:pt x="93" y="1"/>
                  <a:pt x="93" y="1"/>
                </a:cubicBezTo>
                <a:cubicBezTo>
                  <a:pt x="93" y="0"/>
                  <a:pt x="91" y="0"/>
                  <a:pt x="88" y="0"/>
                </a:cubicBezTo>
              </a:path>
            </a:pathLst>
          </a:custGeom>
          <a:solidFill>
            <a:srgbClr val="9F7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îśļïdé">
            <a:extLst>
              <a:ext uri="{FF2B5EF4-FFF2-40B4-BE49-F238E27FC236}">
                <a16:creationId xmlns:a16="http://schemas.microsoft.com/office/drawing/2014/main" id="{6D59BFFA-0D79-4520-BCFB-E75A455552D0}"/>
              </a:ext>
            </a:extLst>
          </p:cNvPr>
          <p:cNvSpPr/>
          <p:nvPr/>
        </p:nvSpPr>
        <p:spPr bwMode="auto">
          <a:xfrm flipH="1">
            <a:off x="3398213" y="4250216"/>
            <a:ext cx="47929" cy="36928"/>
          </a:xfrm>
          <a:custGeom>
            <a:avLst/>
            <a:gdLst>
              <a:gd name="T0" fmla="*/ 41 w 42"/>
              <a:gd name="T1" fmla="*/ 0 h 32"/>
              <a:gd name="T2" fmla="*/ 0 w 42"/>
              <a:gd name="T3" fmla="*/ 24 h 32"/>
              <a:gd name="T4" fmla="*/ 16 w 42"/>
              <a:gd name="T5" fmla="*/ 32 h 32"/>
              <a:gd name="T6" fmla="*/ 42 w 42"/>
              <a:gd name="T7" fmla="*/ 16 h 32"/>
              <a:gd name="T8" fmla="*/ 41 w 42"/>
              <a:gd name="T9" fmla="*/ 0 h 32"/>
            </a:gdLst>
            <a:ahLst/>
            <a:cxnLst>
              <a:cxn ang="0">
                <a:pos x="T0" y="T1"/>
              </a:cxn>
              <a:cxn ang="0">
                <a:pos x="T2" y="T3"/>
              </a:cxn>
              <a:cxn ang="0">
                <a:pos x="T4" y="T5"/>
              </a:cxn>
              <a:cxn ang="0">
                <a:pos x="T6" y="T7"/>
              </a:cxn>
              <a:cxn ang="0">
                <a:pos x="T8" y="T9"/>
              </a:cxn>
            </a:cxnLst>
            <a:rect l="0" t="0" r="r" b="b"/>
            <a:pathLst>
              <a:path w="42" h="32">
                <a:moveTo>
                  <a:pt x="41" y="0"/>
                </a:moveTo>
                <a:cubicBezTo>
                  <a:pt x="0" y="24"/>
                  <a:pt x="0" y="24"/>
                  <a:pt x="0" y="24"/>
                </a:cubicBezTo>
                <a:cubicBezTo>
                  <a:pt x="16" y="32"/>
                  <a:pt x="16" y="32"/>
                  <a:pt x="16" y="32"/>
                </a:cubicBezTo>
                <a:cubicBezTo>
                  <a:pt x="42" y="16"/>
                  <a:pt x="42" y="16"/>
                  <a:pt x="42" y="16"/>
                </a:cubicBezTo>
                <a:cubicBezTo>
                  <a:pt x="42" y="11"/>
                  <a:pt x="42" y="5"/>
                  <a:pt x="41" y="0"/>
                </a:cubicBezTo>
              </a:path>
            </a:pathLst>
          </a:custGeom>
          <a:solidFill>
            <a:srgbClr val="6931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ïšḷiḍê">
            <a:extLst>
              <a:ext uri="{FF2B5EF4-FFF2-40B4-BE49-F238E27FC236}">
                <a16:creationId xmlns:a16="http://schemas.microsoft.com/office/drawing/2014/main" id="{1D37AAB7-694C-4797-B1CB-04DC304F80B7}"/>
              </a:ext>
            </a:extLst>
          </p:cNvPr>
          <p:cNvSpPr/>
          <p:nvPr/>
        </p:nvSpPr>
        <p:spPr bwMode="auto">
          <a:xfrm flipH="1">
            <a:off x="3394283" y="4269072"/>
            <a:ext cx="33786" cy="33000"/>
          </a:xfrm>
          <a:custGeom>
            <a:avLst/>
            <a:gdLst>
              <a:gd name="T0" fmla="*/ 26 w 29"/>
              <a:gd name="T1" fmla="*/ 0 h 29"/>
              <a:gd name="T2" fmla="*/ 0 w 29"/>
              <a:gd name="T3" fmla="*/ 16 h 29"/>
              <a:gd name="T4" fmla="*/ 29 w 29"/>
              <a:gd name="T5" fmla="*/ 29 h 29"/>
              <a:gd name="T6" fmla="*/ 26 w 29"/>
              <a:gd name="T7" fmla="*/ 0 h 29"/>
            </a:gdLst>
            <a:ahLst/>
            <a:cxnLst>
              <a:cxn ang="0">
                <a:pos x="T0" y="T1"/>
              </a:cxn>
              <a:cxn ang="0">
                <a:pos x="T2" y="T3"/>
              </a:cxn>
              <a:cxn ang="0">
                <a:pos x="T4" y="T5"/>
              </a:cxn>
              <a:cxn ang="0">
                <a:pos x="T6" y="T7"/>
              </a:cxn>
            </a:cxnLst>
            <a:rect l="0" t="0" r="r" b="b"/>
            <a:pathLst>
              <a:path w="29" h="29">
                <a:moveTo>
                  <a:pt x="26" y="0"/>
                </a:moveTo>
                <a:cubicBezTo>
                  <a:pt x="0" y="16"/>
                  <a:pt x="0" y="16"/>
                  <a:pt x="0" y="16"/>
                </a:cubicBezTo>
                <a:cubicBezTo>
                  <a:pt x="29" y="29"/>
                  <a:pt x="29" y="29"/>
                  <a:pt x="29" y="29"/>
                </a:cubicBezTo>
                <a:cubicBezTo>
                  <a:pt x="29" y="29"/>
                  <a:pt x="28" y="15"/>
                  <a:pt x="26" y="0"/>
                </a:cubicBezTo>
              </a:path>
            </a:pathLst>
          </a:custGeom>
          <a:solidFill>
            <a:srgbClr val="9F7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îṣḷîḋé">
            <a:extLst>
              <a:ext uri="{FF2B5EF4-FFF2-40B4-BE49-F238E27FC236}">
                <a16:creationId xmlns:a16="http://schemas.microsoft.com/office/drawing/2014/main" id="{524BAD3B-1D94-454F-A4B8-B6CE65667BD1}"/>
              </a:ext>
            </a:extLst>
          </p:cNvPr>
          <p:cNvSpPr/>
          <p:nvPr/>
        </p:nvSpPr>
        <p:spPr bwMode="auto">
          <a:xfrm flipH="1">
            <a:off x="3329069" y="4217215"/>
            <a:ext cx="92715" cy="64429"/>
          </a:xfrm>
          <a:custGeom>
            <a:avLst/>
            <a:gdLst>
              <a:gd name="T0" fmla="*/ 118 w 118"/>
              <a:gd name="T1" fmla="*/ 13 h 82"/>
              <a:gd name="T2" fmla="*/ 118 w 118"/>
              <a:gd name="T3" fmla="*/ 0 h 82"/>
              <a:gd name="T4" fmla="*/ 0 w 118"/>
              <a:gd name="T5" fmla="*/ 69 h 82"/>
              <a:gd name="T6" fmla="*/ 0 w 118"/>
              <a:gd name="T7" fmla="*/ 82 h 82"/>
              <a:gd name="T8" fmla="*/ 118 w 118"/>
              <a:gd name="T9" fmla="*/ 13 h 82"/>
            </a:gdLst>
            <a:ahLst/>
            <a:cxnLst>
              <a:cxn ang="0">
                <a:pos x="T0" y="T1"/>
              </a:cxn>
              <a:cxn ang="0">
                <a:pos x="T2" y="T3"/>
              </a:cxn>
              <a:cxn ang="0">
                <a:pos x="T4" y="T5"/>
              </a:cxn>
              <a:cxn ang="0">
                <a:pos x="T6" y="T7"/>
              </a:cxn>
              <a:cxn ang="0">
                <a:pos x="T8" y="T9"/>
              </a:cxn>
            </a:cxnLst>
            <a:rect l="0" t="0" r="r" b="b"/>
            <a:pathLst>
              <a:path w="118" h="82">
                <a:moveTo>
                  <a:pt x="118" y="13"/>
                </a:moveTo>
                <a:lnTo>
                  <a:pt x="118" y="0"/>
                </a:lnTo>
                <a:lnTo>
                  <a:pt x="0" y="69"/>
                </a:lnTo>
                <a:lnTo>
                  <a:pt x="0" y="82"/>
                </a:lnTo>
                <a:lnTo>
                  <a:pt x="118" y="13"/>
                </a:lnTo>
                <a:close/>
              </a:path>
            </a:pathLst>
          </a:custGeom>
          <a:solidFill>
            <a:srgbClr val="B18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îṧḻîḋe">
            <a:extLst>
              <a:ext uri="{FF2B5EF4-FFF2-40B4-BE49-F238E27FC236}">
                <a16:creationId xmlns:a16="http://schemas.microsoft.com/office/drawing/2014/main" id="{4CC85FD8-AFA1-4F5C-AAE5-C91705008B48}"/>
              </a:ext>
            </a:extLst>
          </p:cNvPr>
          <p:cNvSpPr/>
          <p:nvPr/>
        </p:nvSpPr>
        <p:spPr bwMode="auto">
          <a:xfrm flipH="1">
            <a:off x="3312569" y="4227430"/>
            <a:ext cx="109215" cy="63643"/>
          </a:xfrm>
          <a:custGeom>
            <a:avLst/>
            <a:gdLst>
              <a:gd name="T0" fmla="*/ 22 w 139"/>
              <a:gd name="T1" fmla="*/ 81 h 81"/>
              <a:gd name="T2" fmla="*/ 139 w 139"/>
              <a:gd name="T3" fmla="*/ 13 h 81"/>
              <a:gd name="T4" fmla="*/ 118 w 139"/>
              <a:gd name="T5" fmla="*/ 0 h 81"/>
              <a:gd name="T6" fmla="*/ 0 w 139"/>
              <a:gd name="T7" fmla="*/ 69 h 81"/>
              <a:gd name="T8" fmla="*/ 22 w 139"/>
              <a:gd name="T9" fmla="*/ 81 h 81"/>
            </a:gdLst>
            <a:ahLst/>
            <a:cxnLst>
              <a:cxn ang="0">
                <a:pos x="T0" y="T1"/>
              </a:cxn>
              <a:cxn ang="0">
                <a:pos x="T2" y="T3"/>
              </a:cxn>
              <a:cxn ang="0">
                <a:pos x="T4" y="T5"/>
              </a:cxn>
              <a:cxn ang="0">
                <a:pos x="T6" y="T7"/>
              </a:cxn>
              <a:cxn ang="0">
                <a:pos x="T8" y="T9"/>
              </a:cxn>
            </a:cxnLst>
            <a:rect l="0" t="0" r="r" b="b"/>
            <a:pathLst>
              <a:path w="139" h="81">
                <a:moveTo>
                  <a:pt x="22" y="81"/>
                </a:moveTo>
                <a:lnTo>
                  <a:pt x="139" y="13"/>
                </a:lnTo>
                <a:lnTo>
                  <a:pt x="118" y="0"/>
                </a:lnTo>
                <a:lnTo>
                  <a:pt x="0" y="69"/>
                </a:lnTo>
                <a:lnTo>
                  <a:pt x="22" y="81"/>
                </a:lnTo>
                <a:close/>
              </a:path>
            </a:pathLst>
          </a:custGeom>
          <a:solidFill>
            <a:srgbClr val="E3A2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ïṡliḑe">
            <a:extLst>
              <a:ext uri="{FF2B5EF4-FFF2-40B4-BE49-F238E27FC236}">
                <a16:creationId xmlns:a16="http://schemas.microsoft.com/office/drawing/2014/main" id="{4A82874A-D11F-4782-9C44-FB64B5201E02}"/>
              </a:ext>
            </a:extLst>
          </p:cNvPr>
          <p:cNvSpPr/>
          <p:nvPr/>
        </p:nvSpPr>
        <p:spPr bwMode="auto">
          <a:xfrm flipH="1">
            <a:off x="3312569" y="4217215"/>
            <a:ext cx="109215" cy="63643"/>
          </a:xfrm>
          <a:custGeom>
            <a:avLst/>
            <a:gdLst>
              <a:gd name="T0" fmla="*/ 22 w 139"/>
              <a:gd name="T1" fmla="*/ 81 h 81"/>
              <a:gd name="T2" fmla="*/ 139 w 139"/>
              <a:gd name="T3" fmla="*/ 13 h 81"/>
              <a:gd name="T4" fmla="*/ 118 w 139"/>
              <a:gd name="T5" fmla="*/ 0 h 81"/>
              <a:gd name="T6" fmla="*/ 0 w 139"/>
              <a:gd name="T7" fmla="*/ 69 h 81"/>
              <a:gd name="T8" fmla="*/ 22 w 139"/>
              <a:gd name="T9" fmla="*/ 81 h 81"/>
            </a:gdLst>
            <a:ahLst/>
            <a:cxnLst>
              <a:cxn ang="0">
                <a:pos x="T0" y="T1"/>
              </a:cxn>
              <a:cxn ang="0">
                <a:pos x="T2" y="T3"/>
              </a:cxn>
              <a:cxn ang="0">
                <a:pos x="T4" y="T5"/>
              </a:cxn>
              <a:cxn ang="0">
                <a:pos x="T6" y="T7"/>
              </a:cxn>
              <a:cxn ang="0">
                <a:pos x="T8" y="T9"/>
              </a:cxn>
            </a:cxnLst>
            <a:rect l="0" t="0" r="r" b="b"/>
            <a:pathLst>
              <a:path w="139" h="81">
                <a:moveTo>
                  <a:pt x="22" y="81"/>
                </a:moveTo>
                <a:lnTo>
                  <a:pt x="139" y="13"/>
                </a:lnTo>
                <a:lnTo>
                  <a:pt x="118" y="0"/>
                </a:lnTo>
                <a:lnTo>
                  <a:pt x="0" y="69"/>
                </a:lnTo>
                <a:lnTo>
                  <a:pt x="22" y="81"/>
                </a:lnTo>
                <a:close/>
              </a:path>
            </a:pathLst>
          </a:custGeom>
          <a:solidFill>
            <a:srgbClr val="C3C8C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îṣļiḍe">
            <a:extLst>
              <a:ext uri="{FF2B5EF4-FFF2-40B4-BE49-F238E27FC236}">
                <a16:creationId xmlns:a16="http://schemas.microsoft.com/office/drawing/2014/main" id="{6A748D3E-08E5-4400-98E6-693A1D2BCE09}"/>
              </a:ext>
            </a:extLst>
          </p:cNvPr>
          <p:cNvSpPr/>
          <p:nvPr/>
        </p:nvSpPr>
        <p:spPr bwMode="auto">
          <a:xfrm flipH="1">
            <a:off x="3404499" y="4271429"/>
            <a:ext cx="17285" cy="19643"/>
          </a:xfrm>
          <a:custGeom>
            <a:avLst/>
            <a:gdLst>
              <a:gd name="T0" fmla="*/ 22 w 22"/>
              <a:gd name="T1" fmla="*/ 25 h 25"/>
              <a:gd name="T2" fmla="*/ 22 w 22"/>
              <a:gd name="T3" fmla="*/ 12 h 25"/>
              <a:gd name="T4" fmla="*/ 0 w 22"/>
              <a:gd name="T5" fmla="*/ 0 h 25"/>
              <a:gd name="T6" fmla="*/ 0 w 22"/>
              <a:gd name="T7" fmla="*/ 13 h 25"/>
              <a:gd name="T8" fmla="*/ 22 w 22"/>
              <a:gd name="T9" fmla="*/ 25 h 25"/>
            </a:gdLst>
            <a:ahLst/>
            <a:cxnLst>
              <a:cxn ang="0">
                <a:pos x="T0" y="T1"/>
              </a:cxn>
              <a:cxn ang="0">
                <a:pos x="T2" y="T3"/>
              </a:cxn>
              <a:cxn ang="0">
                <a:pos x="T4" y="T5"/>
              </a:cxn>
              <a:cxn ang="0">
                <a:pos x="T6" y="T7"/>
              </a:cxn>
              <a:cxn ang="0">
                <a:pos x="T8" y="T9"/>
              </a:cxn>
            </a:cxnLst>
            <a:rect l="0" t="0" r="r" b="b"/>
            <a:pathLst>
              <a:path w="22" h="25">
                <a:moveTo>
                  <a:pt x="22" y="25"/>
                </a:moveTo>
                <a:lnTo>
                  <a:pt x="22" y="12"/>
                </a:lnTo>
                <a:lnTo>
                  <a:pt x="0" y="0"/>
                </a:lnTo>
                <a:lnTo>
                  <a:pt x="0" y="13"/>
                </a:lnTo>
                <a:lnTo>
                  <a:pt x="22" y="25"/>
                </a:lnTo>
                <a:close/>
              </a:path>
            </a:pathLst>
          </a:custGeom>
          <a:solidFill>
            <a:srgbClr val="BDBF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ï$ļiḓe">
            <a:extLst>
              <a:ext uri="{FF2B5EF4-FFF2-40B4-BE49-F238E27FC236}">
                <a16:creationId xmlns:a16="http://schemas.microsoft.com/office/drawing/2014/main" id="{6F2729CA-FBC5-4A76-A6C4-A20BA154FC88}"/>
              </a:ext>
            </a:extLst>
          </p:cNvPr>
          <p:cNvSpPr/>
          <p:nvPr/>
        </p:nvSpPr>
        <p:spPr bwMode="auto">
          <a:xfrm flipH="1">
            <a:off x="3312570" y="4227430"/>
            <a:ext cx="91928" cy="63643"/>
          </a:xfrm>
          <a:custGeom>
            <a:avLst/>
            <a:gdLst>
              <a:gd name="T0" fmla="*/ 117 w 117"/>
              <a:gd name="T1" fmla="*/ 13 h 81"/>
              <a:gd name="T2" fmla="*/ 117 w 117"/>
              <a:gd name="T3" fmla="*/ 0 h 81"/>
              <a:gd name="T4" fmla="*/ 0 w 117"/>
              <a:gd name="T5" fmla="*/ 68 h 81"/>
              <a:gd name="T6" fmla="*/ 0 w 117"/>
              <a:gd name="T7" fmla="*/ 81 h 81"/>
              <a:gd name="T8" fmla="*/ 117 w 117"/>
              <a:gd name="T9" fmla="*/ 13 h 81"/>
            </a:gdLst>
            <a:ahLst/>
            <a:cxnLst>
              <a:cxn ang="0">
                <a:pos x="T0" y="T1"/>
              </a:cxn>
              <a:cxn ang="0">
                <a:pos x="T2" y="T3"/>
              </a:cxn>
              <a:cxn ang="0">
                <a:pos x="T4" y="T5"/>
              </a:cxn>
              <a:cxn ang="0">
                <a:pos x="T6" y="T7"/>
              </a:cxn>
              <a:cxn ang="0">
                <a:pos x="T8" y="T9"/>
              </a:cxn>
            </a:cxnLst>
            <a:rect l="0" t="0" r="r" b="b"/>
            <a:pathLst>
              <a:path w="117" h="81">
                <a:moveTo>
                  <a:pt x="117" y="13"/>
                </a:moveTo>
                <a:lnTo>
                  <a:pt x="117" y="0"/>
                </a:lnTo>
                <a:lnTo>
                  <a:pt x="0" y="68"/>
                </a:lnTo>
                <a:lnTo>
                  <a:pt x="0" y="81"/>
                </a:lnTo>
                <a:lnTo>
                  <a:pt x="117" y="13"/>
                </a:lnTo>
                <a:close/>
              </a:path>
            </a:pathLst>
          </a:custGeom>
          <a:solidFill>
            <a:srgbClr val="ADB1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îṩľïḑê">
            <a:extLst>
              <a:ext uri="{FF2B5EF4-FFF2-40B4-BE49-F238E27FC236}">
                <a16:creationId xmlns:a16="http://schemas.microsoft.com/office/drawing/2014/main" id="{E5253508-3433-4B36-BE73-FDD8449933F2}"/>
              </a:ext>
            </a:extLst>
          </p:cNvPr>
          <p:cNvSpPr/>
          <p:nvPr/>
        </p:nvSpPr>
        <p:spPr bwMode="auto">
          <a:xfrm flipH="1">
            <a:off x="3351855" y="4149644"/>
            <a:ext cx="91928" cy="62857"/>
          </a:xfrm>
          <a:custGeom>
            <a:avLst/>
            <a:gdLst>
              <a:gd name="T0" fmla="*/ 117 w 117"/>
              <a:gd name="T1" fmla="*/ 11 h 80"/>
              <a:gd name="T2" fmla="*/ 117 w 117"/>
              <a:gd name="T3" fmla="*/ 0 h 80"/>
              <a:gd name="T4" fmla="*/ 0 w 117"/>
              <a:gd name="T5" fmla="*/ 68 h 80"/>
              <a:gd name="T6" fmla="*/ 0 w 117"/>
              <a:gd name="T7" fmla="*/ 80 h 80"/>
              <a:gd name="T8" fmla="*/ 117 w 117"/>
              <a:gd name="T9" fmla="*/ 11 h 80"/>
            </a:gdLst>
            <a:ahLst/>
            <a:cxnLst>
              <a:cxn ang="0">
                <a:pos x="T0" y="T1"/>
              </a:cxn>
              <a:cxn ang="0">
                <a:pos x="T2" y="T3"/>
              </a:cxn>
              <a:cxn ang="0">
                <a:pos x="T4" y="T5"/>
              </a:cxn>
              <a:cxn ang="0">
                <a:pos x="T6" y="T7"/>
              </a:cxn>
              <a:cxn ang="0">
                <a:pos x="T8" y="T9"/>
              </a:cxn>
            </a:cxnLst>
            <a:rect l="0" t="0" r="r" b="b"/>
            <a:pathLst>
              <a:path w="117" h="80">
                <a:moveTo>
                  <a:pt x="117" y="11"/>
                </a:moveTo>
                <a:lnTo>
                  <a:pt x="117" y="0"/>
                </a:lnTo>
                <a:lnTo>
                  <a:pt x="0" y="68"/>
                </a:lnTo>
                <a:lnTo>
                  <a:pt x="0" y="80"/>
                </a:lnTo>
                <a:lnTo>
                  <a:pt x="117" y="11"/>
                </a:lnTo>
                <a:close/>
              </a:path>
            </a:pathLst>
          </a:custGeom>
          <a:solidFill>
            <a:srgbClr val="B18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9" name="iṧḷïḋé">
            <a:extLst>
              <a:ext uri="{FF2B5EF4-FFF2-40B4-BE49-F238E27FC236}">
                <a16:creationId xmlns:a16="http://schemas.microsoft.com/office/drawing/2014/main" id="{00A827F7-C6B4-42EF-BC4C-7166EF37A1D0}"/>
              </a:ext>
            </a:extLst>
          </p:cNvPr>
          <p:cNvSpPr/>
          <p:nvPr/>
        </p:nvSpPr>
        <p:spPr bwMode="auto">
          <a:xfrm flipH="1">
            <a:off x="3351855" y="4127644"/>
            <a:ext cx="130428" cy="75428"/>
          </a:xfrm>
          <a:custGeom>
            <a:avLst/>
            <a:gdLst>
              <a:gd name="T0" fmla="*/ 49 w 166"/>
              <a:gd name="T1" fmla="*/ 96 h 96"/>
              <a:gd name="T2" fmla="*/ 166 w 166"/>
              <a:gd name="T3" fmla="*/ 28 h 96"/>
              <a:gd name="T4" fmla="*/ 118 w 166"/>
              <a:gd name="T5" fmla="*/ 0 h 96"/>
              <a:gd name="T6" fmla="*/ 0 w 166"/>
              <a:gd name="T7" fmla="*/ 69 h 96"/>
              <a:gd name="T8" fmla="*/ 49 w 166"/>
              <a:gd name="T9" fmla="*/ 96 h 96"/>
            </a:gdLst>
            <a:ahLst/>
            <a:cxnLst>
              <a:cxn ang="0">
                <a:pos x="T0" y="T1"/>
              </a:cxn>
              <a:cxn ang="0">
                <a:pos x="T2" y="T3"/>
              </a:cxn>
              <a:cxn ang="0">
                <a:pos x="T4" y="T5"/>
              </a:cxn>
              <a:cxn ang="0">
                <a:pos x="T6" y="T7"/>
              </a:cxn>
              <a:cxn ang="0">
                <a:pos x="T8" y="T9"/>
              </a:cxn>
            </a:cxnLst>
            <a:rect l="0" t="0" r="r" b="b"/>
            <a:pathLst>
              <a:path w="166" h="96">
                <a:moveTo>
                  <a:pt x="49" y="96"/>
                </a:moveTo>
                <a:lnTo>
                  <a:pt x="166" y="28"/>
                </a:lnTo>
                <a:lnTo>
                  <a:pt x="118" y="0"/>
                </a:lnTo>
                <a:lnTo>
                  <a:pt x="0" y="69"/>
                </a:lnTo>
                <a:lnTo>
                  <a:pt x="49" y="96"/>
                </a:lnTo>
                <a:close/>
              </a:path>
            </a:pathLst>
          </a:custGeom>
          <a:solidFill>
            <a:srgbClr val="E3C6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iş1îďé">
            <a:extLst>
              <a:ext uri="{FF2B5EF4-FFF2-40B4-BE49-F238E27FC236}">
                <a16:creationId xmlns:a16="http://schemas.microsoft.com/office/drawing/2014/main" id="{F7BC2DA5-D6B0-4728-BEDB-C021B016EB66}"/>
              </a:ext>
            </a:extLst>
          </p:cNvPr>
          <p:cNvSpPr/>
          <p:nvPr/>
        </p:nvSpPr>
        <p:spPr bwMode="auto">
          <a:xfrm flipH="1">
            <a:off x="3340069" y="4158286"/>
            <a:ext cx="103714" cy="61286"/>
          </a:xfrm>
          <a:custGeom>
            <a:avLst/>
            <a:gdLst>
              <a:gd name="T0" fmla="*/ 14 w 132"/>
              <a:gd name="T1" fmla="*/ 78 h 78"/>
              <a:gd name="T2" fmla="*/ 132 w 132"/>
              <a:gd name="T3" fmla="*/ 9 h 78"/>
              <a:gd name="T4" fmla="*/ 117 w 132"/>
              <a:gd name="T5" fmla="*/ 0 h 78"/>
              <a:gd name="T6" fmla="*/ 0 w 132"/>
              <a:gd name="T7" fmla="*/ 69 h 78"/>
              <a:gd name="T8" fmla="*/ 14 w 132"/>
              <a:gd name="T9" fmla="*/ 78 h 78"/>
            </a:gdLst>
            <a:ahLst/>
            <a:cxnLst>
              <a:cxn ang="0">
                <a:pos x="T0" y="T1"/>
              </a:cxn>
              <a:cxn ang="0">
                <a:pos x="T2" y="T3"/>
              </a:cxn>
              <a:cxn ang="0">
                <a:pos x="T4" y="T5"/>
              </a:cxn>
              <a:cxn ang="0">
                <a:pos x="T6" y="T7"/>
              </a:cxn>
              <a:cxn ang="0">
                <a:pos x="T8" y="T9"/>
              </a:cxn>
            </a:cxnLst>
            <a:rect l="0" t="0" r="r" b="b"/>
            <a:pathLst>
              <a:path w="132" h="78">
                <a:moveTo>
                  <a:pt x="14" y="78"/>
                </a:moveTo>
                <a:lnTo>
                  <a:pt x="132" y="9"/>
                </a:lnTo>
                <a:lnTo>
                  <a:pt x="117" y="0"/>
                </a:lnTo>
                <a:lnTo>
                  <a:pt x="0" y="69"/>
                </a:lnTo>
                <a:lnTo>
                  <a:pt x="14" y="78"/>
                </a:lnTo>
                <a:close/>
              </a:path>
            </a:pathLst>
          </a:custGeom>
          <a:solidFill>
            <a:srgbClr val="E3A2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íṧlíḍê">
            <a:extLst>
              <a:ext uri="{FF2B5EF4-FFF2-40B4-BE49-F238E27FC236}">
                <a16:creationId xmlns:a16="http://schemas.microsoft.com/office/drawing/2014/main" id="{986A7492-D332-494B-94A1-7F749DFF2C8D}"/>
              </a:ext>
            </a:extLst>
          </p:cNvPr>
          <p:cNvSpPr/>
          <p:nvPr/>
        </p:nvSpPr>
        <p:spPr bwMode="auto">
          <a:xfrm flipH="1">
            <a:off x="3432783" y="4203072"/>
            <a:ext cx="11000" cy="16500"/>
          </a:xfrm>
          <a:custGeom>
            <a:avLst/>
            <a:gdLst>
              <a:gd name="T0" fmla="*/ 14 w 14"/>
              <a:gd name="T1" fmla="*/ 21 h 21"/>
              <a:gd name="T2" fmla="*/ 14 w 14"/>
              <a:gd name="T3" fmla="*/ 9 h 21"/>
              <a:gd name="T4" fmla="*/ 0 w 14"/>
              <a:gd name="T5" fmla="*/ 0 h 21"/>
              <a:gd name="T6" fmla="*/ 0 w 14"/>
              <a:gd name="T7" fmla="*/ 12 h 21"/>
              <a:gd name="T8" fmla="*/ 14 w 14"/>
              <a:gd name="T9" fmla="*/ 21 h 21"/>
            </a:gdLst>
            <a:ahLst/>
            <a:cxnLst>
              <a:cxn ang="0">
                <a:pos x="T0" y="T1"/>
              </a:cxn>
              <a:cxn ang="0">
                <a:pos x="T2" y="T3"/>
              </a:cxn>
              <a:cxn ang="0">
                <a:pos x="T4" y="T5"/>
              </a:cxn>
              <a:cxn ang="0">
                <a:pos x="T6" y="T7"/>
              </a:cxn>
              <a:cxn ang="0">
                <a:pos x="T8" y="T9"/>
              </a:cxn>
            </a:cxnLst>
            <a:rect l="0" t="0" r="r" b="b"/>
            <a:pathLst>
              <a:path w="14" h="21">
                <a:moveTo>
                  <a:pt x="14" y="21"/>
                </a:moveTo>
                <a:lnTo>
                  <a:pt x="14" y="9"/>
                </a:lnTo>
                <a:lnTo>
                  <a:pt x="0" y="0"/>
                </a:lnTo>
                <a:lnTo>
                  <a:pt x="0" y="12"/>
                </a:lnTo>
                <a:lnTo>
                  <a:pt x="14" y="21"/>
                </a:lnTo>
                <a:close/>
              </a:path>
            </a:pathLst>
          </a:custGeom>
          <a:solidFill>
            <a:srgbClr val="31140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íṩlîḓe">
            <a:extLst>
              <a:ext uri="{FF2B5EF4-FFF2-40B4-BE49-F238E27FC236}">
                <a16:creationId xmlns:a16="http://schemas.microsoft.com/office/drawing/2014/main" id="{952C234E-62B5-4869-98D7-25FC4EAEC9FC}"/>
              </a:ext>
            </a:extLst>
          </p:cNvPr>
          <p:cNvSpPr/>
          <p:nvPr/>
        </p:nvSpPr>
        <p:spPr bwMode="auto">
          <a:xfrm flipH="1">
            <a:off x="3340069" y="4155930"/>
            <a:ext cx="92715" cy="63643"/>
          </a:xfrm>
          <a:custGeom>
            <a:avLst/>
            <a:gdLst>
              <a:gd name="T0" fmla="*/ 118 w 118"/>
              <a:gd name="T1" fmla="*/ 12 h 81"/>
              <a:gd name="T2" fmla="*/ 118 w 118"/>
              <a:gd name="T3" fmla="*/ 0 h 81"/>
              <a:gd name="T4" fmla="*/ 0 w 118"/>
              <a:gd name="T5" fmla="*/ 69 h 81"/>
              <a:gd name="T6" fmla="*/ 0 w 118"/>
              <a:gd name="T7" fmla="*/ 81 h 81"/>
              <a:gd name="T8" fmla="*/ 118 w 118"/>
              <a:gd name="T9" fmla="*/ 12 h 81"/>
            </a:gdLst>
            <a:ahLst/>
            <a:cxnLst>
              <a:cxn ang="0">
                <a:pos x="T0" y="T1"/>
              </a:cxn>
              <a:cxn ang="0">
                <a:pos x="T2" y="T3"/>
              </a:cxn>
              <a:cxn ang="0">
                <a:pos x="T4" y="T5"/>
              </a:cxn>
              <a:cxn ang="0">
                <a:pos x="T6" y="T7"/>
              </a:cxn>
              <a:cxn ang="0">
                <a:pos x="T8" y="T9"/>
              </a:cxn>
            </a:cxnLst>
            <a:rect l="0" t="0" r="r" b="b"/>
            <a:pathLst>
              <a:path w="118" h="81">
                <a:moveTo>
                  <a:pt x="118" y="12"/>
                </a:moveTo>
                <a:lnTo>
                  <a:pt x="118" y="0"/>
                </a:lnTo>
                <a:lnTo>
                  <a:pt x="0" y="69"/>
                </a:lnTo>
                <a:lnTo>
                  <a:pt x="0" y="81"/>
                </a:lnTo>
                <a:lnTo>
                  <a:pt x="118" y="12"/>
                </a:lnTo>
                <a:close/>
              </a:path>
            </a:pathLst>
          </a:custGeom>
          <a:solidFill>
            <a:srgbClr val="4F2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iṩḻïdê">
            <a:extLst>
              <a:ext uri="{FF2B5EF4-FFF2-40B4-BE49-F238E27FC236}">
                <a16:creationId xmlns:a16="http://schemas.microsoft.com/office/drawing/2014/main" id="{ABA50B94-278A-4872-8641-5879BD969AD4}"/>
              </a:ext>
            </a:extLst>
          </p:cNvPr>
          <p:cNvSpPr/>
          <p:nvPr/>
        </p:nvSpPr>
        <p:spPr bwMode="auto">
          <a:xfrm flipH="1">
            <a:off x="3340069" y="4149644"/>
            <a:ext cx="103714" cy="60501"/>
          </a:xfrm>
          <a:custGeom>
            <a:avLst/>
            <a:gdLst>
              <a:gd name="T0" fmla="*/ 14 w 132"/>
              <a:gd name="T1" fmla="*/ 77 h 77"/>
              <a:gd name="T2" fmla="*/ 132 w 132"/>
              <a:gd name="T3" fmla="*/ 8 h 77"/>
              <a:gd name="T4" fmla="*/ 117 w 132"/>
              <a:gd name="T5" fmla="*/ 0 h 77"/>
              <a:gd name="T6" fmla="*/ 0 w 132"/>
              <a:gd name="T7" fmla="*/ 68 h 77"/>
              <a:gd name="T8" fmla="*/ 14 w 132"/>
              <a:gd name="T9" fmla="*/ 77 h 77"/>
            </a:gdLst>
            <a:ahLst/>
            <a:cxnLst>
              <a:cxn ang="0">
                <a:pos x="T0" y="T1"/>
              </a:cxn>
              <a:cxn ang="0">
                <a:pos x="T2" y="T3"/>
              </a:cxn>
              <a:cxn ang="0">
                <a:pos x="T4" y="T5"/>
              </a:cxn>
              <a:cxn ang="0">
                <a:pos x="T6" y="T7"/>
              </a:cxn>
              <a:cxn ang="0">
                <a:pos x="T8" y="T9"/>
              </a:cxn>
            </a:cxnLst>
            <a:rect l="0" t="0" r="r" b="b"/>
            <a:pathLst>
              <a:path w="132" h="77">
                <a:moveTo>
                  <a:pt x="14" y="77"/>
                </a:moveTo>
                <a:lnTo>
                  <a:pt x="132" y="8"/>
                </a:lnTo>
                <a:lnTo>
                  <a:pt x="117" y="0"/>
                </a:lnTo>
                <a:lnTo>
                  <a:pt x="0" y="68"/>
                </a:lnTo>
                <a:lnTo>
                  <a:pt x="14" y="77"/>
                </a:lnTo>
                <a:close/>
              </a:path>
            </a:pathLst>
          </a:custGeom>
          <a:solidFill>
            <a:srgbClr val="9645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îşḻíďé">
            <a:extLst>
              <a:ext uri="{FF2B5EF4-FFF2-40B4-BE49-F238E27FC236}">
                <a16:creationId xmlns:a16="http://schemas.microsoft.com/office/drawing/2014/main" id="{9499D79F-1766-4F3B-A239-14DB059207DA}"/>
              </a:ext>
            </a:extLst>
          </p:cNvPr>
          <p:cNvSpPr/>
          <p:nvPr/>
        </p:nvSpPr>
        <p:spPr bwMode="auto">
          <a:xfrm flipH="1">
            <a:off x="3302354" y="4155930"/>
            <a:ext cx="130428" cy="76215"/>
          </a:xfrm>
          <a:custGeom>
            <a:avLst/>
            <a:gdLst>
              <a:gd name="T0" fmla="*/ 49 w 166"/>
              <a:gd name="T1" fmla="*/ 97 h 97"/>
              <a:gd name="T2" fmla="*/ 166 w 166"/>
              <a:gd name="T3" fmla="*/ 28 h 97"/>
              <a:gd name="T4" fmla="*/ 118 w 166"/>
              <a:gd name="T5" fmla="*/ 0 h 97"/>
              <a:gd name="T6" fmla="*/ 0 w 166"/>
              <a:gd name="T7" fmla="*/ 69 h 97"/>
              <a:gd name="T8" fmla="*/ 49 w 166"/>
              <a:gd name="T9" fmla="*/ 97 h 97"/>
            </a:gdLst>
            <a:ahLst/>
            <a:cxnLst>
              <a:cxn ang="0">
                <a:pos x="T0" y="T1"/>
              </a:cxn>
              <a:cxn ang="0">
                <a:pos x="T2" y="T3"/>
              </a:cxn>
              <a:cxn ang="0">
                <a:pos x="T4" y="T5"/>
              </a:cxn>
              <a:cxn ang="0">
                <a:pos x="T6" y="T7"/>
              </a:cxn>
              <a:cxn ang="0">
                <a:pos x="T8" y="T9"/>
              </a:cxn>
            </a:cxnLst>
            <a:rect l="0" t="0" r="r" b="b"/>
            <a:pathLst>
              <a:path w="166" h="97">
                <a:moveTo>
                  <a:pt x="49" y="97"/>
                </a:moveTo>
                <a:lnTo>
                  <a:pt x="166" y="28"/>
                </a:lnTo>
                <a:lnTo>
                  <a:pt x="118" y="0"/>
                </a:lnTo>
                <a:lnTo>
                  <a:pt x="0" y="69"/>
                </a:lnTo>
                <a:lnTo>
                  <a:pt x="49" y="97"/>
                </a:lnTo>
                <a:close/>
              </a:path>
            </a:pathLst>
          </a:custGeom>
          <a:solidFill>
            <a:srgbClr val="E3C6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íṣľïdè">
            <a:extLst>
              <a:ext uri="{FF2B5EF4-FFF2-40B4-BE49-F238E27FC236}">
                <a16:creationId xmlns:a16="http://schemas.microsoft.com/office/drawing/2014/main" id="{03193C4F-8C27-412D-AA4B-B8312683EE9A}"/>
              </a:ext>
            </a:extLst>
          </p:cNvPr>
          <p:cNvSpPr/>
          <p:nvPr/>
        </p:nvSpPr>
        <p:spPr bwMode="auto">
          <a:xfrm flipH="1">
            <a:off x="3394283" y="4181858"/>
            <a:ext cx="88000" cy="122571"/>
          </a:xfrm>
          <a:custGeom>
            <a:avLst/>
            <a:gdLst>
              <a:gd name="T0" fmla="*/ 0 w 112"/>
              <a:gd name="T1" fmla="*/ 0 h 156"/>
              <a:gd name="T2" fmla="*/ 0 w 112"/>
              <a:gd name="T3" fmla="*/ 92 h 156"/>
              <a:gd name="T4" fmla="*/ 112 w 112"/>
              <a:gd name="T5" fmla="*/ 156 h 156"/>
              <a:gd name="T6" fmla="*/ 112 w 112"/>
              <a:gd name="T7" fmla="*/ 64 h 156"/>
              <a:gd name="T8" fmla="*/ 63 w 112"/>
              <a:gd name="T9" fmla="*/ 36 h 156"/>
              <a:gd name="T10" fmla="*/ 63 w 112"/>
              <a:gd name="T11" fmla="*/ 48 h 156"/>
              <a:gd name="T12" fmla="*/ 49 w 112"/>
              <a:gd name="T13" fmla="*/ 39 h 156"/>
              <a:gd name="T14" fmla="*/ 49 w 112"/>
              <a:gd name="T15" fmla="*/ 27 h 156"/>
              <a:gd name="T16" fmla="*/ 0 w 112"/>
              <a:gd name="T17" fmla="*/ 0 h 156"/>
              <a:gd name="T18" fmla="*/ 77 w 112"/>
              <a:gd name="T19" fmla="*/ 114 h 156"/>
              <a:gd name="T20" fmla="*/ 99 w 112"/>
              <a:gd name="T21" fmla="*/ 126 h 156"/>
              <a:gd name="T22" fmla="*/ 99 w 112"/>
              <a:gd name="T23" fmla="*/ 139 h 156"/>
              <a:gd name="T24" fmla="*/ 77 w 112"/>
              <a:gd name="T25" fmla="*/ 127 h 156"/>
              <a:gd name="T26" fmla="*/ 77 w 112"/>
              <a:gd name="T27" fmla="*/ 11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56">
                <a:moveTo>
                  <a:pt x="0" y="0"/>
                </a:moveTo>
                <a:lnTo>
                  <a:pt x="0" y="92"/>
                </a:lnTo>
                <a:lnTo>
                  <a:pt x="112" y="156"/>
                </a:lnTo>
                <a:lnTo>
                  <a:pt x="112" y="64"/>
                </a:lnTo>
                <a:lnTo>
                  <a:pt x="63" y="36"/>
                </a:lnTo>
                <a:lnTo>
                  <a:pt x="63" y="48"/>
                </a:lnTo>
                <a:lnTo>
                  <a:pt x="49" y="39"/>
                </a:lnTo>
                <a:lnTo>
                  <a:pt x="49" y="27"/>
                </a:lnTo>
                <a:lnTo>
                  <a:pt x="0" y="0"/>
                </a:lnTo>
                <a:close/>
                <a:moveTo>
                  <a:pt x="77" y="114"/>
                </a:moveTo>
                <a:lnTo>
                  <a:pt x="99" y="126"/>
                </a:lnTo>
                <a:lnTo>
                  <a:pt x="99" y="139"/>
                </a:lnTo>
                <a:lnTo>
                  <a:pt x="77" y="127"/>
                </a:lnTo>
                <a:lnTo>
                  <a:pt x="77" y="114"/>
                </a:lnTo>
                <a:close/>
              </a:path>
            </a:pathLst>
          </a:custGeom>
          <a:solidFill>
            <a:srgbClr val="A38C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iṡlïḑê">
            <a:extLst>
              <a:ext uri="{FF2B5EF4-FFF2-40B4-BE49-F238E27FC236}">
                <a16:creationId xmlns:a16="http://schemas.microsoft.com/office/drawing/2014/main" id="{2D29498A-F80D-4E25-8CFD-4FE377A0DD88}"/>
              </a:ext>
            </a:extLst>
          </p:cNvPr>
          <p:cNvSpPr/>
          <p:nvPr/>
        </p:nvSpPr>
        <p:spPr bwMode="auto">
          <a:xfrm flipH="1">
            <a:off x="3302357" y="4177929"/>
            <a:ext cx="91928" cy="126500"/>
          </a:xfrm>
          <a:custGeom>
            <a:avLst/>
            <a:gdLst>
              <a:gd name="T0" fmla="*/ 117 w 117"/>
              <a:gd name="T1" fmla="*/ 92 h 161"/>
              <a:gd name="T2" fmla="*/ 117 w 117"/>
              <a:gd name="T3" fmla="*/ 0 h 161"/>
              <a:gd name="T4" fmla="*/ 0 w 117"/>
              <a:gd name="T5" fmla="*/ 69 h 161"/>
              <a:gd name="T6" fmla="*/ 0 w 117"/>
              <a:gd name="T7" fmla="*/ 161 h 161"/>
              <a:gd name="T8" fmla="*/ 117 w 117"/>
              <a:gd name="T9" fmla="*/ 92 h 161"/>
            </a:gdLst>
            <a:ahLst/>
            <a:cxnLst>
              <a:cxn ang="0">
                <a:pos x="T0" y="T1"/>
              </a:cxn>
              <a:cxn ang="0">
                <a:pos x="T2" y="T3"/>
              </a:cxn>
              <a:cxn ang="0">
                <a:pos x="T4" y="T5"/>
              </a:cxn>
              <a:cxn ang="0">
                <a:pos x="T6" y="T7"/>
              </a:cxn>
              <a:cxn ang="0">
                <a:pos x="T8" y="T9"/>
              </a:cxn>
            </a:cxnLst>
            <a:rect l="0" t="0" r="r" b="b"/>
            <a:pathLst>
              <a:path w="117" h="161">
                <a:moveTo>
                  <a:pt x="117" y="92"/>
                </a:moveTo>
                <a:lnTo>
                  <a:pt x="117" y="0"/>
                </a:lnTo>
                <a:lnTo>
                  <a:pt x="0" y="69"/>
                </a:lnTo>
                <a:lnTo>
                  <a:pt x="0" y="161"/>
                </a:lnTo>
                <a:lnTo>
                  <a:pt x="117" y="92"/>
                </a:lnTo>
                <a:close/>
              </a:path>
            </a:pathLst>
          </a:custGeom>
          <a:solidFill>
            <a:srgbClr val="BFA5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ïs1îḓe">
            <a:extLst>
              <a:ext uri="{FF2B5EF4-FFF2-40B4-BE49-F238E27FC236}">
                <a16:creationId xmlns:a16="http://schemas.microsoft.com/office/drawing/2014/main" id="{ADA5F60E-4D25-46DB-83D8-62A1880DD992}"/>
              </a:ext>
            </a:extLst>
          </p:cNvPr>
          <p:cNvSpPr/>
          <p:nvPr/>
        </p:nvSpPr>
        <p:spPr bwMode="auto">
          <a:xfrm flipH="1">
            <a:off x="2866284" y="4380644"/>
            <a:ext cx="503643" cy="342571"/>
          </a:xfrm>
          <a:custGeom>
            <a:avLst/>
            <a:gdLst>
              <a:gd name="T0" fmla="*/ 0 w 641"/>
              <a:gd name="T1" fmla="*/ 64 h 436"/>
              <a:gd name="T2" fmla="*/ 641 w 641"/>
              <a:gd name="T3" fmla="*/ 436 h 436"/>
              <a:gd name="T4" fmla="*/ 641 w 641"/>
              <a:gd name="T5" fmla="*/ 373 h 436"/>
              <a:gd name="T6" fmla="*/ 0 w 641"/>
              <a:gd name="T7" fmla="*/ 0 h 436"/>
              <a:gd name="T8" fmla="*/ 0 w 641"/>
              <a:gd name="T9" fmla="*/ 64 h 436"/>
            </a:gdLst>
            <a:ahLst/>
            <a:cxnLst>
              <a:cxn ang="0">
                <a:pos x="T0" y="T1"/>
              </a:cxn>
              <a:cxn ang="0">
                <a:pos x="T2" y="T3"/>
              </a:cxn>
              <a:cxn ang="0">
                <a:pos x="T4" y="T5"/>
              </a:cxn>
              <a:cxn ang="0">
                <a:pos x="T6" y="T7"/>
              </a:cxn>
              <a:cxn ang="0">
                <a:pos x="T8" y="T9"/>
              </a:cxn>
            </a:cxnLst>
            <a:rect l="0" t="0" r="r" b="b"/>
            <a:pathLst>
              <a:path w="641" h="436">
                <a:moveTo>
                  <a:pt x="0" y="64"/>
                </a:moveTo>
                <a:lnTo>
                  <a:pt x="641" y="436"/>
                </a:lnTo>
                <a:lnTo>
                  <a:pt x="641" y="373"/>
                </a:lnTo>
                <a:lnTo>
                  <a:pt x="0" y="0"/>
                </a:lnTo>
                <a:lnTo>
                  <a:pt x="0" y="64"/>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îṣ1îďé">
            <a:extLst>
              <a:ext uri="{FF2B5EF4-FFF2-40B4-BE49-F238E27FC236}">
                <a16:creationId xmlns:a16="http://schemas.microsoft.com/office/drawing/2014/main" id="{96208FB9-9187-4AEF-841C-8F5E9673FE04}"/>
              </a:ext>
            </a:extLst>
          </p:cNvPr>
          <p:cNvSpPr/>
          <p:nvPr/>
        </p:nvSpPr>
        <p:spPr bwMode="auto">
          <a:xfrm flipH="1">
            <a:off x="2188999" y="3990930"/>
            <a:ext cx="1180928" cy="682785"/>
          </a:xfrm>
          <a:custGeom>
            <a:avLst/>
            <a:gdLst>
              <a:gd name="T0" fmla="*/ 861 w 1503"/>
              <a:gd name="T1" fmla="*/ 0 h 869"/>
              <a:gd name="T2" fmla="*/ 0 w 1503"/>
              <a:gd name="T3" fmla="*/ 496 h 869"/>
              <a:gd name="T4" fmla="*/ 641 w 1503"/>
              <a:gd name="T5" fmla="*/ 869 h 869"/>
              <a:gd name="T6" fmla="*/ 1503 w 1503"/>
              <a:gd name="T7" fmla="*/ 373 h 869"/>
              <a:gd name="T8" fmla="*/ 861 w 1503"/>
              <a:gd name="T9" fmla="*/ 0 h 869"/>
            </a:gdLst>
            <a:ahLst/>
            <a:cxnLst>
              <a:cxn ang="0">
                <a:pos x="T0" y="T1"/>
              </a:cxn>
              <a:cxn ang="0">
                <a:pos x="T2" y="T3"/>
              </a:cxn>
              <a:cxn ang="0">
                <a:pos x="T4" y="T5"/>
              </a:cxn>
              <a:cxn ang="0">
                <a:pos x="T6" y="T7"/>
              </a:cxn>
              <a:cxn ang="0">
                <a:pos x="T8" y="T9"/>
              </a:cxn>
            </a:cxnLst>
            <a:rect l="0" t="0" r="r" b="b"/>
            <a:pathLst>
              <a:path w="1503" h="869">
                <a:moveTo>
                  <a:pt x="861" y="0"/>
                </a:moveTo>
                <a:lnTo>
                  <a:pt x="0" y="496"/>
                </a:lnTo>
                <a:lnTo>
                  <a:pt x="641" y="869"/>
                </a:lnTo>
                <a:lnTo>
                  <a:pt x="1503" y="373"/>
                </a:lnTo>
                <a:lnTo>
                  <a:pt x="861" y="0"/>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îśḻíďe">
            <a:extLst>
              <a:ext uri="{FF2B5EF4-FFF2-40B4-BE49-F238E27FC236}">
                <a16:creationId xmlns:a16="http://schemas.microsoft.com/office/drawing/2014/main" id="{5471DBEA-1A82-43F7-9F95-B71DA7BDBC19}"/>
              </a:ext>
            </a:extLst>
          </p:cNvPr>
          <p:cNvSpPr/>
          <p:nvPr/>
        </p:nvSpPr>
        <p:spPr bwMode="auto">
          <a:xfrm flipH="1">
            <a:off x="2188999" y="3990930"/>
            <a:ext cx="1180928" cy="682785"/>
          </a:xfrm>
          <a:custGeom>
            <a:avLst/>
            <a:gdLst>
              <a:gd name="T0" fmla="*/ 861 w 1503"/>
              <a:gd name="T1" fmla="*/ 0 h 869"/>
              <a:gd name="T2" fmla="*/ 0 w 1503"/>
              <a:gd name="T3" fmla="*/ 496 h 869"/>
              <a:gd name="T4" fmla="*/ 641 w 1503"/>
              <a:gd name="T5" fmla="*/ 869 h 869"/>
              <a:gd name="T6" fmla="*/ 1503 w 1503"/>
              <a:gd name="T7" fmla="*/ 373 h 869"/>
              <a:gd name="T8" fmla="*/ 861 w 1503"/>
              <a:gd name="T9" fmla="*/ 0 h 869"/>
            </a:gdLst>
            <a:ahLst/>
            <a:cxnLst>
              <a:cxn ang="0">
                <a:pos x="T0" y="T1"/>
              </a:cxn>
              <a:cxn ang="0">
                <a:pos x="T2" y="T3"/>
              </a:cxn>
              <a:cxn ang="0">
                <a:pos x="T4" y="T5"/>
              </a:cxn>
              <a:cxn ang="0">
                <a:pos x="T6" y="T7"/>
              </a:cxn>
              <a:cxn ang="0">
                <a:pos x="T8" y="T9"/>
              </a:cxn>
            </a:cxnLst>
            <a:rect l="0" t="0" r="r" b="b"/>
            <a:pathLst>
              <a:path w="1503" h="869">
                <a:moveTo>
                  <a:pt x="861" y="0"/>
                </a:moveTo>
                <a:lnTo>
                  <a:pt x="0" y="496"/>
                </a:lnTo>
                <a:lnTo>
                  <a:pt x="641" y="869"/>
                </a:lnTo>
                <a:lnTo>
                  <a:pt x="1503" y="373"/>
                </a:lnTo>
                <a:lnTo>
                  <a:pt x="8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ïsḻîďê">
            <a:extLst>
              <a:ext uri="{FF2B5EF4-FFF2-40B4-BE49-F238E27FC236}">
                <a16:creationId xmlns:a16="http://schemas.microsoft.com/office/drawing/2014/main" id="{C504AB41-7167-47D0-9FD2-DE5A92AE1ADC}"/>
              </a:ext>
            </a:extLst>
          </p:cNvPr>
          <p:cNvSpPr/>
          <p:nvPr/>
        </p:nvSpPr>
        <p:spPr bwMode="auto">
          <a:xfrm flipH="1">
            <a:off x="2188999" y="4284000"/>
            <a:ext cx="677285" cy="439214"/>
          </a:xfrm>
          <a:custGeom>
            <a:avLst/>
            <a:gdLst>
              <a:gd name="T0" fmla="*/ 862 w 862"/>
              <a:gd name="T1" fmla="*/ 0 h 559"/>
              <a:gd name="T2" fmla="*/ 0 w 862"/>
              <a:gd name="T3" fmla="*/ 496 h 559"/>
              <a:gd name="T4" fmla="*/ 0 w 862"/>
              <a:gd name="T5" fmla="*/ 559 h 559"/>
              <a:gd name="T6" fmla="*/ 862 w 862"/>
              <a:gd name="T7" fmla="*/ 63 h 559"/>
              <a:gd name="T8" fmla="*/ 862 w 862"/>
              <a:gd name="T9" fmla="*/ 0 h 559"/>
            </a:gdLst>
            <a:ahLst/>
            <a:cxnLst>
              <a:cxn ang="0">
                <a:pos x="T0" y="T1"/>
              </a:cxn>
              <a:cxn ang="0">
                <a:pos x="T2" y="T3"/>
              </a:cxn>
              <a:cxn ang="0">
                <a:pos x="T4" y="T5"/>
              </a:cxn>
              <a:cxn ang="0">
                <a:pos x="T6" y="T7"/>
              </a:cxn>
              <a:cxn ang="0">
                <a:pos x="T8" y="T9"/>
              </a:cxn>
            </a:cxnLst>
            <a:rect l="0" t="0" r="r" b="b"/>
            <a:pathLst>
              <a:path w="862" h="559">
                <a:moveTo>
                  <a:pt x="862" y="0"/>
                </a:moveTo>
                <a:lnTo>
                  <a:pt x="0" y="496"/>
                </a:lnTo>
                <a:lnTo>
                  <a:pt x="0" y="559"/>
                </a:lnTo>
                <a:lnTo>
                  <a:pt x="862" y="63"/>
                </a:lnTo>
                <a:lnTo>
                  <a:pt x="862" y="0"/>
                </a:lnTo>
                <a:close/>
              </a:path>
            </a:pathLst>
          </a:custGeom>
          <a:solidFill>
            <a:srgbClr val="F241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íślïḍè">
            <a:extLst>
              <a:ext uri="{FF2B5EF4-FFF2-40B4-BE49-F238E27FC236}">
                <a16:creationId xmlns:a16="http://schemas.microsoft.com/office/drawing/2014/main" id="{6D80D56E-CA93-4610-A696-DC2851AB66B4}"/>
              </a:ext>
            </a:extLst>
          </p:cNvPr>
          <p:cNvSpPr/>
          <p:nvPr/>
        </p:nvSpPr>
        <p:spPr bwMode="auto">
          <a:xfrm flipH="1">
            <a:off x="2859998" y="4358643"/>
            <a:ext cx="509929" cy="278143"/>
          </a:xfrm>
          <a:custGeom>
            <a:avLst/>
            <a:gdLst>
              <a:gd name="T0" fmla="*/ 49 w 649"/>
              <a:gd name="T1" fmla="*/ 0 h 354"/>
              <a:gd name="T2" fmla="*/ 0 w 649"/>
              <a:gd name="T3" fmla="*/ 28 h 354"/>
              <a:gd name="T4" fmla="*/ 555 w 649"/>
              <a:gd name="T5" fmla="*/ 351 h 354"/>
              <a:gd name="T6" fmla="*/ 644 w 649"/>
              <a:gd name="T7" fmla="*/ 354 h 354"/>
              <a:gd name="T8" fmla="*/ 649 w 649"/>
              <a:gd name="T9" fmla="*/ 331 h 354"/>
              <a:gd name="T10" fmla="*/ 102 w 649"/>
              <a:gd name="T11" fmla="*/ 25 h 354"/>
              <a:gd name="T12" fmla="*/ 49 w 649"/>
              <a:gd name="T13" fmla="*/ 0 h 354"/>
            </a:gdLst>
            <a:ahLst/>
            <a:cxnLst>
              <a:cxn ang="0">
                <a:pos x="T0" y="T1"/>
              </a:cxn>
              <a:cxn ang="0">
                <a:pos x="T2" y="T3"/>
              </a:cxn>
              <a:cxn ang="0">
                <a:pos x="T4" y="T5"/>
              </a:cxn>
              <a:cxn ang="0">
                <a:pos x="T6" y="T7"/>
              </a:cxn>
              <a:cxn ang="0">
                <a:pos x="T8" y="T9"/>
              </a:cxn>
              <a:cxn ang="0">
                <a:pos x="T10" y="T11"/>
              </a:cxn>
              <a:cxn ang="0">
                <a:pos x="T12" y="T13"/>
              </a:cxn>
            </a:cxnLst>
            <a:rect l="0" t="0" r="r" b="b"/>
            <a:pathLst>
              <a:path w="649" h="354">
                <a:moveTo>
                  <a:pt x="49" y="0"/>
                </a:moveTo>
                <a:lnTo>
                  <a:pt x="0" y="28"/>
                </a:lnTo>
                <a:lnTo>
                  <a:pt x="555" y="351"/>
                </a:lnTo>
                <a:lnTo>
                  <a:pt x="644" y="354"/>
                </a:lnTo>
                <a:lnTo>
                  <a:pt x="649" y="331"/>
                </a:lnTo>
                <a:lnTo>
                  <a:pt x="102" y="25"/>
                </a:lnTo>
                <a:lnTo>
                  <a:pt x="49" y="0"/>
                </a:lnTo>
                <a:close/>
              </a:path>
            </a:pathLst>
          </a:custGeom>
          <a:solidFill>
            <a:srgbClr val="D13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ïsḻïďê">
            <a:extLst>
              <a:ext uri="{FF2B5EF4-FFF2-40B4-BE49-F238E27FC236}">
                <a16:creationId xmlns:a16="http://schemas.microsoft.com/office/drawing/2014/main" id="{DDD69F5B-C7A0-46F6-A1AA-E2F1A9A39413}"/>
              </a:ext>
            </a:extLst>
          </p:cNvPr>
          <p:cNvSpPr/>
          <p:nvPr/>
        </p:nvSpPr>
        <p:spPr bwMode="auto">
          <a:xfrm flipH="1">
            <a:off x="2862355" y="3976001"/>
            <a:ext cx="439215" cy="649786"/>
          </a:xfrm>
          <a:custGeom>
            <a:avLst/>
            <a:gdLst>
              <a:gd name="T0" fmla="*/ 2 w 559"/>
              <a:gd name="T1" fmla="*/ 505 h 827"/>
              <a:gd name="T2" fmla="*/ 559 w 559"/>
              <a:gd name="T3" fmla="*/ 827 h 827"/>
              <a:gd name="T4" fmla="*/ 557 w 559"/>
              <a:gd name="T5" fmla="*/ 322 h 827"/>
              <a:gd name="T6" fmla="*/ 0 w 559"/>
              <a:gd name="T7" fmla="*/ 0 h 827"/>
              <a:gd name="T8" fmla="*/ 2 w 559"/>
              <a:gd name="T9" fmla="*/ 505 h 827"/>
            </a:gdLst>
            <a:ahLst/>
            <a:cxnLst>
              <a:cxn ang="0">
                <a:pos x="T0" y="T1"/>
              </a:cxn>
              <a:cxn ang="0">
                <a:pos x="T2" y="T3"/>
              </a:cxn>
              <a:cxn ang="0">
                <a:pos x="T4" y="T5"/>
              </a:cxn>
              <a:cxn ang="0">
                <a:pos x="T6" y="T7"/>
              </a:cxn>
              <a:cxn ang="0">
                <a:pos x="T8" y="T9"/>
              </a:cxn>
            </a:cxnLst>
            <a:rect l="0" t="0" r="r" b="b"/>
            <a:pathLst>
              <a:path w="559" h="827">
                <a:moveTo>
                  <a:pt x="2" y="505"/>
                </a:moveTo>
                <a:lnTo>
                  <a:pt x="559" y="827"/>
                </a:lnTo>
                <a:lnTo>
                  <a:pt x="557" y="322"/>
                </a:lnTo>
                <a:lnTo>
                  <a:pt x="0" y="0"/>
                </a:lnTo>
                <a:lnTo>
                  <a:pt x="2" y="505"/>
                </a:lnTo>
                <a:close/>
              </a:path>
            </a:pathLst>
          </a:custGeom>
          <a:solidFill>
            <a:srgbClr val="AFC1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îşlîḑè">
            <a:extLst>
              <a:ext uri="{FF2B5EF4-FFF2-40B4-BE49-F238E27FC236}">
                <a16:creationId xmlns:a16="http://schemas.microsoft.com/office/drawing/2014/main" id="{8A78F422-4825-402C-B64A-C444DE05B496}"/>
              </a:ext>
            </a:extLst>
          </p:cNvPr>
          <p:cNvSpPr/>
          <p:nvPr/>
        </p:nvSpPr>
        <p:spPr bwMode="auto">
          <a:xfrm flipH="1">
            <a:off x="2862355" y="3976001"/>
            <a:ext cx="439215" cy="649786"/>
          </a:xfrm>
          <a:custGeom>
            <a:avLst/>
            <a:gdLst>
              <a:gd name="T0" fmla="*/ 2 w 559"/>
              <a:gd name="T1" fmla="*/ 505 h 827"/>
              <a:gd name="T2" fmla="*/ 559 w 559"/>
              <a:gd name="T3" fmla="*/ 827 h 827"/>
              <a:gd name="T4" fmla="*/ 557 w 559"/>
              <a:gd name="T5" fmla="*/ 322 h 827"/>
              <a:gd name="T6" fmla="*/ 0 w 559"/>
              <a:gd name="T7" fmla="*/ 0 h 827"/>
              <a:gd name="T8" fmla="*/ 2 w 559"/>
              <a:gd name="T9" fmla="*/ 505 h 827"/>
            </a:gdLst>
            <a:ahLst/>
            <a:cxnLst>
              <a:cxn ang="0">
                <a:pos x="T0" y="T1"/>
              </a:cxn>
              <a:cxn ang="0">
                <a:pos x="T2" y="T3"/>
              </a:cxn>
              <a:cxn ang="0">
                <a:pos x="T4" y="T5"/>
              </a:cxn>
              <a:cxn ang="0">
                <a:pos x="T6" y="T7"/>
              </a:cxn>
              <a:cxn ang="0">
                <a:pos x="T8" y="T9"/>
              </a:cxn>
            </a:cxnLst>
            <a:rect l="0" t="0" r="r" b="b"/>
            <a:pathLst>
              <a:path w="559" h="827">
                <a:moveTo>
                  <a:pt x="2" y="505"/>
                </a:moveTo>
                <a:lnTo>
                  <a:pt x="559" y="827"/>
                </a:lnTo>
                <a:lnTo>
                  <a:pt x="557" y="322"/>
                </a:lnTo>
                <a:lnTo>
                  <a:pt x="0" y="0"/>
                </a:lnTo>
                <a:lnTo>
                  <a:pt x="2" y="5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îṧḷîḋê">
            <a:extLst>
              <a:ext uri="{FF2B5EF4-FFF2-40B4-BE49-F238E27FC236}">
                <a16:creationId xmlns:a16="http://schemas.microsoft.com/office/drawing/2014/main" id="{75F56333-86AD-4C15-9394-BF3D55FBDB7D}"/>
              </a:ext>
            </a:extLst>
          </p:cNvPr>
          <p:cNvSpPr/>
          <p:nvPr/>
        </p:nvSpPr>
        <p:spPr bwMode="auto">
          <a:xfrm flipH="1">
            <a:off x="2270712" y="3887215"/>
            <a:ext cx="593214" cy="738571"/>
          </a:xfrm>
          <a:custGeom>
            <a:avLst/>
            <a:gdLst>
              <a:gd name="T0" fmla="*/ 754 w 755"/>
              <a:gd name="T1" fmla="*/ 0 h 940"/>
              <a:gd name="T2" fmla="*/ 0 w 755"/>
              <a:gd name="T3" fmla="*/ 435 h 940"/>
              <a:gd name="T4" fmla="*/ 2 w 755"/>
              <a:gd name="T5" fmla="*/ 940 h 940"/>
              <a:gd name="T6" fmla="*/ 755 w 755"/>
              <a:gd name="T7" fmla="*/ 506 h 940"/>
              <a:gd name="T8" fmla="*/ 754 w 755"/>
              <a:gd name="T9" fmla="*/ 0 h 940"/>
            </a:gdLst>
            <a:ahLst/>
            <a:cxnLst>
              <a:cxn ang="0">
                <a:pos x="T0" y="T1"/>
              </a:cxn>
              <a:cxn ang="0">
                <a:pos x="T2" y="T3"/>
              </a:cxn>
              <a:cxn ang="0">
                <a:pos x="T4" y="T5"/>
              </a:cxn>
              <a:cxn ang="0">
                <a:pos x="T6" y="T7"/>
              </a:cxn>
              <a:cxn ang="0">
                <a:pos x="T8" y="T9"/>
              </a:cxn>
            </a:cxnLst>
            <a:rect l="0" t="0" r="r" b="b"/>
            <a:pathLst>
              <a:path w="755" h="940">
                <a:moveTo>
                  <a:pt x="754" y="0"/>
                </a:moveTo>
                <a:lnTo>
                  <a:pt x="0" y="435"/>
                </a:lnTo>
                <a:lnTo>
                  <a:pt x="2" y="940"/>
                </a:lnTo>
                <a:lnTo>
                  <a:pt x="755" y="506"/>
                </a:lnTo>
                <a:lnTo>
                  <a:pt x="754" y="0"/>
                </a:lnTo>
                <a:close/>
              </a:path>
            </a:pathLst>
          </a:custGeom>
          <a:solidFill>
            <a:srgbClr val="F9E5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íṧľidé">
            <a:extLst>
              <a:ext uri="{FF2B5EF4-FFF2-40B4-BE49-F238E27FC236}">
                <a16:creationId xmlns:a16="http://schemas.microsoft.com/office/drawing/2014/main" id="{1C2367C8-C0E0-43B4-8BE0-2135B3F48516}"/>
              </a:ext>
            </a:extLst>
          </p:cNvPr>
          <p:cNvSpPr/>
          <p:nvPr/>
        </p:nvSpPr>
        <p:spPr bwMode="auto">
          <a:xfrm flipH="1">
            <a:off x="2270712" y="3887215"/>
            <a:ext cx="593214" cy="738571"/>
          </a:xfrm>
          <a:custGeom>
            <a:avLst/>
            <a:gdLst>
              <a:gd name="T0" fmla="*/ 754 w 755"/>
              <a:gd name="T1" fmla="*/ 0 h 940"/>
              <a:gd name="T2" fmla="*/ 0 w 755"/>
              <a:gd name="T3" fmla="*/ 435 h 940"/>
              <a:gd name="T4" fmla="*/ 2 w 755"/>
              <a:gd name="T5" fmla="*/ 940 h 940"/>
              <a:gd name="T6" fmla="*/ 755 w 755"/>
              <a:gd name="T7" fmla="*/ 506 h 940"/>
              <a:gd name="T8" fmla="*/ 754 w 755"/>
              <a:gd name="T9" fmla="*/ 0 h 940"/>
            </a:gdLst>
            <a:ahLst/>
            <a:cxnLst>
              <a:cxn ang="0">
                <a:pos x="T0" y="T1"/>
              </a:cxn>
              <a:cxn ang="0">
                <a:pos x="T2" y="T3"/>
              </a:cxn>
              <a:cxn ang="0">
                <a:pos x="T4" y="T5"/>
              </a:cxn>
              <a:cxn ang="0">
                <a:pos x="T6" y="T7"/>
              </a:cxn>
              <a:cxn ang="0">
                <a:pos x="T8" y="T9"/>
              </a:cxn>
            </a:cxnLst>
            <a:rect l="0" t="0" r="r" b="b"/>
            <a:pathLst>
              <a:path w="755" h="940">
                <a:moveTo>
                  <a:pt x="754" y="0"/>
                </a:moveTo>
                <a:lnTo>
                  <a:pt x="0" y="435"/>
                </a:lnTo>
                <a:lnTo>
                  <a:pt x="2" y="940"/>
                </a:lnTo>
                <a:lnTo>
                  <a:pt x="755" y="506"/>
                </a:lnTo>
                <a:lnTo>
                  <a:pt x="7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i$líḋè">
            <a:extLst>
              <a:ext uri="{FF2B5EF4-FFF2-40B4-BE49-F238E27FC236}">
                <a16:creationId xmlns:a16="http://schemas.microsoft.com/office/drawing/2014/main" id="{C6134E45-F467-4CC4-B98C-C75CECFA1093}"/>
              </a:ext>
            </a:extLst>
          </p:cNvPr>
          <p:cNvSpPr/>
          <p:nvPr/>
        </p:nvSpPr>
        <p:spPr bwMode="auto">
          <a:xfrm flipH="1">
            <a:off x="2271498" y="3634215"/>
            <a:ext cx="1030071" cy="594786"/>
          </a:xfrm>
          <a:custGeom>
            <a:avLst/>
            <a:gdLst>
              <a:gd name="T0" fmla="*/ 755 w 1311"/>
              <a:gd name="T1" fmla="*/ 0 h 757"/>
              <a:gd name="T2" fmla="*/ 0 w 1311"/>
              <a:gd name="T3" fmla="*/ 435 h 757"/>
              <a:gd name="T4" fmla="*/ 557 w 1311"/>
              <a:gd name="T5" fmla="*/ 757 h 757"/>
              <a:gd name="T6" fmla="*/ 1311 w 1311"/>
              <a:gd name="T7" fmla="*/ 322 h 757"/>
              <a:gd name="T8" fmla="*/ 755 w 1311"/>
              <a:gd name="T9" fmla="*/ 0 h 757"/>
            </a:gdLst>
            <a:ahLst/>
            <a:cxnLst>
              <a:cxn ang="0">
                <a:pos x="T0" y="T1"/>
              </a:cxn>
              <a:cxn ang="0">
                <a:pos x="T2" y="T3"/>
              </a:cxn>
              <a:cxn ang="0">
                <a:pos x="T4" y="T5"/>
              </a:cxn>
              <a:cxn ang="0">
                <a:pos x="T6" y="T7"/>
              </a:cxn>
              <a:cxn ang="0">
                <a:pos x="T8" y="T9"/>
              </a:cxn>
            </a:cxnLst>
            <a:rect l="0" t="0" r="r" b="b"/>
            <a:pathLst>
              <a:path w="1311" h="757">
                <a:moveTo>
                  <a:pt x="755" y="0"/>
                </a:moveTo>
                <a:lnTo>
                  <a:pt x="0" y="435"/>
                </a:lnTo>
                <a:lnTo>
                  <a:pt x="557" y="757"/>
                </a:lnTo>
                <a:lnTo>
                  <a:pt x="1311" y="322"/>
                </a:lnTo>
                <a:lnTo>
                  <a:pt x="755" y="0"/>
                </a:lnTo>
                <a:close/>
              </a:path>
            </a:pathLst>
          </a:custGeom>
          <a:solidFill>
            <a:srgbClr val="C9C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ïş1ïḓé">
            <a:extLst>
              <a:ext uri="{FF2B5EF4-FFF2-40B4-BE49-F238E27FC236}">
                <a16:creationId xmlns:a16="http://schemas.microsoft.com/office/drawing/2014/main" id="{EAB6CD2A-17DF-484D-96A2-3B8BBAFB51F4}"/>
              </a:ext>
            </a:extLst>
          </p:cNvPr>
          <p:cNvSpPr/>
          <p:nvPr/>
        </p:nvSpPr>
        <p:spPr bwMode="auto">
          <a:xfrm flipH="1">
            <a:off x="2271498" y="3634215"/>
            <a:ext cx="1030071" cy="594786"/>
          </a:xfrm>
          <a:custGeom>
            <a:avLst/>
            <a:gdLst>
              <a:gd name="T0" fmla="*/ 755 w 1311"/>
              <a:gd name="T1" fmla="*/ 0 h 757"/>
              <a:gd name="T2" fmla="*/ 0 w 1311"/>
              <a:gd name="T3" fmla="*/ 435 h 757"/>
              <a:gd name="T4" fmla="*/ 557 w 1311"/>
              <a:gd name="T5" fmla="*/ 757 h 757"/>
              <a:gd name="T6" fmla="*/ 1311 w 1311"/>
              <a:gd name="T7" fmla="*/ 322 h 757"/>
              <a:gd name="T8" fmla="*/ 755 w 1311"/>
              <a:gd name="T9" fmla="*/ 0 h 757"/>
            </a:gdLst>
            <a:ahLst/>
            <a:cxnLst>
              <a:cxn ang="0">
                <a:pos x="T0" y="T1"/>
              </a:cxn>
              <a:cxn ang="0">
                <a:pos x="T2" y="T3"/>
              </a:cxn>
              <a:cxn ang="0">
                <a:pos x="T4" y="T5"/>
              </a:cxn>
              <a:cxn ang="0">
                <a:pos x="T6" y="T7"/>
              </a:cxn>
              <a:cxn ang="0">
                <a:pos x="T8" y="T9"/>
              </a:cxn>
            </a:cxnLst>
            <a:rect l="0" t="0" r="r" b="b"/>
            <a:pathLst>
              <a:path w="1311" h="757">
                <a:moveTo>
                  <a:pt x="755" y="0"/>
                </a:moveTo>
                <a:lnTo>
                  <a:pt x="0" y="435"/>
                </a:lnTo>
                <a:lnTo>
                  <a:pt x="557" y="757"/>
                </a:lnTo>
                <a:lnTo>
                  <a:pt x="1311" y="322"/>
                </a:lnTo>
                <a:lnTo>
                  <a:pt x="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ïŝliḑê">
            <a:extLst>
              <a:ext uri="{FF2B5EF4-FFF2-40B4-BE49-F238E27FC236}">
                <a16:creationId xmlns:a16="http://schemas.microsoft.com/office/drawing/2014/main" id="{DFAD7894-443B-40CB-BFB9-FA668E11DA10}"/>
              </a:ext>
            </a:extLst>
          </p:cNvPr>
          <p:cNvSpPr/>
          <p:nvPr/>
        </p:nvSpPr>
        <p:spPr bwMode="auto">
          <a:xfrm flipH="1">
            <a:off x="2863926" y="4237644"/>
            <a:ext cx="29857" cy="399142"/>
          </a:xfrm>
          <a:custGeom>
            <a:avLst/>
            <a:gdLst>
              <a:gd name="T0" fmla="*/ 2 w 38"/>
              <a:gd name="T1" fmla="*/ 489 h 508"/>
              <a:gd name="T2" fmla="*/ 38 w 38"/>
              <a:gd name="T3" fmla="*/ 508 h 508"/>
              <a:gd name="T4" fmla="*/ 37 w 38"/>
              <a:gd name="T5" fmla="*/ 19 h 508"/>
              <a:gd name="T6" fmla="*/ 0 w 38"/>
              <a:gd name="T7" fmla="*/ 0 h 508"/>
              <a:gd name="T8" fmla="*/ 2 w 38"/>
              <a:gd name="T9" fmla="*/ 489 h 508"/>
            </a:gdLst>
            <a:ahLst/>
            <a:cxnLst>
              <a:cxn ang="0">
                <a:pos x="T0" y="T1"/>
              </a:cxn>
              <a:cxn ang="0">
                <a:pos x="T2" y="T3"/>
              </a:cxn>
              <a:cxn ang="0">
                <a:pos x="T4" y="T5"/>
              </a:cxn>
              <a:cxn ang="0">
                <a:pos x="T6" y="T7"/>
              </a:cxn>
              <a:cxn ang="0">
                <a:pos x="T8" y="T9"/>
              </a:cxn>
            </a:cxnLst>
            <a:rect l="0" t="0" r="r" b="b"/>
            <a:pathLst>
              <a:path w="38" h="508">
                <a:moveTo>
                  <a:pt x="2" y="489"/>
                </a:moveTo>
                <a:lnTo>
                  <a:pt x="38" y="508"/>
                </a:lnTo>
                <a:lnTo>
                  <a:pt x="37" y="19"/>
                </a:lnTo>
                <a:lnTo>
                  <a:pt x="0" y="0"/>
                </a:lnTo>
                <a:lnTo>
                  <a:pt x="2" y="48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îsļíďe">
            <a:extLst>
              <a:ext uri="{FF2B5EF4-FFF2-40B4-BE49-F238E27FC236}">
                <a16:creationId xmlns:a16="http://schemas.microsoft.com/office/drawing/2014/main" id="{4CB8E887-4D3A-4481-B7C1-084DE0EF353C}"/>
              </a:ext>
            </a:extLst>
          </p:cNvPr>
          <p:cNvSpPr/>
          <p:nvPr/>
        </p:nvSpPr>
        <p:spPr bwMode="auto">
          <a:xfrm flipH="1">
            <a:off x="2863926" y="4237644"/>
            <a:ext cx="29857" cy="399142"/>
          </a:xfrm>
          <a:custGeom>
            <a:avLst/>
            <a:gdLst>
              <a:gd name="T0" fmla="*/ 2 w 38"/>
              <a:gd name="T1" fmla="*/ 489 h 508"/>
              <a:gd name="T2" fmla="*/ 38 w 38"/>
              <a:gd name="T3" fmla="*/ 508 h 508"/>
              <a:gd name="T4" fmla="*/ 37 w 38"/>
              <a:gd name="T5" fmla="*/ 19 h 508"/>
              <a:gd name="T6" fmla="*/ 0 w 38"/>
              <a:gd name="T7" fmla="*/ 0 h 508"/>
              <a:gd name="T8" fmla="*/ 2 w 38"/>
              <a:gd name="T9" fmla="*/ 489 h 508"/>
            </a:gdLst>
            <a:ahLst/>
            <a:cxnLst>
              <a:cxn ang="0">
                <a:pos x="T0" y="T1"/>
              </a:cxn>
              <a:cxn ang="0">
                <a:pos x="T2" y="T3"/>
              </a:cxn>
              <a:cxn ang="0">
                <a:pos x="T4" y="T5"/>
              </a:cxn>
              <a:cxn ang="0">
                <a:pos x="T6" y="T7"/>
              </a:cxn>
              <a:cxn ang="0">
                <a:pos x="T8" y="T9"/>
              </a:cxn>
            </a:cxnLst>
            <a:rect l="0" t="0" r="r" b="b"/>
            <a:pathLst>
              <a:path w="38" h="508">
                <a:moveTo>
                  <a:pt x="2" y="489"/>
                </a:moveTo>
                <a:lnTo>
                  <a:pt x="38" y="508"/>
                </a:lnTo>
                <a:lnTo>
                  <a:pt x="37" y="19"/>
                </a:lnTo>
                <a:lnTo>
                  <a:pt x="0" y="0"/>
                </a:lnTo>
                <a:lnTo>
                  <a:pt x="2" y="4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0" name="iṧ1íḋé">
            <a:extLst>
              <a:ext uri="{FF2B5EF4-FFF2-40B4-BE49-F238E27FC236}">
                <a16:creationId xmlns:a16="http://schemas.microsoft.com/office/drawing/2014/main" id="{2B6EA115-585A-4403-AD57-404B0E6B1942}"/>
              </a:ext>
            </a:extLst>
          </p:cNvPr>
          <p:cNvSpPr/>
          <p:nvPr/>
        </p:nvSpPr>
        <p:spPr bwMode="auto">
          <a:xfrm flipH="1">
            <a:off x="2837998" y="4243930"/>
            <a:ext cx="26714" cy="392857"/>
          </a:xfrm>
          <a:custGeom>
            <a:avLst/>
            <a:gdLst>
              <a:gd name="T0" fmla="*/ 1 w 34"/>
              <a:gd name="T1" fmla="*/ 500 h 500"/>
              <a:gd name="T2" fmla="*/ 34 w 34"/>
              <a:gd name="T3" fmla="*/ 483 h 500"/>
              <a:gd name="T4" fmla="*/ 32 w 34"/>
              <a:gd name="T5" fmla="*/ 0 h 500"/>
              <a:gd name="T6" fmla="*/ 0 w 34"/>
              <a:gd name="T7" fmla="*/ 16 h 500"/>
              <a:gd name="T8" fmla="*/ 1 w 34"/>
              <a:gd name="T9" fmla="*/ 500 h 500"/>
            </a:gdLst>
            <a:ahLst/>
            <a:cxnLst>
              <a:cxn ang="0">
                <a:pos x="T0" y="T1"/>
              </a:cxn>
              <a:cxn ang="0">
                <a:pos x="T2" y="T3"/>
              </a:cxn>
              <a:cxn ang="0">
                <a:pos x="T4" y="T5"/>
              </a:cxn>
              <a:cxn ang="0">
                <a:pos x="T6" y="T7"/>
              </a:cxn>
              <a:cxn ang="0">
                <a:pos x="T8" y="T9"/>
              </a:cxn>
            </a:cxnLst>
            <a:rect l="0" t="0" r="r" b="b"/>
            <a:pathLst>
              <a:path w="34" h="500">
                <a:moveTo>
                  <a:pt x="1" y="500"/>
                </a:moveTo>
                <a:lnTo>
                  <a:pt x="34" y="483"/>
                </a:lnTo>
                <a:lnTo>
                  <a:pt x="32" y="0"/>
                </a:lnTo>
                <a:lnTo>
                  <a:pt x="0" y="16"/>
                </a:lnTo>
                <a:lnTo>
                  <a:pt x="1" y="5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1" name="ïṣ1íďê">
            <a:extLst>
              <a:ext uri="{FF2B5EF4-FFF2-40B4-BE49-F238E27FC236}">
                <a16:creationId xmlns:a16="http://schemas.microsoft.com/office/drawing/2014/main" id="{642DEE6B-80C1-4235-99B7-C57C5A07CADD}"/>
              </a:ext>
            </a:extLst>
          </p:cNvPr>
          <p:cNvSpPr/>
          <p:nvPr/>
        </p:nvSpPr>
        <p:spPr bwMode="auto">
          <a:xfrm flipH="1">
            <a:off x="2837998" y="4243930"/>
            <a:ext cx="26714" cy="392857"/>
          </a:xfrm>
          <a:custGeom>
            <a:avLst/>
            <a:gdLst>
              <a:gd name="T0" fmla="*/ 1 w 34"/>
              <a:gd name="T1" fmla="*/ 500 h 500"/>
              <a:gd name="T2" fmla="*/ 34 w 34"/>
              <a:gd name="T3" fmla="*/ 483 h 500"/>
              <a:gd name="T4" fmla="*/ 32 w 34"/>
              <a:gd name="T5" fmla="*/ 0 h 500"/>
              <a:gd name="T6" fmla="*/ 0 w 34"/>
              <a:gd name="T7" fmla="*/ 16 h 500"/>
              <a:gd name="T8" fmla="*/ 1 w 34"/>
              <a:gd name="T9" fmla="*/ 500 h 500"/>
            </a:gdLst>
            <a:ahLst/>
            <a:cxnLst>
              <a:cxn ang="0">
                <a:pos x="T0" y="T1"/>
              </a:cxn>
              <a:cxn ang="0">
                <a:pos x="T2" y="T3"/>
              </a:cxn>
              <a:cxn ang="0">
                <a:pos x="T4" y="T5"/>
              </a:cxn>
              <a:cxn ang="0">
                <a:pos x="T6" y="T7"/>
              </a:cxn>
              <a:cxn ang="0">
                <a:pos x="T8" y="T9"/>
              </a:cxn>
            </a:cxnLst>
            <a:rect l="0" t="0" r="r" b="b"/>
            <a:pathLst>
              <a:path w="34" h="500">
                <a:moveTo>
                  <a:pt x="1" y="500"/>
                </a:moveTo>
                <a:lnTo>
                  <a:pt x="34" y="483"/>
                </a:lnTo>
                <a:lnTo>
                  <a:pt x="32" y="0"/>
                </a:lnTo>
                <a:lnTo>
                  <a:pt x="0" y="16"/>
                </a:lnTo>
                <a:lnTo>
                  <a:pt x="1" y="5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2" name="îṩḷïďé">
            <a:extLst>
              <a:ext uri="{FF2B5EF4-FFF2-40B4-BE49-F238E27FC236}">
                <a16:creationId xmlns:a16="http://schemas.microsoft.com/office/drawing/2014/main" id="{C183A052-2AED-4A27-B011-8CCBA07C3E72}"/>
              </a:ext>
            </a:extLst>
          </p:cNvPr>
          <p:cNvSpPr/>
          <p:nvPr/>
        </p:nvSpPr>
        <p:spPr bwMode="auto">
          <a:xfrm flipH="1">
            <a:off x="2267570" y="3912358"/>
            <a:ext cx="16500" cy="387357"/>
          </a:xfrm>
          <a:custGeom>
            <a:avLst/>
            <a:gdLst>
              <a:gd name="T0" fmla="*/ 20 w 21"/>
              <a:gd name="T1" fmla="*/ 10 h 493"/>
              <a:gd name="T2" fmla="*/ 0 w 21"/>
              <a:gd name="T3" fmla="*/ 0 h 493"/>
              <a:gd name="T4" fmla="*/ 1 w 21"/>
              <a:gd name="T5" fmla="*/ 483 h 493"/>
              <a:gd name="T6" fmla="*/ 21 w 21"/>
              <a:gd name="T7" fmla="*/ 493 h 493"/>
              <a:gd name="T8" fmla="*/ 20 w 21"/>
              <a:gd name="T9" fmla="*/ 10 h 493"/>
            </a:gdLst>
            <a:ahLst/>
            <a:cxnLst>
              <a:cxn ang="0">
                <a:pos x="T0" y="T1"/>
              </a:cxn>
              <a:cxn ang="0">
                <a:pos x="T2" y="T3"/>
              </a:cxn>
              <a:cxn ang="0">
                <a:pos x="T4" y="T5"/>
              </a:cxn>
              <a:cxn ang="0">
                <a:pos x="T6" y="T7"/>
              </a:cxn>
              <a:cxn ang="0">
                <a:pos x="T8" y="T9"/>
              </a:cxn>
            </a:cxnLst>
            <a:rect l="0" t="0" r="r" b="b"/>
            <a:pathLst>
              <a:path w="21" h="493">
                <a:moveTo>
                  <a:pt x="20" y="10"/>
                </a:moveTo>
                <a:lnTo>
                  <a:pt x="0" y="0"/>
                </a:lnTo>
                <a:lnTo>
                  <a:pt x="1" y="483"/>
                </a:lnTo>
                <a:lnTo>
                  <a:pt x="21" y="493"/>
                </a:lnTo>
                <a:lnTo>
                  <a:pt x="20" y="10"/>
                </a:lnTo>
                <a:close/>
              </a:path>
            </a:pathLst>
          </a:custGeom>
          <a:solidFill>
            <a:srgbClr val="AFC1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3" name="íŝḻïḓè">
            <a:extLst>
              <a:ext uri="{FF2B5EF4-FFF2-40B4-BE49-F238E27FC236}">
                <a16:creationId xmlns:a16="http://schemas.microsoft.com/office/drawing/2014/main" id="{FEEF8720-79B2-4684-AD99-A0ABAE36DB41}"/>
              </a:ext>
            </a:extLst>
          </p:cNvPr>
          <p:cNvSpPr/>
          <p:nvPr/>
        </p:nvSpPr>
        <p:spPr bwMode="auto">
          <a:xfrm flipH="1">
            <a:off x="2267570" y="3912358"/>
            <a:ext cx="16500" cy="387357"/>
          </a:xfrm>
          <a:custGeom>
            <a:avLst/>
            <a:gdLst>
              <a:gd name="T0" fmla="*/ 20 w 21"/>
              <a:gd name="T1" fmla="*/ 10 h 493"/>
              <a:gd name="T2" fmla="*/ 0 w 21"/>
              <a:gd name="T3" fmla="*/ 0 h 493"/>
              <a:gd name="T4" fmla="*/ 1 w 21"/>
              <a:gd name="T5" fmla="*/ 483 h 493"/>
              <a:gd name="T6" fmla="*/ 21 w 21"/>
              <a:gd name="T7" fmla="*/ 493 h 493"/>
              <a:gd name="T8" fmla="*/ 20 w 21"/>
              <a:gd name="T9" fmla="*/ 10 h 493"/>
            </a:gdLst>
            <a:ahLst/>
            <a:cxnLst>
              <a:cxn ang="0">
                <a:pos x="T0" y="T1"/>
              </a:cxn>
              <a:cxn ang="0">
                <a:pos x="T2" y="T3"/>
              </a:cxn>
              <a:cxn ang="0">
                <a:pos x="T4" y="T5"/>
              </a:cxn>
              <a:cxn ang="0">
                <a:pos x="T6" y="T7"/>
              </a:cxn>
              <a:cxn ang="0">
                <a:pos x="T8" y="T9"/>
              </a:cxn>
            </a:cxnLst>
            <a:rect l="0" t="0" r="r" b="b"/>
            <a:pathLst>
              <a:path w="21" h="493">
                <a:moveTo>
                  <a:pt x="20" y="10"/>
                </a:moveTo>
                <a:lnTo>
                  <a:pt x="0" y="0"/>
                </a:lnTo>
                <a:lnTo>
                  <a:pt x="1" y="483"/>
                </a:lnTo>
                <a:lnTo>
                  <a:pt x="21" y="493"/>
                </a:lnTo>
                <a:lnTo>
                  <a:pt x="20" y="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4" name="îṩlíḑê">
            <a:extLst>
              <a:ext uri="{FF2B5EF4-FFF2-40B4-BE49-F238E27FC236}">
                <a16:creationId xmlns:a16="http://schemas.microsoft.com/office/drawing/2014/main" id="{821D0341-6555-4054-AD2D-957AF56CF09F}"/>
              </a:ext>
            </a:extLst>
          </p:cNvPr>
          <p:cNvSpPr/>
          <p:nvPr/>
        </p:nvSpPr>
        <p:spPr bwMode="auto">
          <a:xfrm flipH="1">
            <a:off x="2243212" y="3906858"/>
            <a:ext cx="25143" cy="392857"/>
          </a:xfrm>
          <a:custGeom>
            <a:avLst/>
            <a:gdLst>
              <a:gd name="T0" fmla="*/ 32 w 32"/>
              <a:gd name="T1" fmla="*/ 0 h 500"/>
              <a:gd name="T2" fmla="*/ 0 w 32"/>
              <a:gd name="T3" fmla="*/ 17 h 500"/>
              <a:gd name="T4" fmla="*/ 1 w 32"/>
              <a:gd name="T5" fmla="*/ 500 h 500"/>
              <a:gd name="T6" fmla="*/ 32 w 32"/>
              <a:gd name="T7" fmla="*/ 484 h 500"/>
              <a:gd name="T8" fmla="*/ 32 w 32"/>
              <a:gd name="T9" fmla="*/ 0 h 500"/>
            </a:gdLst>
            <a:ahLst/>
            <a:cxnLst>
              <a:cxn ang="0">
                <a:pos x="T0" y="T1"/>
              </a:cxn>
              <a:cxn ang="0">
                <a:pos x="T2" y="T3"/>
              </a:cxn>
              <a:cxn ang="0">
                <a:pos x="T4" y="T5"/>
              </a:cxn>
              <a:cxn ang="0">
                <a:pos x="T6" y="T7"/>
              </a:cxn>
              <a:cxn ang="0">
                <a:pos x="T8" y="T9"/>
              </a:cxn>
            </a:cxnLst>
            <a:rect l="0" t="0" r="r" b="b"/>
            <a:pathLst>
              <a:path w="32" h="500">
                <a:moveTo>
                  <a:pt x="32" y="0"/>
                </a:moveTo>
                <a:lnTo>
                  <a:pt x="0" y="17"/>
                </a:lnTo>
                <a:lnTo>
                  <a:pt x="1" y="500"/>
                </a:lnTo>
                <a:lnTo>
                  <a:pt x="32" y="484"/>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5" name="iŝlïḋè">
            <a:extLst>
              <a:ext uri="{FF2B5EF4-FFF2-40B4-BE49-F238E27FC236}">
                <a16:creationId xmlns:a16="http://schemas.microsoft.com/office/drawing/2014/main" id="{BD9041C3-5008-403D-911E-F9855C7B492A}"/>
              </a:ext>
            </a:extLst>
          </p:cNvPr>
          <p:cNvSpPr/>
          <p:nvPr/>
        </p:nvSpPr>
        <p:spPr bwMode="auto">
          <a:xfrm flipH="1">
            <a:off x="2243212" y="3906858"/>
            <a:ext cx="25143" cy="392857"/>
          </a:xfrm>
          <a:custGeom>
            <a:avLst/>
            <a:gdLst>
              <a:gd name="T0" fmla="*/ 32 w 32"/>
              <a:gd name="T1" fmla="*/ 0 h 500"/>
              <a:gd name="T2" fmla="*/ 0 w 32"/>
              <a:gd name="T3" fmla="*/ 17 h 500"/>
              <a:gd name="T4" fmla="*/ 1 w 32"/>
              <a:gd name="T5" fmla="*/ 500 h 500"/>
              <a:gd name="T6" fmla="*/ 32 w 32"/>
              <a:gd name="T7" fmla="*/ 484 h 500"/>
              <a:gd name="T8" fmla="*/ 32 w 32"/>
              <a:gd name="T9" fmla="*/ 0 h 500"/>
            </a:gdLst>
            <a:ahLst/>
            <a:cxnLst>
              <a:cxn ang="0">
                <a:pos x="T0" y="T1"/>
              </a:cxn>
              <a:cxn ang="0">
                <a:pos x="T2" y="T3"/>
              </a:cxn>
              <a:cxn ang="0">
                <a:pos x="T4" y="T5"/>
              </a:cxn>
              <a:cxn ang="0">
                <a:pos x="T6" y="T7"/>
              </a:cxn>
              <a:cxn ang="0">
                <a:pos x="T8" y="T9"/>
              </a:cxn>
            </a:cxnLst>
            <a:rect l="0" t="0" r="r" b="b"/>
            <a:pathLst>
              <a:path w="32" h="500">
                <a:moveTo>
                  <a:pt x="32" y="0"/>
                </a:moveTo>
                <a:lnTo>
                  <a:pt x="0" y="17"/>
                </a:lnTo>
                <a:lnTo>
                  <a:pt x="1" y="500"/>
                </a:lnTo>
                <a:lnTo>
                  <a:pt x="32" y="484"/>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6" name="iṩļíde">
            <a:extLst>
              <a:ext uri="{FF2B5EF4-FFF2-40B4-BE49-F238E27FC236}">
                <a16:creationId xmlns:a16="http://schemas.microsoft.com/office/drawing/2014/main" id="{319FB0C9-BC97-4E0E-B693-91596CDFF880}"/>
              </a:ext>
            </a:extLst>
          </p:cNvPr>
          <p:cNvSpPr/>
          <p:nvPr/>
        </p:nvSpPr>
        <p:spPr bwMode="auto">
          <a:xfrm flipH="1">
            <a:off x="2243212" y="3891930"/>
            <a:ext cx="54215" cy="28286"/>
          </a:xfrm>
          <a:custGeom>
            <a:avLst/>
            <a:gdLst>
              <a:gd name="T0" fmla="*/ 69 w 69"/>
              <a:gd name="T1" fmla="*/ 19 h 36"/>
              <a:gd name="T2" fmla="*/ 33 w 69"/>
              <a:gd name="T3" fmla="*/ 0 h 36"/>
              <a:gd name="T4" fmla="*/ 0 w 69"/>
              <a:gd name="T5" fmla="*/ 17 h 36"/>
              <a:gd name="T6" fmla="*/ 37 w 69"/>
              <a:gd name="T7" fmla="*/ 36 h 36"/>
              <a:gd name="T8" fmla="*/ 69 w 69"/>
              <a:gd name="T9" fmla="*/ 19 h 36"/>
            </a:gdLst>
            <a:ahLst/>
            <a:cxnLst>
              <a:cxn ang="0">
                <a:pos x="T0" y="T1"/>
              </a:cxn>
              <a:cxn ang="0">
                <a:pos x="T2" y="T3"/>
              </a:cxn>
              <a:cxn ang="0">
                <a:pos x="T4" y="T5"/>
              </a:cxn>
              <a:cxn ang="0">
                <a:pos x="T6" y="T7"/>
              </a:cxn>
              <a:cxn ang="0">
                <a:pos x="T8" y="T9"/>
              </a:cxn>
            </a:cxnLst>
            <a:rect l="0" t="0" r="r" b="b"/>
            <a:pathLst>
              <a:path w="69" h="36">
                <a:moveTo>
                  <a:pt x="69" y="19"/>
                </a:moveTo>
                <a:lnTo>
                  <a:pt x="33" y="0"/>
                </a:lnTo>
                <a:lnTo>
                  <a:pt x="0" y="17"/>
                </a:lnTo>
                <a:lnTo>
                  <a:pt x="37" y="36"/>
                </a:lnTo>
                <a:lnTo>
                  <a:pt x="69" y="19"/>
                </a:lnTo>
                <a:close/>
              </a:path>
            </a:pathLst>
          </a:custGeom>
          <a:solidFill>
            <a:srgbClr val="C9C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7" name="îṣḻîḍe">
            <a:extLst>
              <a:ext uri="{FF2B5EF4-FFF2-40B4-BE49-F238E27FC236}">
                <a16:creationId xmlns:a16="http://schemas.microsoft.com/office/drawing/2014/main" id="{55421C03-2186-405E-9DA9-2B8A3F98D105}"/>
              </a:ext>
            </a:extLst>
          </p:cNvPr>
          <p:cNvSpPr/>
          <p:nvPr/>
        </p:nvSpPr>
        <p:spPr bwMode="auto">
          <a:xfrm flipH="1">
            <a:off x="3302355" y="3979144"/>
            <a:ext cx="29072" cy="406215"/>
          </a:xfrm>
          <a:custGeom>
            <a:avLst/>
            <a:gdLst>
              <a:gd name="T0" fmla="*/ 0 w 37"/>
              <a:gd name="T1" fmla="*/ 498 h 517"/>
              <a:gd name="T2" fmla="*/ 37 w 37"/>
              <a:gd name="T3" fmla="*/ 517 h 517"/>
              <a:gd name="T4" fmla="*/ 37 w 37"/>
              <a:gd name="T5" fmla="*/ 19 h 517"/>
              <a:gd name="T6" fmla="*/ 0 w 37"/>
              <a:gd name="T7" fmla="*/ 0 h 517"/>
              <a:gd name="T8" fmla="*/ 0 w 37"/>
              <a:gd name="T9" fmla="*/ 498 h 517"/>
            </a:gdLst>
            <a:ahLst/>
            <a:cxnLst>
              <a:cxn ang="0">
                <a:pos x="T0" y="T1"/>
              </a:cxn>
              <a:cxn ang="0">
                <a:pos x="T2" y="T3"/>
              </a:cxn>
              <a:cxn ang="0">
                <a:pos x="T4" y="T5"/>
              </a:cxn>
              <a:cxn ang="0">
                <a:pos x="T6" y="T7"/>
              </a:cxn>
              <a:cxn ang="0">
                <a:pos x="T8" y="T9"/>
              </a:cxn>
            </a:cxnLst>
            <a:rect l="0" t="0" r="r" b="b"/>
            <a:pathLst>
              <a:path w="37" h="517">
                <a:moveTo>
                  <a:pt x="0" y="498"/>
                </a:moveTo>
                <a:lnTo>
                  <a:pt x="37" y="517"/>
                </a:lnTo>
                <a:lnTo>
                  <a:pt x="37" y="19"/>
                </a:lnTo>
                <a:lnTo>
                  <a:pt x="0" y="0"/>
                </a:lnTo>
                <a:lnTo>
                  <a:pt x="0" y="498"/>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íṧlïḋe">
            <a:extLst>
              <a:ext uri="{FF2B5EF4-FFF2-40B4-BE49-F238E27FC236}">
                <a16:creationId xmlns:a16="http://schemas.microsoft.com/office/drawing/2014/main" id="{56920D8E-90F2-4AC7-A648-7D59D7C9592B}"/>
              </a:ext>
            </a:extLst>
          </p:cNvPr>
          <p:cNvSpPr/>
          <p:nvPr/>
        </p:nvSpPr>
        <p:spPr bwMode="auto">
          <a:xfrm flipH="1">
            <a:off x="3289783" y="3988572"/>
            <a:ext cx="12572" cy="396786"/>
          </a:xfrm>
          <a:custGeom>
            <a:avLst/>
            <a:gdLst>
              <a:gd name="T0" fmla="*/ 0 w 16"/>
              <a:gd name="T1" fmla="*/ 505 h 505"/>
              <a:gd name="T2" fmla="*/ 16 w 16"/>
              <a:gd name="T3" fmla="*/ 496 h 505"/>
              <a:gd name="T4" fmla="*/ 16 w 16"/>
              <a:gd name="T5" fmla="*/ 0 h 505"/>
              <a:gd name="T6" fmla="*/ 0 w 16"/>
              <a:gd name="T7" fmla="*/ 7 h 505"/>
              <a:gd name="T8" fmla="*/ 0 w 16"/>
              <a:gd name="T9" fmla="*/ 505 h 505"/>
            </a:gdLst>
            <a:ahLst/>
            <a:cxnLst>
              <a:cxn ang="0">
                <a:pos x="T0" y="T1"/>
              </a:cxn>
              <a:cxn ang="0">
                <a:pos x="T2" y="T3"/>
              </a:cxn>
              <a:cxn ang="0">
                <a:pos x="T4" y="T5"/>
              </a:cxn>
              <a:cxn ang="0">
                <a:pos x="T6" y="T7"/>
              </a:cxn>
              <a:cxn ang="0">
                <a:pos x="T8" y="T9"/>
              </a:cxn>
            </a:cxnLst>
            <a:rect l="0" t="0" r="r" b="b"/>
            <a:pathLst>
              <a:path w="16" h="505">
                <a:moveTo>
                  <a:pt x="0" y="505"/>
                </a:moveTo>
                <a:lnTo>
                  <a:pt x="16" y="496"/>
                </a:lnTo>
                <a:lnTo>
                  <a:pt x="16" y="0"/>
                </a:lnTo>
                <a:lnTo>
                  <a:pt x="0" y="7"/>
                </a:lnTo>
                <a:lnTo>
                  <a:pt x="0" y="505"/>
                </a:lnTo>
                <a:close/>
              </a:path>
            </a:pathLst>
          </a:custGeom>
          <a:solidFill>
            <a:srgbClr val="93A0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9" name="isḻîḓê">
            <a:extLst>
              <a:ext uri="{FF2B5EF4-FFF2-40B4-BE49-F238E27FC236}">
                <a16:creationId xmlns:a16="http://schemas.microsoft.com/office/drawing/2014/main" id="{0FFA5F0C-D1F0-412B-8FB5-188CC9997D94}"/>
              </a:ext>
            </a:extLst>
          </p:cNvPr>
          <p:cNvSpPr/>
          <p:nvPr/>
        </p:nvSpPr>
        <p:spPr bwMode="auto">
          <a:xfrm flipH="1">
            <a:off x="2460856" y="4192858"/>
            <a:ext cx="77000" cy="247500"/>
          </a:xfrm>
          <a:custGeom>
            <a:avLst/>
            <a:gdLst>
              <a:gd name="T0" fmla="*/ 97 w 98"/>
              <a:gd name="T1" fmla="*/ 0 h 315"/>
              <a:gd name="T2" fmla="*/ 0 w 98"/>
              <a:gd name="T3" fmla="*/ 56 h 315"/>
              <a:gd name="T4" fmla="*/ 0 w 98"/>
              <a:gd name="T5" fmla="*/ 315 h 315"/>
              <a:gd name="T6" fmla="*/ 98 w 98"/>
              <a:gd name="T7" fmla="*/ 259 h 315"/>
              <a:gd name="T8" fmla="*/ 97 w 98"/>
              <a:gd name="T9" fmla="*/ 0 h 315"/>
            </a:gdLst>
            <a:ahLst/>
            <a:cxnLst>
              <a:cxn ang="0">
                <a:pos x="T0" y="T1"/>
              </a:cxn>
              <a:cxn ang="0">
                <a:pos x="T2" y="T3"/>
              </a:cxn>
              <a:cxn ang="0">
                <a:pos x="T4" y="T5"/>
              </a:cxn>
              <a:cxn ang="0">
                <a:pos x="T6" y="T7"/>
              </a:cxn>
              <a:cxn ang="0">
                <a:pos x="T8" y="T9"/>
              </a:cxn>
            </a:cxnLst>
            <a:rect l="0" t="0" r="r" b="b"/>
            <a:pathLst>
              <a:path w="98" h="315">
                <a:moveTo>
                  <a:pt x="97" y="0"/>
                </a:moveTo>
                <a:lnTo>
                  <a:pt x="0" y="56"/>
                </a:lnTo>
                <a:lnTo>
                  <a:pt x="0" y="315"/>
                </a:lnTo>
                <a:lnTo>
                  <a:pt x="98" y="259"/>
                </a:lnTo>
                <a:lnTo>
                  <a:pt x="97" y="0"/>
                </a:lnTo>
                <a:close/>
              </a:path>
            </a:pathLst>
          </a:custGeom>
          <a:solidFill>
            <a:srgbClr val="3838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îś1iḋe">
            <a:extLst>
              <a:ext uri="{FF2B5EF4-FFF2-40B4-BE49-F238E27FC236}">
                <a16:creationId xmlns:a16="http://schemas.microsoft.com/office/drawing/2014/main" id="{25B4D888-2B71-4C7B-B6D6-EEF39F5D69D0}"/>
              </a:ext>
            </a:extLst>
          </p:cNvPr>
          <p:cNvSpPr/>
          <p:nvPr/>
        </p:nvSpPr>
        <p:spPr bwMode="auto">
          <a:xfrm flipH="1">
            <a:off x="2460856" y="4192858"/>
            <a:ext cx="77000" cy="247500"/>
          </a:xfrm>
          <a:custGeom>
            <a:avLst/>
            <a:gdLst>
              <a:gd name="T0" fmla="*/ 97 w 98"/>
              <a:gd name="T1" fmla="*/ 0 h 315"/>
              <a:gd name="T2" fmla="*/ 0 w 98"/>
              <a:gd name="T3" fmla="*/ 56 h 315"/>
              <a:gd name="T4" fmla="*/ 0 w 98"/>
              <a:gd name="T5" fmla="*/ 315 h 315"/>
              <a:gd name="T6" fmla="*/ 98 w 98"/>
              <a:gd name="T7" fmla="*/ 259 h 315"/>
              <a:gd name="T8" fmla="*/ 97 w 98"/>
              <a:gd name="T9" fmla="*/ 0 h 315"/>
            </a:gdLst>
            <a:ahLst/>
            <a:cxnLst>
              <a:cxn ang="0">
                <a:pos x="T0" y="T1"/>
              </a:cxn>
              <a:cxn ang="0">
                <a:pos x="T2" y="T3"/>
              </a:cxn>
              <a:cxn ang="0">
                <a:pos x="T4" y="T5"/>
              </a:cxn>
              <a:cxn ang="0">
                <a:pos x="T6" y="T7"/>
              </a:cxn>
              <a:cxn ang="0">
                <a:pos x="T8" y="T9"/>
              </a:cxn>
            </a:cxnLst>
            <a:rect l="0" t="0" r="r" b="b"/>
            <a:pathLst>
              <a:path w="98" h="315">
                <a:moveTo>
                  <a:pt x="97" y="0"/>
                </a:moveTo>
                <a:lnTo>
                  <a:pt x="0" y="56"/>
                </a:lnTo>
                <a:lnTo>
                  <a:pt x="0" y="315"/>
                </a:lnTo>
                <a:lnTo>
                  <a:pt x="98" y="259"/>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îŝlíḓè">
            <a:extLst>
              <a:ext uri="{FF2B5EF4-FFF2-40B4-BE49-F238E27FC236}">
                <a16:creationId xmlns:a16="http://schemas.microsoft.com/office/drawing/2014/main" id="{6CB6F9E4-CA66-469C-AF32-07AF25233D10}"/>
              </a:ext>
            </a:extLst>
          </p:cNvPr>
          <p:cNvSpPr/>
          <p:nvPr/>
        </p:nvSpPr>
        <p:spPr bwMode="auto">
          <a:xfrm flipH="1">
            <a:off x="2460856" y="4185001"/>
            <a:ext cx="12572" cy="221571"/>
          </a:xfrm>
          <a:custGeom>
            <a:avLst/>
            <a:gdLst>
              <a:gd name="T0" fmla="*/ 15 w 16"/>
              <a:gd name="T1" fmla="*/ 10 h 282"/>
              <a:gd name="T2" fmla="*/ 0 w 16"/>
              <a:gd name="T3" fmla="*/ 0 h 282"/>
              <a:gd name="T4" fmla="*/ 0 w 16"/>
              <a:gd name="T5" fmla="*/ 274 h 282"/>
              <a:gd name="T6" fmla="*/ 16 w 16"/>
              <a:gd name="T7" fmla="*/ 282 h 282"/>
              <a:gd name="T8" fmla="*/ 15 w 16"/>
              <a:gd name="T9" fmla="*/ 10 h 282"/>
            </a:gdLst>
            <a:ahLst/>
            <a:cxnLst>
              <a:cxn ang="0">
                <a:pos x="T0" y="T1"/>
              </a:cxn>
              <a:cxn ang="0">
                <a:pos x="T2" y="T3"/>
              </a:cxn>
              <a:cxn ang="0">
                <a:pos x="T4" y="T5"/>
              </a:cxn>
              <a:cxn ang="0">
                <a:pos x="T6" y="T7"/>
              </a:cxn>
              <a:cxn ang="0">
                <a:pos x="T8" y="T9"/>
              </a:cxn>
            </a:cxnLst>
            <a:rect l="0" t="0" r="r" b="b"/>
            <a:pathLst>
              <a:path w="16" h="282">
                <a:moveTo>
                  <a:pt x="15" y="10"/>
                </a:moveTo>
                <a:lnTo>
                  <a:pt x="0" y="0"/>
                </a:lnTo>
                <a:lnTo>
                  <a:pt x="0" y="274"/>
                </a:lnTo>
                <a:lnTo>
                  <a:pt x="16" y="282"/>
                </a:lnTo>
                <a:lnTo>
                  <a:pt x="15" y="1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2" name="iṧḷïḋe">
            <a:extLst>
              <a:ext uri="{FF2B5EF4-FFF2-40B4-BE49-F238E27FC236}">
                <a16:creationId xmlns:a16="http://schemas.microsoft.com/office/drawing/2014/main" id="{51DEB6FB-B887-4EEE-B07A-0910D9DBD45F}"/>
              </a:ext>
            </a:extLst>
          </p:cNvPr>
          <p:cNvSpPr/>
          <p:nvPr/>
        </p:nvSpPr>
        <p:spPr bwMode="auto">
          <a:xfrm flipH="1">
            <a:off x="2460856" y="4185001"/>
            <a:ext cx="12572" cy="221571"/>
          </a:xfrm>
          <a:custGeom>
            <a:avLst/>
            <a:gdLst>
              <a:gd name="T0" fmla="*/ 15 w 16"/>
              <a:gd name="T1" fmla="*/ 10 h 282"/>
              <a:gd name="T2" fmla="*/ 0 w 16"/>
              <a:gd name="T3" fmla="*/ 0 h 282"/>
              <a:gd name="T4" fmla="*/ 0 w 16"/>
              <a:gd name="T5" fmla="*/ 274 h 282"/>
              <a:gd name="T6" fmla="*/ 16 w 16"/>
              <a:gd name="T7" fmla="*/ 282 h 282"/>
              <a:gd name="T8" fmla="*/ 15 w 16"/>
              <a:gd name="T9" fmla="*/ 10 h 282"/>
            </a:gdLst>
            <a:ahLst/>
            <a:cxnLst>
              <a:cxn ang="0">
                <a:pos x="T0" y="T1"/>
              </a:cxn>
              <a:cxn ang="0">
                <a:pos x="T2" y="T3"/>
              </a:cxn>
              <a:cxn ang="0">
                <a:pos x="T4" y="T5"/>
              </a:cxn>
              <a:cxn ang="0">
                <a:pos x="T6" y="T7"/>
              </a:cxn>
              <a:cxn ang="0">
                <a:pos x="T8" y="T9"/>
              </a:cxn>
            </a:cxnLst>
            <a:rect l="0" t="0" r="r" b="b"/>
            <a:pathLst>
              <a:path w="16" h="282">
                <a:moveTo>
                  <a:pt x="15" y="10"/>
                </a:moveTo>
                <a:lnTo>
                  <a:pt x="0" y="0"/>
                </a:lnTo>
                <a:lnTo>
                  <a:pt x="0" y="274"/>
                </a:lnTo>
                <a:lnTo>
                  <a:pt x="16" y="282"/>
                </a:lnTo>
                <a:lnTo>
                  <a:pt x="15" y="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3" name="îS1iḋê">
            <a:extLst>
              <a:ext uri="{FF2B5EF4-FFF2-40B4-BE49-F238E27FC236}">
                <a16:creationId xmlns:a16="http://schemas.microsoft.com/office/drawing/2014/main" id="{FD6C8DDF-23D7-4FDF-8893-A4FA63442F0F}"/>
              </a:ext>
            </a:extLst>
          </p:cNvPr>
          <p:cNvSpPr/>
          <p:nvPr/>
        </p:nvSpPr>
        <p:spPr bwMode="auto">
          <a:xfrm flipH="1">
            <a:off x="2536284" y="4229000"/>
            <a:ext cx="13357" cy="221571"/>
          </a:xfrm>
          <a:custGeom>
            <a:avLst/>
            <a:gdLst>
              <a:gd name="T0" fmla="*/ 0 w 17"/>
              <a:gd name="T1" fmla="*/ 0 h 282"/>
              <a:gd name="T2" fmla="*/ 2 w 17"/>
              <a:gd name="T3" fmla="*/ 273 h 282"/>
              <a:gd name="T4" fmla="*/ 17 w 17"/>
              <a:gd name="T5" fmla="*/ 282 h 282"/>
              <a:gd name="T6" fmla="*/ 15 w 17"/>
              <a:gd name="T7" fmla="*/ 10 h 282"/>
              <a:gd name="T8" fmla="*/ 0 w 17"/>
              <a:gd name="T9" fmla="*/ 0 h 282"/>
            </a:gdLst>
            <a:ahLst/>
            <a:cxnLst>
              <a:cxn ang="0">
                <a:pos x="T0" y="T1"/>
              </a:cxn>
              <a:cxn ang="0">
                <a:pos x="T2" y="T3"/>
              </a:cxn>
              <a:cxn ang="0">
                <a:pos x="T4" y="T5"/>
              </a:cxn>
              <a:cxn ang="0">
                <a:pos x="T6" y="T7"/>
              </a:cxn>
              <a:cxn ang="0">
                <a:pos x="T8" y="T9"/>
              </a:cxn>
            </a:cxnLst>
            <a:rect l="0" t="0" r="r" b="b"/>
            <a:pathLst>
              <a:path w="17" h="282">
                <a:moveTo>
                  <a:pt x="0" y="0"/>
                </a:moveTo>
                <a:lnTo>
                  <a:pt x="2" y="273"/>
                </a:lnTo>
                <a:lnTo>
                  <a:pt x="17" y="282"/>
                </a:lnTo>
                <a:lnTo>
                  <a:pt x="15" y="10"/>
                </a:lnTo>
                <a:lnTo>
                  <a:pt x="0" y="0"/>
                </a:lnTo>
                <a:close/>
              </a:path>
            </a:pathLst>
          </a:custGeom>
          <a:solidFill>
            <a:srgbClr val="0D52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4" name="î$ľïḓe">
            <a:extLst>
              <a:ext uri="{FF2B5EF4-FFF2-40B4-BE49-F238E27FC236}">
                <a16:creationId xmlns:a16="http://schemas.microsoft.com/office/drawing/2014/main" id="{7A54C49D-3DD5-4F7B-89D6-A535928080A5}"/>
              </a:ext>
            </a:extLst>
          </p:cNvPr>
          <p:cNvSpPr/>
          <p:nvPr/>
        </p:nvSpPr>
        <p:spPr bwMode="auto">
          <a:xfrm flipH="1">
            <a:off x="2536284" y="4229000"/>
            <a:ext cx="13357" cy="221571"/>
          </a:xfrm>
          <a:custGeom>
            <a:avLst/>
            <a:gdLst>
              <a:gd name="T0" fmla="*/ 0 w 17"/>
              <a:gd name="T1" fmla="*/ 0 h 282"/>
              <a:gd name="T2" fmla="*/ 2 w 17"/>
              <a:gd name="T3" fmla="*/ 273 h 282"/>
              <a:gd name="T4" fmla="*/ 17 w 17"/>
              <a:gd name="T5" fmla="*/ 282 h 282"/>
              <a:gd name="T6" fmla="*/ 15 w 17"/>
              <a:gd name="T7" fmla="*/ 10 h 282"/>
              <a:gd name="T8" fmla="*/ 0 w 17"/>
              <a:gd name="T9" fmla="*/ 0 h 282"/>
            </a:gdLst>
            <a:ahLst/>
            <a:cxnLst>
              <a:cxn ang="0">
                <a:pos x="T0" y="T1"/>
              </a:cxn>
              <a:cxn ang="0">
                <a:pos x="T2" y="T3"/>
              </a:cxn>
              <a:cxn ang="0">
                <a:pos x="T4" y="T5"/>
              </a:cxn>
              <a:cxn ang="0">
                <a:pos x="T6" y="T7"/>
              </a:cxn>
              <a:cxn ang="0">
                <a:pos x="T8" y="T9"/>
              </a:cxn>
            </a:cxnLst>
            <a:rect l="0" t="0" r="r" b="b"/>
            <a:pathLst>
              <a:path w="17" h="282">
                <a:moveTo>
                  <a:pt x="0" y="0"/>
                </a:moveTo>
                <a:lnTo>
                  <a:pt x="2" y="273"/>
                </a:lnTo>
                <a:lnTo>
                  <a:pt x="17" y="282"/>
                </a:lnTo>
                <a:lnTo>
                  <a:pt x="15"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5" name="íṥļïďé">
            <a:extLst>
              <a:ext uri="{FF2B5EF4-FFF2-40B4-BE49-F238E27FC236}">
                <a16:creationId xmlns:a16="http://schemas.microsoft.com/office/drawing/2014/main" id="{ED3DB6A9-296D-4D9C-A7A1-CCB1C897D21E}"/>
              </a:ext>
            </a:extLst>
          </p:cNvPr>
          <p:cNvSpPr/>
          <p:nvPr/>
        </p:nvSpPr>
        <p:spPr bwMode="auto">
          <a:xfrm flipH="1">
            <a:off x="2461641" y="4185001"/>
            <a:ext cx="88000" cy="51857"/>
          </a:xfrm>
          <a:custGeom>
            <a:avLst/>
            <a:gdLst>
              <a:gd name="T0" fmla="*/ 97 w 112"/>
              <a:gd name="T1" fmla="*/ 0 h 66"/>
              <a:gd name="T2" fmla="*/ 0 w 112"/>
              <a:gd name="T3" fmla="*/ 56 h 66"/>
              <a:gd name="T4" fmla="*/ 15 w 112"/>
              <a:gd name="T5" fmla="*/ 66 h 66"/>
              <a:gd name="T6" fmla="*/ 112 w 112"/>
              <a:gd name="T7" fmla="*/ 10 h 66"/>
              <a:gd name="T8" fmla="*/ 97 w 112"/>
              <a:gd name="T9" fmla="*/ 0 h 66"/>
            </a:gdLst>
            <a:ahLst/>
            <a:cxnLst>
              <a:cxn ang="0">
                <a:pos x="T0" y="T1"/>
              </a:cxn>
              <a:cxn ang="0">
                <a:pos x="T2" y="T3"/>
              </a:cxn>
              <a:cxn ang="0">
                <a:pos x="T4" y="T5"/>
              </a:cxn>
              <a:cxn ang="0">
                <a:pos x="T6" y="T7"/>
              </a:cxn>
              <a:cxn ang="0">
                <a:pos x="T8" y="T9"/>
              </a:cxn>
            </a:cxnLst>
            <a:rect l="0" t="0" r="r" b="b"/>
            <a:pathLst>
              <a:path w="112" h="66">
                <a:moveTo>
                  <a:pt x="97" y="0"/>
                </a:moveTo>
                <a:lnTo>
                  <a:pt x="0" y="56"/>
                </a:lnTo>
                <a:lnTo>
                  <a:pt x="15" y="66"/>
                </a:lnTo>
                <a:lnTo>
                  <a:pt x="112" y="10"/>
                </a:lnTo>
                <a:lnTo>
                  <a:pt x="97" y="0"/>
                </a:lnTo>
                <a:close/>
              </a:path>
            </a:pathLst>
          </a:custGeom>
          <a:solidFill>
            <a:srgbClr val="0F5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6" name="iṥlîďé">
            <a:extLst>
              <a:ext uri="{FF2B5EF4-FFF2-40B4-BE49-F238E27FC236}">
                <a16:creationId xmlns:a16="http://schemas.microsoft.com/office/drawing/2014/main" id="{F2124B48-4D9D-40B0-8EBF-AC9321C9EA54}"/>
              </a:ext>
            </a:extLst>
          </p:cNvPr>
          <p:cNvSpPr/>
          <p:nvPr/>
        </p:nvSpPr>
        <p:spPr bwMode="auto">
          <a:xfrm flipH="1">
            <a:off x="2461641" y="4185001"/>
            <a:ext cx="88000" cy="51857"/>
          </a:xfrm>
          <a:custGeom>
            <a:avLst/>
            <a:gdLst>
              <a:gd name="T0" fmla="*/ 97 w 112"/>
              <a:gd name="T1" fmla="*/ 0 h 66"/>
              <a:gd name="T2" fmla="*/ 0 w 112"/>
              <a:gd name="T3" fmla="*/ 56 h 66"/>
              <a:gd name="T4" fmla="*/ 15 w 112"/>
              <a:gd name="T5" fmla="*/ 66 h 66"/>
              <a:gd name="T6" fmla="*/ 112 w 112"/>
              <a:gd name="T7" fmla="*/ 10 h 66"/>
              <a:gd name="T8" fmla="*/ 97 w 112"/>
              <a:gd name="T9" fmla="*/ 0 h 66"/>
            </a:gdLst>
            <a:ahLst/>
            <a:cxnLst>
              <a:cxn ang="0">
                <a:pos x="T0" y="T1"/>
              </a:cxn>
              <a:cxn ang="0">
                <a:pos x="T2" y="T3"/>
              </a:cxn>
              <a:cxn ang="0">
                <a:pos x="T4" y="T5"/>
              </a:cxn>
              <a:cxn ang="0">
                <a:pos x="T6" y="T7"/>
              </a:cxn>
              <a:cxn ang="0">
                <a:pos x="T8" y="T9"/>
              </a:cxn>
            </a:cxnLst>
            <a:rect l="0" t="0" r="r" b="b"/>
            <a:pathLst>
              <a:path w="112" h="66">
                <a:moveTo>
                  <a:pt x="97" y="0"/>
                </a:moveTo>
                <a:lnTo>
                  <a:pt x="0" y="56"/>
                </a:lnTo>
                <a:lnTo>
                  <a:pt x="15" y="66"/>
                </a:lnTo>
                <a:lnTo>
                  <a:pt x="112" y="10"/>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7" name="ïS1ïḓè">
            <a:extLst>
              <a:ext uri="{FF2B5EF4-FFF2-40B4-BE49-F238E27FC236}">
                <a16:creationId xmlns:a16="http://schemas.microsoft.com/office/drawing/2014/main" id="{90F92081-8ABF-45FF-A6F9-359397CC4331}"/>
              </a:ext>
            </a:extLst>
          </p:cNvPr>
          <p:cNvSpPr/>
          <p:nvPr/>
        </p:nvSpPr>
        <p:spPr bwMode="auto">
          <a:xfrm flipH="1">
            <a:off x="2547283" y="4235286"/>
            <a:ext cx="12572" cy="220786"/>
          </a:xfrm>
          <a:custGeom>
            <a:avLst/>
            <a:gdLst>
              <a:gd name="T0" fmla="*/ 0 w 16"/>
              <a:gd name="T1" fmla="*/ 273 h 281"/>
              <a:gd name="T2" fmla="*/ 16 w 16"/>
              <a:gd name="T3" fmla="*/ 281 h 281"/>
              <a:gd name="T4" fmla="*/ 15 w 16"/>
              <a:gd name="T5" fmla="*/ 9 h 281"/>
              <a:gd name="T6" fmla="*/ 0 w 16"/>
              <a:gd name="T7" fmla="*/ 0 h 281"/>
              <a:gd name="T8" fmla="*/ 0 w 16"/>
              <a:gd name="T9" fmla="*/ 273 h 281"/>
            </a:gdLst>
            <a:ahLst/>
            <a:cxnLst>
              <a:cxn ang="0">
                <a:pos x="T0" y="T1"/>
              </a:cxn>
              <a:cxn ang="0">
                <a:pos x="T2" y="T3"/>
              </a:cxn>
              <a:cxn ang="0">
                <a:pos x="T4" y="T5"/>
              </a:cxn>
              <a:cxn ang="0">
                <a:pos x="T6" y="T7"/>
              </a:cxn>
              <a:cxn ang="0">
                <a:pos x="T8" y="T9"/>
              </a:cxn>
            </a:cxnLst>
            <a:rect l="0" t="0" r="r" b="b"/>
            <a:pathLst>
              <a:path w="16" h="281">
                <a:moveTo>
                  <a:pt x="0" y="273"/>
                </a:moveTo>
                <a:lnTo>
                  <a:pt x="16" y="281"/>
                </a:lnTo>
                <a:lnTo>
                  <a:pt x="15" y="9"/>
                </a:lnTo>
                <a:lnTo>
                  <a:pt x="0" y="0"/>
                </a:lnTo>
                <a:lnTo>
                  <a:pt x="0" y="273"/>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8" name="îṡḷïdê">
            <a:extLst>
              <a:ext uri="{FF2B5EF4-FFF2-40B4-BE49-F238E27FC236}">
                <a16:creationId xmlns:a16="http://schemas.microsoft.com/office/drawing/2014/main" id="{3C7E305B-07C8-40EE-AE40-9266DB64A9FE}"/>
              </a:ext>
            </a:extLst>
          </p:cNvPr>
          <p:cNvSpPr/>
          <p:nvPr/>
        </p:nvSpPr>
        <p:spPr bwMode="auto">
          <a:xfrm flipH="1">
            <a:off x="2547283" y="4235286"/>
            <a:ext cx="12572" cy="220786"/>
          </a:xfrm>
          <a:custGeom>
            <a:avLst/>
            <a:gdLst>
              <a:gd name="T0" fmla="*/ 0 w 16"/>
              <a:gd name="T1" fmla="*/ 273 h 281"/>
              <a:gd name="T2" fmla="*/ 16 w 16"/>
              <a:gd name="T3" fmla="*/ 281 h 281"/>
              <a:gd name="T4" fmla="*/ 15 w 16"/>
              <a:gd name="T5" fmla="*/ 9 h 281"/>
              <a:gd name="T6" fmla="*/ 0 w 16"/>
              <a:gd name="T7" fmla="*/ 0 h 281"/>
              <a:gd name="T8" fmla="*/ 0 w 16"/>
              <a:gd name="T9" fmla="*/ 273 h 281"/>
            </a:gdLst>
            <a:ahLst/>
            <a:cxnLst>
              <a:cxn ang="0">
                <a:pos x="T0" y="T1"/>
              </a:cxn>
              <a:cxn ang="0">
                <a:pos x="T2" y="T3"/>
              </a:cxn>
              <a:cxn ang="0">
                <a:pos x="T4" y="T5"/>
              </a:cxn>
              <a:cxn ang="0">
                <a:pos x="T6" y="T7"/>
              </a:cxn>
              <a:cxn ang="0">
                <a:pos x="T8" y="T9"/>
              </a:cxn>
            </a:cxnLst>
            <a:rect l="0" t="0" r="r" b="b"/>
            <a:pathLst>
              <a:path w="16" h="281">
                <a:moveTo>
                  <a:pt x="0" y="273"/>
                </a:moveTo>
                <a:lnTo>
                  <a:pt x="16" y="281"/>
                </a:lnTo>
                <a:lnTo>
                  <a:pt x="15" y="9"/>
                </a:lnTo>
                <a:lnTo>
                  <a:pt x="0" y="0"/>
                </a:lnTo>
                <a:lnTo>
                  <a:pt x="0" y="27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9" name="ïṩ1íḍe">
            <a:extLst>
              <a:ext uri="{FF2B5EF4-FFF2-40B4-BE49-F238E27FC236}">
                <a16:creationId xmlns:a16="http://schemas.microsoft.com/office/drawing/2014/main" id="{479CFC9E-AD9A-4DB2-98FA-800E4A8A7F23}"/>
              </a:ext>
            </a:extLst>
          </p:cNvPr>
          <p:cNvSpPr/>
          <p:nvPr/>
        </p:nvSpPr>
        <p:spPr bwMode="auto">
          <a:xfrm flipH="1">
            <a:off x="2548070" y="4235286"/>
            <a:ext cx="87215" cy="51072"/>
          </a:xfrm>
          <a:custGeom>
            <a:avLst/>
            <a:gdLst>
              <a:gd name="T0" fmla="*/ 14 w 111"/>
              <a:gd name="T1" fmla="*/ 65 h 65"/>
              <a:gd name="T2" fmla="*/ 111 w 111"/>
              <a:gd name="T3" fmla="*/ 9 h 65"/>
              <a:gd name="T4" fmla="*/ 96 w 111"/>
              <a:gd name="T5" fmla="*/ 0 h 65"/>
              <a:gd name="T6" fmla="*/ 0 w 111"/>
              <a:gd name="T7" fmla="*/ 56 h 65"/>
              <a:gd name="T8" fmla="*/ 14 w 111"/>
              <a:gd name="T9" fmla="*/ 65 h 65"/>
            </a:gdLst>
            <a:ahLst/>
            <a:cxnLst>
              <a:cxn ang="0">
                <a:pos x="T0" y="T1"/>
              </a:cxn>
              <a:cxn ang="0">
                <a:pos x="T2" y="T3"/>
              </a:cxn>
              <a:cxn ang="0">
                <a:pos x="T4" y="T5"/>
              </a:cxn>
              <a:cxn ang="0">
                <a:pos x="T6" y="T7"/>
              </a:cxn>
              <a:cxn ang="0">
                <a:pos x="T8" y="T9"/>
              </a:cxn>
            </a:cxnLst>
            <a:rect l="0" t="0" r="r" b="b"/>
            <a:pathLst>
              <a:path w="111" h="65">
                <a:moveTo>
                  <a:pt x="14" y="65"/>
                </a:moveTo>
                <a:lnTo>
                  <a:pt x="111" y="9"/>
                </a:lnTo>
                <a:lnTo>
                  <a:pt x="96" y="0"/>
                </a:lnTo>
                <a:lnTo>
                  <a:pt x="0" y="56"/>
                </a:lnTo>
                <a:lnTo>
                  <a:pt x="14" y="65"/>
                </a:lnTo>
                <a:close/>
              </a:path>
            </a:pathLst>
          </a:custGeom>
          <a:solidFill>
            <a:srgbClr val="0F5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0" name="îṥḻiḓe">
            <a:extLst>
              <a:ext uri="{FF2B5EF4-FFF2-40B4-BE49-F238E27FC236}">
                <a16:creationId xmlns:a16="http://schemas.microsoft.com/office/drawing/2014/main" id="{29F96BD4-C179-467F-96E9-7BEFBB68436B}"/>
              </a:ext>
            </a:extLst>
          </p:cNvPr>
          <p:cNvSpPr/>
          <p:nvPr/>
        </p:nvSpPr>
        <p:spPr bwMode="auto">
          <a:xfrm flipH="1">
            <a:off x="2548070" y="4235286"/>
            <a:ext cx="87215" cy="51072"/>
          </a:xfrm>
          <a:custGeom>
            <a:avLst/>
            <a:gdLst>
              <a:gd name="T0" fmla="*/ 14 w 111"/>
              <a:gd name="T1" fmla="*/ 65 h 65"/>
              <a:gd name="T2" fmla="*/ 111 w 111"/>
              <a:gd name="T3" fmla="*/ 9 h 65"/>
              <a:gd name="T4" fmla="*/ 96 w 111"/>
              <a:gd name="T5" fmla="*/ 0 h 65"/>
              <a:gd name="T6" fmla="*/ 0 w 111"/>
              <a:gd name="T7" fmla="*/ 56 h 65"/>
              <a:gd name="T8" fmla="*/ 14 w 111"/>
              <a:gd name="T9" fmla="*/ 65 h 65"/>
            </a:gdLst>
            <a:ahLst/>
            <a:cxnLst>
              <a:cxn ang="0">
                <a:pos x="T0" y="T1"/>
              </a:cxn>
              <a:cxn ang="0">
                <a:pos x="T2" y="T3"/>
              </a:cxn>
              <a:cxn ang="0">
                <a:pos x="T4" y="T5"/>
              </a:cxn>
              <a:cxn ang="0">
                <a:pos x="T6" y="T7"/>
              </a:cxn>
              <a:cxn ang="0">
                <a:pos x="T8" y="T9"/>
              </a:cxn>
            </a:cxnLst>
            <a:rect l="0" t="0" r="r" b="b"/>
            <a:pathLst>
              <a:path w="111" h="65">
                <a:moveTo>
                  <a:pt x="14" y="65"/>
                </a:moveTo>
                <a:lnTo>
                  <a:pt x="111" y="9"/>
                </a:lnTo>
                <a:lnTo>
                  <a:pt x="96" y="0"/>
                </a:lnTo>
                <a:lnTo>
                  <a:pt x="0" y="56"/>
                </a:lnTo>
                <a:lnTo>
                  <a:pt x="14" y="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1" name="ïśḻïḑé">
            <a:extLst>
              <a:ext uri="{FF2B5EF4-FFF2-40B4-BE49-F238E27FC236}">
                <a16:creationId xmlns:a16="http://schemas.microsoft.com/office/drawing/2014/main" id="{09310C0F-FDF6-480C-9BD0-9DFA3FD27F91}"/>
              </a:ext>
            </a:extLst>
          </p:cNvPr>
          <p:cNvSpPr/>
          <p:nvPr/>
        </p:nvSpPr>
        <p:spPr bwMode="auto">
          <a:xfrm flipH="1">
            <a:off x="2547283" y="4242358"/>
            <a:ext cx="75428" cy="257714"/>
          </a:xfrm>
          <a:custGeom>
            <a:avLst/>
            <a:gdLst>
              <a:gd name="T0" fmla="*/ 0 w 96"/>
              <a:gd name="T1" fmla="*/ 328 h 328"/>
              <a:gd name="T2" fmla="*/ 96 w 96"/>
              <a:gd name="T3" fmla="*/ 272 h 328"/>
              <a:gd name="T4" fmla="*/ 95 w 96"/>
              <a:gd name="T5" fmla="*/ 0 h 328"/>
              <a:gd name="T6" fmla="*/ 0 w 96"/>
              <a:gd name="T7" fmla="*/ 56 h 328"/>
              <a:gd name="T8" fmla="*/ 0 w 96"/>
              <a:gd name="T9" fmla="*/ 328 h 328"/>
            </a:gdLst>
            <a:ahLst/>
            <a:cxnLst>
              <a:cxn ang="0">
                <a:pos x="T0" y="T1"/>
              </a:cxn>
              <a:cxn ang="0">
                <a:pos x="T2" y="T3"/>
              </a:cxn>
              <a:cxn ang="0">
                <a:pos x="T4" y="T5"/>
              </a:cxn>
              <a:cxn ang="0">
                <a:pos x="T6" y="T7"/>
              </a:cxn>
              <a:cxn ang="0">
                <a:pos x="T8" y="T9"/>
              </a:cxn>
            </a:cxnLst>
            <a:rect l="0" t="0" r="r" b="b"/>
            <a:pathLst>
              <a:path w="96" h="328">
                <a:moveTo>
                  <a:pt x="0" y="328"/>
                </a:moveTo>
                <a:lnTo>
                  <a:pt x="96" y="272"/>
                </a:lnTo>
                <a:lnTo>
                  <a:pt x="95" y="0"/>
                </a:lnTo>
                <a:lnTo>
                  <a:pt x="0" y="56"/>
                </a:lnTo>
                <a:lnTo>
                  <a:pt x="0" y="328"/>
                </a:lnTo>
                <a:close/>
              </a:path>
            </a:pathLst>
          </a:custGeom>
          <a:solidFill>
            <a:srgbClr val="4B9F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2" name="ïš1íde">
            <a:extLst>
              <a:ext uri="{FF2B5EF4-FFF2-40B4-BE49-F238E27FC236}">
                <a16:creationId xmlns:a16="http://schemas.microsoft.com/office/drawing/2014/main" id="{8C3C5EF6-17B0-470A-8A31-C01272F7C70E}"/>
              </a:ext>
            </a:extLst>
          </p:cNvPr>
          <p:cNvSpPr/>
          <p:nvPr/>
        </p:nvSpPr>
        <p:spPr bwMode="auto">
          <a:xfrm flipH="1">
            <a:off x="2547283" y="4242358"/>
            <a:ext cx="75428" cy="257714"/>
          </a:xfrm>
          <a:custGeom>
            <a:avLst/>
            <a:gdLst>
              <a:gd name="T0" fmla="*/ 0 w 96"/>
              <a:gd name="T1" fmla="*/ 328 h 328"/>
              <a:gd name="T2" fmla="*/ 96 w 96"/>
              <a:gd name="T3" fmla="*/ 272 h 328"/>
              <a:gd name="T4" fmla="*/ 95 w 96"/>
              <a:gd name="T5" fmla="*/ 0 h 328"/>
              <a:gd name="T6" fmla="*/ 0 w 96"/>
              <a:gd name="T7" fmla="*/ 56 h 328"/>
              <a:gd name="T8" fmla="*/ 0 w 96"/>
              <a:gd name="T9" fmla="*/ 328 h 328"/>
            </a:gdLst>
            <a:ahLst/>
            <a:cxnLst>
              <a:cxn ang="0">
                <a:pos x="T0" y="T1"/>
              </a:cxn>
              <a:cxn ang="0">
                <a:pos x="T2" y="T3"/>
              </a:cxn>
              <a:cxn ang="0">
                <a:pos x="T4" y="T5"/>
              </a:cxn>
              <a:cxn ang="0">
                <a:pos x="T6" y="T7"/>
              </a:cxn>
              <a:cxn ang="0">
                <a:pos x="T8" y="T9"/>
              </a:cxn>
            </a:cxnLst>
            <a:rect l="0" t="0" r="r" b="b"/>
            <a:pathLst>
              <a:path w="96" h="328">
                <a:moveTo>
                  <a:pt x="0" y="328"/>
                </a:moveTo>
                <a:lnTo>
                  <a:pt x="96" y="272"/>
                </a:lnTo>
                <a:lnTo>
                  <a:pt x="95" y="0"/>
                </a:lnTo>
                <a:lnTo>
                  <a:pt x="0" y="56"/>
                </a:lnTo>
                <a:lnTo>
                  <a:pt x="0" y="3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3" name="îšļiḍè">
            <a:extLst>
              <a:ext uri="{FF2B5EF4-FFF2-40B4-BE49-F238E27FC236}">
                <a16:creationId xmlns:a16="http://schemas.microsoft.com/office/drawing/2014/main" id="{AA5D86D8-2BED-4C26-88CE-C1FDA7AF7A89}"/>
              </a:ext>
            </a:extLst>
          </p:cNvPr>
          <p:cNvSpPr/>
          <p:nvPr/>
        </p:nvSpPr>
        <p:spPr bwMode="auto">
          <a:xfrm flipH="1">
            <a:off x="2622713" y="4279287"/>
            <a:ext cx="12572" cy="220786"/>
          </a:xfrm>
          <a:custGeom>
            <a:avLst/>
            <a:gdLst>
              <a:gd name="T0" fmla="*/ 0 w 16"/>
              <a:gd name="T1" fmla="*/ 272 h 281"/>
              <a:gd name="T2" fmla="*/ 16 w 16"/>
              <a:gd name="T3" fmla="*/ 281 h 281"/>
              <a:gd name="T4" fmla="*/ 14 w 16"/>
              <a:gd name="T5" fmla="*/ 9 h 281"/>
              <a:gd name="T6" fmla="*/ 0 w 16"/>
              <a:gd name="T7" fmla="*/ 0 h 281"/>
              <a:gd name="T8" fmla="*/ 0 w 16"/>
              <a:gd name="T9" fmla="*/ 272 h 281"/>
            </a:gdLst>
            <a:ahLst/>
            <a:cxnLst>
              <a:cxn ang="0">
                <a:pos x="T0" y="T1"/>
              </a:cxn>
              <a:cxn ang="0">
                <a:pos x="T2" y="T3"/>
              </a:cxn>
              <a:cxn ang="0">
                <a:pos x="T4" y="T5"/>
              </a:cxn>
              <a:cxn ang="0">
                <a:pos x="T6" y="T7"/>
              </a:cxn>
              <a:cxn ang="0">
                <a:pos x="T8" y="T9"/>
              </a:cxn>
            </a:cxnLst>
            <a:rect l="0" t="0" r="r" b="b"/>
            <a:pathLst>
              <a:path w="16" h="281">
                <a:moveTo>
                  <a:pt x="0" y="272"/>
                </a:moveTo>
                <a:lnTo>
                  <a:pt x="16" y="281"/>
                </a:lnTo>
                <a:lnTo>
                  <a:pt x="14" y="9"/>
                </a:lnTo>
                <a:lnTo>
                  <a:pt x="0" y="0"/>
                </a:lnTo>
                <a:lnTo>
                  <a:pt x="0" y="272"/>
                </a:lnTo>
                <a:close/>
              </a:path>
            </a:pathLst>
          </a:custGeom>
          <a:solidFill>
            <a:srgbClr val="0D52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4" name="íṣľïďè">
            <a:extLst>
              <a:ext uri="{FF2B5EF4-FFF2-40B4-BE49-F238E27FC236}">
                <a16:creationId xmlns:a16="http://schemas.microsoft.com/office/drawing/2014/main" id="{62C30E54-46AC-4AFB-8821-70BAA535B812}"/>
              </a:ext>
            </a:extLst>
          </p:cNvPr>
          <p:cNvSpPr/>
          <p:nvPr/>
        </p:nvSpPr>
        <p:spPr bwMode="auto">
          <a:xfrm flipH="1">
            <a:off x="2622713" y="4279287"/>
            <a:ext cx="12572" cy="220786"/>
          </a:xfrm>
          <a:custGeom>
            <a:avLst/>
            <a:gdLst>
              <a:gd name="T0" fmla="*/ 0 w 16"/>
              <a:gd name="T1" fmla="*/ 272 h 281"/>
              <a:gd name="T2" fmla="*/ 16 w 16"/>
              <a:gd name="T3" fmla="*/ 281 h 281"/>
              <a:gd name="T4" fmla="*/ 14 w 16"/>
              <a:gd name="T5" fmla="*/ 9 h 281"/>
              <a:gd name="T6" fmla="*/ 0 w 16"/>
              <a:gd name="T7" fmla="*/ 0 h 281"/>
              <a:gd name="T8" fmla="*/ 0 w 16"/>
              <a:gd name="T9" fmla="*/ 272 h 281"/>
            </a:gdLst>
            <a:ahLst/>
            <a:cxnLst>
              <a:cxn ang="0">
                <a:pos x="T0" y="T1"/>
              </a:cxn>
              <a:cxn ang="0">
                <a:pos x="T2" y="T3"/>
              </a:cxn>
              <a:cxn ang="0">
                <a:pos x="T4" y="T5"/>
              </a:cxn>
              <a:cxn ang="0">
                <a:pos x="T6" y="T7"/>
              </a:cxn>
              <a:cxn ang="0">
                <a:pos x="T8" y="T9"/>
              </a:cxn>
            </a:cxnLst>
            <a:rect l="0" t="0" r="r" b="b"/>
            <a:pathLst>
              <a:path w="16" h="281">
                <a:moveTo>
                  <a:pt x="0" y="272"/>
                </a:moveTo>
                <a:lnTo>
                  <a:pt x="16" y="281"/>
                </a:lnTo>
                <a:lnTo>
                  <a:pt x="14" y="9"/>
                </a:lnTo>
                <a:lnTo>
                  <a:pt x="0" y="0"/>
                </a:lnTo>
                <a:lnTo>
                  <a:pt x="0" y="2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5" name="îṧ1idè">
            <a:extLst>
              <a:ext uri="{FF2B5EF4-FFF2-40B4-BE49-F238E27FC236}">
                <a16:creationId xmlns:a16="http://schemas.microsoft.com/office/drawing/2014/main" id="{FD1A3D4E-D77F-491E-965F-25E1CCC56102}"/>
              </a:ext>
            </a:extLst>
          </p:cNvPr>
          <p:cNvSpPr/>
          <p:nvPr/>
        </p:nvSpPr>
        <p:spPr bwMode="auto">
          <a:xfrm flipH="1">
            <a:off x="2436498" y="4144929"/>
            <a:ext cx="224714" cy="129643"/>
          </a:xfrm>
          <a:custGeom>
            <a:avLst/>
            <a:gdLst>
              <a:gd name="T0" fmla="*/ 271 w 286"/>
              <a:gd name="T1" fmla="*/ 0 h 165"/>
              <a:gd name="T2" fmla="*/ 0 w 286"/>
              <a:gd name="T3" fmla="*/ 156 h 165"/>
              <a:gd name="T4" fmla="*/ 15 w 286"/>
              <a:gd name="T5" fmla="*/ 165 h 165"/>
              <a:gd name="T6" fmla="*/ 286 w 286"/>
              <a:gd name="T7" fmla="*/ 9 h 165"/>
              <a:gd name="T8" fmla="*/ 271 w 286"/>
              <a:gd name="T9" fmla="*/ 0 h 165"/>
            </a:gdLst>
            <a:ahLst/>
            <a:cxnLst>
              <a:cxn ang="0">
                <a:pos x="T0" y="T1"/>
              </a:cxn>
              <a:cxn ang="0">
                <a:pos x="T2" y="T3"/>
              </a:cxn>
              <a:cxn ang="0">
                <a:pos x="T4" y="T5"/>
              </a:cxn>
              <a:cxn ang="0">
                <a:pos x="T6" y="T7"/>
              </a:cxn>
              <a:cxn ang="0">
                <a:pos x="T8" y="T9"/>
              </a:cxn>
            </a:cxnLst>
            <a:rect l="0" t="0" r="r" b="b"/>
            <a:pathLst>
              <a:path w="286" h="165">
                <a:moveTo>
                  <a:pt x="271" y="0"/>
                </a:moveTo>
                <a:lnTo>
                  <a:pt x="0" y="156"/>
                </a:lnTo>
                <a:lnTo>
                  <a:pt x="15" y="165"/>
                </a:lnTo>
                <a:lnTo>
                  <a:pt x="286" y="9"/>
                </a:lnTo>
                <a:lnTo>
                  <a:pt x="271"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6" name="îŝlïdè">
            <a:extLst>
              <a:ext uri="{FF2B5EF4-FFF2-40B4-BE49-F238E27FC236}">
                <a16:creationId xmlns:a16="http://schemas.microsoft.com/office/drawing/2014/main" id="{E50F6556-9468-4CF6-AF6A-102EF72C7ED2}"/>
              </a:ext>
            </a:extLst>
          </p:cNvPr>
          <p:cNvSpPr/>
          <p:nvPr/>
        </p:nvSpPr>
        <p:spPr bwMode="auto">
          <a:xfrm flipH="1">
            <a:off x="2436498" y="4144929"/>
            <a:ext cx="224714" cy="129643"/>
          </a:xfrm>
          <a:custGeom>
            <a:avLst/>
            <a:gdLst>
              <a:gd name="T0" fmla="*/ 271 w 286"/>
              <a:gd name="T1" fmla="*/ 0 h 165"/>
              <a:gd name="T2" fmla="*/ 0 w 286"/>
              <a:gd name="T3" fmla="*/ 156 h 165"/>
              <a:gd name="T4" fmla="*/ 15 w 286"/>
              <a:gd name="T5" fmla="*/ 165 h 165"/>
              <a:gd name="T6" fmla="*/ 286 w 286"/>
              <a:gd name="T7" fmla="*/ 9 h 165"/>
              <a:gd name="T8" fmla="*/ 271 w 286"/>
              <a:gd name="T9" fmla="*/ 0 h 165"/>
            </a:gdLst>
            <a:ahLst/>
            <a:cxnLst>
              <a:cxn ang="0">
                <a:pos x="T0" y="T1"/>
              </a:cxn>
              <a:cxn ang="0">
                <a:pos x="T2" y="T3"/>
              </a:cxn>
              <a:cxn ang="0">
                <a:pos x="T4" y="T5"/>
              </a:cxn>
              <a:cxn ang="0">
                <a:pos x="T6" y="T7"/>
              </a:cxn>
              <a:cxn ang="0">
                <a:pos x="T8" y="T9"/>
              </a:cxn>
            </a:cxnLst>
            <a:rect l="0" t="0" r="r" b="b"/>
            <a:pathLst>
              <a:path w="286" h="165">
                <a:moveTo>
                  <a:pt x="271" y="0"/>
                </a:moveTo>
                <a:lnTo>
                  <a:pt x="0" y="156"/>
                </a:lnTo>
                <a:lnTo>
                  <a:pt x="15" y="165"/>
                </a:lnTo>
                <a:lnTo>
                  <a:pt x="286" y="9"/>
                </a:lnTo>
                <a:lnTo>
                  <a:pt x="2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7" name="îṣḷiďe">
            <a:extLst>
              <a:ext uri="{FF2B5EF4-FFF2-40B4-BE49-F238E27FC236}">
                <a16:creationId xmlns:a16="http://schemas.microsoft.com/office/drawing/2014/main" id="{A3B37539-DB5E-4AA0-80C8-62CCF7700172}"/>
              </a:ext>
            </a:extLst>
          </p:cNvPr>
          <p:cNvSpPr/>
          <p:nvPr/>
        </p:nvSpPr>
        <p:spPr bwMode="auto">
          <a:xfrm flipH="1">
            <a:off x="2434927" y="4152000"/>
            <a:ext cx="214500" cy="363000"/>
          </a:xfrm>
          <a:custGeom>
            <a:avLst/>
            <a:gdLst>
              <a:gd name="T0" fmla="*/ 130 w 273"/>
              <a:gd name="T1" fmla="*/ 387 h 462"/>
              <a:gd name="T2" fmla="*/ 144 w 273"/>
              <a:gd name="T3" fmla="*/ 380 h 462"/>
              <a:gd name="T4" fmla="*/ 142 w 273"/>
              <a:gd name="T5" fmla="*/ 121 h 462"/>
              <a:gd name="T6" fmla="*/ 239 w 273"/>
              <a:gd name="T7" fmla="*/ 65 h 462"/>
              <a:gd name="T8" fmla="*/ 240 w 273"/>
              <a:gd name="T9" fmla="*/ 324 h 462"/>
              <a:gd name="T10" fmla="*/ 273 w 273"/>
              <a:gd name="T11" fmla="*/ 305 h 462"/>
              <a:gd name="T12" fmla="*/ 271 w 273"/>
              <a:gd name="T13" fmla="*/ 0 h 462"/>
              <a:gd name="T14" fmla="*/ 0 w 273"/>
              <a:gd name="T15" fmla="*/ 156 h 462"/>
              <a:gd name="T16" fmla="*/ 1 w 273"/>
              <a:gd name="T17" fmla="*/ 462 h 462"/>
              <a:gd name="T18" fmla="*/ 34 w 273"/>
              <a:gd name="T19" fmla="*/ 443 h 462"/>
              <a:gd name="T20" fmla="*/ 32 w 273"/>
              <a:gd name="T21" fmla="*/ 184 h 462"/>
              <a:gd name="T22" fmla="*/ 129 w 273"/>
              <a:gd name="T23" fmla="*/ 128 h 462"/>
              <a:gd name="T24" fmla="*/ 130 w 273"/>
              <a:gd name="T25" fmla="*/ 387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62">
                <a:moveTo>
                  <a:pt x="130" y="387"/>
                </a:moveTo>
                <a:lnTo>
                  <a:pt x="144" y="380"/>
                </a:lnTo>
                <a:lnTo>
                  <a:pt x="142" y="121"/>
                </a:lnTo>
                <a:lnTo>
                  <a:pt x="239" y="65"/>
                </a:lnTo>
                <a:lnTo>
                  <a:pt x="240" y="324"/>
                </a:lnTo>
                <a:lnTo>
                  <a:pt x="273" y="305"/>
                </a:lnTo>
                <a:lnTo>
                  <a:pt x="271" y="0"/>
                </a:lnTo>
                <a:lnTo>
                  <a:pt x="0" y="156"/>
                </a:lnTo>
                <a:lnTo>
                  <a:pt x="1" y="462"/>
                </a:lnTo>
                <a:lnTo>
                  <a:pt x="34" y="443"/>
                </a:lnTo>
                <a:lnTo>
                  <a:pt x="32" y="184"/>
                </a:lnTo>
                <a:lnTo>
                  <a:pt x="129" y="128"/>
                </a:lnTo>
                <a:lnTo>
                  <a:pt x="130" y="3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8" name="îṡľïḓé">
            <a:extLst>
              <a:ext uri="{FF2B5EF4-FFF2-40B4-BE49-F238E27FC236}">
                <a16:creationId xmlns:a16="http://schemas.microsoft.com/office/drawing/2014/main" id="{461B638F-65FC-4DC9-AF47-31816398EFA8}"/>
              </a:ext>
            </a:extLst>
          </p:cNvPr>
          <p:cNvSpPr/>
          <p:nvPr/>
        </p:nvSpPr>
        <p:spPr bwMode="auto">
          <a:xfrm flipH="1">
            <a:off x="2434927" y="4152000"/>
            <a:ext cx="214500" cy="363000"/>
          </a:xfrm>
          <a:custGeom>
            <a:avLst/>
            <a:gdLst>
              <a:gd name="T0" fmla="*/ 130 w 273"/>
              <a:gd name="T1" fmla="*/ 387 h 462"/>
              <a:gd name="T2" fmla="*/ 144 w 273"/>
              <a:gd name="T3" fmla="*/ 380 h 462"/>
              <a:gd name="T4" fmla="*/ 142 w 273"/>
              <a:gd name="T5" fmla="*/ 121 h 462"/>
              <a:gd name="T6" fmla="*/ 239 w 273"/>
              <a:gd name="T7" fmla="*/ 65 h 462"/>
              <a:gd name="T8" fmla="*/ 240 w 273"/>
              <a:gd name="T9" fmla="*/ 324 h 462"/>
              <a:gd name="T10" fmla="*/ 273 w 273"/>
              <a:gd name="T11" fmla="*/ 305 h 462"/>
              <a:gd name="T12" fmla="*/ 271 w 273"/>
              <a:gd name="T13" fmla="*/ 0 h 462"/>
              <a:gd name="T14" fmla="*/ 0 w 273"/>
              <a:gd name="T15" fmla="*/ 156 h 462"/>
              <a:gd name="T16" fmla="*/ 1 w 273"/>
              <a:gd name="T17" fmla="*/ 462 h 462"/>
              <a:gd name="T18" fmla="*/ 34 w 273"/>
              <a:gd name="T19" fmla="*/ 443 h 462"/>
              <a:gd name="T20" fmla="*/ 32 w 273"/>
              <a:gd name="T21" fmla="*/ 184 h 462"/>
              <a:gd name="T22" fmla="*/ 129 w 273"/>
              <a:gd name="T23" fmla="*/ 128 h 462"/>
              <a:gd name="T24" fmla="*/ 130 w 273"/>
              <a:gd name="T25" fmla="*/ 387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62">
                <a:moveTo>
                  <a:pt x="130" y="387"/>
                </a:moveTo>
                <a:lnTo>
                  <a:pt x="144" y="380"/>
                </a:lnTo>
                <a:lnTo>
                  <a:pt x="142" y="121"/>
                </a:lnTo>
                <a:lnTo>
                  <a:pt x="239" y="65"/>
                </a:lnTo>
                <a:lnTo>
                  <a:pt x="240" y="324"/>
                </a:lnTo>
                <a:lnTo>
                  <a:pt x="273" y="305"/>
                </a:lnTo>
                <a:lnTo>
                  <a:pt x="271" y="0"/>
                </a:lnTo>
                <a:lnTo>
                  <a:pt x="0" y="156"/>
                </a:lnTo>
                <a:lnTo>
                  <a:pt x="1" y="462"/>
                </a:lnTo>
                <a:lnTo>
                  <a:pt x="34" y="443"/>
                </a:lnTo>
                <a:lnTo>
                  <a:pt x="32" y="184"/>
                </a:lnTo>
                <a:lnTo>
                  <a:pt x="129" y="128"/>
                </a:lnTo>
                <a:lnTo>
                  <a:pt x="130" y="3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9" name="îṥ1îďe">
            <a:extLst>
              <a:ext uri="{FF2B5EF4-FFF2-40B4-BE49-F238E27FC236}">
                <a16:creationId xmlns:a16="http://schemas.microsoft.com/office/drawing/2014/main" id="{170951E5-6CB6-477A-B16B-BD562ED6A87C}"/>
              </a:ext>
            </a:extLst>
          </p:cNvPr>
          <p:cNvSpPr/>
          <p:nvPr/>
        </p:nvSpPr>
        <p:spPr bwMode="auto">
          <a:xfrm flipH="1">
            <a:off x="2648641" y="4267501"/>
            <a:ext cx="12572" cy="247500"/>
          </a:xfrm>
          <a:custGeom>
            <a:avLst/>
            <a:gdLst>
              <a:gd name="T0" fmla="*/ 0 w 16"/>
              <a:gd name="T1" fmla="*/ 306 h 315"/>
              <a:gd name="T2" fmla="*/ 16 w 16"/>
              <a:gd name="T3" fmla="*/ 315 h 315"/>
              <a:gd name="T4" fmla="*/ 15 w 16"/>
              <a:gd name="T5" fmla="*/ 9 h 315"/>
              <a:gd name="T6" fmla="*/ 0 w 16"/>
              <a:gd name="T7" fmla="*/ 0 h 315"/>
              <a:gd name="T8" fmla="*/ 0 w 16"/>
              <a:gd name="T9" fmla="*/ 306 h 315"/>
            </a:gdLst>
            <a:ahLst/>
            <a:cxnLst>
              <a:cxn ang="0">
                <a:pos x="T0" y="T1"/>
              </a:cxn>
              <a:cxn ang="0">
                <a:pos x="T2" y="T3"/>
              </a:cxn>
              <a:cxn ang="0">
                <a:pos x="T4" y="T5"/>
              </a:cxn>
              <a:cxn ang="0">
                <a:pos x="T6" y="T7"/>
              </a:cxn>
              <a:cxn ang="0">
                <a:pos x="T8" y="T9"/>
              </a:cxn>
            </a:cxnLst>
            <a:rect l="0" t="0" r="r" b="b"/>
            <a:pathLst>
              <a:path w="16" h="315">
                <a:moveTo>
                  <a:pt x="0" y="306"/>
                </a:moveTo>
                <a:lnTo>
                  <a:pt x="16" y="315"/>
                </a:lnTo>
                <a:lnTo>
                  <a:pt x="15" y="9"/>
                </a:lnTo>
                <a:lnTo>
                  <a:pt x="0" y="0"/>
                </a:lnTo>
                <a:lnTo>
                  <a:pt x="0" y="306"/>
                </a:lnTo>
                <a:close/>
              </a:path>
            </a:pathLst>
          </a:custGeom>
          <a:solidFill>
            <a:srgbClr val="AFC1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0" name="îSlíḋê">
            <a:extLst>
              <a:ext uri="{FF2B5EF4-FFF2-40B4-BE49-F238E27FC236}">
                <a16:creationId xmlns:a16="http://schemas.microsoft.com/office/drawing/2014/main" id="{C78DB3FD-5026-40F4-B118-4604DA3EA712}"/>
              </a:ext>
            </a:extLst>
          </p:cNvPr>
          <p:cNvSpPr/>
          <p:nvPr/>
        </p:nvSpPr>
        <p:spPr bwMode="auto">
          <a:xfrm flipH="1">
            <a:off x="2648641" y="4267501"/>
            <a:ext cx="12572" cy="247500"/>
          </a:xfrm>
          <a:custGeom>
            <a:avLst/>
            <a:gdLst>
              <a:gd name="T0" fmla="*/ 0 w 16"/>
              <a:gd name="T1" fmla="*/ 306 h 315"/>
              <a:gd name="T2" fmla="*/ 16 w 16"/>
              <a:gd name="T3" fmla="*/ 315 h 315"/>
              <a:gd name="T4" fmla="*/ 15 w 16"/>
              <a:gd name="T5" fmla="*/ 9 h 315"/>
              <a:gd name="T6" fmla="*/ 0 w 16"/>
              <a:gd name="T7" fmla="*/ 0 h 315"/>
              <a:gd name="T8" fmla="*/ 0 w 16"/>
              <a:gd name="T9" fmla="*/ 306 h 315"/>
            </a:gdLst>
            <a:ahLst/>
            <a:cxnLst>
              <a:cxn ang="0">
                <a:pos x="T0" y="T1"/>
              </a:cxn>
              <a:cxn ang="0">
                <a:pos x="T2" y="T3"/>
              </a:cxn>
              <a:cxn ang="0">
                <a:pos x="T4" y="T5"/>
              </a:cxn>
              <a:cxn ang="0">
                <a:pos x="T6" y="T7"/>
              </a:cxn>
              <a:cxn ang="0">
                <a:pos x="T8" y="T9"/>
              </a:cxn>
            </a:cxnLst>
            <a:rect l="0" t="0" r="r" b="b"/>
            <a:pathLst>
              <a:path w="16" h="315">
                <a:moveTo>
                  <a:pt x="0" y="306"/>
                </a:moveTo>
                <a:lnTo>
                  <a:pt x="16" y="315"/>
                </a:lnTo>
                <a:lnTo>
                  <a:pt x="15" y="9"/>
                </a:lnTo>
                <a:lnTo>
                  <a:pt x="0" y="0"/>
                </a:lnTo>
                <a:lnTo>
                  <a:pt x="0" y="3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1" name="îŝḷîḓè">
            <a:extLst>
              <a:ext uri="{FF2B5EF4-FFF2-40B4-BE49-F238E27FC236}">
                <a16:creationId xmlns:a16="http://schemas.microsoft.com/office/drawing/2014/main" id="{D9C9DA6B-8F04-4F25-9E82-DA144EF31C01}"/>
              </a:ext>
            </a:extLst>
          </p:cNvPr>
          <p:cNvSpPr/>
          <p:nvPr/>
        </p:nvSpPr>
        <p:spPr bwMode="auto">
          <a:xfrm flipH="1">
            <a:off x="2695782" y="4284786"/>
            <a:ext cx="112358" cy="252214"/>
          </a:xfrm>
          <a:custGeom>
            <a:avLst/>
            <a:gdLst>
              <a:gd name="T0" fmla="*/ 93 w 98"/>
              <a:gd name="T1" fmla="*/ 2 h 219"/>
              <a:gd name="T2" fmla="*/ 6 w 98"/>
              <a:gd name="T3" fmla="*/ 51 h 219"/>
              <a:gd name="T4" fmla="*/ 0 w 98"/>
              <a:gd name="T5" fmla="*/ 60 h 219"/>
              <a:gd name="T6" fmla="*/ 1 w 98"/>
              <a:gd name="T7" fmla="*/ 214 h 219"/>
              <a:gd name="T8" fmla="*/ 6 w 98"/>
              <a:gd name="T9" fmla="*/ 217 h 219"/>
              <a:gd name="T10" fmla="*/ 93 w 98"/>
              <a:gd name="T11" fmla="*/ 168 h 219"/>
              <a:gd name="T12" fmla="*/ 98 w 98"/>
              <a:gd name="T13" fmla="*/ 159 h 219"/>
              <a:gd name="T14" fmla="*/ 98 w 98"/>
              <a:gd name="T15" fmla="*/ 5 h 219"/>
              <a:gd name="T16" fmla="*/ 93 w 98"/>
              <a:gd name="T17" fmla="*/ 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219">
                <a:moveTo>
                  <a:pt x="93" y="2"/>
                </a:moveTo>
                <a:cubicBezTo>
                  <a:pt x="6" y="51"/>
                  <a:pt x="6" y="51"/>
                  <a:pt x="6" y="51"/>
                </a:cubicBezTo>
                <a:cubicBezTo>
                  <a:pt x="3" y="53"/>
                  <a:pt x="0" y="57"/>
                  <a:pt x="0" y="60"/>
                </a:cubicBezTo>
                <a:cubicBezTo>
                  <a:pt x="1" y="214"/>
                  <a:pt x="1" y="214"/>
                  <a:pt x="1" y="214"/>
                </a:cubicBezTo>
                <a:cubicBezTo>
                  <a:pt x="1" y="218"/>
                  <a:pt x="3" y="219"/>
                  <a:pt x="6" y="217"/>
                </a:cubicBezTo>
                <a:cubicBezTo>
                  <a:pt x="93" y="168"/>
                  <a:pt x="93" y="168"/>
                  <a:pt x="93" y="168"/>
                </a:cubicBezTo>
                <a:cubicBezTo>
                  <a:pt x="96" y="167"/>
                  <a:pt x="98" y="162"/>
                  <a:pt x="98" y="159"/>
                </a:cubicBezTo>
                <a:cubicBezTo>
                  <a:pt x="98" y="5"/>
                  <a:pt x="98" y="5"/>
                  <a:pt x="98" y="5"/>
                </a:cubicBezTo>
                <a:cubicBezTo>
                  <a:pt x="98" y="2"/>
                  <a:pt x="96" y="0"/>
                  <a:pt x="93" y="2"/>
                </a:cubicBezTo>
              </a:path>
            </a:pathLst>
          </a:custGeom>
          <a:solidFill>
            <a:srgbClr val="4B9F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2" name="ïŝḻiḑê">
            <a:extLst>
              <a:ext uri="{FF2B5EF4-FFF2-40B4-BE49-F238E27FC236}">
                <a16:creationId xmlns:a16="http://schemas.microsoft.com/office/drawing/2014/main" id="{A34E3CB1-2A66-4627-ABE1-A48BF1043216}"/>
              </a:ext>
            </a:extLst>
          </p:cNvPr>
          <p:cNvSpPr/>
          <p:nvPr/>
        </p:nvSpPr>
        <p:spPr bwMode="auto">
          <a:xfrm flipH="1">
            <a:off x="2297425" y="4060073"/>
            <a:ext cx="112358" cy="251429"/>
          </a:xfrm>
          <a:custGeom>
            <a:avLst/>
            <a:gdLst>
              <a:gd name="T0" fmla="*/ 6 w 98"/>
              <a:gd name="T1" fmla="*/ 217 h 219"/>
              <a:gd name="T2" fmla="*/ 92 w 98"/>
              <a:gd name="T3" fmla="*/ 168 h 219"/>
              <a:gd name="T4" fmla="*/ 98 w 98"/>
              <a:gd name="T5" fmla="*/ 159 h 219"/>
              <a:gd name="T6" fmla="*/ 98 w 98"/>
              <a:gd name="T7" fmla="*/ 5 h 219"/>
              <a:gd name="T8" fmla="*/ 92 w 98"/>
              <a:gd name="T9" fmla="*/ 2 h 219"/>
              <a:gd name="T10" fmla="*/ 5 w 98"/>
              <a:gd name="T11" fmla="*/ 51 h 219"/>
              <a:gd name="T12" fmla="*/ 0 w 98"/>
              <a:gd name="T13" fmla="*/ 60 h 219"/>
              <a:gd name="T14" fmla="*/ 0 w 98"/>
              <a:gd name="T15" fmla="*/ 214 h 219"/>
              <a:gd name="T16" fmla="*/ 6 w 98"/>
              <a:gd name="T1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219">
                <a:moveTo>
                  <a:pt x="6" y="217"/>
                </a:moveTo>
                <a:cubicBezTo>
                  <a:pt x="92" y="168"/>
                  <a:pt x="92" y="168"/>
                  <a:pt x="92" y="168"/>
                </a:cubicBezTo>
                <a:cubicBezTo>
                  <a:pt x="95" y="166"/>
                  <a:pt x="98" y="162"/>
                  <a:pt x="98" y="159"/>
                </a:cubicBezTo>
                <a:cubicBezTo>
                  <a:pt x="98" y="5"/>
                  <a:pt x="98" y="5"/>
                  <a:pt x="98" y="5"/>
                </a:cubicBezTo>
                <a:cubicBezTo>
                  <a:pt x="98" y="1"/>
                  <a:pt x="95" y="0"/>
                  <a:pt x="92" y="2"/>
                </a:cubicBezTo>
                <a:cubicBezTo>
                  <a:pt x="5" y="51"/>
                  <a:pt x="5" y="51"/>
                  <a:pt x="5" y="51"/>
                </a:cubicBezTo>
                <a:cubicBezTo>
                  <a:pt x="2" y="52"/>
                  <a:pt x="0" y="57"/>
                  <a:pt x="0" y="60"/>
                </a:cubicBezTo>
                <a:cubicBezTo>
                  <a:pt x="0" y="214"/>
                  <a:pt x="0" y="214"/>
                  <a:pt x="0" y="214"/>
                </a:cubicBezTo>
                <a:cubicBezTo>
                  <a:pt x="0" y="217"/>
                  <a:pt x="3" y="219"/>
                  <a:pt x="6" y="217"/>
                </a:cubicBezTo>
              </a:path>
            </a:pathLst>
          </a:custGeom>
          <a:solidFill>
            <a:srgbClr val="4B9F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3" name="î$ḷidé">
            <a:extLst>
              <a:ext uri="{FF2B5EF4-FFF2-40B4-BE49-F238E27FC236}">
                <a16:creationId xmlns:a16="http://schemas.microsoft.com/office/drawing/2014/main" id="{BE6DEBC8-5FD9-4287-ACEF-8448E7DF2E8E}"/>
              </a:ext>
            </a:extLst>
          </p:cNvPr>
          <p:cNvSpPr/>
          <p:nvPr/>
        </p:nvSpPr>
        <p:spPr bwMode="auto">
          <a:xfrm flipH="1">
            <a:off x="2305284" y="4122929"/>
            <a:ext cx="87215" cy="172857"/>
          </a:xfrm>
          <a:prstGeom prst="rect">
            <a:avLst/>
          </a:prstGeom>
          <a:solidFill>
            <a:srgbClr val="71CFE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4" name="iṧ1îḑè">
            <a:extLst>
              <a:ext uri="{FF2B5EF4-FFF2-40B4-BE49-F238E27FC236}">
                <a16:creationId xmlns:a16="http://schemas.microsoft.com/office/drawing/2014/main" id="{B298C327-85A5-4512-A0B1-A31EE5BB9322}"/>
              </a:ext>
            </a:extLst>
          </p:cNvPr>
          <p:cNvSpPr/>
          <p:nvPr/>
        </p:nvSpPr>
        <p:spPr bwMode="auto">
          <a:xfrm flipH="1">
            <a:off x="2700498" y="4346072"/>
            <a:ext cx="87215" cy="171286"/>
          </a:xfrm>
          <a:custGeom>
            <a:avLst/>
            <a:gdLst>
              <a:gd name="T0" fmla="*/ 111 w 111"/>
              <a:gd name="T1" fmla="*/ 0 h 218"/>
              <a:gd name="T2" fmla="*/ 66 w 111"/>
              <a:gd name="T3" fmla="*/ 25 h 218"/>
              <a:gd name="T4" fmla="*/ 0 w 111"/>
              <a:gd name="T5" fmla="*/ 218 h 218"/>
              <a:gd name="T6" fmla="*/ 59 w 111"/>
              <a:gd name="T7" fmla="*/ 186 h 218"/>
              <a:gd name="T8" fmla="*/ 111 w 111"/>
              <a:gd name="T9" fmla="*/ 29 h 218"/>
              <a:gd name="T10" fmla="*/ 111 w 111"/>
              <a:gd name="T11" fmla="*/ 0 h 218"/>
            </a:gdLst>
            <a:ahLst/>
            <a:cxnLst>
              <a:cxn ang="0">
                <a:pos x="T0" y="T1"/>
              </a:cxn>
              <a:cxn ang="0">
                <a:pos x="T2" y="T3"/>
              </a:cxn>
              <a:cxn ang="0">
                <a:pos x="T4" y="T5"/>
              </a:cxn>
              <a:cxn ang="0">
                <a:pos x="T6" y="T7"/>
              </a:cxn>
              <a:cxn ang="0">
                <a:pos x="T8" y="T9"/>
              </a:cxn>
              <a:cxn ang="0">
                <a:pos x="T10" y="T11"/>
              </a:cxn>
            </a:cxnLst>
            <a:rect l="0" t="0" r="r" b="b"/>
            <a:pathLst>
              <a:path w="111" h="218">
                <a:moveTo>
                  <a:pt x="111" y="0"/>
                </a:moveTo>
                <a:lnTo>
                  <a:pt x="66" y="25"/>
                </a:lnTo>
                <a:lnTo>
                  <a:pt x="0" y="218"/>
                </a:lnTo>
                <a:lnTo>
                  <a:pt x="59" y="186"/>
                </a:lnTo>
                <a:lnTo>
                  <a:pt x="111" y="29"/>
                </a:lnTo>
                <a:lnTo>
                  <a:pt x="111" y="0"/>
                </a:lnTo>
                <a:close/>
              </a:path>
            </a:pathLst>
          </a:custGeom>
          <a:solidFill>
            <a:srgbClr val="71CF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5" name="í$ḷiḋê">
            <a:extLst>
              <a:ext uri="{FF2B5EF4-FFF2-40B4-BE49-F238E27FC236}">
                <a16:creationId xmlns:a16="http://schemas.microsoft.com/office/drawing/2014/main" id="{2CA29D86-4CA6-4123-A6DF-6277A7173076}"/>
              </a:ext>
            </a:extLst>
          </p:cNvPr>
          <p:cNvSpPr/>
          <p:nvPr/>
        </p:nvSpPr>
        <p:spPr bwMode="auto">
          <a:xfrm flipH="1">
            <a:off x="2700498" y="4346072"/>
            <a:ext cx="87215" cy="171286"/>
          </a:xfrm>
          <a:custGeom>
            <a:avLst/>
            <a:gdLst>
              <a:gd name="T0" fmla="*/ 111 w 111"/>
              <a:gd name="T1" fmla="*/ 0 h 218"/>
              <a:gd name="T2" fmla="*/ 66 w 111"/>
              <a:gd name="T3" fmla="*/ 25 h 218"/>
              <a:gd name="T4" fmla="*/ 0 w 111"/>
              <a:gd name="T5" fmla="*/ 218 h 218"/>
              <a:gd name="T6" fmla="*/ 59 w 111"/>
              <a:gd name="T7" fmla="*/ 186 h 218"/>
              <a:gd name="T8" fmla="*/ 111 w 111"/>
              <a:gd name="T9" fmla="*/ 29 h 218"/>
              <a:gd name="T10" fmla="*/ 111 w 111"/>
              <a:gd name="T11" fmla="*/ 0 h 218"/>
            </a:gdLst>
            <a:ahLst/>
            <a:cxnLst>
              <a:cxn ang="0">
                <a:pos x="T0" y="T1"/>
              </a:cxn>
              <a:cxn ang="0">
                <a:pos x="T2" y="T3"/>
              </a:cxn>
              <a:cxn ang="0">
                <a:pos x="T4" y="T5"/>
              </a:cxn>
              <a:cxn ang="0">
                <a:pos x="T6" y="T7"/>
              </a:cxn>
              <a:cxn ang="0">
                <a:pos x="T8" y="T9"/>
              </a:cxn>
              <a:cxn ang="0">
                <a:pos x="T10" y="T11"/>
              </a:cxn>
            </a:cxnLst>
            <a:rect l="0" t="0" r="r" b="b"/>
            <a:pathLst>
              <a:path w="111" h="218">
                <a:moveTo>
                  <a:pt x="111" y="0"/>
                </a:moveTo>
                <a:lnTo>
                  <a:pt x="66" y="25"/>
                </a:lnTo>
                <a:lnTo>
                  <a:pt x="0" y="218"/>
                </a:lnTo>
                <a:lnTo>
                  <a:pt x="59" y="186"/>
                </a:lnTo>
                <a:lnTo>
                  <a:pt x="111" y="2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6" name="iSlïḍe">
            <a:extLst>
              <a:ext uri="{FF2B5EF4-FFF2-40B4-BE49-F238E27FC236}">
                <a16:creationId xmlns:a16="http://schemas.microsoft.com/office/drawing/2014/main" id="{08FFD2A8-D77B-4D13-BFCD-39743EE47ECF}"/>
              </a:ext>
            </a:extLst>
          </p:cNvPr>
          <p:cNvSpPr/>
          <p:nvPr/>
        </p:nvSpPr>
        <p:spPr bwMode="auto">
          <a:xfrm flipH="1">
            <a:off x="2548070" y="4298930"/>
            <a:ext cx="63643" cy="181500"/>
          </a:xfrm>
          <a:custGeom>
            <a:avLst/>
            <a:gdLst>
              <a:gd name="T0" fmla="*/ 79 w 81"/>
              <a:gd name="T1" fmla="*/ 0 h 231"/>
              <a:gd name="T2" fmla="*/ 0 w 81"/>
              <a:gd name="T3" fmla="*/ 231 h 231"/>
              <a:gd name="T4" fmla="*/ 60 w 81"/>
              <a:gd name="T5" fmla="*/ 199 h 231"/>
              <a:gd name="T6" fmla="*/ 81 w 81"/>
              <a:gd name="T7" fmla="*/ 137 h 231"/>
              <a:gd name="T8" fmla="*/ 81 w 81"/>
              <a:gd name="T9" fmla="*/ 98 h 231"/>
              <a:gd name="T10" fmla="*/ 79 w 81"/>
              <a:gd name="T11" fmla="*/ 0 h 231"/>
            </a:gdLst>
            <a:ahLst/>
            <a:cxnLst>
              <a:cxn ang="0">
                <a:pos x="T0" y="T1"/>
              </a:cxn>
              <a:cxn ang="0">
                <a:pos x="T2" y="T3"/>
              </a:cxn>
              <a:cxn ang="0">
                <a:pos x="T4" y="T5"/>
              </a:cxn>
              <a:cxn ang="0">
                <a:pos x="T6" y="T7"/>
              </a:cxn>
              <a:cxn ang="0">
                <a:pos x="T8" y="T9"/>
              </a:cxn>
              <a:cxn ang="0">
                <a:pos x="T10" y="T11"/>
              </a:cxn>
            </a:cxnLst>
            <a:rect l="0" t="0" r="r" b="b"/>
            <a:pathLst>
              <a:path w="81" h="231">
                <a:moveTo>
                  <a:pt x="79" y="0"/>
                </a:moveTo>
                <a:lnTo>
                  <a:pt x="0" y="231"/>
                </a:lnTo>
                <a:lnTo>
                  <a:pt x="60" y="199"/>
                </a:lnTo>
                <a:lnTo>
                  <a:pt x="81" y="137"/>
                </a:lnTo>
                <a:lnTo>
                  <a:pt x="81" y="98"/>
                </a:lnTo>
                <a:lnTo>
                  <a:pt x="79" y="0"/>
                </a:lnTo>
                <a:close/>
              </a:path>
            </a:pathLst>
          </a:custGeom>
          <a:solidFill>
            <a:srgbClr val="71CF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7" name="íSļïďê">
            <a:extLst>
              <a:ext uri="{FF2B5EF4-FFF2-40B4-BE49-F238E27FC236}">
                <a16:creationId xmlns:a16="http://schemas.microsoft.com/office/drawing/2014/main" id="{E4A0D17C-83A0-4E78-8B94-F853B0A5B0C2}"/>
              </a:ext>
            </a:extLst>
          </p:cNvPr>
          <p:cNvSpPr/>
          <p:nvPr/>
        </p:nvSpPr>
        <p:spPr bwMode="auto">
          <a:xfrm flipH="1">
            <a:off x="2548070" y="4298930"/>
            <a:ext cx="63643" cy="181500"/>
          </a:xfrm>
          <a:custGeom>
            <a:avLst/>
            <a:gdLst>
              <a:gd name="T0" fmla="*/ 79 w 81"/>
              <a:gd name="T1" fmla="*/ 0 h 231"/>
              <a:gd name="T2" fmla="*/ 0 w 81"/>
              <a:gd name="T3" fmla="*/ 231 h 231"/>
              <a:gd name="T4" fmla="*/ 60 w 81"/>
              <a:gd name="T5" fmla="*/ 199 h 231"/>
              <a:gd name="T6" fmla="*/ 81 w 81"/>
              <a:gd name="T7" fmla="*/ 137 h 231"/>
              <a:gd name="T8" fmla="*/ 81 w 81"/>
              <a:gd name="T9" fmla="*/ 98 h 231"/>
              <a:gd name="T10" fmla="*/ 79 w 81"/>
              <a:gd name="T11" fmla="*/ 0 h 231"/>
            </a:gdLst>
            <a:ahLst/>
            <a:cxnLst>
              <a:cxn ang="0">
                <a:pos x="T0" y="T1"/>
              </a:cxn>
              <a:cxn ang="0">
                <a:pos x="T2" y="T3"/>
              </a:cxn>
              <a:cxn ang="0">
                <a:pos x="T4" y="T5"/>
              </a:cxn>
              <a:cxn ang="0">
                <a:pos x="T6" y="T7"/>
              </a:cxn>
              <a:cxn ang="0">
                <a:pos x="T8" y="T9"/>
              </a:cxn>
              <a:cxn ang="0">
                <a:pos x="T10" y="T11"/>
              </a:cxn>
            </a:cxnLst>
            <a:rect l="0" t="0" r="r" b="b"/>
            <a:pathLst>
              <a:path w="81" h="231">
                <a:moveTo>
                  <a:pt x="79" y="0"/>
                </a:moveTo>
                <a:lnTo>
                  <a:pt x="0" y="231"/>
                </a:lnTo>
                <a:lnTo>
                  <a:pt x="60" y="199"/>
                </a:lnTo>
                <a:lnTo>
                  <a:pt x="81" y="137"/>
                </a:lnTo>
                <a:lnTo>
                  <a:pt x="81" y="98"/>
                </a:lnTo>
                <a:lnTo>
                  <a:pt x="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8" name="îṩḻíďé">
            <a:extLst>
              <a:ext uri="{FF2B5EF4-FFF2-40B4-BE49-F238E27FC236}">
                <a16:creationId xmlns:a16="http://schemas.microsoft.com/office/drawing/2014/main" id="{83D42281-DF43-4C73-88DA-DCBFE8D25AD4}"/>
              </a:ext>
            </a:extLst>
          </p:cNvPr>
          <p:cNvSpPr/>
          <p:nvPr/>
        </p:nvSpPr>
        <p:spPr bwMode="auto">
          <a:xfrm flipH="1">
            <a:off x="2547283" y="4375930"/>
            <a:ext cx="786" cy="30643"/>
          </a:xfrm>
          <a:custGeom>
            <a:avLst/>
            <a:gdLst>
              <a:gd name="T0" fmla="*/ 0 w 1"/>
              <a:gd name="T1" fmla="*/ 0 h 39"/>
              <a:gd name="T2" fmla="*/ 0 w 1"/>
              <a:gd name="T3" fmla="*/ 39 h 39"/>
              <a:gd name="T4" fmla="*/ 1 w 1"/>
              <a:gd name="T5" fmla="*/ 38 h 39"/>
              <a:gd name="T6" fmla="*/ 0 w 1"/>
              <a:gd name="T7" fmla="*/ 0 h 39"/>
            </a:gdLst>
            <a:ahLst/>
            <a:cxnLst>
              <a:cxn ang="0">
                <a:pos x="T0" y="T1"/>
              </a:cxn>
              <a:cxn ang="0">
                <a:pos x="T2" y="T3"/>
              </a:cxn>
              <a:cxn ang="0">
                <a:pos x="T4" y="T5"/>
              </a:cxn>
              <a:cxn ang="0">
                <a:pos x="T6" y="T7"/>
              </a:cxn>
            </a:cxnLst>
            <a:rect l="0" t="0" r="r" b="b"/>
            <a:pathLst>
              <a:path w="1" h="39">
                <a:moveTo>
                  <a:pt x="0" y="0"/>
                </a:moveTo>
                <a:lnTo>
                  <a:pt x="0" y="39"/>
                </a:lnTo>
                <a:lnTo>
                  <a:pt x="1" y="3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9" name="íṩḻîḋè">
            <a:extLst>
              <a:ext uri="{FF2B5EF4-FFF2-40B4-BE49-F238E27FC236}">
                <a16:creationId xmlns:a16="http://schemas.microsoft.com/office/drawing/2014/main" id="{89CEA74B-107F-4923-B645-DD65A4156440}"/>
              </a:ext>
            </a:extLst>
          </p:cNvPr>
          <p:cNvSpPr/>
          <p:nvPr/>
        </p:nvSpPr>
        <p:spPr bwMode="auto">
          <a:xfrm flipH="1">
            <a:off x="2547283" y="4375930"/>
            <a:ext cx="786" cy="30643"/>
          </a:xfrm>
          <a:custGeom>
            <a:avLst/>
            <a:gdLst>
              <a:gd name="T0" fmla="*/ 0 w 1"/>
              <a:gd name="T1" fmla="*/ 0 h 39"/>
              <a:gd name="T2" fmla="*/ 0 w 1"/>
              <a:gd name="T3" fmla="*/ 39 h 39"/>
              <a:gd name="T4" fmla="*/ 1 w 1"/>
              <a:gd name="T5" fmla="*/ 38 h 39"/>
              <a:gd name="T6" fmla="*/ 0 w 1"/>
              <a:gd name="T7" fmla="*/ 0 h 39"/>
            </a:gdLst>
            <a:ahLst/>
            <a:cxnLst>
              <a:cxn ang="0">
                <a:pos x="T0" y="T1"/>
              </a:cxn>
              <a:cxn ang="0">
                <a:pos x="T2" y="T3"/>
              </a:cxn>
              <a:cxn ang="0">
                <a:pos x="T4" y="T5"/>
              </a:cxn>
              <a:cxn ang="0">
                <a:pos x="T6" y="T7"/>
              </a:cxn>
            </a:cxnLst>
            <a:rect l="0" t="0" r="r" b="b"/>
            <a:pathLst>
              <a:path w="1" h="39">
                <a:moveTo>
                  <a:pt x="0" y="0"/>
                </a:moveTo>
                <a:lnTo>
                  <a:pt x="0" y="39"/>
                </a:lnTo>
                <a:lnTo>
                  <a:pt x="1"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0" name="ïS1íḍè">
            <a:extLst>
              <a:ext uri="{FF2B5EF4-FFF2-40B4-BE49-F238E27FC236}">
                <a16:creationId xmlns:a16="http://schemas.microsoft.com/office/drawing/2014/main" id="{D49003FB-1681-4D48-AF45-BD681796CA05}"/>
              </a:ext>
            </a:extLst>
          </p:cNvPr>
          <p:cNvSpPr/>
          <p:nvPr/>
        </p:nvSpPr>
        <p:spPr bwMode="auto">
          <a:xfrm flipH="1">
            <a:off x="2242426" y="4036501"/>
            <a:ext cx="786" cy="44000"/>
          </a:xfrm>
          <a:prstGeom prst="rect">
            <a:avLst/>
          </a:prstGeom>
          <a:solidFill>
            <a:srgbClr val="A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1" name="îšľïdé">
            <a:extLst>
              <a:ext uri="{FF2B5EF4-FFF2-40B4-BE49-F238E27FC236}">
                <a16:creationId xmlns:a16="http://schemas.microsoft.com/office/drawing/2014/main" id="{9E9BD4B5-138C-4203-8136-7AA54830F297}"/>
              </a:ext>
            </a:extLst>
          </p:cNvPr>
          <p:cNvSpPr/>
          <p:nvPr/>
        </p:nvSpPr>
        <p:spPr bwMode="auto">
          <a:xfrm flipH="1">
            <a:off x="2242426" y="4036501"/>
            <a:ext cx="786" cy="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2" name="îṧḷíḓe">
            <a:extLst>
              <a:ext uri="{FF2B5EF4-FFF2-40B4-BE49-F238E27FC236}">
                <a16:creationId xmlns:a16="http://schemas.microsoft.com/office/drawing/2014/main" id="{3EB4030E-B6D2-4F8A-B725-E5452EA86593}"/>
              </a:ext>
            </a:extLst>
          </p:cNvPr>
          <p:cNvSpPr/>
          <p:nvPr/>
        </p:nvSpPr>
        <p:spPr bwMode="auto">
          <a:xfrm flipH="1">
            <a:off x="2243212" y="4080501"/>
            <a:ext cx="0" cy="7857"/>
          </a:xfrm>
          <a:custGeom>
            <a:avLst/>
            <a:gdLst>
              <a:gd name="T0" fmla="*/ 0 h 10"/>
              <a:gd name="T1" fmla="*/ 10 h 10"/>
              <a:gd name="T2" fmla="*/ 0 h 10"/>
              <a:gd name="T3" fmla="*/ 0 h 10"/>
            </a:gdLst>
            <a:ahLst/>
            <a:cxnLst>
              <a:cxn ang="0">
                <a:pos x="0" y="T0"/>
              </a:cxn>
              <a:cxn ang="0">
                <a:pos x="0" y="T1"/>
              </a:cxn>
              <a:cxn ang="0">
                <a:pos x="0" y="T2"/>
              </a:cxn>
              <a:cxn ang="0">
                <a:pos x="0" y="T3"/>
              </a:cxn>
            </a:cxnLst>
            <a:rect l="0" t="0" r="r" b="b"/>
            <a:pathLst>
              <a:path h="10">
                <a:moveTo>
                  <a:pt x="0" y="0"/>
                </a:moveTo>
                <a:lnTo>
                  <a:pt x="0" y="10"/>
                </a:lnTo>
                <a:lnTo>
                  <a:pt x="0" y="0"/>
                </a:lnTo>
                <a:lnTo>
                  <a:pt x="0" y="0"/>
                </a:lnTo>
                <a:close/>
              </a:path>
            </a:pathLst>
          </a:custGeom>
          <a:solidFill>
            <a:srgbClr val="3A38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3" name="i$ḻiḓe">
            <a:extLst>
              <a:ext uri="{FF2B5EF4-FFF2-40B4-BE49-F238E27FC236}">
                <a16:creationId xmlns:a16="http://schemas.microsoft.com/office/drawing/2014/main" id="{9C5DC5ED-8CBE-44B0-9931-BB89402C1BD1}"/>
              </a:ext>
            </a:extLst>
          </p:cNvPr>
          <p:cNvSpPr/>
          <p:nvPr/>
        </p:nvSpPr>
        <p:spPr bwMode="auto">
          <a:xfrm flipH="1">
            <a:off x="2243212" y="4080501"/>
            <a:ext cx="0" cy="7857"/>
          </a:xfrm>
          <a:custGeom>
            <a:avLst/>
            <a:gdLst>
              <a:gd name="T0" fmla="*/ 0 h 10"/>
              <a:gd name="T1" fmla="*/ 10 h 10"/>
              <a:gd name="T2" fmla="*/ 0 h 10"/>
              <a:gd name="T3" fmla="*/ 0 h 10"/>
            </a:gdLst>
            <a:ahLst/>
            <a:cxnLst>
              <a:cxn ang="0">
                <a:pos x="0" y="T0"/>
              </a:cxn>
              <a:cxn ang="0">
                <a:pos x="0" y="T1"/>
              </a:cxn>
              <a:cxn ang="0">
                <a:pos x="0" y="T2"/>
              </a:cxn>
              <a:cxn ang="0">
                <a:pos x="0" y="T3"/>
              </a:cxn>
            </a:cxnLst>
            <a:rect l="0" t="0" r="r" b="b"/>
            <a:pathLst>
              <a:path h="10">
                <a:moveTo>
                  <a:pt x="0" y="0"/>
                </a:moveTo>
                <a:lnTo>
                  <a:pt x="0" y="1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4" name="íşľiḓê">
            <a:extLst>
              <a:ext uri="{FF2B5EF4-FFF2-40B4-BE49-F238E27FC236}">
                <a16:creationId xmlns:a16="http://schemas.microsoft.com/office/drawing/2014/main" id="{CC403830-960D-40FA-8BE5-0A8630654337}"/>
              </a:ext>
            </a:extLst>
          </p:cNvPr>
          <p:cNvSpPr/>
          <p:nvPr/>
        </p:nvSpPr>
        <p:spPr bwMode="auto">
          <a:xfrm flipH="1">
            <a:off x="2283285" y="4051429"/>
            <a:ext cx="556286" cy="372428"/>
          </a:xfrm>
          <a:custGeom>
            <a:avLst/>
            <a:gdLst>
              <a:gd name="T0" fmla="*/ 483 w 483"/>
              <a:gd name="T1" fmla="*/ 0 h 324"/>
              <a:gd name="T2" fmla="*/ 0 w 483"/>
              <a:gd name="T3" fmla="*/ 179 h 324"/>
              <a:gd name="T4" fmla="*/ 0 w 483"/>
              <a:gd name="T5" fmla="*/ 324 h 324"/>
              <a:gd name="T6" fmla="*/ 27 w 483"/>
              <a:gd name="T7" fmla="*/ 309 h 324"/>
              <a:gd name="T8" fmla="*/ 27 w 483"/>
              <a:gd name="T9" fmla="*/ 263 h 324"/>
              <a:gd name="T10" fmla="*/ 33 w 483"/>
              <a:gd name="T11" fmla="*/ 254 h 324"/>
              <a:gd name="T12" fmla="*/ 120 w 483"/>
              <a:gd name="T13" fmla="*/ 205 h 324"/>
              <a:gd name="T14" fmla="*/ 122 w 483"/>
              <a:gd name="T15" fmla="*/ 204 h 324"/>
              <a:gd name="T16" fmla="*/ 125 w 483"/>
              <a:gd name="T17" fmla="*/ 208 h 324"/>
              <a:gd name="T18" fmla="*/ 125 w 483"/>
              <a:gd name="T19" fmla="*/ 254 h 324"/>
              <a:gd name="T20" fmla="*/ 155 w 483"/>
              <a:gd name="T21" fmla="*/ 237 h 324"/>
              <a:gd name="T22" fmla="*/ 155 w 483"/>
              <a:gd name="T23" fmla="*/ 188 h 324"/>
              <a:gd name="T24" fmla="*/ 340 w 483"/>
              <a:gd name="T25" fmla="*/ 81 h 324"/>
              <a:gd name="T26" fmla="*/ 350 w 483"/>
              <a:gd name="T27" fmla="*/ 87 h 324"/>
              <a:gd name="T28" fmla="*/ 350 w 483"/>
              <a:gd name="T29" fmla="*/ 129 h 324"/>
              <a:gd name="T30" fmla="*/ 350 w 483"/>
              <a:gd name="T31" fmla="*/ 126 h 324"/>
              <a:gd name="T32" fmla="*/ 373 w 483"/>
              <a:gd name="T33" fmla="*/ 113 h 324"/>
              <a:gd name="T34" fmla="*/ 373 w 483"/>
              <a:gd name="T35" fmla="*/ 67 h 324"/>
              <a:gd name="T36" fmla="*/ 378 w 483"/>
              <a:gd name="T37" fmla="*/ 58 h 324"/>
              <a:gd name="T38" fmla="*/ 465 w 483"/>
              <a:gd name="T39" fmla="*/ 9 h 324"/>
              <a:gd name="T40" fmla="*/ 467 w 483"/>
              <a:gd name="T41" fmla="*/ 8 h 324"/>
              <a:gd name="T42" fmla="*/ 471 w 483"/>
              <a:gd name="T43" fmla="*/ 12 h 324"/>
              <a:gd name="T44" fmla="*/ 471 w 483"/>
              <a:gd name="T45" fmla="*/ 58 h 324"/>
              <a:gd name="T46" fmla="*/ 483 w 483"/>
              <a:gd name="T47" fmla="*/ 51 h 324"/>
              <a:gd name="T48" fmla="*/ 483 w 483"/>
              <a:gd name="T49"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3" h="324">
                <a:moveTo>
                  <a:pt x="483" y="0"/>
                </a:moveTo>
                <a:cubicBezTo>
                  <a:pt x="0" y="179"/>
                  <a:pt x="0" y="179"/>
                  <a:pt x="0" y="179"/>
                </a:cubicBezTo>
                <a:cubicBezTo>
                  <a:pt x="0" y="324"/>
                  <a:pt x="0" y="324"/>
                  <a:pt x="0" y="324"/>
                </a:cubicBezTo>
                <a:cubicBezTo>
                  <a:pt x="27" y="309"/>
                  <a:pt x="27" y="309"/>
                  <a:pt x="27" y="309"/>
                </a:cubicBezTo>
                <a:cubicBezTo>
                  <a:pt x="27" y="263"/>
                  <a:pt x="27" y="263"/>
                  <a:pt x="27" y="263"/>
                </a:cubicBezTo>
                <a:cubicBezTo>
                  <a:pt x="27" y="260"/>
                  <a:pt x="30" y="256"/>
                  <a:pt x="33" y="254"/>
                </a:cubicBezTo>
                <a:cubicBezTo>
                  <a:pt x="120" y="205"/>
                  <a:pt x="120" y="205"/>
                  <a:pt x="120" y="205"/>
                </a:cubicBezTo>
                <a:cubicBezTo>
                  <a:pt x="120" y="204"/>
                  <a:pt x="121" y="204"/>
                  <a:pt x="122" y="204"/>
                </a:cubicBezTo>
                <a:cubicBezTo>
                  <a:pt x="124" y="204"/>
                  <a:pt x="125" y="206"/>
                  <a:pt x="125" y="208"/>
                </a:cubicBezTo>
                <a:cubicBezTo>
                  <a:pt x="125" y="254"/>
                  <a:pt x="125" y="254"/>
                  <a:pt x="125" y="254"/>
                </a:cubicBezTo>
                <a:cubicBezTo>
                  <a:pt x="155" y="237"/>
                  <a:pt x="155" y="237"/>
                  <a:pt x="155" y="237"/>
                </a:cubicBezTo>
                <a:cubicBezTo>
                  <a:pt x="155" y="188"/>
                  <a:pt x="155" y="188"/>
                  <a:pt x="155" y="188"/>
                </a:cubicBezTo>
                <a:cubicBezTo>
                  <a:pt x="340" y="81"/>
                  <a:pt x="340" y="81"/>
                  <a:pt x="340" y="81"/>
                </a:cubicBezTo>
                <a:cubicBezTo>
                  <a:pt x="350" y="87"/>
                  <a:pt x="350" y="87"/>
                  <a:pt x="350" y="87"/>
                </a:cubicBezTo>
                <a:cubicBezTo>
                  <a:pt x="350" y="129"/>
                  <a:pt x="350" y="129"/>
                  <a:pt x="350" y="129"/>
                </a:cubicBezTo>
                <a:cubicBezTo>
                  <a:pt x="350" y="126"/>
                  <a:pt x="350" y="126"/>
                  <a:pt x="350" y="126"/>
                </a:cubicBezTo>
                <a:cubicBezTo>
                  <a:pt x="373" y="113"/>
                  <a:pt x="373" y="113"/>
                  <a:pt x="373" y="113"/>
                </a:cubicBezTo>
                <a:cubicBezTo>
                  <a:pt x="373" y="67"/>
                  <a:pt x="373" y="67"/>
                  <a:pt x="373" y="67"/>
                </a:cubicBezTo>
                <a:cubicBezTo>
                  <a:pt x="373" y="64"/>
                  <a:pt x="375" y="59"/>
                  <a:pt x="378" y="58"/>
                </a:cubicBezTo>
                <a:cubicBezTo>
                  <a:pt x="465" y="9"/>
                  <a:pt x="465" y="9"/>
                  <a:pt x="465" y="9"/>
                </a:cubicBezTo>
                <a:cubicBezTo>
                  <a:pt x="466" y="8"/>
                  <a:pt x="467" y="8"/>
                  <a:pt x="467" y="8"/>
                </a:cubicBezTo>
                <a:cubicBezTo>
                  <a:pt x="469" y="8"/>
                  <a:pt x="471" y="9"/>
                  <a:pt x="471" y="12"/>
                </a:cubicBezTo>
                <a:cubicBezTo>
                  <a:pt x="471" y="58"/>
                  <a:pt x="471" y="58"/>
                  <a:pt x="471" y="58"/>
                </a:cubicBezTo>
                <a:cubicBezTo>
                  <a:pt x="483" y="51"/>
                  <a:pt x="483" y="51"/>
                  <a:pt x="483" y="51"/>
                </a:cubicBezTo>
                <a:cubicBezTo>
                  <a:pt x="483" y="0"/>
                  <a:pt x="483" y="0"/>
                  <a:pt x="483" y="0"/>
                </a:cubicBezTo>
              </a:path>
            </a:pathLst>
          </a:custGeom>
          <a:solidFill>
            <a:srgbClr val="AB9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5" name="iṡḷïdè">
            <a:extLst>
              <a:ext uri="{FF2B5EF4-FFF2-40B4-BE49-F238E27FC236}">
                <a16:creationId xmlns:a16="http://schemas.microsoft.com/office/drawing/2014/main" id="{58220259-6C62-46D8-B7AB-4FE956CF0BFF}"/>
              </a:ext>
            </a:extLst>
          </p:cNvPr>
          <p:cNvSpPr/>
          <p:nvPr/>
        </p:nvSpPr>
        <p:spPr bwMode="auto">
          <a:xfrm flipH="1">
            <a:off x="2863926" y="4266715"/>
            <a:ext cx="786" cy="183072"/>
          </a:xfrm>
          <a:custGeom>
            <a:avLst/>
            <a:gdLst>
              <a:gd name="T0" fmla="*/ 0 w 1"/>
              <a:gd name="T1" fmla="*/ 0 h 233"/>
              <a:gd name="T2" fmla="*/ 0 w 1"/>
              <a:gd name="T3" fmla="*/ 0 h 233"/>
              <a:gd name="T4" fmla="*/ 0 w 1"/>
              <a:gd name="T5" fmla="*/ 233 h 233"/>
              <a:gd name="T6" fmla="*/ 1 w 1"/>
              <a:gd name="T7" fmla="*/ 233 h 233"/>
              <a:gd name="T8" fmla="*/ 0 w 1"/>
              <a:gd name="T9" fmla="*/ 0 h 233"/>
            </a:gdLst>
            <a:ahLst/>
            <a:cxnLst>
              <a:cxn ang="0">
                <a:pos x="T0" y="T1"/>
              </a:cxn>
              <a:cxn ang="0">
                <a:pos x="T2" y="T3"/>
              </a:cxn>
              <a:cxn ang="0">
                <a:pos x="T4" y="T5"/>
              </a:cxn>
              <a:cxn ang="0">
                <a:pos x="T6" y="T7"/>
              </a:cxn>
              <a:cxn ang="0">
                <a:pos x="T8" y="T9"/>
              </a:cxn>
            </a:cxnLst>
            <a:rect l="0" t="0" r="r" b="b"/>
            <a:pathLst>
              <a:path w="1" h="233">
                <a:moveTo>
                  <a:pt x="0" y="0"/>
                </a:moveTo>
                <a:lnTo>
                  <a:pt x="0" y="0"/>
                </a:lnTo>
                <a:lnTo>
                  <a:pt x="0" y="233"/>
                </a:lnTo>
                <a:lnTo>
                  <a:pt x="1" y="233"/>
                </a:lnTo>
                <a:lnTo>
                  <a:pt x="0" y="0"/>
                </a:lnTo>
                <a:close/>
              </a:path>
            </a:pathLst>
          </a:custGeom>
          <a:solidFill>
            <a:srgbClr val="9091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6" name="iSļiḋê">
            <a:extLst>
              <a:ext uri="{FF2B5EF4-FFF2-40B4-BE49-F238E27FC236}">
                <a16:creationId xmlns:a16="http://schemas.microsoft.com/office/drawing/2014/main" id="{1739DECE-5035-47A5-ADFC-99425BEA375F}"/>
              </a:ext>
            </a:extLst>
          </p:cNvPr>
          <p:cNvSpPr/>
          <p:nvPr/>
        </p:nvSpPr>
        <p:spPr bwMode="auto">
          <a:xfrm flipH="1">
            <a:off x="2863926" y="4266715"/>
            <a:ext cx="786" cy="183072"/>
          </a:xfrm>
          <a:custGeom>
            <a:avLst/>
            <a:gdLst>
              <a:gd name="T0" fmla="*/ 0 w 1"/>
              <a:gd name="T1" fmla="*/ 0 h 233"/>
              <a:gd name="T2" fmla="*/ 0 w 1"/>
              <a:gd name="T3" fmla="*/ 0 h 233"/>
              <a:gd name="T4" fmla="*/ 0 w 1"/>
              <a:gd name="T5" fmla="*/ 233 h 233"/>
              <a:gd name="T6" fmla="*/ 1 w 1"/>
              <a:gd name="T7" fmla="*/ 233 h 233"/>
              <a:gd name="T8" fmla="*/ 0 w 1"/>
              <a:gd name="T9" fmla="*/ 0 h 233"/>
            </a:gdLst>
            <a:ahLst/>
            <a:cxnLst>
              <a:cxn ang="0">
                <a:pos x="T0" y="T1"/>
              </a:cxn>
              <a:cxn ang="0">
                <a:pos x="T2" y="T3"/>
              </a:cxn>
              <a:cxn ang="0">
                <a:pos x="T4" y="T5"/>
              </a:cxn>
              <a:cxn ang="0">
                <a:pos x="T6" y="T7"/>
              </a:cxn>
              <a:cxn ang="0">
                <a:pos x="T8" y="T9"/>
              </a:cxn>
            </a:cxnLst>
            <a:rect l="0" t="0" r="r" b="b"/>
            <a:pathLst>
              <a:path w="1" h="233">
                <a:moveTo>
                  <a:pt x="0" y="0"/>
                </a:moveTo>
                <a:lnTo>
                  <a:pt x="0" y="0"/>
                </a:lnTo>
                <a:lnTo>
                  <a:pt x="0" y="233"/>
                </a:lnTo>
                <a:lnTo>
                  <a:pt x="1" y="2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7" name="îšľíḓe">
            <a:extLst>
              <a:ext uri="{FF2B5EF4-FFF2-40B4-BE49-F238E27FC236}">
                <a16:creationId xmlns:a16="http://schemas.microsoft.com/office/drawing/2014/main" id="{41E9FDB2-6376-4140-BB03-2CB6B61FBEF9}"/>
              </a:ext>
            </a:extLst>
          </p:cNvPr>
          <p:cNvSpPr/>
          <p:nvPr/>
        </p:nvSpPr>
        <p:spPr bwMode="auto">
          <a:xfrm flipH="1">
            <a:off x="2839570" y="4257287"/>
            <a:ext cx="25143" cy="192500"/>
          </a:xfrm>
          <a:custGeom>
            <a:avLst/>
            <a:gdLst>
              <a:gd name="T0" fmla="*/ 32 w 32"/>
              <a:gd name="T1" fmla="*/ 0 h 245"/>
              <a:gd name="T2" fmla="*/ 0 w 32"/>
              <a:gd name="T3" fmla="*/ 12 h 245"/>
              <a:gd name="T4" fmla="*/ 1 w 32"/>
              <a:gd name="T5" fmla="*/ 245 h 245"/>
              <a:gd name="T6" fmla="*/ 32 w 32"/>
              <a:gd name="T7" fmla="*/ 226 h 245"/>
              <a:gd name="T8" fmla="*/ 32 w 32"/>
              <a:gd name="T9" fmla="*/ 212 h 245"/>
              <a:gd name="T10" fmla="*/ 32 w 32"/>
              <a:gd name="T11" fmla="*/ 212 h 245"/>
              <a:gd name="T12" fmla="*/ 32 w 32"/>
              <a:gd name="T13" fmla="*/ 0 h 245"/>
            </a:gdLst>
            <a:ahLst/>
            <a:cxnLst>
              <a:cxn ang="0">
                <a:pos x="T0" y="T1"/>
              </a:cxn>
              <a:cxn ang="0">
                <a:pos x="T2" y="T3"/>
              </a:cxn>
              <a:cxn ang="0">
                <a:pos x="T4" y="T5"/>
              </a:cxn>
              <a:cxn ang="0">
                <a:pos x="T6" y="T7"/>
              </a:cxn>
              <a:cxn ang="0">
                <a:pos x="T8" y="T9"/>
              </a:cxn>
              <a:cxn ang="0">
                <a:pos x="T10" y="T11"/>
              </a:cxn>
              <a:cxn ang="0">
                <a:pos x="T12" y="T13"/>
              </a:cxn>
            </a:cxnLst>
            <a:rect l="0" t="0" r="r" b="b"/>
            <a:pathLst>
              <a:path w="32" h="245">
                <a:moveTo>
                  <a:pt x="32" y="0"/>
                </a:moveTo>
                <a:lnTo>
                  <a:pt x="0" y="12"/>
                </a:lnTo>
                <a:lnTo>
                  <a:pt x="1" y="245"/>
                </a:lnTo>
                <a:lnTo>
                  <a:pt x="32" y="226"/>
                </a:lnTo>
                <a:lnTo>
                  <a:pt x="32" y="212"/>
                </a:lnTo>
                <a:lnTo>
                  <a:pt x="32" y="212"/>
                </a:lnTo>
                <a:lnTo>
                  <a:pt x="32" y="0"/>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8" name="ïšļïḑe">
            <a:extLst>
              <a:ext uri="{FF2B5EF4-FFF2-40B4-BE49-F238E27FC236}">
                <a16:creationId xmlns:a16="http://schemas.microsoft.com/office/drawing/2014/main" id="{8AF3536D-9E30-44FB-98A7-ABD86DF1D2B4}"/>
              </a:ext>
            </a:extLst>
          </p:cNvPr>
          <p:cNvSpPr/>
          <p:nvPr/>
        </p:nvSpPr>
        <p:spPr bwMode="auto">
          <a:xfrm flipH="1">
            <a:off x="2839570" y="4257287"/>
            <a:ext cx="25143" cy="192500"/>
          </a:xfrm>
          <a:custGeom>
            <a:avLst/>
            <a:gdLst>
              <a:gd name="T0" fmla="*/ 32 w 32"/>
              <a:gd name="T1" fmla="*/ 0 h 245"/>
              <a:gd name="T2" fmla="*/ 0 w 32"/>
              <a:gd name="T3" fmla="*/ 12 h 245"/>
              <a:gd name="T4" fmla="*/ 1 w 32"/>
              <a:gd name="T5" fmla="*/ 245 h 245"/>
              <a:gd name="T6" fmla="*/ 32 w 32"/>
              <a:gd name="T7" fmla="*/ 226 h 245"/>
              <a:gd name="T8" fmla="*/ 32 w 32"/>
              <a:gd name="T9" fmla="*/ 212 h 245"/>
              <a:gd name="T10" fmla="*/ 32 w 32"/>
              <a:gd name="T11" fmla="*/ 212 h 245"/>
              <a:gd name="T12" fmla="*/ 32 w 32"/>
              <a:gd name="T13" fmla="*/ 0 h 245"/>
            </a:gdLst>
            <a:ahLst/>
            <a:cxnLst>
              <a:cxn ang="0">
                <a:pos x="T0" y="T1"/>
              </a:cxn>
              <a:cxn ang="0">
                <a:pos x="T2" y="T3"/>
              </a:cxn>
              <a:cxn ang="0">
                <a:pos x="T4" y="T5"/>
              </a:cxn>
              <a:cxn ang="0">
                <a:pos x="T6" y="T7"/>
              </a:cxn>
              <a:cxn ang="0">
                <a:pos x="T8" y="T9"/>
              </a:cxn>
              <a:cxn ang="0">
                <a:pos x="T10" y="T11"/>
              </a:cxn>
              <a:cxn ang="0">
                <a:pos x="T12" y="T13"/>
              </a:cxn>
            </a:cxnLst>
            <a:rect l="0" t="0" r="r" b="b"/>
            <a:pathLst>
              <a:path w="32" h="245">
                <a:moveTo>
                  <a:pt x="32" y="0"/>
                </a:moveTo>
                <a:lnTo>
                  <a:pt x="0" y="12"/>
                </a:lnTo>
                <a:lnTo>
                  <a:pt x="1" y="245"/>
                </a:lnTo>
                <a:lnTo>
                  <a:pt x="32" y="226"/>
                </a:lnTo>
                <a:lnTo>
                  <a:pt x="32" y="212"/>
                </a:lnTo>
                <a:lnTo>
                  <a:pt x="32" y="212"/>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9" name="îṣlïďè">
            <a:extLst>
              <a:ext uri="{FF2B5EF4-FFF2-40B4-BE49-F238E27FC236}">
                <a16:creationId xmlns:a16="http://schemas.microsoft.com/office/drawing/2014/main" id="{52395122-B1D0-4C7A-B6FA-5FC7A83EE0A1}"/>
              </a:ext>
            </a:extLst>
          </p:cNvPr>
          <p:cNvSpPr/>
          <p:nvPr/>
        </p:nvSpPr>
        <p:spPr bwMode="auto">
          <a:xfrm flipH="1">
            <a:off x="2268354" y="4045930"/>
            <a:ext cx="14929" cy="66786"/>
          </a:xfrm>
          <a:custGeom>
            <a:avLst/>
            <a:gdLst>
              <a:gd name="T0" fmla="*/ 19 w 19"/>
              <a:gd name="T1" fmla="*/ 0 h 85"/>
              <a:gd name="T2" fmla="*/ 0 w 19"/>
              <a:gd name="T3" fmla="*/ 7 h 85"/>
              <a:gd name="T4" fmla="*/ 0 w 19"/>
              <a:gd name="T5" fmla="*/ 82 h 85"/>
              <a:gd name="T6" fmla="*/ 0 w 19"/>
              <a:gd name="T7" fmla="*/ 82 h 85"/>
              <a:gd name="T8" fmla="*/ 19 w 19"/>
              <a:gd name="T9" fmla="*/ 85 h 85"/>
              <a:gd name="T10" fmla="*/ 19 w 19"/>
              <a:gd name="T11" fmla="*/ 85 h 85"/>
              <a:gd name="T12" fmla="*/ 19 w 19"/>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19" h="85">
                <a:moveTo>
                  <a:pt x="19" y="0"/>
                </a:moveTo>
                <a:lnTo>
                  <a:pt x="0" y="7"/>
                </a:lnTo>
                <a:lnTo>
                  <a:pt x="0" y="82"/>
                </a:lnTo>
                <a:lnTo>
                  <a:pt x="0" y="82"/>
                </a:lnTo>
                <a:lnTo>
                  <a:pt x="19" y="85"/>
                </a:lnTo>
                <a:lnTo>
                  <a:pt x="19" y="85"/>
                </a:lnTo>
                <a:lnTo>
                  <a:pt x="19" y="0"/>
                </a:lnTo>
                <a:close/>
              </a:path>
            </a:pathLst>
          </a:custGeom>
          <a:solidFill>
            <a:srgbClr val="7885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0" name="iṥ1îḓé">
            <a:extLst>
              <a:ext uri="{FF2B5EF4-FFF2-40B4-BE49-F238E27FC236}">
                <a16:creationId xmlns:a16="http://schemas.microsoft.com/office/drawing/2014/main" id="{8015DCF8-F9C1-4D93-B751-6E21E2BA060A}"/>
              </a:ext>
            </a:extLst>
          </p:cNvPr>
          <p:cNvSpPr/>
          <p:nvPr/>
        </p:nvSpPr>
        <p:spPr bwMode="auto">
          <a:xfrm flipH="1">
            <a:off x="2268354" y="4045930"/>
            <a:ext cx="14929" cy="66786"/>
          </a:xfrm>
          <a:custGeom>
            <a:avLst/>
            <a:gdLst>
              <a:gd name="T0" fmla="*/ 19 w 19"/>
              <a:gd name="T1" fmla="*/ 0 h 85"/>
              <a:gd name="T2" fmla="*/ 0 w 19"/>
              <a:gd name="T3" fmla="*/ 7 h 85"/>
              <a:gd name="T4" fmla="*/ 0 w 19"/>
              <a:gd name="T5" fmla="*/ 82 h 85"/>
              <a:gd name="T6" fmla="*/ 0 w 19"/>
              <a:gd name="T7" fmla="*/ 82 h 85"/>
              <a:gd name="T8" fmla="*/ 19 w 19"/>
              <a:gd name="T9" fmla="*/ 85 h 85"/>
              <a:gd name="T10" fmla="*/ 19 w 19"/>
              <a:gd name="T11" fmla="*/ 85 h 85"/>
              <a:gd name="T12" fmla="*/ 19 w 19"/>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19" h="85">
                <a:moveTo>
                  <a:pt x="19" y="0"/>
                </a:moveTo>
                <a:lnTo>
                  <a:pt x="0" y="7"/>
                </a:lnTo>
                <a:lnTo>
                  <a:pt x="0" y="82"/>
                </a:lnTo>
                <a:lnTo>
                  <a:pt x="0" y="82"/>
                </a:lnTo>
                <a:lnTo>
                  <a:pt x="19" y="85"/>
                </a:lnTo>
                <a:lnTo>
                  <a:pt x="19" y="85"/>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1" name="ïṣḷíḋé">
            <a:extLst>
              <a:ext uri="{FF2B5EF4-FFF2-40B4-BE49-F238E27FC236}">
                <a16:creationId xmlns:a16="http://schemas.microsoft.com/office/drawing/2014/main" id="{B7F6C403-74B7-4E54-A6BE-4E12E9CE278A}"/>
              </a:ext>
            </a:extLst>
          </p:cNvPr>
          <p:cNvSpPr/>
          <p:nvPr/>
        </p:nvSpPr>
        <p:spPr bwMode="auto">
          <a:xfrm flipH="1">
            <a:off x="2243212" y="4036501"/>
            <a:ext cx="25143" cy="76215"/>
          </a:xfrm>
          <a:custGeom>
            <a:avLst/>
            <a:gdLst>
              <a:gd name="T0" fmla="*/ 32 w 32"/>
              <a:gd name="T1" fmla="*/ 0 h 97"/>
              <a:gd name="T2" fmla="*/ 0 w 32"/>
              <a:gd name="T3" fmla="*/ 12 h 97"/>
              <a:gd name="T4" fmla="*/ 0 w 32"/>
              <a:gd name="T5" fmla="*/ 97 h 97"/>
              <a:gd name="T6" fmla="*/ 32 w 32"/>
              <a:gd name="T7" fmla="*/ 79 h 97"/>
              <a:gd name="T8" fmla="*/ 32 w 32"/>
              <a:gd name="T9" fmla="*/ 66 h 97"/>
              <a:gd name="T10" fmla="*/ 32 w 32"/>
              <a:gd name="T11" fmla="*/ 56 h 97"/>
              <a:gd name="T12" fmla="*/ 32 w 3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32" h="97">
                <a:moveTo>
                  <a:pt x="32" y="0"/>
                </a:moveTo>
                <a:lnTo>
                  <a:pt x="0" y="12"/>
                </a:lnTo>
                <a:lnTo>
                  <a:pt x="0" y="97"/>
                </a:lnTo>
                <a:lnTo>
                  <a:pt x="32" y="79"/>
                </a:lnTo>
                <a:lnTo>
                  <a:pt x="32" y="66"/>
                </a:lnTo>
                <a:lnTo>
                  <a:pt x="32" y="56"/>
                </a:lnTo>
                <a:lnTo>
                  <a:pt x="32" y="0"/>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2" name="íšḻïḑê">
            <a:extLst>
              <a:ext uri="{FF2B5EF4-FFF2-40B4-BE49-F238E27FC236}">
                <a16:creationId xmlns:a16="http://schemas.microsoft.com/office/drawing/2014/main" id="{25D9C26D-D309-4B82-AD6B-1283C476ED62}"/>
              </a:ext>
            </a:extLst>
          </p:cNvPr>
          <p:cNvSpPr/>
          <p:nvPr/>
        </p:nvSpPr>
        <p:spPr bwMode="auto">
          <a:xfrm flipH="1">
            <a:off x="2243212" y="4036501"/>
            <a:ext cx="25143" cy="76215"/>
          </a:xfrm>
          <a:custGeom>
            <a:avLst/>
            <a:gdLst>
              <a:gd name="T0" fmla="*/ 32 w 32"/>
              <a:gd name="T1" fmla="*/ 0 h 97"/>
              <a:gd name="T2" fmla="*/ 0 w 32"/>
              <a:gd name="T3" fmla="*/ 12 h 97"/>
              <a:gd name="T4" fmla="*/ 0 w 32"/>
              <a:gd name="T5" fmla="*/ 97 h 97"/>
              <a:gd name="T6" fmla="*/ 32 w 32"/>
              <a:gd name="T7" fmla="*/ 79 h 97"/>
              <a:gd name="T8" fmla="*/ 32 w 32"/>
              <a:gd name="T9" fmla="*/ 66 h 97"/>
              <a:gd name="T10" fmla="*/ 32 w 32"/>
              <a:gd name="T11" fmla="*/ 56 h 97"/>
              <a:gd name="T12" fmla="*/ 32 w 3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32" h="97">
                <a:moveTo>
                  <a:pt x="32" y="0"/>
                </a:moveTo>
                <a:lnTo>
                  <a:pt x="0" y="12"/>
                </a:lnTo>
                <a:lnTo>
                  <a:pt x="0" y="97"/>
                </a:lnTo>
                <a:lnTo>
                  <a:pt x="32" y="79"/>
                </a:lnTo>
                <a:lnTo>
                  <a:pt x="32" y="66"/>
                </a:lnTo>
                <a:lnTo>
                  <a:pt x="32" y="56"/>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3" name="îS1idê">
            <a:extLst>
              <a:ext uri="{FF2B5EF4-FFF2-40B4-BE49-F238E27FC236}">
                <a16:creationId xmlns:a16="http://schemas.microsoft.com/office/drawing/2014/main" id="{5C38F3FA-2485-46A9-8F35-ECA4F8649371}"/>
              </a:ext>
            </a:extLst>
          </p:cNvPr>
          <p:cNvSpPr/>
          <p:nvPr/>
        </p:nvSpPr>
        <p:spPr bwMode="auto">
          <a:xfrm flipH="1">
            <a:off x="2473427" y="4210144"/>
            <a:ext cx="62857" cy="54215"/>
          </a:xfrm>
          <a:custGeom>
            <a:avLst/>
            <a:gdLst>
              <a:gd name="T0" fmla="*/ 80 w 80"/>
              <a:gd name="T1" fmla="*/ 0 h 69"/>
              <a:gd name="T2" fmla="*/ 0 w 80"/>
              <a:gd name="T3" fmla="*/ 47 h 69"/>
              <a:gd name="T4" fmla="*/ 0 w 80"/>
              <a:gd name="T5" fmla="*/ 69 h 69"/>
              <a:gd name="T6" fmla="*/ 80 w 80"/>
              <a:gd name="T7" fmla="*/ 24 h 69"/>
              <a:gd name="T8" fmla="*/ 80 w 80"/>
              <a:gd name="T9" fmla="*/ 0 h 69"/>
            </a:gdLst>
            <a:ahLst/>
            <a:cxnLst>
              <a:cxn ang="0">
                <a:pos x="T0" y="T1"/>
              </a:cxn>
              <a:cxn ang="0">
                <a:pos x="T2" y="T3"/>
              </a:cxn>
              <a:cxn ang="0">
                <a:pos x="T4" y="T5"/>
              </a:cxn>
              <a:cxn ang="0">
                <a:pos x="T6" y="T7"/>
              </a:cxn>
              <a:cxn ang="0">
                <a:pos x="T8" y="T9"/>
              </a:cxn>
            </a:cxnLst>
            <a:rect l="0" t="0" r="r" b="b"/>
            <a:pathLst>
              <a:path w="80" h="69">
                <a:moveTo>
                  <a:pt x="80" y="0"/>
                </a:moveTo>
                <a:lnTo>
                  <a:pt x="0" y="47"/>
                </a:lnTo>
                <a:lnTo>
                  <a:pt x="0" y="69"/>
                </a:lnTo>
                <a:lnTo>
                  <a:pt x="80" y="24"/>
                </a:lnTo>
                <a:lnTo>
                  <a:pt x="80" y="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4" name="iṡḷîḍè">
            <a:extLst>
              <a:ext uri="{FF2B5EF4-FFF2-40B4-BE49-F238E27FC236}">
                <a16:creationId xmlns:a16="http://schemas.microsoft.com/office/drawing/2014/main" id="{B1664D6E-73A0-4BB0-8306-41382B10147B}"/>
              </a:ext>
            </a:extLst>
          </p:cNvPr>
          <p:cNvSpPr/>
          <p:nvPr/>
        </p:nvSpPr>
        <p:spPr bwMode="auto">
          <a:xfrm flipH="1">
            <a:off x="2473427" y="4210144"/>
            <a:ext cx="62857" cy="54215"/>
          </a:xfrm>
          <a:custGeom>
            <a:avLst/>
            <a:gdLst>
              <a:gd name="T0" fmla="*/ 80 w 80"/>
              <a:gd name="T1" fmla="*/ 0 h 69"/>
              <a:gd name="T2" fmla="*/ 0 w 80"/>
              <a:gd name="T3" fmla="*/ 47 h 69"/>
              <a:gd name="T4" fmla="*/ 0 w 80"/>
              <a:gd name="T5" fmla="*/ 69 h 69"/>
              <a:gd name="T6" fmla="*/ 80 w 80"/>
              <a:gd name="T7" fmla="*/ 24 h 69"/>
              <a:gd name="T8" fmla="*/ 80 w 80"/>
              <a:gd name="T9" fmla="*/ 0 h 69"/>
            </a:gdLst>
            <a:ahLst/>
            <a:cxnLst>
              <a:cxn ang="0">
                <a:pos x="T0" y="T1"/>
              </a:cxn>
              <a:cxn ang="0">
                <a:pos x="T2" y="T3"/>
              </a:cxn>
              <a:cxn ang="0">
                <a:pos x="T4" y="T5"/>
              </a:cxn>
              <a:cxn ang="0">
                <a:pos x="T6" y="T7"/>
              </a:cxn>
              <a:cxn ang="0">
                <a:pos x="T8" y="T9"/>
              </a:cxn>
            </a:cxnLst>
            <a:rect l="0" t="0" r="r" b="b"/>
            <a:pathLst>
              <a:path w="80" h="69">
                <a:moveTo>
                  <a:pt x="80" y="0"/>
                </a:moveTo>
                <a:lnTo>
                  <a:pt x="0" y="47"/>
                </a:lnTo>
                <a:lnTo>
                  <a:pt x="0" y="69"/>
                </a:lnTo>
                <a:lnTo>
                  <a:pt x="80" y="24"/>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5" name="iśliďê">
            <a:extLst>
              <a:ext uri="{FF2B5EF4-FFF2-40B4-BE49-F238E27FC236}">
                <a16:creationId xmlns:a16="http://schemas.microsoft.com/office/drawing/2014/main" id="{D7B7801B-21E5-439C-8C60-4EB9864ED5EB}"/>
              </a:ext>
            </a:extLst>
          </p:cNvPr>
          <p:cNvSpPr/>
          <p:nvPr/>
        </p:nvSpPr>
        <p:spPr bwMode="auto">
          <a:xfrm flipH="1">
            <a:off x="2461642" y="4203073"/>
            <a:ext cx="11786" cy="25929"/>
          </a:xfrm>
          <a:custGeom>
            <a:avLst/>
            <a:gdLst>
              <a:gd name="T0" fmla="*/ 15 w 15"/>
              <a:gd name="T1" fmla="*/ 0 h 33"/>
              <a:gd name="T2" fmla="*/ 0 w 15"/>
              <a:gd name="T3" fmla="*/ 9 h 33"/>
              <a:gd name="T4" fmla="*/ 0 w 15"/>
              <a:gd name="T5" fmla="*/ 33 h 33"/>
              <a:gd name="T6" fmla="*/ 15 w 15"/>
              <a:gd name="T7" fmla="*/ 24 h 33"/>
              <a:gd name="T8" fmla="*/ 15 w 15"/>
              <a:gd name="T9" fmla="*/ 0 h 33"/>
            </a:gdLst>
            <a:ahLst/>
            <a:cxnLst>
              <a:cxn ang="0">
                <a:pos x="T0" y="T1"/>
              </a:cxn>
              <a:cxn ang="0">
                <a:pos x="T2" y="T3"/>
              </a:cxn>
              <a:cxn ang="0">
                <a:pos x="T4" y="T5"/>
              </a:cxn>
              <a:cxn ang="0">
                <a:pos x="T6" y="T7"/>
              </a:cxn>
              <a:cxn ang="0">
                <a:pos x="T8" y="T9"/>
              </a:cxn>
            </a:cxnLst>
            <a:rect l="0" t="0" r="r" b="b"/>
            <a:pathLst>
              <a:path w="15" h="33">
                <a:moveTo>
                  <a:pt x="15" y="0"/>
                </a:moveTo>
                <a:lnTo>
                  <a:pt x="0" y="9"/>
                </a:lnTo>
                <a:lnTo>
                  <a:pt x="0" y="33"/>
                </a:lnTo>
                <a:lnTo>
                  <a:pt x="15" y="24"/>
                </a:lnTo>
                <a:lnTo>
                  <a:pt x="15" y="0"/>
                </a:lnTo>
                <a:close/>
              </a:path>
            </a:pathLst>
          </a:custGeom>
          <a:solidFill>
            <a:srgbClr val="8282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6" name="ïş1ïḓe">
            <a:extLst>
              <a:ext uri="{FF2B5EF4-FFF2-40B4-BE49-F238E27FC236}">
                <a16:creationId xmlns:a16="http://schemas.microsoft.com/office/drawing/2014/main" id="{DA8D11F8-F824-46E8-BD3D-3B1610047181}"/>
              </a:ext>
            </a:extLst>
          </p:cNvPr>
          <p:cNvSpPr/>
          <p:nvPr/>
        </p:nvSpPr>
        <p:spPr bwMode="auto">
          <a:xfrm flipH="1">
            <a:off x="2461642" y="4203073"/>
            <a:ext cx="11786" cy="25929"/>
          </a:xfrm>
          <a:custGeom>
            <a:avLst/>
            <a:gdLst>
              <a:gd name="T0" fmla="*/ 15 w 15"/>
              <a:gd name="T1" fmla="*/ 0 h 33"/>
              <a:gd name="T2" fmla="*/ 0 w 15"/>
              <a:gd name="T3" fmla="*/ 9 h 33"/>
              <a:gd name="T4" fmla="*/ 0 w 15"/>
              <a:gd name="T5" fmla="*/ 33 h 33"/>
              <a:gd name="T6" fmla="*/ 15 w 15"/>
              <a:gd name="T7" fmla="*/ 24 h 33"/>
              <a:gd name="T8" fmla="*/ 15 w 15"/>
              <a:gd name="T9" fmla="*/ 0 h 33"/>
            </a:gdLst>
            <a:ahLst/>
            <a:cxnLst>
              <a:cxn ang="0">
                <a:pos x="T0" y="T1"/>
              </a:cxn>
              <a:cxn ang="0">
                <a:pos x="T2" y="T3"/>
              </a:cxn>
              <a:cxn ang="0">
                <a:pos x="T4" y="T5"/>
              </a:cxn>
              <a:cxn ang="0">
                <a:pos x="T6" y="T7"/>
              </a:cxn>
              <a:cxn ang="0">
                <a:pos x="T8" y="T9"/>
              </a:cxn>
            </a:cxnLst>
            <a:rect l="0" t="0" r="r" b="b"/>
            <a:pathLst>
              <a:path w="15" h="33">
                <a:moveTo>
                  <a:pt x="15" y="0"/>
                </a:moveTo>
                <a:lnTo>
                  <a:pt x="0" y="9"/>
                </a:lnTo>
                <a:lnTo>
                  <a:pt x="0" y="33"/>
                </a:lnTo>
                <a:lnTo>
                  <a:pt x="15" y="24"/>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7" name="íŝļïḋê">
            <a:extLst>
              <a:ext uri="{FF2B5EF4-FFF2-40B4-BE49-F238E27FC236}">
                <a16:creationId xmlns:a16="http://schemas.microsoft.com/office/drawing/2014/main" id="{5E5B549F-76DC-43B2-9FE9-2347FCBEEED0}"/>
              </a:ext>
            </a:extLst>
          </p:cNvPr>
          <p:cNvSpPr/>
          <p:nvPr/>
        </p:nvSpPr>
        <p:spPr bwMode="auto">
          <a:xfrm flipH="1">
            <a:off x="2536285" y="4247073"/>
            <a:ext cx="1571" cy="17285"/>
          </a:xfrm>
          <a:custGeom>
            <a:avLst/>
            <a:gdLst>
              <a:gd name="T0" fmla="*/ 2 w 2"/>
              <a:gd name="T1" fmla="*/ 0 h 22"/>
              <a:gd name="T2" fmla="*/ 0 w 2"/>
              <a:gd name="T3" fmla="*/ 0 h 22"/>
              <a:gd name="T4" fmla="*/ 2 w 2"/>
              <a:gd name="T5" fmla="*/ 22 h 22"/>
              <a:gd name="T6" fmla="*/ 2 w 2"/>
              <a:gd name="T7" fmla="*/ 22 h 22"/>
              <a:gd name="T8" fmla="*/ 2 w 2"/>
              <a:gd name="T9" fmla="*/ 0 h 22"/>
            </a:gdLst>
            <a:ahLst/>
            <a:cxnLst>
              <a:cxn ang="0">
                <a:pos x="T0" y="T1"/>
              </a:cxn>
              <a:cxn ang="0">
                <a:pos x="T2" y="T3"/>
              </a:cxn>
              <a:cxn ang="0">
                <a:pos x="T4" y="T5"/>
              </a:cxn>
              <a:cxn ang="0">
                <a:pos x="T6" y="T7"/>
              </a:cxn>
              <a:cxn ang="0">
                <a:pos x="T8" y="T9"/>
              </a:cxn>
            </a:cxnLst>
            <a:rect l="0" t="0" r="r" b="b"/>
            <a:pathLst>
              <a:path w="2" h="22">
                <a:moveTo>
                  <a:pt x="2" y="0"/>
                </a:moveTo>
                <a:lnTo>
                  <a:pt x="0" y="0"/>
                </a:lnTo>
                <a:lnTo>
                  <a:pt x="2" y="22"/>
                </a:lnTo>
                <a:lnTo>
                  <a:pt x="2" y="22"/>
                </a:lnTo>
                <a:lnTo>
                  <a:pt x="2" y="0"/>
                </a:lnTo>
                <a:close/>
              </a:path>
            </a:pathLst>
          </a:custGeom>
          <a:solidFill>
            <a:srgbClr val="0938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8" name="iṥḻíḋê">
            <a:extLst>
              <a:ext uri="{FF2B5EF4-FFF2-40B4-BE49-F238E27FC236}">
                <a16:creationId xmlns:a16="http://schemas.microsoft.com/office/drawing/2014/main" id="{C82F51F0-256A-4945-8100-E11F255416E8}"/>
              </a:ext>
            </a:extLst>
          </p:cNvPr>
          <p:cNvSpPr/>
          <p:nvPr/>
        </p:nvSpPr>
        <p:spPr bwMode="auto">
          <a:xfrm flipH="1">
            <a:off x="2536285" y="4247073"/>
            <a:ext cx="1571" cy="17285"/>
          </a:xfrm>
          <a:custGeom>
            <a:avLst/>
            <a:gdLst>
              <a:gd name="T0" fmla="*/ 2 w 2"/>
              <a:gd name="T1" fmla="*/ 0 h 22"/>
              <a:gd name="T2" fmla="*/ 0 w 2"/>
              <a:gd name="T3" fmla="*/ 0 h 22"/>
              <a:gd name="T4" fmla="*/ 2 w 2"/>
              <a:gd name="T5" fmla="*/ 22 h 22"/>
              <a:gd name="T6" fmla="*/ 2 w 2"/>
              <a:gd name="T7" fmla="*/ 22 h 22"/>
              <a:gd name="T8" fmla="*/ 2 w 2"/>
              <a:gd name="T9" fmla="*/ 0 h 22"/>
            </a:gdLst>
            <a:ahLst/>
            <a:cxnLst>
              <a:cxn ang="0">
                <a:pos x="T0" y="T1"/>
              </a:cxn>
              <a:cxn ang="0">
                <a:pos x="T2" y="T3"/>
              </a:cxn>
              <a:cxn ang="0">
                <a:pos x="T4" y="T5"/>
              </a:cxn>
              <a:cxn ang="0">
                <a:pos x="T6" y="T7"/>
              </a:cxn>
              <a:cxn ang="0">
                <a:pos x="T8" y="T9"/>
              </a:cxn>
            </a:cxnLst>
            <a:rect l="0" t="0" r="r" b="b"/>
            <a:pathLst>
              <a:path w="2" h="22">
                <a:moveTo>
                  <a:pt x="2" y="0"/>
                </a:moveTo>
                <a:lnTo>
                  <a:pt x="0" y="0"/>
                </a:lnTo>
                <a:lnTo>
                  <a:pt x="2" y="22"/>
                </a:lnTo>
                <a:lnTo>
                  <a:pt x="2" y="2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9" name="íşľíḍè">
            <a:extLst>
              <a:ext uri="{FF2B5EF4-FFF2-40B4-BE49-F238E27FC236}">
                <a16:creationId xmlns:a16="http://schemas.microsoft.com/office/drawing/2014/main" id="{075D6A96-BB47-4531-A4B4-E3FEE7705F9F}"/>
              </a:ext>
            </a:extLst>
          </p:cNvPr>
          <p:cNvSpPr/>
          <p:nvPr/>
        </p:nvSpPr>
        <p:spPr bwMode="auto">
          <a:xfrm flipH="1">
            <a:off x="2622713" y="4296573"/>
            <a:ext cx="1571" cy="17285"/>
          </a:xfrm>
          <a:custGeom>
            <a:avLst/>
            <a:gdLst>
              <a:gd name="T0" fmla="*/ 2 w 2"/>
              <a:gd name="T1" fmla="*/ 0 h 22"/>
              <a:gd name="T2" fmla="*/ 0 w 2"/>
              <a:gd name="T3" fmla="*/ 0 h 22"/>
              <a:gd name="T4" fmla="*/ 0 w 2"/>
              <a:gd name="T5" fmla="*/ 22 h 22"/>
              <a:gd name="T6" fmla="*/ 2 w 2"/>
              <a:gd name="T7" fmla="*/ 20 h 22"/>
              <a:gd name="T8" fmla="*/ 2 w 2"/>
              <a:gd name="T9" fmla="*/ 0 h 22"/>
            </a:gdLst>
            <a:ahLst/>
            <a:cxnLst>
              <a:cxn ang="0">
                <a:pos x="T0" y="T1"/>
              </a:cxn>
              <a:cxn ang="0">
                <a:pos x="T2" y="T3"/>
              </a:cxn>
              <a:cxn ang="0">
                <a:pos x="T4" y="T5"/>
              </a:cxn>
              <a:cxn ang="0">
                <a:pos x="T6" y="T7"/>
              </a:cxn>
              <a:cxn ang="0">
                <a:pos x="T8" y="T9"/>
              </a:cxn>
            </a:cxnLst>
            <a:rect l="0" t="0" r="r" b="b"/>
            <a:pathLst>
              <a:path w="2" h="22">
                <a:moveTo>
                  <a:pt x="2" y="0"/>
                </a:moveTo>
                <a:lnTo>
                  <a:pt x="0" y="0"/>
                </a:lnTo>
                <a:lnTo>
                  <a:pt x="0" y="22"/>
                </a:lnTo>
                <a:lnTo>
                  <a:pt x="2" y="20"/>
                </a:lnTo>
                <a:lnTo>
                  <a:pt x="2" y="0"/>
                </a:lnTo>
                <a:close/>
              </a:path>
            </a:pathLst>
          </a:custGeom>
          <a:solidFill>
            <a:srgbClr val="AB9D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0" name="ïslíde">
            <a:extLst>
              <a:ext uri="{FF2B5EF4-FFF2-40B4-BE49-F238E27FC236}">
                <a16:creationId xmlns:a16="http://schemas.microsoft.com/office/drawing/2014/main" id="{7F4E39C9-A33D-44C3-B108-EF09609933E1}"/>
              </a:ext>
            </a:extLst>
          </p:cNvPr>
          <p:cNvSpPr/>
          <p:nvPr/>
        </p:nvSpPr>
        <p:spPr bwMode="auto">
          <a:xfrm flipH="1">
            <a:off x="2622713" y="4296573"/>
            <a:ext cx="1571" cy="17285"/>
          </a:xfrm>
          <a:custGeom>
            <a:avLst/>
            <a:gdLst>
              <a:gd name="T0" fmla="*/ 2 w 2"/>
              <a:gd name="T1" fmla="*/ 0 h 22"/>
              <a:gd name="T2" fmla="*/ 0 w 2"/>
              <a:gd name="T3" fmla="*/ 0 h 22"/>
              <a:gd name="T4" fmla="*/ 0 w 2"/>
              <a:gd name="T5" fmla="*/ 22 h 22"/>
              <a:gd name="T6" fmla="*/ 2 w 2"/>
              <a:gd name="T7" fmla="*/ 20 h 22"/>
              <a:gd name="T8" fmla="*/ 2 w 2"/>
              <a:gd name="T9" fmla="*/ 0 h 22"/>
            </a:gdLst>
            <a:ahLst/>
            <a:cxnLst>
              <a:cxn ang="0">
                <a:pos x="T0" y="T1"/>
              </a:cxn>
              <a:cxn ang="0">
                <a:pos x="T2" y="T3"/>
              </a:cxn>
              <a:cxn ang="0">
                <a:pos x="T4" y="T5"/>
              </a:cxn>
              <a:cxn ang="0">
                <a:pos x="T6" y="T7"/>
              </a:cxn>
              <a:cxn ang="0">
                <a:pos x="T8" y="T9"/>
              </a:cxn>
            </a:cxnLst>
            <a:rect l="0" t="0" r="r" b="b"/>
            <a:pathLst>
              <a:path w="2" h="22">
                <a:moveTo>
                  <a:pt x="2" y="0"/>
                </a:moveTo>
                <a:lnTo>
                  <a:pt x="0" y="0"/>
                </a:lnTo>
                <a:lnTo>
                  <a:pt x="0" y="22"/>
                </a:lnTo>
                <a:lnTo>
                  <a:pt x="2" y="2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1" name="î$ḻidé">
            <a:extLst>
              <a:ext uri="{FF2B5EF4-FFF2-40B4-BE49-F238E27FC236}">
                <a16:creationId xmlns:a16="http://schemas.microsoft.com/office/drawing/2014/main" id="{C4F82285-2104-4A0D-A300-5CDD00980C15}"/>
              </a:ext>
            </a:extLst>
          </p:cNvPr>
          <p:cNvSpPr/>
          <p:nvPr/>
        </p:nvSpPr>
        <p:spPr bwMode="auto">
          <a:xfrm flipH="1">
            <a:off x="2548069" y="4252572"/>
            <a:ext cx="74643" cy="59714"/>
          </a:xfrm>
          <a:custGeom>
            <a:avLst/>
            <a:gdLst>
              <a:gd name="T0" fmla="*/ 95 w 95"/>
              <a:gd name="T1" fmla="*/ 0 h 76"/>
              <a:gd name="T2" fmla="*/ 0 w 95"/>
              <a:gd name="T3" fmla="*/ 56 h 76"/>
              <a:gd name="T4" fmla="*/ 0 w 95"/>
              <a:gd name="T5" fmla="*/ 76 h 76"/>
              <a:gd name="T6" fmla="*/ 95 w 95"/>
              <a:gd name="T7" fmla="*/ 24 h 76"/>
              <a:gd name="T8" fmla="*/ 95 w 95"/>
              <a:gd name="T9" fmla="*/ 0 h 76"/>
            </a:gdLst>
            <a:ahLst/>
            <a:cxnLst>
              <a:cxn ang="0">
                <a:pos x="T0" y="T1"/>
              </a:cxn>
              <a:cxn ang="0">
                <a:pos x="T2" y="T3"/>
              </a:cxn>
              <a:cxn ang="0">
                <a:pos x="T4" y="T5"/>
              </a:cxn>
              <a:cxn ang="0">
                <a:pos x="T6" y="T7"/>
              </a:cxn>
              <a:cxn ang="0">
                <a:pos x="T8" y="T9"/>
              </a:cxn>
            </a:cxnLst>
            <a:rect l="0" t="0" r="r" b="b"/>
            <a:pathLst>
              <a:path w="95" h="76">
                <a:moveTo>
                  <a:pt x="95" y="0"/>
                </a:moveTo>
                <a:lnTo>
                  <a:pt x="0" y="56"/>
                </a:lnTo>
                <a:lnTo>
                  <a:pt x="0" y="76"/>
                </a:lnTo>
                <a:lnTo>
                  <a:pt x="95" y="24"/>
                </a:lnTo>
                <a:lnTo>
                  <a:pt x="95" y="0"/>
                </a:lnTo>
                <a:close/>
              </a:path>
            </a:pathLst>
          </a:custGeom>
          <a:solidFill>
            <a:srgbClr val="336D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2" name="ïṧľïďè">
            <a:extLst>
              <a:ext uri="{FF2B5EF4-FFF2-40B4-BE49-F238E27FC236}">
                <a16:creationId xmlns:a16="http://schemas.microsoft.com/office/drawing/2014/main" id="{52DA0AC4-8AF0-4B06-A1EC-45A5335F033F}"/>
              </a:ext>
            </a:extLst>
          </p:cNvPr>
          <p:cNvSpPr/>
          <p:nvPr/>
        </p:nvSpPr>
        <p:spPr bwMode="auto">
          <a:xfrm flipH="1">
            <a:off x="2548069" y="4252572"/>
            <a:ext cx="74643" cy="59714"/>
          </a:xfrm>
          <a:custGeom>
            <a:avLst/>
            <a:gdLst>
              <a:gd name="T0" fmla="*/ 95 w 95"/>
              <a:gd name="T1" fmla="*/ 0 h 76"/>
              <a:gd name="T2" fmla="*/ 0 w 95"/>
              <a:gd name="T3" fmla="*/ 56 h 76"/>
              <a:gd name="T4" fmla="*/ 0 w 95"/>
              <a:gd name="T5" fmla="*/ 76 h 76"/>
              <a:gd name="T6" fmla="*/ 95 w 95"/>
              <a:gd name="T7" fmla="*/ 24 h 76"/>
              <a:gd name="T8" fmla="*/ 95 w 95"/>
              <a:gd name="T9" fmla="*/ 0 h 76"/>
            </a:gdLst>
            <a:ahLst/>
            <a:cxnLst>
              <a:cxn ang="0">
                <a:pos x="T0" y="T1"/>
              </a:cxn>
              <a:cxn ang="0">
                <a:pos x="T2" y="T3"/>
              </a:cxn>
              <a:cxn ang="0">
                <a:pos x="T4" y="T5"/>
              </a:cxn>
              <a:cxn ang="0">
                <a:pos x="T6" y="T7"/>
              </a:cxn>
              <a:cxn ang="0">
                <a:pos x="T8" y="T9"/>
              </a:cxn>
            </a:cxnLst>
            <a:rect l="0" t="0" r="r" b="b"/>
            <a:pathLst>
              <a:path w="95" h="76">
                <a:moveTo>
                  <a:pt x="95" y="0"/>
                </a:moveTo>
                <a:lnTo>
                  <a:pt x="0" y="56"/>
                </a:lnTo>
                <a:lnTo>
                  <a:pt x="0" y="76"/>
                </a:lnTo>
                <a:lnTo>
                  <a:pt x="95" y="24"/>
                </a:lnTo>
                <a:lnTo>
                  <a:pt x="9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3" name="íś1ïḍê">
            <a:extLst>
              <a:ext uri="{FF2B5EF4-FFF2-40B4-BE49-F238E27FC236}">
                <a16:creationId xmlns:a16="http://schemas.microsoft.com/office/drawing/2014/main" id="{0D824F1C-1F63-4B2C-8FB0-61E84DC2C26E}"/>
              </a:ext>
            </a:extLst>
          </p:cNvPr>
          <p:cNvSpPr/>
          <p:nvPr/>
        </p:nvSpPr>
        <p:spPr bwMode="auto">
          <a:xfrm flipH="1">
            <a:off x="2623497" y="4296573"/>
            <a:ext cx="786" cy="17285"/>
          </a:xfrm>
          <a:prstGeom prst="rect">
            <a:avLst/>
          </a:prstGeom>
          <a:solidFill>
            <a:srgbClr val="0938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4" name="íš1íďe">
            <a:extLst>
              <a:ext uri="{FF2B5EF4-FFF2-40B4-BE49-F238E27FC236}">
                <a16:creationId xmlns:a16="http://schemas.microsoft.com/office/drawing/2014/main" id="{76888483-4B2B-4DF3-A7CB-9ED54549553F}"/>
              </a:ext>
            </a:extLst>
          </p:cNvPr>
          <p:cNvSpPr/>
          <p:nvPr/>
        </p:nvSpPr>
        <p:spPr bwMode="auto">
          <a:xfrm flipH="1">
            <a:off x="2623497" y="4296573"/>
            <a:ext cx="786" cy="1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5" name="íṥļïdé">
            <a:extLst>
              <a:ext uri="{FF2B5EF4-FFF2-40B4-BE49-F238E27FC236}">
                <a16:creationId xmlns:a16="http://schemas.microsoft.com/office/drawing/2014/main" id="{26B8949A-206D-46BC-A6AA-1AC25BA10C3D}"/>
              </a:ext>
            </a:extLst>
          </p:cNvPr>
          <p:cNvSpPr/>
          <p:nvPr/>
        </p:nvSpPr>
        <p:spPr bwMode="auto">
          <a:xfrm flipH="1">
            <a:off x="2436498" y="4144930"/>
            <a:ext cx="224714" cy="129643"/>
          </a:xfrm>
          <a:custGeom>
            <a:avLst/>
            <a:gdLst>
              <a:gd name="T0" fmla="*/ 271 w 286"/>
              <a:gd name="T1" fmla="*/ 0 h 165"/>
              <a:gd name="T2" fmla="*/ 0 w 286"/>
              <a:gd name="T3" fmla="*/ 156 h 165"/>
              <a:gd name="T4" fmla="*/ 15 w 286"/>
              <a:gd name="T5" fmla="*/ 165 h 165"/>
              <a:gd name="T6" fmla="*/ 286 w 286"/>
              <a:gd name="T7" fmla="*/ 9 h 165"/>
              <a:gd name="T8" fmla="*/ 271 w 286"/>
              <a:gd name="T9" fmla="*/ 0 h 165"/>
            </a:gdLst>
            <a:ahLst/>
            <a:cxnLst>
              <a:cxn ang="0">
                <a:pos x="T0" y="T1"/>
              </a:cxn>
              <a:cxn ang="0">
                <a:pos x="T2" y="T3"/>
              </a:cxn>
              <a:cxn ang="0">
                <a:pos x="T4" y="T5"/>
              </a:cxn>
              <a:cxn ang="0">
                <a:pos x="T6" y="T7"/>
              </a:cxn>
              <a:cxn ang="0">
                <a:pos x="T8" y="T9"/>
              </a:cxn>
            </a:cxnLst>
            <a:rect l="0" t="0" r="r" b="b"/>
            <a:pathLst>
              <a:path w="286" h="165">
                <a:moveTo>
                  <a:pt x="271" y="0"/>
                </a:moveTo>
                <a:lnTo>
                  <a:pt x="0" y="156"/>
                </a:lnTo>
                <a:lnTo>
                  <a:pt x="15" y="165"/>
                </a:lnTo>
                <a:lnTo>
                  <a:pt x="286" y="9"/>
                </a:lnTo>
                <a:lnTo>
                  <a:pt x="271" y="0"/>
                </a:lnTo>
                <a:close/>
              </a:path>
            </a:pathLst>
          </a:custGeom>
          <a:solidFill>
            <a:srgbClr val="73747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6" name="ïSļîḍe">
            <a:extLst>
              <a:ext uri="{FF2B5EF4-FFF2-40B4-BE49-F238E27FC236}">
                <a16:creationId xmlns:a16="http://schemas.microsoft.com/office/drawing/2014/main" id="{03774FFF-350C-4A7D-9DCC-DD3C2AAE3508}"/>
              </a:ext>
            </a:extLst>
          </p:cNvPr>
          <p:cNvSpPr/>
          <p:nvPr/>
        </p:nvSpPr>
        <p:spPr bwMode="auto">
          <a:xfrm flipH="1">
            <a:off x="2436498" y="4144930"/>
            <a:ext cx="224714" cy="129643"/>
          </a:xfrm>
          <a:custGeom>
            <a:avLst/>
            <a:gdLst>
              <a:gd name="T0" fmla="*/ 271 w 286"/>
              <a:gd name="T1" fmla="*/ 0 h 165"/>
              <a:gd name="T2" fmla="*/ 0 w 286"/>
              <a:gd name="T3" fmla="*/ 156 h 165"/>
              <a:gd name="T4" fmla="*/ 15 w 286"/>
              <a:gd name="T5" fmla="*/ 165 h 165"/>
              <a:gd name="T6" fmla="*/ 286 w 286"/>
              <a:gd name="T7" fmla="*/ 9 h 165"/>
              <a:gd name="T8" fmla="*/ 271 w 286"/>
              <a:gd name="T9" fmla="*/ 0 h 165"/>
            </a:gdLst>
            <a:ahLst/>
            <a:cxnLst>
              <a:cxn ang="0">
                <a:pos x="T0" y="T1"/>
              </a:cxn>
              <a:cxn ang="0">
                <a:pos x="T2" y="T3"/>
              </a:cxn>
              <a:cxn ang="0">
                <a:pos x="T4" y="T5"/>
              </a:cxn>
              <a:cxn ang="0">
                <a:pos x="T6" y="T7"/>
              </a:cxn>
              <a:cxn ang="0">
                <a:pos x="T8" y="T9"/>
              </a:cxn>
            </a:cxnLst>
            <a:rect l="0" t="0" r="r" b="b"/>
            <a:pathLst>
              <a:path w="286" h="165">
                <a:moveTo>
                  <a:pt x="271" y="0"/>
                </a:moveTo>
                <a:lnTo>
                  <a:pt x="0" y="156"/>
                </a:lnTo>
                <a:lnTo>
                  <a:pt x="15" y="165"/>
                </a:lnTo>
                <a:lnTo>
                  <a:pt x="286" y="9"/>
                </a:lnTo>
                <a:lnTo>
                  <a:pt x="2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7" name="ïSľíḑè">
            <a:extLst>
              <a:ext uri="{FF2B5EF4-FFF2-40B4-BE49-F238E27FC236}">
                <a16:creationId xmlns:a16="http://schemas.microsoft.com/office/drawing/2014/main" id="{FE74E4D9-F374-4417-AC04-C5FAE49EB6B9}"/>
              </a:ext>
            </a:extLst>
          </p:cNvPr>
          <p:cNvSpPr/>
          <p:nvPr/>
        </p:nvSpPr>
        <p:spPr bwMode="auto">
          <a:xfrm flipH="1">
            <a:off x="2436498" y="4152001"/>
            <a:ext cx="212929" cy="176000"/>
          </a:xfrm>
          <a:custGeom>
            <a:avLst/>
            <a:gdLst>
              <a:gd name="T0" fmla="*/ 271 w 271"/>
              <a:gd name="T1" fmla="*/ 0 h 224"/>
              <a:gd name="T2" fmla="*/ 271 w 271"/>
              <a:gd name="T3" fmla="*/ 0 h 224"/>
              <a:gd name="T4" fmla="*/ 0 w 271"/>
              <a:gd name="T5" fmla="*/ 156 h 224"/>
              <a:gd name="T6" fmla="*/ 0 w 271"/>
              <a:gd name="T7" fmla="*/ 224 h 224"/>
              <a:gd name="T8" fmla="*/ 0 w 271"/>
              <a:gd name="T9" fmla="*/ 224 h 224"/>
              <a:gd name="T10" fmla="*/ 32 w 271"/>
              <a:gd name="T11" fmla="*/ 206 h 224"/>
              <a:gd name="T12" fmla="*/ 32 w 271"/>
              <a:gd name="T13" fmla="*/ 184 h 224"/>
              <a:gd name="T14" fmla="*/ 32 w 271"/>
              <a:gd name="T15" fmla="*/ 184 h 224"/>
              <a:gd name="T16" fmla="*/ 34 w 271"/>
              <a:gd name="T17" fmla="*/ 184 h 224"/>
              <a:gd name="T18" fmla="*/ 129 w 271"/>
              <a:gd name="T19" fmla="*/ 128 h 224"/>
              <a:gd name="T20" fmla="*/ 129 w 271"/>
              <a:gd name="T21" fmla="*/ 152 h 224"/>
              <a:gd name="T22" fmla="*/ 144 w 271"/>
              <a:gd name="T23" fmla="*/ 143 h 224"/>
              <a:gd name="T24" fmla="*/ 142 w 271"/>
              <a:gd name="T25" fmla="*/ 121 h 224"/>
              <a:gd name="T26" fmla="*/ 144 w 271"/>
              <a:gd name="T27" fmla="*/ 121 h 224"/>
              <a:gd name="T28" fmla="*/ 224 w 271"/>
              <a:gd name="T29" fmla="*/ 74 h 224"/>
              <a:gd name="T30" fmla="*/ 239 w 271"/>
              <a:gd name="T31" fmla="*/ 65 h 224"/>
              <a:gd name="T32" fmla="*/ 239 w 271"/>
              <a:gd name="T33" fmla="*/ 89 h 224"/>
              <a:gd name="T34" fmla="*/ 271 w 271"/>
              <a:gd name="T35" fmla="*/ 71 h 224"/>
              <a:gd name="T36" fmla="*/ 271 w 271"/>
              <a:gd name="T37" fmla="*/ 61 h 224"/>
              <a:gd name="T38" fmla="*/ 271 w 271"/>
              <a:gd name="T39"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1" h="224">
                <a:moveTo>
                  <a:pt x="271" y="0"/>
                </a:moveTo>
                <a:lnTo>
                  <a:pt x="271" y="0"/>
                </a:lnTo>
                <a:lnTo>
                  <a:pt x="0" y="156"/>
                </a:lnTo>
                <a:lnTo>
                  <a:pt x="0" y="224"/>
                </a:lnTo>
                <a:lnTo>
                  <a:pt x="0" y="224"/>
                </a:lnTo>
                <a:lnTo>
                  <a:pt x="32" y="206"/>
                </a:lnTo>
                <a:lnTo>
                  <a:pt x="32" y="184"/>
                </a:lnTo>
                <a:lnTo>
                  <a:pt x="32" y="184"/>
                </a:lnTo>
                <a:lnTo>
                  <a:pt x="34" y="184"/>
                </a:lnTo>
                <a:lnTo>
                  <a:pt x="129" y="128"/>
                </a:lnTo>
                <a:lnTo>
                  <a:pt x="129" y="152"/>
                </a:lnTo>
                <a:lnTo>
                  <a:pt x="144" y="143"/>
                </a:lnTo>
                <a:lnTo>
                  <a:pt x="142" y="121"/>
                </a:lnTo>
                <a:lnTo>
                  <a:pt x="144" y="121"/>
                </a:lnTo>
                <a:lnTo>
                  <a:pt x="224" y="74"/>
                </a:lnTo>
                <a:lnTo>
                  <a:pt x="239" y="65"/>
                </a:lnTo>
                <a:lnTo>
                  <a:pt x="239" y="89"/>
                </a:lnTo>
                <a:lnTo>
                  <a:pt x="271" y="71"/>
                </a:lnTo>
                <a:lnTo>
                  <a:pt x="271" y="61"/>
                </a:lnTo>
                <a:lnTo>
                  <a:pt x="271" y="0"/>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8" name="íś1ïde">
            <a:extLst>
              <a:ext uri="{FF2B5EF4-FFF2-40B4-BE49-F238E27FC236}">
                <a16:creationId xmlns:a16="http://schemas.microsoft.com/office/drawing/2014/main" id="{715AAA00-9240-45C8-B644-848847DBD1C0}"/>
              </a:ext>
            </a:extLst>
          </p:cNvPr>
          <p:cNvSpPr/>
          <p:nvPr/>
        </p:nvSpPr>
        <p:spPr bwMode="auto">
          <a:xfrm flipH="1">
            <a:off x="2436498" y="4152001"/>
            <a:ext cx="212929" cy="176000"/>
          </a:xfrm>
          <a:custGeom>
            <a:avLst/>
            <a:gdLst>
              <a:gd name="T0" fmla="*/ 271 w 271"/>
              <a:gd name="T1" fmla="*/ 0 h 224"/>
              <a:gd name="T2" fmla="*/ 271 w 271"/>
              <a:gd name="T3" fmla="*/ 0 h 224"/>
              <a:gd name="T4" fmla="*/ 0 w 271"/>
              <a:gd name="T5" fmla="*/ 156 h 224"/>
              <a:gd name="T6" fmla="*/ 0 w 271"/>
              <a:gd name="T7" fmla="*/ 224 h 224"/>
              <a:gd name="T8" fmla="*/ 0 w 271"/>
              <a:gd name="T9" fmla="*/ 224 h 224"/>
              <a:gd name="T10" fmla="*/ 32 w 271"/>
              <a:gd name="T11" fmla="*/ 206 h 224"/>
              <a:gd name="T12" fmla="*/ 32 w 271"/>
              <a:gd name="T13" fmla="*/ 184 h 224"/>
              <a:gd name="T14" fmla="*/ 32 w 271"/>
              <a:gd name="T15" fmla="*/ 184 h 224"/>
              <a:gd name="T16" fmla="*/ 34 w 271"/>
              <a:gd name="T17" fmla="*/ 184 h 224"/>
              <a:gd name="T18" fmla="*/ 129 w 271"/>
              <a:gd name="T19" fmla="*/ 128 h 224"/>
              <a:gd name="T20" fmla="*/ 129 w 271"/>
              <a:gd name="T21" fmla="*/ 152 h 224"/>
              <a:gd name="T22" fmla="*/ 144 w 271"/>
              <a:gd name="T23" fmla="*/ 143 h 224"/>
              <a:gd name="T24" fmla="*/ 142 w 271"/>
              <a:gd name="T25" fmla="*/ 121 h 224"/>
              <a:gd name="T26" fmla="*/ 144 w 271"/>
              <a:gd name="T27" fmla="*/ 121 h 224"/>
              <a:gd name="T28" fmla="*/ 224 w 271"/>
              <a:gd name="T29" fmla="*/ 74 h 224"/>
              <a:gd name="T30" fmla="*/ 239 w 271"/>
              <a:gd name="T31" fmla="*/ 65 h 224"/>
              <a:gd name="T32" fmla="*/ 239 w 271"/>
              <a:gd name="T33" fmla="*/ 89 h 224"/>
              <a:gd name="T34" fmla="*/ 271 w 271"/>
              <a:gd name="T35" fmla="*/ 71 h 224"/>
              <a:gd name="T36" fmla="*/ 271 w 271"/>
              <a:gd name="T37" fmla="*/ 61 h 224"/>
              <a:gd name="T38" fmla="*/ 271 w 271"/>
              <a:gd name="T39"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1" h="224">
                <a:moveTo>
                  <a:pt x="271" y="0"/>
                </a:moveTo>
                <a:lnTo>
                  <a:pt x="271" y="0"/>
                </a:lnTo>
                <a:lnTo>
                  <a:pt x="0" y="156"/>
                </a:lnTo>
                <a:lnTo>
                  <a:pt x="0" y="224"/>
                </a:lnTo>
                <a:lnTo>
                  <a:pt x="0" y="224"/>
                </a:lnTo>
                <a:lnTo>
                  <a:pt x="32" y="206"/>
                </a:lnTo>
                <a:lnTo>
                  <a:pt x="32" y="184"/>
                </a:lnTo>
                <a:lnTo>
                  <a:pt x="32" y="184"/>
                </a:lnTo>
                <a:lnTo>
                  <a:pt x="34" y="184"/>
                </a:lnTo>
                <a:lnTo>
                  <a:pt x="129" y="128"/>
                </a:lnTo>
                <a:lnTo>
                  <a:pt x="129" y="152"/>
                </a:lnTo>
                <a:lnTo>
                  <a:pt x="144" y="143"/>
                </a:lnTo>
                <a:lnTo>
                  <a:pt x="142" y="121"/>
                </a:lnTo>
                <a:lnTo>
                  <a:pt x="144" y="121"/>
                </a:lnTo>
                <a:lnTo>
                  <a:pt x="224" y="74"/>
                </a:lnTo>
                <a:lnTo>
                  <a:pt x="239" y="65"/>
                </a:lnTo>
                <a:lnTo>
                  <a:pt x="239" y="89"/>
                </a:lnTo>
                <a:lnTo>
                  <a:pt x="271" y="71"/>
                </a:lnTo>
                <a:lnTo>
                  <a:pt x="271" y="61"/>
                </a:lnTo>
                <a:lnTo>
                  <a:pt x="2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9" name="íṧḷíďe">
            <a:extLst>
              <a:ext uri="{FF2B5EF4-FFF2-40B4-BE49-F238E27FC236}">
                <a16:creationId xmlns:a16="http://schemas.microsoft.com/office/drawing/2014/main" id="{256A612A-3DC4-4EEA-A666-76E8CB876D35}"/>
              </a:ext>
            </a:extLst>
          </p:cNvPr>
          <p:cNvSpPr/>
          <p:nvPr/>
        </p:nvSpPr>
        <p:spPr bwMode="auto">
          <a:xfrm flipH="1">
            <a:off x="2649428" y="4267501"/>
            <a:ext cx="11786" cy="60501"/>
          </a:xfrm>
          <a:custGeom>
            <a:avLst/>
            <a:gdLst>
              <a:gd name="T0" fmla="*/ 0 w 15"/>
              <a:gd name="T1" fmla="*/ 0 h 77"/>
              <a:gd name="T2" fmla="*/ 0 w 15"/>
              <a:gd name="T3" fmla="*/ 0 h 77"/>
              <a:gd name="T4" fmla="*/ 0 w 15"/>
              <a:gd name="T5" fmla="*/ 72 h 77"/>
              <a:gd name="T6" fmla="*/ 15 w 15"/>
              <a:gd name="T7" fmla="*/ 77 h 77"/>
              <a:gd name="T8" fmla="*/ 15 w 15"/>
              <a:gd name="T9" fmla="*/ 9 h 77"/>
              <a:gd name="T10" fmla="*/ 0 w 15"/>
              <a:gd name="T11" fmla="*/ 0 h 77"/>
            </a:gdLst>
            <a:ahLst/>
            <a:cxnLst>
              <a:cxn ang="0">
                <a:pos x="T0" y="T1"/>
              </a:cxn>
              <a:cxn ang="0">
                <a:pos x="T2" y="T3"/>
              </a:cxn>
              <a:cxn ang="0">
                <a:pos x="T4" y="T5"/>
              </a:cxn>
              <a:cxn ang="0">
                <a:pos x="T6" y="T7"/>
              </a:cxn>
              <a:cxn ang="0">
                <a:pos x="T8" y="T9"/>
              </a:cxn>
              <a:cxn ang="0">
                <a:pos x="T10" y="T11"/>
              </a:cxn>
            </a:cxnLst>
            <a:rect l="0" t="0" r="r" b="b"/>
            <a:pathLst>
              <a:path w="15" h="77">
                <a:moveTo>
                  <a:pt x="0" y="0"/>
                </a:moveTo>
                <a:lnTo>
                  <a:pt x="0" y="0"/>
                </a:lnTo>
                <a:lnTo>
                  <a:pt x="0" y="72"/>
                </a:lnTo>
                <a:lnTo>
                  <a:pt x="15" y="77"/>
                </a:lnTo>
                <a:lnTo>
                  <a:pt x="15" y="9"/>
                </a:lnTo>
                <a:lnTo>
                  <a:pt x="0" y="0"/>
                </a:lnTo>
                <a:close/>
              </a:path>
            </a:pathLst>
          </a:custGeom>
          <a:solidFill>
            <a:srgbClr val="7885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0" name="islïḓé">
            <a:extLst>
              <a:ext uri="{FF2B5EF4-FFF2-40B4-BE49-F238E27FC236}">
                <a16:creationId xmlns:a16="http://schemas.microsoft.com/office/drawing/2014/main" id="{DB4DB732-FF84-419C-8FDA-23AC5B8232E4}"/>
              </a:ext>
            </a:extLst>
          </p:cNvPr>
          <p:cNvSpPr/>
          <p:nvPr/>
        </p:nvSpPr>
        <p:spPr bwMode="auto">
          <a:xfrm flipH="1">
            <a:off x="2649428" y="4267501"/>
            <a:ext cx="11786" cy="60501"/>
          </a:xfrm>
          <a:custGeom>
            <a:avLst/>
            <a:gdLst>
              <a:gd name="T0" fmla="*/ 0 w 15"/>
              <a:gd name="T1" fmla="*/ 0 h 77"/>
              <a:gd name="T2" fmla="*/ 0 w 15"/>
              <a:gd name="T3" fmla="*/ 0 h 77"/>
              <a:gd name="T4" fmla="*/ 0 w 15"/>
              <a:gd name="T5" fmla="*/ 72 h 77"/>
              <a:gd name="T6" fmla="*/ 15 w 15"/>
              <a:gd name="T7" fmla="*/ 77 h 77"/>
              <a:gd name="T8" fmla="*/ 15 w 15"/>
              <a:gd name="T9" fmla="*/ 9 h 77"/>
              <a:gd name="T10" fmla="*/ 0 w 15"/>
              <a:gd name="T11" fmla="*/ 0 h 77"/>
            </a:gdLst>
            <a:ahLst/>
            <a:cxnLst>
              <a:cxn ang="0">
                <a:pos x="T0" y="T1"/>
              </a:cxn>
              <a:cxn ang="0">
                <a:pos x="T2" y="T3"/>
              </a:cxn>
              <a:cxn ang="0">
                <a:pos x="T4" y="T5"/>
              </a:cxn>
              <a:cxn ang="0">
                <a:pos x="T6" y="T7"/>
              </a:cxn>
              <a:cxn ang="0">
                <a:pos x="T8" y="T9"/>
              </a:cxn>
              <a:cxn ang="0">
                <a:pos x="T10" y="T11"/>
              </a:cxn>
            </a:cxnLst>
            <a:rect l="0" t="0" r="r" b="b"/>
            <a:pathLst>
              <a:path w="15" h="77">
                <a:moveTo>
                  <a:pt x="0" y="0"/>
                </a:moveTo>
                <a:lnTo>
                  <a:pt x="0" y="0"/>
                </a:lnTo>
                <a:lnTo>
                  <a:pt x="0" y="72"/>
                </a:lnTo>
                <a:lnTo>
                  <a:pt x="15" y="77"/>
                </a:lnTo>
                <a:lnTo>
                  <a:pt x="15"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1" name="iSḷïdê">
            <a:extLst>
              <a:ext uri="{FF2B5EF4-FFF2-40B4-BE49-F238E27FC236}">
                <a16:creationId xmlns:a16="http://schemas.microsoft.com/office/drawing/2014/main" id="{DF1E5E73-64E5-4D8E-B52F-08A500DDF7EB}"/>
              </a:ext>
            </a:extLst>
          </p:cNvPr>
          <p:cNvSpPr/>
          <p:nvPr/>
        </p:nvSpPr>
        <p:spPr bwMode="auto">
          <a:xfrm flipH="1">
            <a:off x="2695782" y="4286359"/>
            <a:ext cx="112358" cy="120214"/>
          </a:xfrm>
          <a:custGeom>
            <a:avLst/>
            <a:gdLst>
              <a:gd name="T0" fmla="*/ 95 w 98"/>
              <a:gd name="T1" fmla="*/ 0 h 105"/>
              <a:gd name="T2" fmla="*/ 93 w 98"/>
              <a:gd name="T3" fmla="*/ 1 h 105"/>
              <a:gd name="T4" fmla="*/ 6 w 98"/>
              <a:gd name="T5" fmla="*/ 50 h 105"/>
              <a:gd name="T6" fmla="*/ 0 w 98"/>
              <a:gd name="T7" fmla="*/ 59 h 105"/>
              <a:gd name="T8" fmla="*/ 0 w 98"/>
              <a:gd name="T9" fmla="*/ 105 h 105"/>
              <a:gd name="T10" fmla="*/ 63 w 98"/>
              <a:gd name="T11" fmla="*/ 69 h 105"/>
              <a:gd name="T12" fmla="*/ 82 w 98"/>
              <a:gd name="T13" fmla="*/ 14 h 105"/>
              <a:gd name="T14" fmla="*/ 94 w 98"/>
              <a:gd name="T15" fmla="*/ 8 h 105"/>
              <a:gd name="T16" fmla="*/ 94 w 98"/>
              <a:gd name="T17" fmla="*/ 52 h 105"/>
              <a:gd name="T18" fmla="*/ 98 w 98"/>
              <a:gd name="T19" fmla="*/ 50 h 105"/>
              <a:gd name="T20" fmla="*/ 98 w 98"/>
              <a:gd name="T21" fmla="*/ 4 h 105"/>
              <a:gd name="T22" fmla="*/ 95 w 98"/>
              <a:gd name="T2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05">
                <a:moveTo>
                  <a:pt x="95" y="0"/>
                </a:moveTo>
                <a:cubicBezTo>
                  <a:pt x="94" y="0"/>
                  <a:pt x="93" y="0"/>
                  <a:pt x="93" y="1"/>
                </a:cubicBezTo>
                <a:cubicBezTo>
                  <a:pt x="6" y="50"/>
                  <a:pt x="6" y="50"/>
                  <a:pt x="6" y="50"/>
                </a:cubicBezTo>
                <a:cubicBezTo>
                  <a:pt x="3" y="52"/>
                  <a:pt x="0" y="56"/>
                  <a:pt x="0" y="59"/>
                </a:cubicBezTo>
                <a:cubicBezTo>
                  <a:pt x="0" y="105"/>
                  <a:pt x="0" y="105"/>
                  <a:pt x="0" y="105"/>
                </a:cubicBezTo>
                <a:cubicBezTo>
                  <a:pt x="63" y="69"/>
                  <a:pt x="63" y="69"/>
                  <a:pt x="63" y="69"/>
                </a:cubicBezTo>
                <a:cubicBezTo>
                  <a:pt x="82" y="14"/>
                  <a:pt x="82" y="14"/>
                  <a:pt x="82" y="14"/>
                </a:cubicBezTo>
                <a:cubicBezTo>
                  <a:pt x="94" y="8"/>
                  <a:pt x="94" y="8"/>
                  <a:pt x="94" y="8"/>
                </a:cubicBezTo>
                <a:cubicBezTo>
                  <a:pt x="94" y="52"/>
                  <a:pt x="94" y="52"/>
                  <a:pt x="94" y="52"/>
                </a:cubicBezTo>
                <a:cubicBezTo>
                  <a:pt x="98" y="50"/>
                  <a:pt x="98" y="50"/>
                  <a:pt x="98" y="50"/>
                </a:cubicBezTo>
                <a:cubicBezTo>
                  <a:pt x="98" y="4"/>
                  <a:pt x="98" y="4"/>
                  <a:pt x="98" y="4"/>
                </a:cubicBezTo>
                <a:cubicBezTo>
                  <a:pt x="98" y="2"/>
                  <a:pt x="97" y="0"/>
                  <a:pt x="95" y="0"/>
                </a:cubicBezTo>
              </a:path>
            </a:pathLst>
          </a:custGeom>
          <a:solidFill>
            <a:srgbClr val="336D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2" name="ïŝḻïdè">
            <a:extLst>
              <a:ext uri="{FF2B5EF4-FFF2-40B4-BE49-F238E27FC236}">
                <a16:creationId xmlns:a16="http://schemas.microsoft.com/office/drawing/2014/main" id="{027E6743-590B-48E2-AF0D-B9FA48BB26CC}"/>
              </a:ext>
            </a:extLst>
          </p:cNvPr>
          <p:cNvSpPr/>
          <p:nvPr/>
        </p:nvSpPr>
        <p:spPr bwMode="auto">
          <a:xfrm flipH="1">
            <a:off x="2297425" y="4060858"/>
            <a:ext cx="112358" cy="121000"/>
          </a:xfrm>
          <a:custGeom>
            <a:avLst/>
            <a:gdLst>
              <a:gd name="T0" fmla="*/ 94 w 98"/>
              <a:gd name="T1" fmla="*/ 0 h 105"/>
              <a:gd name="T2" fmla="*/ 92 w 98"/>
              <a:gd name="T3" fmla="*/ 1 h 105"/>
              <a:gd name="T4" fmla="*/ 5 w 98"/>
              <a:gd name="T5" fmla="*/ 50 h 105"/>
              <a:gd name="T6" fmla="*/ 0 w 98"/>
              <a:gd name="T7" fmla="*/ 59 h 105"/>
              <a:gd name="T8" fmla="*/ 0 w 98"/>
              <a:gd name="T9" fmla="*/ 105 h 105"/>
              <a:gd name="T10" fmla="*/ 61 w 98"/>
              <a:gd name="T11" fmla="*/ 71 h 105"/>
              <a:gd name="T12" fmla="*/ 80 w 98"/>
              <a:gd name="T13" fmla="*/ 16 h 105"/>
              <a:gd name="T14" fmla="*/ 91 w 98"/>
              <a:gd name="T15" fmla="*/ 10 h 105"/>
              <a:gd name="T16" fmla="*/ 91 w 98"/>
              <a:gd name="T17" fmla="*/ 54 h 105"/>
              <a:gd name="T18" fmla="*/ 98 w 98"/>
              <a:gd name="T19" fmla="*/ 50 h 105"/>
              <a:gd name="T20" fmla="*/ 98 w 98"/>
              <a:gd name="T21" fmla="*/ 4 h 105"/>
              <a:gd name="T22" fmla="*/ 94 w 98"/>
              <a:gd name="T2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05">
                <a:moveTo>
                  <a:pt x="94" y="0"/>
                </a:moveTo>
                <a:cubicBezTo>
                  <a:pt x="94" y="0"/>
                  <a:pt x="93" y="0"/>
                  <a:pt x="92" y="1"/>
                </a:cubicBezTo>
                <a:cubicBezTo>
                  <a:pt x="5" y="50"/>
                  <a:pt x="5" y="50"/>
                  <a:pt x="5" y="50"/>
                </a:cubicBezTo>
                <a:cubicBezTo>
                  <a:pt x="2" y="51"/>
                  <a:pt x="0" y="56"/>
                  <a:pt x="0" y="59"/>
                </a:cubicBezTo>
                <a:cubicBezTo>
                  <a:pt x="0" y="105"/>
                  <a:pt x="0" y="105"/>
                  <a:pt x="0" y="105"/>
                </a:cubicBezTo>
                <a:cubicBezTo>
                  <a:pt x="61" y="71"/>
                  <a:pt x="61" y="71"/>
                  <a:pt x="61" y="71"/>
                </a:cubicBezTo>
                <a:cubicBezTo>
                  <a:pt x="80" y="16"/>
                  <a:pt x="80" y="16"/>
                  <a:pt x="80" y="16"/>
                </a:cubicBezTo>
                <a:cubicBezTo>
                  <a:pt x="91" y="10"/>
                  <a:pt x="91" y="10"/>
                  <a:pt x="91" y="10"/>
                </a:cubicBezTo>
                <a:cubicBezTo>
                  <a:pt x="91" y="54"/>
                  <a:pt x="91" y="54"/>
                  <a:pt x="91" y="54"/>
                </a:cubicBezTo>
                <a:cubicBezTo>
                  <a:pt x="98" y="50"/>
                  <a:pt x="98" y="50"/>
                  <a:pt x="98" y="50"/>
                </a:cubicBezTo>
                <a:cubicBezTo>
                  <a:pt x="98" y="4"/>
                  <a:pt x="98" y="4"/>
                  <a:pt x="98" y="4"/>
                </a:cubicBezTo>
                <a:cubicBezTo>
                  <a:pt x="98" y="1"/>
                  <a:pt x="96" y="0"/>
                  <a:pt x="94" y="0"/>
                </a:cubicBezTo>
              </a:path>
            </a:pathLst>
          </a:custGeom>
          <a:solidFill>
            <a:srgbClr val="336D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3" name="ísľîďé">
            <a:extLst>
              <a:ext uri="{FF2B5EF4-FFF2-40B4-BE49-F238E27FC236}">
                <a16:creationId xmlns:a16="http://schemas.microsoft.com/office/drawing/2014/main" id="{DD32DE1E-7A58-45FE-8CAB-C70D801A427F}"/>
              </a:ext>
            </a:extLst>
          </p:cNvPr>
          <p:cNvSpPr/>
          <p:nvPr/>
        </p:nvSpPr>
        <p:spPr bwMode="auto">
          <a:xfrm flipH="1">
            <a:off x="2305284" y="4072645"/>
            <a:ext cx="34572" cy="69929"/>
          </a:xfrm>
          <a:custGeom>
            <a:avLst/>
            <a:gdLst>
              <a:gd name="T0" fmla="*/ 44 w 44"/>
              <a:gd name="T1" fmla="*/ 0 h 89"/>
              <a:gd name="T2" fmla="*/ 28 w 44"/>
              <a:gd name="T3" fmla="*/ 8 h 89"/>
              <a:gd name="T4" fmla="*/ 0 w 44"/>
              <a:gd name="T5" fmla="*/ 89 h 89"/>
              <a:gd name="T6" fmla="*/ 44 w 44"/>
              <a:gd name="T7" fmla="*/ 64 h 89"/>
              <a:gd name="T8" fmla="*/ 44 w 44"/>
              <a:gd name="T9" fmla="*/ 0 h 89"/>
            </a:gdLst>
            <a:ahLst/>
            <a:cxnLst>
              <a:cxn ang="0">
                <a:pos x="T0" y="T1"/>
              </a:cxn>
              <a:cxn ang="0">
                <a:pos x="T2" y="T3"/>
              </a:cxn>
              <a:cxn ang="0">
                <a:pos x="T4" y="T5"/>
              </a:cxn>
              <a:cxn ang="0">
                <a:pos x="T6" y="T7"/>
              </a:cxn>
              <a:cxn ang="0">
                <a:pos x="T8" y="T9"/>
              </a:cxn>
            </a:cxnLst>
            <a:rect l="0" t="0" r="r" b="b"/>
            <a:pathLst>
              <a:path w="44" h="89">
                <a:moveTo>
                  <a:pt x="44" y="0"/>
                </a:moveTo>
                <a:lnTo>
                  <a:pt x="28" y="8"/>
                </a:lnTo>
                <a:lnTo>
                  <a:pt x="0" y="89"/>
                </a:lnTo>
                <a:lnTo>
                  <a:pt x="44" y="64"/>
                </a:lnTo>
                <a:lnTo>
                  <a:pt x="44" y="0"/>
                </a:lnTo>
                <a:close/>
              </a:path>
            </a:pathLst>
          </a:custGeom>
          <a:solidFill>
            <a:srgbClr val="4E8E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4" name="ïṡľîḍe">
            <a:extLst>
              <a:ext uri="{FF2B5EF4-FFF2-40B4-BE49-F238E27FC236}">
                <a16:creationId xmlns:a16="http://schemas.microsoft.com/office/drawing/2014/main" id="{FEF35872-0BF4-4F10-97FF-BBF133826375}"/>
              </a:ext>
            </a:extLst>
          </p:cNvPr>
          <p:cNvSpPr/>
          <p:nvPr/>
        </p:nvSpPr>
        <p:spPr bwMode="auto">
          <a:xfrm flipH="1">
            <a:off x="2305284" y="4072645"/>
            <a:ext cx="34572" cy="69929"/>
          </a:xfrm>
          <a:custGeom>
            <a:avLst/>
            <a:gdLst>
              <a:gd name="T0" fmla="*/ 44 w 44"/>
              <a:gd name="T1" fmla="*/ 0 h 89"/>
              <a:gd name="T2" fmla="*/ 28 w 44"/>
              <a:gd name="T3" fmla="*/ 8 h 89"/>
              <a:gd name="T4" fmla="*/ 0 w 44"/>
              <a:gd name="T5" fmla="*/ 89 h 89"/>
              <a:gd name="T6" fmla="*/ 44 w 44"/>
              <a:gd name="T7" fmla="*/ 64 h 89"/>
              <a:gd name="T8" fmla="*/ 44 w 44"/>
              <a:gd name="T9" fmla="*/ 0 h 89"/>
            </a:gdLst>
            <a:ahLst/>
            <a:cxnLst>
              <a:cxn ang="0">
                <a:pos x="T0" y="T1"/>
              </a:cxn>
              <a:cxn ang="0">
                <a:pos x="T2" y="T3"/>
              </a:cxn>
              <a:cxn ang="0">
                <a:pos x="T4" y="T5"/>
              </a:cxn>
              <a:cxn ang="0">
                <a:pos x="T6" y="T7"/>
              </a:cxn>
              <a:cxn ang="0">
                <a:pos x="T8" y="T9"/>
              </a:cxn>
            </a:cxnLst>
            <a:rect l="0" t="0" r="r" b="b"/>
            <a:pathLst>
              <a:path w="44" h="89">
                <a:moveTo>
                  <a:pt x="44" y="0"/>
                </a:moveTo>
                <a:lnTo>
                  <a:pt x="28" y="8"/>
                </a:lnTo>
                <a:lnTo>
                  <a:pt x="0" y="89"/>
                </a:lnTo>
                <a:lnTo>
                  <a:pt x="44" y="64"/>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5" name="ïṡlíḑè">
            <a:extLst>
              <a:ext uri="{FF2B5EF4-FFF2-40B4-BE49-F238E27FC236}">
                <a16:creationId xmlns:a16="http://schemas.microsoft.com/office/drawing/2014/main" id="{A553975D-6E10-4097-9310-35CC1D4FFEC4}"/>
              </a:ext>
            </a:extLst>
          </p:cNvPr>
          <p:cNvSpPr/>
          <p:nvPr/>
        </p:nvSpPr>
        <p:spPr bwMode="auto">
          <a:xfrm flipH="1">
            <a:off x="2700498" y="4295787"/>
            <a:ext cx="35358" cy="69929"/>
          </a:xfrm>
          <a:custGeom>
            <a:avLst/>
            <a:gdLst>
              <a:gd name="T0" fmla="*/ 45 w 45"/>
              <a:gd name="T1" fmla="*/ 0 h 89"/>
              <a:gd name="T2" fmla="*/ 28 w 45"/>
              <a:gd name="T3" fmla="*/ 8 h 89"/>
              <a:gd name="T4" fmla="*/ 0 w 45"/>
              <a:gd name="T5" fmla="*/ 89 h 89"/>
              <a:gd name="T6" fmla="*/ 45 w 45"/>
              <a:gd name="T7" fmla="*/ 64 h 89"/>
              <a:gd name="T8" fmla="*/ 45 w 45"/>
              <a:gd name="T9" fmla="*/ 0 h 89"/>
            </a:gdLst>
            <a:ahLst/>
            <a:cxnLst>
              <a:cxn ang="0">
                <a:pos x="T0" y="T1"/>
              </a:cxn>
              <a:cxn ang="0">
                <a:pos x="T2" y="T3"/>
              </a:cxn>
              <a:cxn ang="0">
                <a:pos x="T4" y="T5"/>
              </a:cxn>
              <a:cxn ang="0">
                <a:pos x="T6" y="T7"/>
              </a:cxn>
              <a:cxn ang="0">
                <a:pos x="T8" y="T9"/>
              </a:cxn>
            </a:cxnLst>
            <a:rect l="0" t="0" r="r" b="b"/>
            <a:pathLst>
              <a:path w="45" h="89">
                <a:moveTo>
                  <a:pt x="45" y="0"/>
                </a:moveTo>
                <a:lnTo>
                  <a:pt x="28" y="8"/>
                </a:lnTo>
                <a:lnTo>
                  <a:pt x="0" y="89"/>
                </a:lnTo>
                <a:lnTo>
                  <a:pt x="45" y="64"/>
                </a:lnTo>
                <a:lnTo>
                  <a:pt x="45" y="0"/>
                </a:lnTo>
                <a:close/>
              </a:path>
            </a:pathLst>
          </a:custGeom>
          <a:solidFill>
            <a:srgbClr val="4E8E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6" name="ïSlîdè">
            <a:extLst>
              <a:ext uri="{FF2B5EF4-FFF2-40B4-BE49-F238E27FC236}">
                <a16:creationId xmlns:a16="http://schemas.microsoft.com/office/drawing/2014/main" id="{A3510EF5-9D14-42DF-93D3-38169AFEB642}"/>
              </a:ext>
            </a:extLst>
          </p:cNvPr>
          <p:cNvSpPr/>
          <p:nvPr/>
        </p:nvSpPr>
        <p:spPr bwMode="auto">
          <a:xfrm flipH="1">
            <a:off x="2700498" y="4295787"/>
            <a:ext cx="35358" cy="69929"/>
          </a:xfrm>
          <a:custGeom>
            <a:avLst/>
            <a:gdLst>
              <a:gd name="T0" fmla="*/ 45 w 45"/>
              <a:gd name="T1" fmla="*/ 0 h 89"/>
              <a:gd name="T2" fmla="*/ 28 w 45"/>
              <a:gd name="T3" fmla="*/ 8 h 89"/>
              <a:gd name="T4" fmla="*/ 0 w 45"/>
              <a:gd name="T5" fmla="*/ 89 h 89"/>
              <a:gd name="T6" fmla="*/ 45 w 45"/>
              <a:gd name="T7" fmla="*/ 64 h 89"/>
              <a:gd name="T8" fmla="*/ 45 w 45"/>
              <a:gd name="T9" fmla="*/ 0 h 89"/>
            </a:gdLst>
            <a:ahLst/>
            <a:cxnLst>
              <a:cxn ang="0">
                <a:pos x="T0" y="T1"/>
              </a:cxn>
              <a:cxn ang="0">
                <a:pos x="T2" y="T3"/>
              </a:cxn>
              <a:cxn ang="0">
                <a:pos x="T4" y="T5"/>
              </a:cxn>
              <a:cxn ang="0">
                <a:pos x="T6" y="T7"/>
              </a:cxn>
              <a:cxn ang="0">
                <a:pos x="T8" y="T9"/>
              </a:cxn>
            </a:cxnLst>
            <a:rect l="0" t="0" r="r" b="b"/>
            <a:pathLst>
              <a:path w="45" h="89">
                <a:moveTo>
                  <a:pt x="45" y="0"/>
                </a:moveTo>
                <a:lnTo>
                  <a:pt x="28" y="8"/>
                </a:lnTo>
                <a:lnTo>
                  <a:pt x="0" y="89"/>
                </a:lnTo>
                <a:lnTo>
                  <a:pt x="45" y="64"/>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7" name="ïŝ1ídè">
            <a:extLst>
              <a:ext uri="{FF2B5EF4-FFF2-40B4-BE49-F238E27FC236}">
                <a16:creationId xmlns:a16="http://schemas.microsoft.com/office/drawing/2014/main" id="{7E1C6127-48F9-4498-B9E7-3CEC9A630A07}"/>
              </a:ext>
            </a:extLst>
          </p:cNvPr>
          <p:cNvSpPr/>
          <p:nvPr/>
        </p:nvSpPr>
        <p:spPr bwMode="auto">
          <a:xfrm flipH="1">
            <a:off x="2921284" y="4214072"/>
            <a:ext cx="87215" cy="319000"/>
          </a:xfrm>
          <a:custGeom>
            <a:avLst/>
            <a:gdLst>
              <a:gd name="T0" fmla="*/ 6 w 76"/>
              <a:gd name="T1" fmla="*/ 2 h 278"/>
              <a:gd name="T2" fmla="*/ 0 w 76"/>
              <a:gd name="T3" fmla="*/ 5 h 278"/>
              <a:gd name="T4" fmla="*/ 0 w 76"/>
              <a:gd name="T5" fmla="*/ 95 h 278"/>
              <a:gd name="T6" fmla="*/ 0 w 76"/>
              <a:gd name="T7" fmla="*/ 101 h 278"/>
              <a:gd name="T8" fmla="*/ 0 w 76"/>
              <a:gd name="T9" fmla="*/ 107 h 278"/>
              <a:gd name="T10" fmla="*/ 0 w 76"/>
              <a:gd name="T11" fmla="*/ 229 h 278"/>
              <a:gd name="T12" fmla="*/ 5 w 76"/>
              <a:gd name="T13" fmla="*/ 239 h 278"/>
              <a:gd name="T14" fmla="*/ 70 w 76"/>
              <a:gd name="T15" fmla="*/ 276 h 278"/>
              <a:gd name="T16" fmla="*/ 75 w 76"/>
              <a:gd name="T17" fmla="*/ 273 h 278"/>
              <a:gd name="T18" fmla="*/ 75 w 76"/>
              <a:gd name="T19" fmla="*/ 217 h 278"/>
              <a:gd name="T20" fmla="*/ 75 w 76"/>
              <a:gd name="T21" fmla="*/ 211 h 278"/>
              <a:gd name="T22" fmla="*/ 76 w 76"/>
              <a:gd name="T23" fmla="*/ 205 h 278"/>
              <a:gd name="T24" fmla="*/ 76 w 76"/>
              <a:gd name="T25" fmla="*/ 48 h 278"/>
              <a:gd name="T26" fmla="*/ 70 w 76"/>
              <a:gd name="T27" fmla="*/ 39 h 278"/>
              <a:gd name="T28" fmla="*/ 6 w 76"/>
              <a:gd name="T29" fmla="*/ 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278">
                <a:moveTo>
                  <a:pt x="6" y="2"/>
                </a:moveTo>
                <a:cubicBezTo>
                  <a:pt x="3" y="0"/>
                  <a:pt x="0" y="1"/>
                  <a:pt x="0" y="5"/>
                </a:cubicBezTo>
                <a:cubicBezTo>
                  <a:pt x="0" y="95"/>
                  <a:pt x="0" y="95"/>
                  <a:pt x="0" y="95"/>
                </a:cubicBezTo>
                <a:cubicBezTo>
                  <a:pt x="0" y="98"/>
                  <a:pt x="0" y="101"/>
                  <a:pt x="0" y="101"/>
                </a:cubicBezTo>
                <a:cubicBezTo>
                  <a:pt x="0" y="101"/>
                  <a:pt x="0" y="104"/>
                  <a:pt x="0" y="107"/>
                </a:cubicBezTo>
                <a:cubicBezTo>
                  <a:pt x="0" y="229"/>
                  <a:pt x="0" y="229"/>
                  <a:pt x="0" y="229"/>
                </a:cubicBezTo>
                <a:cubicBezTo>
                  <a:pt x="0" y="233"/>
                  <a:pt x="2" y="237"/>
                  <a:pt x="5" y="239"/>
                </a:cubicBezTo>
                <a:cubicBezTo>
                  <a:pt x="70" y="276"/>
                  <a:pt x="70" y="276"/>
                  <a:pt x="70" y="276"/>
                </a:cubicBezTo>
                <a:cubicBezTo>
                  <a:pt x="73" y="278"/>
                  <a:pt x="75" y="276"/>
                  <a:pt x="75" y="273"/>
                </a:cubicBezTo>
                <a:cubicBezTo>
                  <a:pt x="75" y="217"/>
                  <a:pt x="75" y="217"/>
                  <a:pt x="75" y="217"/>
                </a:cubicBezTo>
                <a:cubicBezTo>
                  <a:pt x="75" y="214"/>
                  <a:pt x="75" y="211"/>
                  <a:pt x="75" y="211"/>
                </a:cubicBezTo>
                <a:cubicBezTo>
                  <a:pt x="76" y="211"/>
                  <a:pt x="76" y="208"/>
                  <a:pt x="76" y="205"/>
                </a:cubicBezTo>
                <a:cubicBezTo>
                  <a:pt x="76" y="48"/>
                  <a:pt x="76" y="48"/>
                  <a:pt x="76" y="48"/>
                </a:cubicBezTo>
                <a:cubicBezTo>
                  <a:pt x="76" y="45"/>
                  <a:pt x="73" y="41"/>
                  <a:pt x="70" y="39"/>
                </a:cubicBezTo>
                <a:lnTo>
                  <a:pt x="6" y="2"/>
                </a:lnTo>
                <a:close/>
              </a:path>
            </a:pathLst>
          </a:custGeom>
          <a:solidFill>
            <a:srgbClr val="4B9F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8" name="iṩḷíďé">
            <a:extLst>
              <a:ext uri="{FF2B5EF4-FFF2-40B4-BE49-F238E27FC236}">
                <a16:creationId xmlns:a16="http://schemas.microsoft.com/office/drawing/2014/main" id="{9485A76B-75C4-4C8E-BF61-E95C00096A11}"/>
              </a:ext>
            </a:extLst>
          </p:cNvPr>
          <p:cNvSpPr/>
          <p:nvPr/>
        </p:nvSpPr>
        <p:spPr bwMode="auto">
          <a:xfrm flipH="1">
            <a:off x="3049355" y="4137859"/>
            <a:ext cx="87215" cy="322929"/>
          </a:xfrm>
          <a:custGeom>
            <a:avLst/>
            <a:gdLst>
              <a:gd name="T0" fmla="*/ 6 w 76"/>
              <a:gd name="T1" fmla="*/ 2 h 281"/>
              <a:gd name="T2" fmla="*/ 1 w 76"/>
              <a:gd name="T3" fmla="*/ 5 h 281"/>
              <a:gd name="T4" fmla="*/ 1 w 76"/>
              <a:gd name="T5" fmla="*/ 98 h 281"/>
              <a:gd name="T6" fmla="*/ 1 w 76"/>
              <a:gd name="T7" fmla="*/ 104 h 281"/>
              <a:gd name="T8" fmla="*/ 1 w 76"/>
              <a:gd name="T9" fmla="*/ 110 h 281"/>
              <a:gd name="T10" fmla="*/ 0 w 76"/>
              <a:gd name="T11" fmla="*/ 232 h 281"/>
              <a:gd name="T12" fmla="*/ 6 w 76"/>
              <a:gd name="T13" fmla="*/ 242 h 281"/>
              <a:gd name="T14" fmla="*/ 71 w 76"/>
              <a:gd name="T15" fmla="*/ 279 h 281"/>
              <a:gd name="T16" fmla="*/ 76 w 76"/>
              <a:gd name="T17" fmla="*/ 276 h 281"/>
              <a:gd name="T18" fmla="*/ 76 w 76"/>
              <a:gd name="T19" fmla="*/ 188 h 281"/>
              <a:gd name="T20" fmla="*/ 76 w 76"/>
              <a:gd name="T21" fmla="*/ 181 h 281"/>
              <a:gd name="T22" fmla="*/ 76 w 76"/>
              <a:gd name="T23" fmla="*/ 175 h 281"/>
              <a:gd name="T24" fmla="*/ 76 w 76"/>
              <a:gd name="T25" fmla="*/ 48 h 281"/>
              <a:gd name="T26" fmla="*/ 71 w 76"/>
              <a:gd name="T27" fmla="*/ 39 h 281"/>
              <a:gd name="T28" fmla="*/ 6 w 76"/>
              <a:gd name="T29"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281">
                <a:moveTo>
                  <a:pt x="6" y="2"/>
                </a:moveTo>
                <a:cubicBezTo>
                  <a:pt x="3" y="0"/>
                  <a:pt x="1" y="1"/>
                  <a:pt x="1" y="5"/>
                </a:cubicBezTo>
                <a:cubicBezTo>
                  <a:pt x="1" y="98"/>
                  <a:pt x="1" y="98"/>
                  <a:pt x="1" y="98"/>
                </a:cubicBezTo>
                <a:cubicBezTo>
                  <a:pt x="1" y="101"/>
                  <a:pt x="1" y="104"/>
                  <a:pt x="1" y="104"/>
                </a:cubicBezTo>
                <a:cubicBezTo>
                  <a:pt x="1" y="104"/>
                  <a:pt x="1" y="107"/>
                  <a:pt x="1" y="110"/>
                </a:cubicBezTo>
                <a:cubicBezTo>
                  <a:pt x="0" y="232"/>
                  <a:pt x="0" y="232"/>
                  <a:pt x="0" y="232"/>
                </a:cubicBezTo>
                <a:cubicBezTo>
                  <a:pt x="0" y="236"/>
                  <a:pt x="3" y="240"/>
                  <a:pt x="6" y="242"/>
                </a:cubicBezTo>
                <a:cubicBezTo>
                  <a:pt x="71" y="279"/>
                  <a:pt x="71" y="279"/>
                  <a:pt x="71" y="279"/>
                </a:cubicBezTo>
                <a:cubicBezTo>
                  <a:pt x="74" y="281"/>
                  <a:pt x="76" y="279"/>
                  <a:pt x="76" y="276"/>
                </a:cubicBezTo>
                <a:cubicBezTo>
                  <a:pt x="76" y="188"/>
                  <a:pt x="76" y="188"/>
                  <a:pt x="76" y="188"/>
                </a:cubicBezTo>
                <a:cubicBezTo>
                  <a:pt x="76" y="184"/>
                  <a:pt x="76" y="181"/>
                  <a:pt x="76" y="181"/>
                </a:cubicBezTo>
                <a:cubicBezTo>
                  <a:pt x="76" y="181"/>
                  <a:pt x="76" y="179"/>
                  <a:pt x="76" y="175"/>
                </a:cubicBezTo>
                <a:cubicBezTo>
                  <a:pt x="76" y="48"/>
                  <a:pt x="76" y="48"/>
                  <a:pt x="76" y="48"/>
                </a:cubicBezTo>
                <a:cubicBezTo>
                  <a:pt x="76" y="45"/>
                  <a:pt x="74" y="41"/>
                  <a:pt x="71" y="39"/>
                </a:cubicBezTo>
                <a:lnTo>
                  <a:pt x="6" y="2"/>
                </a:lnTo>
                <a:close/>
              </a:path>
            </a:pathLst>
          </a:custGeom>
          <a:solidFill>
            <a:srgbClr val="4B9F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9" name="ïṥlîďè">
            <a:extLst>
              <a:ext uri="{FF2B5EF4-FFF2-40B4-BE49-F238E27FC236}">
                <a16:creationId xmlns:a16="http://schemas.microsoft.com/office/drawing/2014/main" id="{35A2C88B-BA6A-4104-86DC-5DED81399B4E}"/>
              </a:ext>
            </a:extLst>
          </p:cNvPr>
          <p:cNvSpPr/>
          <p:nvPr/>
        </p:nvSpPr>
        <p:spPr bwMode="auto">
          <a:xfrm flipH="1">
            <a:off x="3171926" y="4064001"/>
            <a:ext cx="88000" cy="323714"/>
          </a:xfrm>
          <a:custGeom>
            <a:avLst/>
            <a:gdLst>
              <a:gd name="T0" fmla="*/ 6 w 76"/>
              <a:gd name="T1" fmla="*/ 2 h 281"/>
              <a:gd name="T2" fmla="*/ 0 w 76"/>
              <a:gd name="T3" fmla="*/ 5 h 281"/>
              <a:gd name="T4" fmla="*/ 0 w 76"/>
              <a:gd name="T5" fmla="*/ 98 h 281"/>
              <a:gd name="T6" fmla="*/ 0 w 76"/>
              <a:gd name="T7" fmla="*/ 104 h 281"/>
              <a:gd name="T8" fmla="*/ 0 w 76"/>
              <a:gd name="T9" fmla="*/ 110 h 281"/>
              <a:gd name="T10" fmla="*/ 0 w 76"/>
              <a:gd name="T11" fmla="*/ 232 h 281"/>
              <a:gd name="T12" fmla="*/ 5 w 76"/>
              <a:gd name="T13" fmla="*/ 242 h 281"/>
              <a:gd name="T14" fmla="*/ 70 w 76"/>
              <a:gd name="T15" fmla="*/ 279 h 281"/>
              <a:gd name="T16" fmla="*/ 75 w 76"/>
              <a:gd name="T17" fmla="*/ 276 h 281"/>
              <a:gd name="T18" fmla="*/ 75 w 76"/>
              <a:gd name="T19" fmla="*/ 195 h 281"/>
              <a:gd name="T20" fmla="*/ 75 w 76"/>
              <a:gd name="T21" fmla="*/ 189 h 281"/>
              <a:gd name="T22" fmla="*/ 76 w 76"/>
              <a:gd name="T23" fmla="*/ 182 h 281"/>
              <a:gd name="T24" fmla="*/ 76 w 76"/>
              <a:gd name="T25" fmla="*/ 48 h 281"/>
              <a:gd name="T26" fmla="*/ 70 w 76"/>
              <a:gd name="T27" fmla="*/ 39 h 281"/>
              <a:gd name="T28" fmla="*/ 6 w 76"/>
              <a:gd name="T29"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281">
                <a:moveTo>
                  <a:pt x="6" y="2"/>
                </a:moveTo>
                <a:cubicBezTo>
                  <a:pt x="3" y="0"/>
                  <a:pt x="0" y="1"/>
                  <a:pt x="0" y="5"/>
                </a:cubicBezTo>
                <a:cubicBezTo>
                  <a:pt x="0" y="98"/>
                  <a:pt x="0" y="98"/>
                  <a:pt x="0" y="98"/>
                </a:cubicBezTo>
                <a:cubicBezTo>
                  <a:pt x="0" y="101"/>
                  <a:pt x="0" y="104"/>
                  <a:pt x="0" y="104"/>
                </a:cubicBezTo>
                <a:cubicBezTo>
                  <a:pt x="0" y="104"/>
                  <a:pt x="0" y="107"/>
                  <a:pt x="0" y="110"/>
                </a:cubicBezTo>
                <a:cubicBezTo>
                  <a:pt x="0" y="232"/>
                  <a:pt x="0" y="232"/>
                  <a:pt x="0" y="232"/>
                </a:cubicBezTo>
                <a:cubicBezTo>
                  <a:pt x="0" y="236"/>
                  <a:pt x="2" y="240"/>
                  <a:pt x="5" y="242"/>
                </a:cubicBezTo>
                <a:cubicBezTo>
                  <a:pt x="70" y="279"/>
                  <a:pt x="70" y="279"/>
                  <a:pt x="70" y="279"/>
                </a:cubicBezTo>
                <a:cubicBezTo>
                  <a:pt x="73" y="281"/>
                  <a:pt x="75" y="279"/>
                  <a:pt x="75" y="276"/>
                </a:cubicBezTo>
                <a:cubicBezTo>
                  <a:pt x="75" y="195"/>
                  <a:pt x="75" y="195"/>
                  <a:pt x="75" y="195"/>
                </a:cubicBezTo>
                <a:cubicBezTo>
                  <a:pt x="75" y="191"/>
                  <a:pt x="75" y="189"/>
                  <a:pt x="75" y="189"/>
                </a:cubicBezTo>
                <a:cubicBezTo>
                  <a:pt x="75" y="189"/>
                  <a:pt x="76" y="186"/>
                  <a:pt x="76" y="182"/>
                </a:cubicBezTo>
                <a:cubicBezTo>
                  <a:pt x="76" y="48"/>
                  <a:pt x="76" y="48"/>
                  <a:pt x="76" y="48"/>
                </a:cubicBezTo>
                <a:cubicBezTo>
                  <a:pt x="76" y="45"/>
                  <a:pt x="73" y="41"/>
                  <a:pt x="70" y="39"/>
                </a:cubicBezTo>
                <a:lnTo>
                  <a:pt x="6" y="2"/>
                </a:lnTo>
                <a:close/>
              </a:path>
            </a:pathLst>
          </a:custGeom>
          <a:solidFill>
            <a:srgbClr val="4B9FC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0" name="iṥļíďé">
            <a:extLst>
              <a:ext uri="{FF2B5EF4-FFF2-40B4-BE49-F238E27FC236}">
                <a16:creationId xmlns:a16="http://schemas.microsoft.com/office/drawing/2014/main" id="{1C609EB5-1F01-4BE2-8A53-D3C9581479D6}"/>
              </a:ext>
            </a:extLst>
          </p:cNvPr>
          <p:cNvSpPr/>
          <p:nvPr/>
        </p:nvSpPr>
        <p:spPr bwMode="auto">
          <a:xfrm flipH="1">
            <a:off x="2181140" y="3958715"/>
            <a:ext cx="11000" cy="50286"/>
          </a:xfrm>
          <a:custGeom>
            <a:avLst/>
            <a:gdLst>
              <a:gd name="T0" fmla="*/ 14 w 14"/>
              <a:gd name="T1" fmla="*/ 9 h 64"/>
              <a:gd name="T2" fmla="*/ 0 w 14"/>
              <a:gd name="T3" fmla="*/ 0 h 64"/>
              <a:gd name="T4" fmla="*/ 0 w 14"/>
              <a:gd name="T5" fmla="*/ 55 h 64"/>
              <a:gd name="T6" fmla="*/ 14 w 14"/>
              <a:gd name="T7" fmla="*/ 64 h 64"/>
              <a:gd name="T8" fmla="*/ 14 w 14"/>
              <a:gd name="T9" fmla="*/ 9 h 64"/>
            </a:gdLst>
            <a:ahLst/>
            <a:cxnLst>
              <a:cxn ang="0">
                <a:pos x="T0" y="T1"/>
              </a:cxn>
              <a:cxn ang="0">
                <a:pos x="T2" y="T3"/>
              </a:cxn>
              <a:cxn ang="0">
                <a:pos x="T4" y="T5"/>
              </a:cxn>
              <a:cxn ang="0">
                <a:pos x="T6" y="T7"/>
              </a:cxn>
              <a:cxn ang="0">
                <a:pos x="T8" y="T9"/>
              </a:cxn>
            </a:cxnLst>
            <a:rect l="0" t="0" r="r" b="b"/>
            <a:pathLst>
              <a:path w="14" h="64">
                <a:moveTo>
                  <a:pt x="14" y="9"/>
                </a:moveTo>
                <a:lnTo>
                  <a:pt x="0" y="0"/>
                </a:lnTo>
                <a:lnTo>
                  <a:pt x="0" y="55"/>
                </a:lnTo>
                <a:lnTo>
                  <a:pt x="14" y="64"/>
                </a:lnTo>
                <a:lnTo>
                  <a:pt x="14" y="9"/>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1" name="îṩlîde">
            <a:extLst>
              <a:ext uri="{FF2B5EF4-FFF2-40B4-BE49-F238E27FC236}">
                <a16:creationId xmlns:a16="http://schemas.microsoft.com/office/drawing/2014/main" id="{1BF251C2-C64C-4650-843B-7C411EF77BA7}"/>
              </a:ext>
            </a:extLst>
          </p:cNvPr>
          <p:cNvSpPr/>
          <p:nvPr/>
        </p:nvSpPr>
        <p:spPr bwMode="auto">
          <a:xfrm flipH="1">
            <a:off x="2135569" y="3932001"/>
            <a:ext cx="56571" cy="33786"/>
          </a:xfrm>
          <a:custGeom>
            <a:avLst/>
            <a:gdLst>
              <a:gd name="T0" fmla="*/ 57 w 72"/>
              <a:gd name="T1" fmla="*/ 0 h 43"/>
              <a:gd name="T2" fmla="*/ 0 w 72"/>
              <a:gd name="T3" fmla="*/ 34 h 43"/>
              <a:gd name="T4" fmla="*/ 14 w 72"/>
              <a:gd name="T5" fmla="*/ 43 h 43"/>
              <a:gd name="T6" fmla="*/ 72 w 72"/>
              <a:gd name="T7" fmla="*/ 9 h 43"/>
              <a:gd name="T8" fmla="*/ 57 w 72"/>
              <a:gd name="T9" fmla="*/ 0 h 43"/>
            </a:gdLst>
            <a:ahLst/>
            <a:cxnLst>
              <a:cxn ang="0">
                <a:pos x="T0" y="T1"/>
              </a:cxn>
              <a:cxn ang="0">
                <a:pos x="T2" y="T3"/>
              </a:cxn>
              <a:cxn ang="0">
                <a:pos x="T4" y="T5"/>
              </a:cxn>
              <a:cxn ang="0">
                <a:pos x="T6" y="T7"/>
              </a:cxn>
              <a:cxn ang="0">
                <a:pos x="T8" y="T9"/>
              </a:cxn>
            </a:cxnLst>
            <a:rect l="0" t="0" r="r" b="b"/>
            <a:pathLst>
              <a:path w="72" h="43">
                <a:moveTo>
                  <a:pt x="57" y="0"/>
                </a:moveTo>
                <a:lnTo>
                  <a:pt x="0" y="34"/>
                </a:lnTo>
                <a:lnTo>
                  <a:pt x="14" y="43"/>
                </a:lnTo>
                <a:lnTo>
                  <a:pt x="72" y="9"/>
                </a:lnTo>
                <a:lnTo>
                  <a:pt x="57" y="0"/>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2" name="iŝ1ïḓe">
            <a:extLst>
              <a:ext uri="{FF2B5EF4-FFF2-40B4-BE49-F238E27FC236}">
                <a16:creationId xmlns:a16="http://schemas.microsoft.com/office/drawing/2014/main" id="{5A6BD797-C012-4515-9529-0C49269E943D}"/>
              </a:ext>
            </a:extLst>
          </p:cNvPr>
          <p:cNvSpPr/>
          <p:nvPr/>
        </p:nvSpPr>
        <p:spPr bwMode="auto">
          <a:xfrm flipH="1">
            <a:off x="2181140" y="3958715"/>
            <a:ext cx="55786" cy="33000"/>
          </a:xfrm>
          <a:custGeom>
            <a:avLst/>
            <a:gdLst>
              <a:gd name="T0" fmla="*/ 57 w 71"/>
              <a:gd name="T1" fmla="*/ 0 h 42"/>
              <a:gd name="T2" fmla="*/ 0 w 71"/>
              <a:gd name="T3" fmla="*/ 33 h 42"/>
              <a:gd name="T4" fmla="*/ 14 w 71"/>
              <a:gd name="T5" fmla="*/ 42 h 42"/>
              <a:gd name="T6" fmla="*/ 71 w 71"/>
              <a:gd name="T7" fmla="*/ 9 h 42"/>
              <a:gd name="T8" fmla="*/ 57 w 71"/>
              <a:gd name="T9" fmla="*/ 0 h 42"/>
            </a:gdLst>
            <a:ahLst/>
            <a:cxnLst>
              <a:cxn ang="0">
                <a:pos x="T0" y="T1"/>
              </a:cxn>
              <a:cxn ang="0">
                <a:pos x="T2" y="T3"/>
              </a:cxn>
              <a:cxn ang="0">
                <a:pos x="T4" y="T5"/>
              </a:cxn>
              <a:cxn ang="0">
                <a:pos x="T6" y="T7"/>
              </a:cxn>
              <a:cxn ang="0">
                <a:pos x="T8" y="T9"/>
              </a:cxn>
            </a:cxnLst>
            <a:rect l="0" t="0" r="r" b="b"/>
            <a:pathLst>
              <a:path w="71" h="42">
                <a:moveTo>
                  <a:pt x="57" y="0"/>
                </a:moveTo>
                <a:lnTo>
                  <a:pt x="0" y="33"/>
                </a:lnTo>
                <a:lnTo>
                  <a:pt x="14" y="42"/>
                </a:lnTo>
                <a:lnTo>
                  <a:pt x="71" y="9"/>
                </a:lnTo>
                <a:lnTo>
                  <a:pt x="57" y="0"/>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3" name="îŝliḍê">
            <a:extLst>
              <a:ext uri="{FF2B5EF4-FFF2-40B4-BE49-F238E27FC236}">
                <a16:creationId xmlns:a16="http://schemas.microsoft.com/office/drawing/2014/main" id="{AE41C35E-57EA-49AB-BF77-57C4E7B46603}"/>
              </a:ext>
            </a:extLst>
          </p:cNvPr>
          <p:cNvSpPr/>
          <p:nvPr/>
        </p:nvSpPr>
        <p:spPr bwMode="auto">
          <a:xfrm flipH="1">
            <a:off x="2225925" y="3984644"/>
            <a:ext cx="11000" cy="51072"/>
          </a:xfrm>
          <a:custGeom>
            <a:avLst/>
            <a:gdLst>
              <a:gd name="T0" fmla="*/ 14 w 14"/>
              <a:gd name="T1" fmla="*/ 9 h 65"/>
              <a:gd name="T2" fmla="*/ 0 w 14"/>
              <a:gd name="T3" fmla="*/ 0 h 65"/>
              <a:gd name="T4" fmla="*/ 0 w 14"/>
              <a:gd name="T5" fmla="*/ 56 h 65"/>
              <a:gd name="T6" fmla="*/ 14 w 14"/>
              <a:gd name="T7" fmla="*/ 65 h 65"/>
              <a:gd name="T8" fmla="*/ 14 w 14"/>
              <a:gd name="T9" fmla="*/ 9 h 65"/>
            </a:gdLst>
            <a:ahLst/>
            <a:cxnLst>
              <a:cxn ang="0">
                <a:pos x="T0" y="T1"/>
              </a:cxn>
              <a:cxn ang="0">
                <a:pos x="T2" y="T3"/>
              </a:cxn>
              <a:cxn ang="0">
                <a:pos x="T4" y="T5"/>
              </a:cxn>
              <a:cxn ang="0">
                <a:pos x="T6" y="T7"/>
              </a:cxn>
              <a:cxn ang="0">
                <a:pos x="T8" y="T9"/>
              </a:cxn>
            </a:cxnLst>
            <a:rect l="0" t="0" r="r" b="b"/>
            <a:pathLst>
              <a:path w="14" h="65">
                <a:moveTo>
                  <a:pt x="14" y="9"/>
                </a:moveTo>
                <a:lnTo>
                  <a:pt x="0" y="0"/>
                </a:lnTo>
                <a:lnTo>
                  <a:pt x="0" y="56"/>
                </a:lnTo>
                <a:lnTo>
                  <a:pt x="14" y="65"/>
                </a:lnTo>
                <a:lnTo>
                  <a:pt x="14" y="9"/>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4" name="îṣľíḑe">
            <a:extLst>
              <a:ext uri="{FF2B5EF4-FFF2-40B4-BE49-F238E27FC236}">
                <a16:creationId xmlns:a16="http://schemas.microsoft.com/office/drawing/2014/main" id="{9047ACC0-B700-40DB-838B-6462442E6EA1}"/>
              </a:ext>
            </a:extLst>
          </p:cNvPr>
          <p:cNvSpPr/>
          <p:nvPr/>
        </p:nvSpPr>
        <p:spPr bwMode="auto">
          <a:xfrm flipH="1">
            <a:off x="2270712" y="4010573"/>
            <a:ext cx="12572" cy="51072"/>
          </a:xfrm>
          <a:custGeom>
            <a:avLst/>
            <a:gdLst>
              <a:gd name="T0" fmla="*/ 16 w 16"/>
              <a:gd name="T1" fmla="*/ 8 h 65"/>
              <a:gd name="T2" fmla="*/ 0 w 16"/>
              <a:gd name="T3" fmla="*/ 0 h 65"/>
              <a:gd name="T4" fmla="*/ 0 w 16"/>
              <a:gd name="T5" fmla="*/ 57 h 65"/>
              <a:gd name="T6" fmla="*/ 16 w 16"/>
              <a:gd name="T7" fmla="*/ 65 h 65"/>
              <a:gd name="T8" fmla="*/ 16 w 16"/>
              <a:gd name="T9" fmla="*/ 8 h 65"/>
            </a:gdLst>
            <a:ahLst/>
            <a:cxnLst>
              <a:cxn ang="0">
                <a:pos x="T0" y="T1"/>
              </a:cxn>
              <a:cxn ang="0">
                <a:pos x="T2" y="T3"/>
              </a:cxn>
              <a:cxn ang="0">
                <a:pos x="T4" y="T5"/>
              </a:cxn>
              <a:cxn ang="0">
                <a:pos x="T6" y="T7"/>
              </a:cxn>
              <a:cxn ang="0">
                <a:pos x="T8" y="T9"/>
              </a:cxn>
            </a:cxnLst>
            <a:rect l="0" t="0" r="r" b="b"/>
            <a:pathLst>
              <a:path w="16" h="65">
                <a:moveTo>
                  <a:pt x="16" y="8"/>
                </a:moveTo>
                <a:lnTo>
                  <a:pt x="0" y="0"/>
                </a:lnTo>
                <a:lnTo>
                  <a:pt x="0" y="57"/>
                </a:lnTo>
                <a:lnTo>
                  <a:pt x="16" y="65"/>
                </a:lnTo>
                <a:lnTo>
                  <a:pt x="16" y="8"/>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5" name="iś1ïḑé">
            <a:extLst>
              <a:ext uri="{FF2B5EF4-FFF2-40B4-BE49-F238E27FC236}">
                <a16:creationId xmlns:a16="http://schemas.microsoft.com/office/drawing/2014/main" id="{FB17B1B9-E38D-443F-9238-FE5960CCBB58}"/>
              </a:ext>
            </a:extLst>
          </p:cNvPr>
          <p:cNvSpPr/>
          <p:nvPr/>
        </p:nvSpPr>
        <p:spPr bwMode="auto">
          <a:xfrm flipH="1">
            <a:off x="2225925" y="3984644"/>
            <a:ext cx="57358" cy="32215"/>
          </a:xfrm>
          <a:custGeom>
            <a:avLst/>
            <a:gdLst>
              <a:gd name="T0" fmla="*/ 59 w 73"/>
              <a:gd name="T1" fmla="*/ 0 h 41"/>
              <a:gd name="T2" fmla="*/ 0 w 73"/>
              <a:gd name="T3" fmla="*/ 33 h 41"/>
              <a:gd name="T4" fmla="*/ 16 w 73"/>
              <a:gd name="T5" fmla="*/ 41 h 41"/>
              <a:gd name="T6" fmla="*/ 73 w 73"/>
              <a:gd name="T7" fmla="*/ 9 h 41"/>
              <a:gd name="T8" fmla="*/ 59 w 73"/>
              <a:gd name="T9" fmla="*/ 0 h 41"/>
            </a:gdLst>
            <a:ahLst/>
            <a:cxnLst>
              <a:cxn ang="0">
                <a:pos x="T0" y="T1"/>
              </a:cxn>
              <a:cxn ang="0">
                <a:pos x="T2" y="T3"/>
              </a:cxn>
              <a:cxn ang="0">
                <a:pos x="T4" y="T5"/>
              </a:cxn>
              <a:cxn ang="0">
                <a:pos x="T6" y="T7"/>
              </a:cxn>
              <a:cxn ang="0">
                <a:pos x="T8" y="T9"/>
              </a:cxn>
            </a:cxnLst>
            <a:rect l="0" t="0" r="r" b="b"/>
            <a:pathLst>
              <a:path w="73" h="41">
                <a:moveTo>
                  <a:pt x="59" y="0"/>
                </a:moveTo>
                <a:lnTo>
                  <a:pt x="0" y="33"/>
                </a:lnTo>
                <a:lnTo>
                  <a:pt x="16" y="41"/>
                </a:lnTo>
                <a:lnTo>
                  <a:pt x="73" y="9"/>
                </a:lnTo>
                <a:lnTo>
                  <a:pt x="59" y="0"/>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6" name="ïṡḻíḑé">
            <a:extLst>
              <a:ext uri="{FF2B5EF4-FFF2-40B4-BE49-F238E27FC236}">
                <a16:creationId xmlns:a16="http://schemas.microsoft.com/office/drawing/2014/main" id="{4D1EE18B-20E1-4091-848A-09AE85F6A885}"/>
              </a:ext>
            </a:extLst>
          </p:cNvPr>
          <p:cNvSpPr/>
          <p:nvPr/>
        </p:nvSpPr>
        <p:spPr bwMode="auto">
          <a:xfrm flipH="1">
            <a:off x="2270712" y="4010573"/>
            <a:ext cx="57358" cy="33000"/>
          </a:xfrm>
          <a:custGeom>
            <a:avLst/>
            <a:gdLst>
              <a:gd name="T0" fmla="*/ 57 w 73"/>
              <a:gd name="T1" fmla="*/ 0 h 42"/>
              <a:gd name="T2" fmla="*/ 0 w 73"/>
              <a:gd name="T3" fmla="*/ 33 h 42"/>
              <a:gd name="T4" fmla="*/ 14 w 73"/>
              <a:gd name="T5" fmla="*/ 42 h 42"/>
              <a:gd name="T6" fmla="*/ 73 w 73"/>
              <a:gd name="T7" fmla="*/ 8 h 42"/>
              <a:gd name="T8" fmla="*/ 57 w 73"/>
              <a:gd name="T9" fmla="*/ 0 h 42"/>
            </a:gdLst>
            <a:ahLst/>
            <a:cxnLst>
              <a:cxn ang="0">
                <a:pos x="T0" y="T1"/>
              </a:cxn>
              <a:cxn ang="0">
                <a:pos x="T2" y="T3"/>
              </a:cxn>
              <a:cxn ang="0">
                <a:pos x="T4" y="T5"/>
              </a:cxn>
              <a:cxn ang="0">
                <a:pos x="T6" y="T7"/>
              </a:cxn>
              <a:cxn ang="0">
                <a:pos x="T8" y="T9"/>
              </a:cxn>
            </a:cxnLst>
            <a:rect l="0" t="0" r="r" b="b"/>
            <a:pathLst>
              <a:path w="73" h="42">
                <a:moveTo>
                  <a:pt x="57" y="0"/>
                </a:moveTo>
                <a:lnTo>
                  <a:pt x="0" y="33"/>
                </a:lnTo>
                <a:lnTo>
                  <a:pt x="14" y="42"/>
                </a:lnTo>
                <a:lnTo>
                  <a:pt x="73" y="8"/>
                </a:lnTo>
                <a:lnTo>
                  <a:pt x="57" y="0"/>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7" name="iṥľîḋè">
            <a:extLst>
              <a:ext uri="{FF2B5EF4-FFF2-40B4-BE49-F238E27FC236}">
                <a16:creationId xmlns:a16="http://schemas.microsoft.com/office/drawing/2014/main" id="{2A356775-7B5A-4288-A71A-CD3A6B432512}"/>
              </a:ext>
            </a:extLst>
          </p:cNvPr>
          <p:cNvSpPr/>
          <p:nvPr/>
        </p:nvSpPr>
        <p:spPr bwMode="auto">
          <a:xfrm flipH="1">
            <a:off x="2317068" y="4036501"/>
            <a:ext cx="11000" cy="51072"/>
          </a:xfrm>
          <a:custGeom>
            <a:avLst/>
            <a:gdLst>
              <a:gd name="T0" fmla="*/ 14 w 14"/>
              <a:gd name="T1" fmla="*/ 9 h 65"/>
              <a:gd name="T2" fmla="*/ 0 w 14"/>
              <a:gd name="T3" fmla="*/ 0 h 65"/>
              <a:gd name="T4" fmla="*/ 0 w 14"/>
              <a:gd name="T5" fmla="*/ 56 h 65"/>
              <a:gd name="T6" fmla="*/ 14 w 14"/>
              <a:gd name="T7" fmla="*/ 65 h 65"/>
              <a:gd name="T8" fmla="*/ 14 w 14"/>
              <a:gd name="T9" fmla="*/ 9 h 65"/>
            </a:gdLst>
            <a:ahLst/>
            <a:cxnLst>
              <a:cxn ang="0">
                <a:pos x="T0" y="T1"/>
              </a:cxn>
              <a:cxn ang="0">
                <a:pos x="T2" y="T3"/>
              </a:cxn>
              <a:cxn ang="0">
                <a:pos x="T4" y="T5"/>
              </a:cxn>
              <a:cxn ang="0">
                <a:pos x="T6" y="T7"/>
              </a:cxn>
              <a:cxn ang="0">
                <a:pos x="T8" y="T9"/>
              </a:cxn>
            </a:cxnLst>
            <a:rect l="0" t="0" r="r" b="b"/>
            <a:pathLst>
              <a:path w="14" h="65">
                <a:moveTo>
                  <a:pt x="14" y="9"/>
                </a:moveTo>
                <a:lnTo>
                  <a:pt x="0" y="0"/>
                </a:lnTo>
                <a:lnTo>
                  <a:pt x="0" y="56"/>
                </a:lnTo>
                <a:lnTo>
                  <a:pt x="14" y="65"/>
                </a:lnTo>
                <a:lnTo>
                  <a:pt x="14" y="9"/>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8" name="îşḷide">
            <a:extLst>
              <a:ext uri="{FF2B5EF4-FFF2-40B4-BE49-F238E27FC236}">
                <a16:creationId xmlns:a16="http://schemas.microsoft.com/office/drawing/2014/main" id="{C8EB3A01-8E00-4022-AB85-1CDA5571EBCF}"/>
              </a:ext>
            </a:extLst>
          </p:cNvPr>
          <p:cNvSpPr/>
          <p:nvPr/>
        </p:nvSpPr>
        <p:spPr bwMode="auto">
          <a:xfrm flipH="1">
            <a:off x="2317069" y="4036501"/>
            <a:ext cx="55786" cy="33786"/>
          </a:xfrm>
          <a:custGeom>
            <a:avLst/>
            <a:gdLst>
              <a:gd name="T0" fmla="*/ 57 w 71"/>
              <a:gd name="T1" fmla="*/ 0 h 43"/>
              <a:gd name="T2" fmla="*/ 0 w 71"/>
              <a:gd name="T3" fmla="*/ 34 h 43"/>
              <a:gd name="T4" fmla="*/ 14 w 71"/>
              <a:gd name="T5" fmla="*/ 43 h 43"/>
              <a:gd name="T6" fmla="*/ 71 w 71"/>
              <a:gd name="T7" fmla="*/ 9 h 43"/>
              <a:gd name="T8" fmla="*/ 57 w 71"/>
              <a:gd name="T9" fmla="*/ 0 h 43"/>
            </a:gdLst>
            <a:ahLst/>
            <a:cxnLst>
              <a:cxn ang="0">
                <a:pos x="T0" y="T1"/>
              </a:cxn>
              <a:cxn ang="0">
                <a:pos x="T2" y="T3"/>
              </a:cxn>
              <a:cxn ang="0">
                <a:pos x="T4" y="T5"/>
              </a:cxn>
              <a:cxn ang="0">
                <a:pos x="T6" y="T7"/>
              </a:cxn>
              <a:cxn ang="0">
                <a:pos x="T8" y="T9"/>
              </a:cxn>
            </a:cxnLst>
            <a:rect l="0" t="0" r="r" b="b"/>
            <a:pathLst>
              <a:path w="71" h="43">
                <a:moveTo>
                  <a:pt x="57" y="0"/>
                </a:moveTo>
                <a:lnTo>
                  <a:pt x="0" y="34"/>
                </a:lnTo>
                <a:lnTo>
                  <a:pt x="14" y="43"/>
                </a:lnTo>
                <a:lnTo>
                  <a:pt x="71" y="9"/>
                </a:lnTo>
                <a:lnTo>
                  <a:pt x="57" y="0"/>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9" name="iş1îďè">
            <a:extLst>
              <a:ext uri="{FF2B5EF4-FFF2-40B4-BE49-F238E27FC236}">
                <a16:creationId xmlns:a16="http://schemas.microsoft.com/office/drawing/2014/main" id="{0875029D-97C1-45C2-8F67-D309392D2713}"/>
              </a:ext>
            </a:extLst>
          </p:cNvPr>
          <p:cNvSpPr/>
          <p:nvPr/>
        </p:nvSpPr>
        <p:spPr bwMode="auto">
          <a:xfrm flipH="1">
            <a:off x="2361855" y="4063216"/>
            <a:ext cx="11000" cy="50286"/>
          </a:xfrm>
          <a:custGeom>
            <a:avLst/>
            <a:gdLst>
              <a:gd name="T0" fmla="*/ 14 w 14"/>
              <a:gd name="T1" fmla="*/ 9 h 64"/>
              <a:gd name="T2" fmla="*/ 0 w 14"/>
              <a:gd name="T3" fmla="*/ 0 h 64"/>
              <a:gd name="T4" fmla="*/ 0 w 14"/>
              <a:gd name="T5" fmla="*/ 56 h 64"/>
              <a:gd name="T6" fmla="*/ 14 w 14"/>
              <a:gd name="T7" fmla="*/ 64 h 64"/>
              <a:gd name="T8" fmla="*/ 14 w 14"/>
              <a:gd name="T9" fmla="*/ 9 h 64"/>
            </a:gdLst>
            <a:ahLst/>
            <a:cxnLst>
              <a:cxn ang="0">
                <a:pos x="T0" y="T1"/>
              </a:cxn>
              <a:cxn ang="0">
                <a:pos x="T2" y="T3"/>
              </a:cxn>
              <a:cxn ang="0">
                <a:pos x="T4" y="T5"/>
              </a:cxn>
              <a:cxn ang="0">
                <a:pos x="T6" y="T7"/>
              </a:cxn>
              <a:cxn ang="0">
                <a:pos x="T8" y="T9"/>
              </a:cxn>
            </a:cxnLst>
            <a:rect l="0" t="0" r="r" b="b"/>
            <a:pathLst>
              <a:path w="14" h="64">
                <a:moveTo>
                  <a:pt x="14" y="9"/>
                </a:moveTo>
                <a:lnTo>
                  <a:pt x="0" y="0"/>
                </a:lnTo>
                <a:lnTo>
                  <a:pt x="0" y="56"/>
                </a:lnTo>
                <a:lnTo>
                  <a:pt x="14" y="64"/>
                </a:lnTo>
                <a:lnTo>
                  <a:pt x="14" y="9"/>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0" name="í$ḻiḑê">
            <a:extLst>
              <a:ext uri="{FF2B5EF4-FFF2-40B4-BE49-F238E27FC236}">
                <a16:creationId xmlns:a16="http://schemas.microsoft.com/office/drawing/2014/main" id="{D9F5D50F-3AF0-491A-97D2-7AE0F2FF6B6A}"/>
              </a:ext>
            </a:extLst>
          </p:cNvPr>
          <p:cNvSpPr/>
          <p:nvPr/>
        </p:nvSpPr>
        <p:spPr bwMode="auto">
          <a:xfrm flipH="1">
            <a:off x="2361855" y="4063216"/>
            <a:ext cx="57358" cy="32215"/>
          </a:xfrm>
          <a:custGeom>
            <a:avLst/>
            <a:gdLst>
              <a:gd name="T0" fmla="*/ 59 w 73"/>
              <a:gd name="T1" fmla="*/ 0 h 41"/>
              <a:gd name="T2" fmla="*/ 0 w 73"/>
              <a:gd name="T3" fmla="*/ 32 h 41"/>
              <a:gd name="T4" fmla="*/ 16 w 73"/>
              <a:gd name="T5" fmla="*/ 41 h 41"/>
              <a:gd name="T6" fmla="*/ 73 w 73"/>
              <a:gd name="T7" fmla="*/ 9 h 41"/>
              <a:gd name="T8" fmla="*/ 59 w 73"/>
              <a:gd name="T9" fmla="*/ 0 h 41"/>
            </a:gdLst>
            <a:ahLst/>
            <a:cxnLst>
              <a:cxn ang="0">
                <a:pos x="T0" y="T1"/>
              </a:cxn>
              <a:cxn ang="0">
                <a:pos x="T2" y="T3"/>
              </a:cxn>
              <a:cxn ang="0">
                <a:pos x="T4" y="T5"/>
              </a:cxn>
              <a:cxn ang="0">
                <a:pos x="T6" y="T7"/>
              </a:cxn>
              <a:cxn ang="0">
                <a:pos x="T8" y="T9"/>
              </a:cxn>
            </a:cxnLst>
            <a:rect l="0" t="0" r="r" b="b"/>
            <a:pathLst>
              <a:path w="73" h="41">
                <a:moveTo>
                  <a:pt x="59" y="0"/>
                </a:moveTo>
                <a:lnTo>
                  <a:pt x="0" y="32"/>
                </a:lnTo>
                <a:lnTo>
                  <a:pt x="16" y="41"/>
                </a:lnTo>
                <a:lnTo>
                  <a:pt x="73" y="9"/>
                </a:lnTo>
                <a:lnTo>
                  <a:pt x="59" y="0"/>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1" name="ï$1íďè">
            <a:extLst>
              <a:ext uri="{FF2B5EF4-FFF2-40B4-BE49-F238E27FC236}">
                <a16:creationId xmlns:a16="http://schemas.microsoft.com/office/drawing/2014/main" id="{C9FBAE90-1F24-4B2E-823B-9D31B0D76165}"/>
              </a:ext>
            </a:extLst>
          </p:cNvPr>
          <p:cNvSpPr/>
          <p:nvPr/>
        </p:nvSpPr>
        <p:spPr bwMode="auto">
          <a:xfrm flipH="1">
            <a:off x="2406642" y="4088359"/>
            <a:ext cx="12572" cy="51857"/>
          </a:xfrm>
          <a:custGeom>
            <a:avLst/>
            <a:gdLst>
              <a:gd name="T0" fmla="*/ 16 w 16"/>
              <a:gd name="T1" fmla="*/ 9 h 66"/>
              <a:gd name="T2" fmla="*/ 0 w 16"/>
              <a:gd name="T3" fmla="*/ 0 h 66"/>
              <a:gd name="T4" fmla="*/ 2 w 16"/>
              <a:gd name="T5" fmla="*/ 57 h 66"/>
              <a:gd name="T6" fmla="*/ 16 w 16"/>
              <a:gd name="T7" fmla="*/ 66 h 66"/>
              <a:gd name="T8" fmla="*/ 16 w 16"/>
              <a:gd name="T9" fmla="*/ 9 h 66"/>
            </a:gdLst>
            <a:ahLst/>
            <a:cxnLst>
              <a:cxn ang="0">
                <a:pos x="T0" y="T1"/>
              </a:cxn>
              <a:cxn ang="0">
                <a:pos x="T2" y="T3"/>
              </a:cxn>
              <a:cxn ang="0">
                <a:pos x="T4" y="T5"/>
              </a:cxn>
              <a:cxn ang="0">
                <a:pos x="T6" y="T7"/>
              </a:cxn>
              <a:cxn ang="0">
                <a:pos x="T8" y="T9"/>
              </a:cxn>
            </a:cxnLst>
            <a:rect l="0" t="0" r="r" b="b"/>
            <a:pathLst>
              <a:path w="16" h="66">
                <a:moveTo>
                  <a:pt x="16" y="9"/>
                </a:moveTo>
                <a:lnTo>
                  <a:pt x="0" y="0"/>
                </a:lnTo>
                <a:lnTo>
                  <a:pt x="2" y="57"/>
                </a:lnTo>
                <a:lnTo>
                  <a:pt x="16" y="66"/>
                </a:lnTo>
                <a:lnTo>
                  <a:pt x="16" y="9"/>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2" name="ís1îďê">
            <a:extLst>
              <a:ext uri="{FF2B5EF4-FFF2-40B4-BE49-F238E27FC236}">
                <a16:creationId xmlns:a16="http://schemas.microsoft.com/office/drawing/2014/main" id="{6DFBC74E-2031-4D81-9975-F4C8C3AC2B50}"/>
              </a:ext>
            </a:extLst>
          </p:cNvPr>
          <p:cNvSpPr/>
          <p:nvPr/>
        </p:nvSpPr>
        <p:spPr bwMode="auto">
          <a:xfrm flipH="1">
            <a:off x="2406640" y="4088359"/>
            <a:ext cx="57358" cy="33786"/>
          </a:xfrm>
          <a:custGeom>
            <a:avLst/>
            <a:gdLst>
              <a:gd name="T0" fmla="*/ 73 w 73"/>
              <a:gd name="T1" fmla="*/ 9 h 43"/>
              <a:gd name="T2" fmla="*/ 57 w 73"/>
              <a:gd name="T3" fmla="*/ 0 h 43"/>
              <a:gd name="T4" fmla="*/ 0 w 73"/>
              <a:gd name="T5" fmla="*/ 34 h 43"/>
              <a:gd name="T6" fmla="*/ 16 w 73"/>
              <a:gd name="T7" fmla="*/ 43 h 43"/>
              <a:gd name="T8" fmla="*/ 73 w 73"/>
              <a:gd name="T9" fmla="*/ 9 h 43"/>
            </a:gdLst>
            <a:ahLst/>
            <a:cxnLst>
              <a:cxn ang="0">
                <a:pos x="T0" y="T1"/>
              </a:cxn>
              <a:cxn ang="0">
                <a:pos x="T2" y="T3"/>
              </a:cxn>
              <a:cxn ang="0">
                <a:pos x="T4" y="T5"/>
              </a:cxn>
              <a:cxn ang="0">
                <a:pos x="T6" y="T7"/>
              </a:cxn>
              <a:cxn ang="0">
                <a:pos x="T8" y="T9"/>
              </a:cxn>
            </a:cxnLst>
            <a:rect l="0" t="0" r="r" b="b"/>
            <a:pathLst>
              <a:path w="73" h="43">
                <a:moveTo>
                  <a:pt x="73" y="9"/>
                </a:moveTo>
                <a:lnTo>
                  <a:pt x="57" y="0"/>
                </a:lnTo>
                <a:lnTo>
                  <a:pt x="0" y="34"/>
                </a:lnTo>
                <a:lnTo>
                  <a:pt x="16" y="43"/>
                </a:lnTo>
                <a:lnTo>
                  <a:pt x="73" y="9"/>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3" name="îşľiḓé">
            <a:extLst>
              <a:ext uri="{FF2B5EF4-FFF2-40B4-BE49-F238E27FC236}">
                <a16:creationId xmlns:a16="http://schemas.microsoft.com/office/drawing/2014/main" id="{0411D35D-D209-4439-A8EC-D958113F5E57}"/>
              </a:ext>
            </a:extLst>
          </p:cNvPr>
          <p:cNvSpPr/>
          <p:nvPr/>
        </p:nvSpPr>
        <p:spPr bwMode="auto">
          <a:xfrm flipH="1">
            <a:off x="2451427" y="4115073"/>
            <a:ext cx="12572" cy="50286"/>
          </a:xfrm>
          <a:custGeom>
            <a:avLst/>
            <a:gdLst>
              <a:gd name="T0" fmla="*/ 16 w 16"/>
              <a:gd name="T1" fmla="*/ 9 h 64"/>
              <a:gd name="T2" fmla="*/ 0 w 16"/>
              <a:gd name="T3" fmla="*/ 0 h 64"/>
              <a:gd name="T4" fmla="*/ 0 w 16"/>
              <a:gd name="T5" fmla="*/ 55 h 64"/>
              <a:gd name="T6" fmla="*/ 16 w 16"/>
              <a:gd name="T7" fmla="*/ 64 h 64"/>
              <a:gd name="T8" fmla="*/ 16 w 16"/>
              <a:gd name="T9" fmla="*/ 9 h 64"/>
            </a:gdLst>
            <a:ahLst/>
            <a:cxnLst>
              <a:cxn ang="0">
                <a:pos x="T0" y="T1"/>
              </a:cxn>
              <a:cxn ang="0">
                <a:pos x="T2" y="T3"/>
              </a:cxn>
              <a:cxn ang="0">
                <a:pos x="T4" y="T5"/>
              </a:cxn>
              <a:cxn ang="0">
                <a:pos x="T6" y="T7"/>
              </a:cxn>
              <a:cxn ang="0">
                <a:pos x="T8" y="T9"/>
              </a:cxn>
            </a:cxnLst>
            <a:rect l="0" t="0" r="r" b="b"/>
            <a:pathLst>
              <a:path w="16" h="64">
                <a:moveTo>
                  <a:pt x="16" y="9"/>
                </a:moveTo>
                <a:lnTo>
                  <a:pt x="0" y="0"/>
                </a:lnTo>
                <a:lnTo>
                  <a:pt x="0" y="55"/>
                </a:lnTo>
                <a:lnTo>
                  <a:pt x="16" y="64"/>
                </a:lnTo>
                <a:lnTo>
                  <a:pt x="16" y="9"/>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4" name="iSliḑé">
            <a:extLst>
              <a:ext uri="{FF2B5EF4-FFF2-40B4-BE49-F238E27FC236}">
                <a16:creationId xmlns:a16="http://schemas.microsoft.com/office/drawing/2014/main" id="{24266DDA-37E0-47FC-B331-4C89A59AC49A}"/>
              </a:ext>
            </a:extLst>
          </p:cNvPr>
          <p:cNvSpPr/>
          <p:nvPr/>
        </p:nvSpPr>
        <p:spPr bwMode="auto">
          <a:xfrm flipH="1">
            <a:off x="2497783" y="4141001"/>
            <a:ext cx="11000" cy="51072"/>
          </a:xfrm>
          <a:custGeom>
            <a:avLst/>
            <a:gdLst>
              <a:gd name="T0" fmla="*/ 14 w 14"/>
              <a:gd name="T1" fmla="*/ 9 h 65"/>
              <a:gd name="T2" fmla="*/ 0 w 14"/>
              <a:gd name="T3" fmla="*/ 0 h 65"/>
              <a:gd name="T4" fmla="*/ 0 w 14"/>
              <a:gd name="T5" fmla="*/ 56 h 65"/>
              <a:gd name="T6" fmla="*/ 14 w 14"/>
              <a:gd name="T7" fmla="*/ 65 h 65"/>
              <a:gd name="T8" fmla="*/ 14 w 14"/>
              <a:gd name="T9" fmla="*/ 9 h 65"/>
            </a:gdLst>
            <a:ahLst/>
            <a:cxnLst>
              <a:cxn ang="0">
                <a:pos x="T0" y="T1"/>
              </a:cxn>
              <a:cxn ang="0">
                <a:pos x="T2" y="T3"/>
              </a:cxn>
              <a:cxn ang="0">
                <a:pos x="T4" y="T5"/>
              </a:cxn>
              <a:cxn ang="0">
                <a:pos x="T6" y="T7"/>
              </a:cxn>
              <a:cxn ang="0">
                <a:pos x="T8" y="T9"/>
              </a:cxn>
            </a:cxnLst>
            <a:rect l="0" t="0" r="r" b="b"/>
            <a:pathLst>
              <a:path w="14" h="65">
                <a:moveTo>
                  <a:pt x="14" y="9"/>
                </a:moveTo>
                <a:lnTo>
                  <a:pt x="0" y="0"/>
                </a:lnTo>
                <a:lnTo>
                  <a:pt x="0" y="56"/>
                </a:lnTo>
                <a:lnTo>
                  <a:pt x="14" y="65"/>
                </a:lnTo>
                <a:lnTo>
                  <a:pt x="14" y="9"/>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5" name="í$ľîdè">
            <a:extLst>
              <a:ext uri="{FF2B5EF4-FFF2-40B4-BE49-F238E27FC236}">
                <a16:creationId xmlns:a16="http://schemas.microsoft.com/office/drawing/2014/main" id="{5D995317-6732-4A92-89E4-A7C009EB2B38}"/>
              </a:ext>
            </a:extLst>
          </p:cNvPr>
          <p:cNvSpPr/>
          <p:nvPr/>
        </p:nvSpPr>
        <p:spPr bwMode="auto">
          <a:xfrm flipH="1">
            <a:off x="2451426" y="4115073"/>
            <a:ext cx="57358" cy="33000"/>
          </a:xfrm>
          <a:custGeom>
            <a:avLst/>
            <a:gdLst>
              <a:gd name="T0" fmla="*/ 73 w 73"/>
              <a:gd name="T1" fmla="*/ 9 h 42"/>
              <a:gd name="T2" fmla="*/ 57 w 73"/>
              <a:gd name="T3" fmla="*/ 0 h 42"/>
              <a:gd name="T4" fmla="*/ 0 w 73"/>
              <a:gd name="T5" fmla="*/ 33 h 42"/>
              <a:gd name="T6" fmla="*/ 14 w 73"/>
              <a:gd name="T7" fmla="*/ 42 h 42"/>
              <a:gd name="T8" fmla="*/ 73 w 73"/>
              <a:gd name="T9" fmla="*/ 9 h 42"/>
            </a:gdLst>
            <a:ahLst/>
            <a:cxnLst>
              <a:cxn ang="0">
                <a:pos x="T0" y="T1"/>
              </a:cxn>
              <a:cxn ang="0">
                <a:pos x="T2" y="T3"/>
              </a:cxn>
              <a:cxn ang="0">
                <a:pos x="T4" y="T5"/>
              </a:cxn>
              <a:cxn ang="0">
                <a:pos x="T6" y="T7"/>
              </a:cxn>
              <a:cxn ang="0">
                <a:pos x="T8" y="T9"/>
              </a:cxn>
            </a:cxnLst>
            <a:rect l="0" t="0" r="r" b="b"/>
            <a:pathLst>
              <a:path w="73" h="42">
                <a:moveTo>
                  <a:pt x="73" y="9"/>
                </a:moveTo>
                <a:lnTo>
                  <a:pt x="57" y="0"/>
                </a:lnTo>
                <a:lnTo>
                  <a:pt x="0" y="33"/>
                </a:lnTo>
                <a:lnTo>
                  <a:pt x="14" y="42"/>
                </a:lnTo>
                <a:lnTo>
                  <a:pt x="73" y="9"/>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6" name="îS1îḑê">
            <a:extLst>
              <a:ext uri="{FF2B5EF4-FFF2-40B4-BE49-F238E27FC236}">
                <a16:creationId xmlns:a16="http://schemas.microsoft.com/office/drawing/2014/main" id="{9D58398C-CB3B-470D-9C4A-3A4CEFE4E00F}"/>
              </a:ext>
            </a:extLst>
          </p:cNvPr>
          <p:cNvSpPr/>
          <p:nvPr/>
        </p:nvSpPr>
        <p:spPr bwMode="auto">
          <a:xfrm flipH="1">
            <a:off x="2537855" y="4166930"/>
            <a:ext cx="15714" cy="42428"/>
          </a:xfrm>
          <a:custGeom>
            <a:avLst/>
            <a:gdLst>
              <a:gd name="T0" fmla="*/ 0 w 14"/>
              <a:gd name="T1" fmla="*/ 22 h 37"/>
              <a:gd name="T2" fmla="*/ 0 w 14"/>
              <a:gd name="T3" fmla="*/ 23 h 37"/>
              <a:gd name="T4" fmla="*/ 0 w 14"/>
              <a:gd name="T5" fmla="*/ 23 h 37"/>
              <a:gd name="T6" fmla="*/ 0 w 14"/>
              <a:gd name="T7" fmla="*/ 23 h 37"/>
              <a:gd name="T8" fmla="*/ 0 w 14"/>
              <a:gd name="T9" fmla="*/ 24 h 37"/>
              <a:gd name="T10" fmla="*/ 0 w 14"/>
              <a:gd name="T11" fmla="*/ 24 h 37"/>
              <a:gd name="T12" fmla="*/ 0 w 14"/>
              <a:gd name="T13" fmla="*/ 25 h 37"/>
              <a:gd name="T14" fmla="*/ 0 w 14"/>
              <a:gd name="T15" fmla="*/ 25 h 37"/>
              <a:gd name="T16" fmla="*/ 0 w 14"/>
              <a:gd name="T17" fmla="*/ 25 h 37"/>
              <a:gd name="T18" fmla="*/ 0 w 14"/>
              <a:gd name="T19" fmla="*/ 26 h 37"/>
              <a:gd name="T20" fmla="*/ 0 w 14"/>
              <a:gd name="T21" fmla="*/ 26 h 37"/>
              <a:gd name="T22" fmla="*/ 0 w 14"/>
              <a:gd name="T23" fmla="*/ 26 h 37"/>
              <a:gd name="T24" fmla="*/ 1 w 14"/>
              <a:gd name="T25" fmla="*/ 27 h 37"/>
              <a:gd name="T26" fmla="*/ 1 w 14"/>
              <a:gd name="T27" fmla="*/ 27 h 37"/>
              <a:gd name="T28" fmla="*/ 1 w 14"/>
              <a:gd name="T29" fmla="*/ 28 h 37"/>
              <a:gd name="T30" fmla="*/ 1 w 14"/>
              <a:gd name="T31" fmla="*/ 28 h 37"/>
              <a:gd name="T32" fmla="*/ 1 w 14"/>
              <a:gd name="T33" fmla="*/ 29 h 37"/>
              <a:gd name="T34" fmla="*/ 1 w 14"/>
              <a:gd name="T35" fmla="*/ 29 h 37"/>
              <a:gd name="T36" fmla="*/ 3 w 14"/>
              <a:gd name="T37" fmla="*/ 30 h 37"/>
              <a:gd name="T38" fmla="*/ 3 w 14"/>
              <a:gd name="T39" fmla="*/ 30 h 37"/>
              <a:gd name="T40" fmla="*/ 4 w 14"/>
              <a:gd name="T41" fmla="*/ 31 h 37"/>
              <a:gd name="T42" fmla="*/ 14 w 14"/>
              <a:gd name="T43" fmla="*/ 37 h 37"/>
              <a:gd name="T44" fmla="*/ 13 w 14"/>
              <a:gd name="T45" fmla="*/ 36 h 37"/>
              <a:gd name="T46" fmla="*/ 13 w 14"/>
              <a:gd name="T47" fmla="*/ 36 h 37"/>
              <a:gd name="T48" fmla="*/ 12 w 14"/>
              <a:gd name="T49" fmla="*/ 35 h 37"/>
              <a:gd name="T50" fmla="*/ 11 w 14"/>
              <a:gd name="T51" fmla="*/ 34 h 37"/>
              <a:gd name="T52" fmla="*/ 11 w 14"/>
              <a:gd name="T53" fmla="*/ 33 h 37"/>
              <a:gd name="T54" fmla="*/ 11 w 14"/>
              <a:gd name="T55" fmla="*/ 32 h 37"/>
              <a:gd name="T56" fmla="*/ 11 w 14"/>
              <a:gd name="T57" fmla="*/ 32 h 37"/>
              <a:gd name="T58" fmla="*/ 10 w 14"/>
              <a:gd name="T59" fmla="*/ 31 h 37"/>
              <a:gd name="T60" fmla="*/ 10 w 14"/>
              <a:gd name="T61" fmla="*/ 31 h 37"/>
              <a:gd name="T62" fmla="*/ 10 w 14"/>
              <a:gd name="T63" fmla="*/ 29 h 37"/>
              <a:gd name="T64" fmla="*/ 10 w 14"/>
              <a:gd name="T65" fmla="*/ 29 h 37"/>
              <a:gd name="T66" fmla="*/ 10 w 14"/>
              <a:gd name="T67" fmla="*/ 28 h 37"/>
              <a:gd name="T68" fmla="*/ 10 w 14"/>
              <a:gd name="T69" fmla="*/ 6 h 37"/>
              <a:gd name="T70" fmla="*/ 0 w 14"/>
              <a:gd name="T71" fmla="*/ 0 h 37"/>
              <a:gd name="T72" fmla="*/ 0 w 14"/>
              <a:gd name="T73" fmla="*/ 22 h 37"/>
              <a:gd name="T74" fmla="*/ 0 w 14"/>
              <a:gd name="T75"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 h="37">
                <a:moveTo>
                  <a:pt x="0" y="22"/>
                </a:moveTo>
                <a:cubicBezTo>
                  <a:pt x="0" y="23"/>
                  <a:pt x="0" y="23"/>
                  <a:pt x="0" y="23"/>
                </a:cubicBezTo>
                <a:cubicBezTo>
                  <a:pt x="0" y="23"/>
                  <a:pt x="0" y="23"/>
                  <a:pt x="0" y="23"/>
                </a:cubicBezTo>
                <a:cubicBezTo>
                  <a:pt x="0" y="23"/>
                  <a:pt x="0" y="23"/>
                  <a:pt x="0" y="23"/>
                </a:cubicBezTo>
                <a:cubicBezTo>
                  <a:pt x="0" y="24"/>
                  <a:pt x="0" y="24"/>
                  <a:pt x="0" y="24"/>
                </a:cubicBezTo>
                <a:cubicBezTo>
                  <a:pt x="0" y="24"/>
                  <a:pt x="0" y="24"/>
                  <a:pt x="0" y="24"/>
                </a:cubicBezTo>
                <a:cubicBezTo>
                  <a:pt x="0" y="25"/>
                  <a:pt x="0" y="25"/>
                  <a:pt x="0" y="25"/>
                </a:cubicBezTo>
                <a:cubicBezTo>
                  <a:pt x="0" y="25"/>
                  <a:pt x="0" y="25"/>
                  <a:pt x="0" y="25"/>
                </a:cubicBezTo>
                <a:cubicBezTo>
                  <a:pt x="0" y="25"/>
                  <a:pt x="0" y="25"/>
                  <a:pt x="0" y="25"/>
                </a:cubicBezTo>
                <a:cubicBezTo>
                  <a:pt x="0" y="26"/>
                  <a:pt x="0" y="26"/>
                  <a:pt x="0" y="26"/>
                </a:cubicBezTo>
                <a:cubicBezTo>
                  <a:pt x="0" y="26"/>
                  <a:pt x="0" y="26"/>
                  <a:pt x="0" y="26"/>
                </a:cubicBezTo>
                <a:cubicBezTo>
                  <a:pt x="0" y="26"/>
                  <a:pt x="0" y="26"/>
                  <a:pt x="0" y="26"/>
                </a:cubicBezTo>
                <a:cubicBezTo>
                  <a:pt x="1" y="27"/>
                  <a:pt x="1" y="27"/>
                  <a:pt x="1" y="27"/>
                </a:cubicBezTo>
                <a:cubicBezTo>
                  <a:pt x="1" y="27"/>
                  <a:pt x="1" y="27"/>
                  <a:pt x="1" y="27"/>
                </a:cubicBezTo>
                <a:cubicBezTo>
                  <a:pt x="1" y="28"/>
                  <a:pt x="1" y="28"/>
                  <a:pt x="1" y="28"/>
                </a:cubicBezTo>
                <a:cubicBezTo>
                  <a:pt x="1" y="28"/>
                  <a:pt x="1" y="28"/>
                  <a:pt x="1" y="28"/>
                </a:cubicBezTo>
                <a:cubicBezTo>
                  <a:pt x="1" y="29"/>
                  <a:pt x="1" y="29"/>
                  <a:pt x="1" y="29"/>
                </a:cubicBezTo>
                <a:cubicBezTo>
                  <a:pt x="1" y="29"/>
                  <a:pt x="1" y="29"/>
                  <a:pt x="1" y="29"/>
                </a:cubicBezTo>
                <a:cubicBezTo>
                  <a:pt x="2" y="29"/>
                  <a:pt x="2" y="29"/>
                  <a:pt x="3" y="30"/>
                </a:cubicBezTo>
                <a:cubicBezTo>
                  <a:pt x="3" y="30"/>
                  <a:pt x="3" y="30"/>
                  <a:pt x="3" y="30"/>
                </a:cubicBezTo>
                <a:cubicBezTo>
                  <a:pt x="3" y="30"/>
                  <a:pt x="4" y="31"/>
                  <a:pt x="4" y="31"/>
                </a:cubicBezTo>
                <a:cubicBezTo>
                  <a:pt x="7" y="33"/>
                  <a:pt x="11" y="35"/>
                  <a:pt x="14" y="37"/>
                </a:cubicBezTo>
                <a:cubicBezTo>
                  <a:pt x="14" y="37"/>
                  <a:pt x="14" y="36"/>
                  <a:pt x="13" y="36"/>
                </a:cubicBezTo>
                <a:cubicBezTo>
                  <a:pt x="13" y="36"/>
                  <a:pt x="13" y="36"/>
                  <a:pt x="13" y="36"/>
                </a:cubicBezTo>
                <a:cubicBezTo>
                  <a:pt x="12" y="35"/>
                  <a:pt x="12" y="35"/>
                  <a:pt x="12" y="35"/>
                </a:cubicBezTo>
                <a:cubicBezTo>
                  <a:pt x="12" y="34"/>
                  <a:pt x="11" y="34"/>
                  <a:pt x="11" y="34"/>
                </a:cubicBezTo>
                <a:cubicBezTo>
                  <a:pt x="11" y="33"/>
                  <a:pt x="11" y="33"/>
                  <a:pt x="11" y="33"/>
                </a:cubicBezTo>
                <a:cubicBezTo>
                  <a:pt x="11" y="32"/>
                  <a:pt x="11" y="32"/>
                  <a:pt x="11" y="32"/>
                </a:cubicBezTo>
                <a:cubicBezTo>
                  <a:pt x="11" y="32"/>
                  <a:pt x="11" y="32"/>
                  <a:pt x="11" y="32"/>
                </a:cubicBezTo>
                <a:cubicBezTo>
                  <a:pt x="11" y="32"/>
                  <a:pt x="10" y="31"/>
                  <a:pt x="10" y="31"/>
                </a:cubicBezTo>
                <a:cubicBezTo>
                  <a:pt x="10" y="31"/>
                  <a:pt x="10" y="31"/>
                  <a:pt x="10" y="31"/>
                </a:cubicBezTo>
                <a:cubicBezTo>
                  <a:pt x="10" y="30"/>
                  <a:pt x="10" y="30"/>
                  <a:pt x="10" y="29"/>
                </a:cubicBezTo>
                <a:cubicBezTo>
                  <a:pt x="10" y="29"/>
                  <a:pt x="10" y="29"/>
                  <a:pt x="10" y="29"/>
                </a:cubicBezTo>
                <a:cubicBezTo>
                  <a:pt x="10" y="29"/>
                  <a:pt x="10" y="28"/>
                  <a:pt x="10" y="28"/>
                </a:cubicBezTo>
                <a:cubicBezTo>
                  <a:pt x="10" y="6"/>
                  <a:pt x="10" y="6"/>
                  <a:pt x="10" y="6"/>
                </a:cubicBezTo>
                <a:cubicBezTo>
                  <a:pt x="0" y="0"/>
                  <a:pt x="0" y="0"/>
                  <a:pt x="0" y="0"/>
                </a:cubicBezTo>
                <a:cubicBezTo>
                  <a:pt x="0" y="22"/>
                  <a:pt x="0" y="22"/>
                  <a:pt x="0" y="22"/>
                </a:cubicBezTo>
                <a:cubicBezTo>
                  <a:pt x="0" y="22"/>
                  <a:pt x="0" y="22"/>
                  <a:pt x="0" y="22"/>
                </a:cubicBez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7" name="iśḻíḓê">
            <a:extLst>
              <a:ext uri="{FF2B5EF4-FFF2-40B4-BE49-F238E27FC236}">
                <a16:creationId xmlns:a16="http://schemas.microsoft.com/office/drawing/2014/main" id="{92655FAF-0CD7-4A7B-9F43-7E3A3FB0AC03}"/>
              </a:ext>
            </a:extLst>
          </p:cNvPr>
          <p:cNvSpPr/>
          <p:nvPr/>
        </p:nvSpPr>
        <p:spPr bwMode="auto">
          <a:xfrm flipH="1">
            <a:off x="2406642" y="4095430"/>
            <a:ext cx="44786" cy="69929"/>
          </a:xfrm>
          <a:custGeom>
            <a:avLst/>
            <a:gdLst>
              <a:gd name="T0" fmla="*/ 57 w 57"/>
              <a:gd name="T1" fmla="*/ 0 h 89"/>
              <a:gd name="T2" fmla="*/ 0 w 57"/>
              <a:gd name="T3" fmla="*/ 34 h 89"/>
              <a:gd name="T4" fmla="*/ 0 w 57"/>
              <a:gd name="T5" fmla="*/ 89 h 89"/>
              <a:gd name="T6" fmla="*/ 57 w 57"/>
              <a:gd name="T7" fmla="*/ 57 h 89"/>
              <a:gd name="T8" fmla="*/ 57 w 57"/>
              <a:gd name="T9" fmla="*/ 0 h 89"/>
            </a:gdLst>
            <a:ahLst/>
            <a:cxnLst>
              <a:cxn ang="0">
                <a:pos x="T0" y="T1"/>
              </a:cxn>
              <a:cxn ang="0">
                <a:pos x="T2" y="T3"/>
              </a:cxn>
              <a:cxn ang="0">
                <a:pos x="T4" y="T5"/>
              </a:cxn>
              <a:cxn ang="0">
                <a:pos x="T6" y="T7"/>
              </a:cxn>
              <a:cxn ang="0">
                <a:pos x="T8" y="T9"/>
              </a:cxn>
            </a:cxnLst>
            <a:rect l="0" t="0" r="r" b="b"/>
            <a:pathLst>
              <a:path w="57" h="89">
                <a:moveTo>
                  <a:pt x="57" y="0"/>
                </a:moveTo>
                <a:lnTo>
                  <a:pt x="0" y="34"/>
                </a:lnTo>
                <a:lnTo>
                  <a:pt x="0" y="89"/>
                </a:lnTo>
                <a:lnTo>
                  <a:pt x="57" y="57"/>
                </a:lnTo>
                <a:lnTo>
                  <a:pt x="57"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8" name="iṣ1idê">
            <a:extLst>
              <a:ext uri="{FF2B5EF4-FFF2-40B4-BE49-F238E27FC236}">
                <a16:creationId xmlns:a16="http://schemas.microsoft.com/office/drawing/2014/main" id="{5C3843AC-FF3F-4655-84B6-4A43349BCC68}"/>
              </a:ext>
            </a:extLst>
          </p:cNvPr>
          <p:cNvSpPr/>
          <p:nvPr/>
        </p:nvSpPr>
        <p:spPr bwMode="auto">
          <a:xfrm flipH="1">
            <a:off x="2225926" y="3991716"/>
            <a:ext cx="44786" cy="69929"/>
          </a:xfrm>
          <a:custGeom>
            <a:avLst/>
            <a:gdLst>
              <a:gd name="T0" fmla="*/ 57 w 57"/>
              <a:gd name="T1" fmla="*/ 0 h 89"/>
              <a:gd name="T2" fmla="*/ 0 w 57"/>
              <a:gd name="T3" fmla="*/ 32 h 89"/>
              <a:gd name="T4" fmla="*/ 0 w 57"/>
              <a:gd name="T5" fmla="*/ 89 h 89"/>
              <a:gd name="T6" fmla="*/ 57 w 57"/>
              <a:gd name="T7" fmla="*/ 56 h 89"/>
              <a:gd name="T8" fmla="*/ 57 w 57"/>
              <a:gd name="T9" fmla="*/ 0 h 89"/>
            </a:gdLst>
            <a:ahLst/>
            <a:cxnLst>
              <a:cxn ang="0">
                <a:pos x="T0" y="T1"/>
              </a:cxn>
              <a:cxn ang="0">
                <a:pos x="T2" y="T3"/>
              </a:cxn>
              <a:cxn ang="0">
                <a:pos x="T4" y="T5"/>
              </a:cxn>
              <a:cxn ang="0">
                <a:pos x="T6" y="T7"/>
              </a:cxn>
              <a:cxn ang="0">
                <a:pos x="T8" y="T9"/>
              </a:cxn>
            </a:cxnLst>
            <a:rect l="0" t="0" r="r" b="b"/>
            <a:pathLst>
              <a:path w="57" h="89">
                <a:moveTo>
                  <a:pt x="57" y="0"/>
                </a:moveTo>
                <a:lnTo>
                  <a:pt x="0" y="32"/>
                </a:lnTo>
                <a:lnTo>
                  <a:pt x="0" y="89"/>
                </a:lnTo>
                <a:lnTo>
                  <a:pt x="57" y="56"/>
                </a:lnTo>
                <a:lnTo>
                  <a:pt x="57"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9" name="ï$ľíďè">
            <a:extLst>
              <a:ext uri="{FF2B5EF4-FFF2-40B4-BE49-F238E27FC236}">
                <a16:creationId xmlns:a16="http://schemas.microsoft.com/office/drawing/2014/main" id="{FADB9C73-AAC1-4A9F-A795-5677A6225527}"/>
              </a:ext>
            </a:extLst>
          </p:cNvPr>
          <p:cNvSpPr/>
          <p:nvPr/>
        </p:nvSpPr>
        <p:spPr bwMode="auto">
          <a:xfrm flipH="1">
            <a:off x="2134784" y="3939073"/>
            <a:ext cx="46357" cy="69929"/>
          </a:xfrm>
          <a:custGeom>
            <a:avLst/>
            <a:gdLst>
              <a:gd name="T0" fmla="*/ 40 w 40"/>
              <a:gd name="T1" fmla="*/ 22 h 61"/>
              <a:gd name="T2" fmla="*/ 39 w 40"/>
              <a:gd name="T3" fmla="*/ 0 h 61"/>
              <a:gd name="T4" fmla="*/ 0 w 40"/>
              <a:gd name="T5" fmla="*/ 23 h 61"/>
              <a:gd name="T6" fmla="*/ 0 w 40"/>
              <a:gd name="T7" fmla="*/ 61 h 61"/>
              <a:gd name="T8" fmla="*/ 25 w 40"/>
              <a:gd name="T9" fmla="*/ 47 h 61"/>
              <a:gd name="T10" fmla="*/ 40 w 40"/>
              <a:gd name="T11" fmla="*/ 22 h 61"/>
            </a:gdLst>
            <a:ahLst/>
            <a:cxnLst>
              <a:cxn ang="0">
                <a:pos x="T0" y="T1"/>
              </a:cxn>
              <a:cxn ang="0">
                <a:pos x="T2" y="T3"/>
              </a:cxn>
              <a:cxn ang="0">
                <a:pos x="T4" y="T5"/>
              </a:cxn>
              <a:cxn ang="0">
                <a:pos x="T6" y="T7"/>
              </a:cxn>
              <a:cxn ang="0">
                <a:pos x="T8" y="T9"/>
              </a:cxn>
              <a:cxn ang="0">
                <a:pos x="T10" y="T11"/>
              </a:cxn>
            </a:cxnLst>
            <a:rect l="0" t="0" r="r" b="b"/>
            <a:pathLst>
              <a:path w="40" h="61">
                <a:moveTo>
                  <a:pt x="40" y="22"/>
                </a:moveTo>
                <a:cubicBezTo>
                  <a:pt x="39" y="0"/>
                  <a:pt x="39" y="0"/>
                  <a:pt x="39" y="0"/>
                </a:cubicBezTo>
                <a:cubicBezTo>
                  <a:pt x="0" y="23"/>
                  <a:pt x="0" y="23"/>
                  <a:pt x="0" y="23"/>
                </a:cubicBezTo>
                <a:cubicBezTo>
                  <a:pt x="0" y="61"/>
                  <a:pt x="0" y="61"/>
                  <a:pt x="0" y="61"/>
                </a:cubicBezTo>
                <a:cubicBezTo>
                  <a:pt x="25" y="47"/>
                  <a:pt x="25" y="47"/>
                  <a:pt x="25" y="47"/>
                </a:cubicBezTo>
                <a:cubicBezTo>
                  <a:pt x="33" y="42"/>
                  <a:pt x="40" y="31"/>
                  <a:pt x="40" y="22"/>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0" name="îşļîďé">
            <a:extLst>
              <a:ext uri="{FF2B5EF4-FFF2-40B4-BE49-F238E27FC236}">
                <a16:creationId xmlns:a16="http://schemas.microsoft.com/office/drawing/2014/main" id="{7D04E7F6-5506-426C-88F1-0066BFF52B41}"/>
              </a:ext>
            </a:extLst>
          </p:cNvPr>
          <p:cNvSpPr/>
          <p:nvPr/>
        </p:nvSpPr>
        <p:spPr bwMode="auto">
          <a:xfrm flipH="1">
            <a:off x="2181141" y="4009001"/>
            <a:ext cx="44786" cy="26714"/>
          </a:xfrm>
          <a:custGeom>
            <a:avLst/>
            <a:gdLst>
              <a:gd name="T0" fmla="*/ 57 w 57"/>
              <a:gd name="T1" fmla="*/ 0 h 34"/>
              <a:gd name="T2" fmla="*/ 57 w 57"/>
              <a:gd name="T3" fmla="*/ 0 h 34"/>
              <a:gd name="T4" fmla="*/ 0 w 57"/>
              <a:gd name="T5" fmla="*/ 34 h 34"/>
              <a:gd name="T6" fmla="*/ 57 w 57"/>
              <a:gd name="T7" fmla="*/ 0 h 34"/>
            </a:gdLst>
            <a:ahLst/>
            <a:cxnLst>
              <a:cxn ang="0">
                <a:pos x="T0" y="T1"/>
              </a:cxn>
              <a:cxn ang="0">
                <a:pos x="T2" y="T3"/>
              </a:cxn>
              <a:cxn ang="0">
                <a:pos x="T4" y="T5"/>
              </a:cxn>
              <a:cxn ang="0">
                <a:pos x="T6" y="T7"/>
              </a:cxn>
            </a:cxnLst>
            <a:rect l="0" t="0" r="r" b="b"/>
            <a:pathLst>
              <a:path w="57" h="34">
                <a:moveTo>
                  <a:pt x="57" y="0"/>
                </a:moveTo>
                <a:lnTo>
                  <a:pt x="57" y="0"/>
                </a:lnTo>
                <a:lnTo>
                  <a:pt x="0" y="34"/>
                </a:lnTo>
                <a:lnTo>
                  <a:pt x="57"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1" name="ïṣḻîďê">
            <a:extLst>
              <a:ext uri="{FF2B5EF4-FFF2-40B4-BE49-F238E27FC236}">
                <a16:creationId xmlns:a16="http://schemas.microsoft.com/office/drawing/2014/main" id="{62D39E76-E22D-4AA7-BD9D-58DAD8155DF7}"/>
              </a:ext>
            </a:extLst>
          </p:cNvPr>
          <p:cNvSpPr/>
          <p:nvPr/>
        </p:nvSpPr>
        <p:spPr bwMode="auto">
          <a:xfrm flipH="1">
            <a:off x="2295069" y="4043573"/>
            <a:ext cx="101357" cy="89572"/>
          </a:xfrm>
          <a:custGeom>
            <a:avLst/>
            <a:gdLst>
              <a:gd name="T0" fmla="*/ 101 w 129"/>
              <a:gd name="T1" fmla="*/ 56 h 114"/>
              <a:gd name="T2" fmla="*/ 101 w 129"/>
              <a:gd name="T3" fmla="*/ 0 h 114"/>
              <a:gd name="T4" fmla="*/ 44 w 129"/>
              <a:gd name="T5" fmla="*/ 34 h 114"/>
              <a:gd name="T6" fmla="*/ 44 w 129"/>
              <a:gd name="T7" fmla="*/ 89 h 114"/>
              <a:gd name="T8" fmla="*/ 0 w 129"/>
              <a:gd name="T9" fmla="*/ 114 h 114"/>
              <a:gd name="T10" fmla="*/ 129 w 129"/>
              <a:gd name="T11" fmla="*/ 41 h 114"/>
              <a:gd name="T12" fmla="*/ 101 w 129"/>
              <a:gd name="T13" fmla="*/ 56 h 114"/>
            </a:gdLst>
            <a:ahLst/>
            <a:cxnLst>
              <a:cxn ang="0">
                <a:pos x="T0" y="T1"/>
              </a:cxn>
              <a:cxn ang="0">
                <a:pos x="T2" y="T3"/>
              </a:cxn>
              <a:cxn ang="0">
                <a:pos x="T4" y="T5"/>
              </a:cxn>
              <a:cxn ang="0">
                <a:pos x="T6" y="T7"/>
              </a:cxn>
              <a:cxn ang="0">
                <a:pos x="T8" y="T9"/>
              </a:cxn>
              <a:cxn ang="0">
                <a:pos x="T10" y="T11"/>
              </a:cxn>
              <a:cxn ang="0">
                <a:pos x="T12" y="T13"/>
              </a:cxn>
            </a:cxnLst>
            <a:rect l="0" t="0" r="r" b="b"/>
            <a:pathLst>
              <a:path w="129" h="114">
                <a:moveTo>
                  <a:pt x="101" y="56"/>
                </a:moveTo>
                <a:lnTo>
                  <a:pt x="101" y="0"/>
                </a:lnTo>
                <a:lnTo>
                  <a:pt x="44" y="34"/>
                </a:lnTo>
                <a:lnTo>
                  <a:pt x="44" y="89"/>
                </a:lnTo>
                <a:lnTo>
                  <a:pt x="0" y="114"/>
                </a:lnTo>
                <a:lnTo>
                  <a:pt x="129" y="41"/>
                </a:lnTo>
                <a:lnTo>
                  <a:pt x="101" y="56"/>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2" name="ïşľíďè">
            <a:extLst>
              <a:ext uri="{FF2B5EF4-FFF2-40B4-BE49-F238E27FC236}">
                <a16:creationId xmlns:a16="http://schemas.microsoft.com/office/drawing/2014/main" id="{354A8FA0-63A0-4E31-AD1B-6745AA0089C0}"/>
              </a:ext>
            </a:extLst>
          </p:cNvPr>
          <p:cNvSpPr/>
          <p:nvPr/>
        </p:nvSpPr>
        <p:spPr bwMode="auto">
          <a:xfrm flipH="1">
            <a:off x="2270713" y="4061644"/>
            <a:ext cx="24357" cy="14142"/>
          </a:xfrm>
          <a:custGeom>
            <a:avLst/>
            <a:gdLst>
              <a:gd name="T0" fmla="*/ 31 w 31"/>
              <a:gd name="T1" fmla="*/ 0 h 18"/>
              <a:gd name="T2" fmla="*/ 0 w 31"/>
              <a:gd name="T3" fmla="*/ 18 h 18"/>
              <a:gd name="T4" fmla="*/ 31 w 31"/>
              <a:gd name="T5" fmla="*/ 0 h 18"/>
            </a:gdLst>
            <a:ahLst/>
            <a:cxnLst>
              <a:cxn ang="0">
                <a:pos x="T0" y="T1"/>
              </a:cxn>
              <a:cxn ang="0">
                <a:pos x="T2" y="T3"/>
              </a:cxn>
              <a:cxn ang="0">
                <a:pos x="T4" y="T5"/>
              </a:cxn>
            </a:cxnLst>
            <a:rect l="0" t="0" r="r" b="b"/>
            <a:pathLst>
              <a:path w="31" h="18">
                <a:moveTo>
                  <a:pt x="31" y="0"/>
                </a:moveTo>
                <a:lnTo>
                  <a:pt x="0" y="18"/>
                </a:lnTo>
                <a:lnTo>
                  <a:pt x="31"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3" name="îŝlíde">
            <a:extLst>
              <a:ext uri="{FF2B5EF4-FFF2-40B4-BE49-F238E27FC236}">
                <a16:creationId xmlns:a16="http://schemas.microsoft.com/office/drawing/2014/main" id="{76127155-4814-4AFB-8B05-62EE4B93A784}"/>
              </a:ext>
            </a:extLst>
          </p:cNvPr>
          <p:cNvSpPr/>
          <p:nvPr/>
        </p:nvSpPr>
        <p:spPr bwMode="auto">
          <a:xfrm flipH="1">
            <a:off x="2451427" y="4165358"/>
            <a:ext cx="33000" cy="19643"/>
          </a:xfrm>
          <a:custGeom>
            <a:avLst/>
            <a:gdLst>
              <a:gd name="T0" fmla="*/ 42 w 42"/>
              <a:gd name="T1" fmla="*/ 0 h 25"/>
              <a:gd name="T2" fmla="*/ 42 w 42"/>
              <a:gd name="T3" fmla="*/ 0 h 25"/>
              <a:gd name="T4" fmla="*/ 0 w 42"/>
              <a:gd name="T5" fmla="*/ 25 h 25"/>
              <a:gd name="T6" fmla="*/ 42 w 42"/>
              <a:gd name="T7" fmla="*/ 0 h 25"/>
            </a:gdLst>
            <a:ahLst/>
            <a:cxnLst>
              <a:cxn ang="0">
                <a:pos x="T0" y="T1"/>
              </a:cxn>
              <a:cxn ang="0">
                <a:pos x="T2" y="T3"/>
              </a:cxn>
              <a:cxn ang="0">
                <a:pos x="T4" y="T5"/>
              </a:cxn>
              <a:cxn ang="0">
                <a:pos x="T6" y="T7"/>
              </a:cxn>
            </a:cxnLst>
            <a:rect l="0" t="0" r="r" b="b"/>
            <a:pathLst>
              <a:path w="42" h="25">
                <a:moveTo>
                  <a:pt x="42" y="0"/>
                </a:moveTo>
                <a:lnTo>
                  <a:pt x="42" y="0"/>
                </a:lnTo>
                <a:lnTo>
                  <a:pt x="0" y="25"/>
                </a:lnTo>
                <a:lnTo>
                  <a:pt x="42"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4" name="î$lîḓê">
            <a:extLst>
              <a:ext uri="{FF2B5EF4-FFF2-40B4-BE49-F238E27FC236}">
                <a16:creationId xmlns:a16="http://schemas.microsoft.com/office/drawing/2014/main" id="{219DC3FD-1553-4830-B8D1-7FA857D57310}"/>
              </a:ext>
            </a:extLst>
          </p:cNvPr>
          <p:cNvSpPr/>
          <p:nvPr/>
        </p:nvSpPr>
        <p:spPr bwMode="auto">
          <a:xfrm flipH="1">
            <a:off x="2484426" y="4148073"/>
            <a:ext cx="58143" cy="66000"/>
          </a:xfrm>
          <a:custGeom>
            <a:avLst/>
            <a:gdLst>
              <a:gd name="T0" fmla="*/ 39 w 50"/>
              <a:gd name="T1" fmla="*/ 0 h 57"/>
              <a:gd name="T2" fmla="*/ 0 w 50"/>
              <a:gd name="T3" fmla="*/ 22 h 57"/>
              <a:gd name="T4" fmla="*/ 0 w 50"/>
              <a:gd name="T5" fmla="*/ 44 h 57"/>
              <a:gd name="T6" fmla="*/ 15 w 50"/>
              <a:gd name="T7" fmla="*/ 52 h 57"/>
              <a:gd name="T8" fmla="*/ 50 w 50"/>
              <a:gd name="T9" fmla="*/ 32 h 57"/>
              <a:gd name="T10" fmla="*/ 39 w 50"/>
              <a:gd name="T11" fmla="*/ 38 h 57"/>
              <a:gd name="T12" fmla="*/ 39 w 50"/>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50" h="57">
                <a:moveTo>
                  <a:pt x="39" y="0"/>
                </a:moveTo>
                <a:cubicBezTo>
                  <a:pt x="0" y="22"/>
                  <a:pt x="0" y="22"/>
                  <a:pt x="0" y="22"/>
                </a:cubicBezTo>
                <a:cubicBezTo>
                  <a:pt x="0" y="44"/>
                  <a:pt x="0" y="44"/>
                  <a:pt x="0" y="44"/>
                </a:cubicBezTo>
                <a:cubicBezTo>
                  <a:pt x="0" y="53"/>
                  <a:pt x="7" y="57"/>
                  <a:pt x="15" y="52"/>
                </a:cubicBezTo>
                <a:cubicBezTo>
                  <a:pt x="50" y="32"/>
                  <a:pt x="50" y="32"/>
                  <a:pt x="50" y="32"/>
                </a:cubicBezTo>
                <a:cubicBezTo>
                  <a:pt x="39" y="38"/>
                  <a:pt x="39" y="38"/>
                  <a:pt x="39" y="38"/>
                </a:cubicBezTo>
                <a:lnTo>
                  <a:pt x="39"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5" name="i$1îdé">
            <a:extLst>
              <a:ext uri="{FF2B5EF4-FFF2-40B4-BE49-F238E27FC236}">
                <a16:creationId xmlns:a16="http://schemas.microsoft.com/office/drawing/2014/main" id="{38A04893-D431-4230-B58E-25B52D325B92}"/>
              </a:ext>
            </a:extLst>
          </p:cNvPr>
          <p:cNvSpPr/>
          <p:nvPr/>
        </p:nvSpPr>
        <p:spPr bwMode="auto">
          <a:xfrm flipH="1">
            <a:off x="2396427" y="4133144"/>
            <a:ext cx="10214" cy="7072"/>
          </a:xfrm>
          <a:custGeom>
            <a:avLst/>
            <a:gdLst>
              <a:gd name="T0" fmla="*/ 13 w 13"/>
              <a:gd name="T1" fmla="*/ 0 h 9"/>
              <a:gd name="T2" fmla="*/ 0 w 13"/>
              <a:gd name="T3" fmla="*/ 9 h 9"/>
              <a:gd name="T4" fmla="*/ 13 w 13"/>
              <a:gd name="T5" fmla="*/ 0 h 9"/>
            </a:gdLst>
            <a:ahLst/>
            <a:cxnLst>
              <a:cxn ang="0">
                <a:pos x="T0" y="T1"/>
              </a:cxn>
              <a:cxn ang="0">
                <a:pos x="T2" y="T3"/>
              </a:cxn>
              <a:cxn ang="0">
                <a:pos x="T4" y="T5"/>
              </a:cxn>
            </a:cxnLst>
            <a:rect l="0" t="0" r="r" b="b"/>
            <a:pathLst>
              <a:path w="13" h="9">
                <a:moveTo>
                  <a:pt x="13" y="0"/>
                </a:moveTo>
                <a:lnTo>
                  <a:pt x="0" y="9"/>
                </a:lnTo>
                <a:lnTo>
                  <a:pt x="13"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6" name="íṣliḑe">
            <a:extLst>
              <a:ext uri="{FF2B5EF4-FFF2-40B4-BE49-F238E27FC236}">
                <a16:creationId xmlns:a16="http://schemas.microsoft.com/office/drawing/2014/main" id="{35EF3B9D-BA95-467F-965A-A2B26BE11486}"/>
              </a:ext>
            </a:extLst>
          </p:cNvPr>
          <p:cNvSpPr/>
          <p:nvPr/>
        </p:nvSpPr>
        <p:spPr bwMode="auto">
          <a:xfrm flipH="1">
            <a:off x="2497783" y="4141001"/>
            <a:ext cx="55786" cy="32215"/>
          </a:xfrm>
          <a:custGeom>
            <a:avLst/>
            <a:gdLst>
              <a:gd name="T0" fmla="*/ 57 w 71"/>
              <a:gd name="T1" fmla="*/ 0 h 41"/>
              <a:gd name="T2" fmla="*/ 0 w 71"/>
              <a:gd name="T3" fmla="*/ 33 h 41"/>
              <a:gd name="T4" fmla="*/ 14 w 71"/>
              <a:gd name="T5" fmla="*/ 41 h 41"/>
              <a:gd name="T6" fmla="*/ 71 w 71"/>
              <a:gd name="T7" fmla="*/ 9 h 41"/>
              <a:gd name="T8" fmla="*/ 57 w 71"/>
              <a:gd name="T9" fmla="*/ 0 h 41"/>
            </a:gdLst>
            <a:ahLst/>
            <a:cxnLst>
              <a:cxn ang="0">
                <a:pos x="T0" y="T1"/>
              </a:cxn>
              <a:cxn ang="0">
                <a:pos x="T2" y="T3"/>
              </a:cxn>
              <a:cxn ang="0">
                <a:pos x="T4" y="T5"/>
              </a:cxn>
              <a:cxn ang="0">
                <a:pos x="T6" y="T7"/>
              </a:cxn>
              <a:cxn ang="0">
                <a:pos x="T8" y="T9"/>
              </a:cxn>
            </a:cxnLst>
            <a:rect l="0" t="0" r="r" b="b"/>
            <a:pathLst>
              <a:path w="71" h="41">
                <a:moveTo>
                  <a:pt x="57" y="0"/>
                </a:moveTo>
                <a:lnTo>
                  <a:pt x="0" y="33"/>
                </a:lnTo>
                <a:lnTo>
                  <a:pt x="14" y="41"/>
                </a:lnTo>
                <a:lnTo>
                  <a:pt x="71" y="9"/>
                </a:lnTo>
                <a:lnTo>
                  <a:pt x="57" y="0"/>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7" name="ïśļiḍe">
            <a:extLst>
              <a:ext uri="{FF2B5EF4-FFF2-40B4-BE49-F238E27FC236}">
                <a16:creationId xmlns:a16="http://schemas.microsoft.com/office/drawing/2014/main" id="{462CF8E3-7ED8-485B-A506-2514F6EE2113}"/>
              </a:ext>
            </a:extLst>
          </p:cNvPr>
          <p:cNvSpPr/>
          <p:nvPr/>
        </p:nvSpPr>
        <p:spPr bwMode="auto">
          <a:xfrm flipH="1">
            <a:off x="2181141" y="3965788"/>
            <a:ext cx="44786" cy="69929"/>
          </a:xfrm>
          <a:custGeom>
            <a:avLst/>
            <a:gdLst>
              <a:gd name="T0" fmla="*/ 57 w 57"/>
              <a:gd name="T1" fmla="*/ 0 h 89"/>
              <a:gd name="T2" fmla="*/ 0 w 57"/>
              <a:gd name="T3" fmla="*/ 33 h 89"/>
              <a:gd name="T4" fmla="*/ 0 w 57"/>
              <a:gd name="T5" fmla="*/ 89 h 89"/>
              <a:gd name="T6" fmla="*/ 57 w 57"/>
              <a:gd name="T7" fmla="*/ 55 h 89"/>
              <a:gd name="T8" fmla="*/ 57 w 57"/>
              <a:gd name="T9" fmla="*/ 0 h 89"/>
            </a:gdLst>
            <a:ahLst/>
            <a:cxnLst>
              <a:cxn ang="0">
                <a:pos x="T0" y="T1"/>
              </a:cxn>
              <a:cxn ang="0">
                <a:pos x="T2" y="T3"/>
              </a:cxn>
              <a:cxn ang="0">
                <a:pos x="T4" y="T5"/>
              </a:cxn>
              <a:cxn ang="0">
                <a:pos x="T6" y="T7"/>
              </a:cxn>
              <a:cxn ang="0">
                <a:pos x="T8" y="T9"/>
              </a:cxn>
            </a:cxnLst>
            <a:rect l="0" t="0" r="r" b="b"/>
            <a:pathLst>
              <a:path w="57" h="89">
                <a:moveTo>
                  <a:pt x="57" y="0"/>
                </a:moveTo>
                <a:lnTo>
                  <a:pt x="0" y="33"/>
                </a:lnTo>
                <a:lnTo>
                  <a:pt x="0" y="89"/>
                </a:lnTo>
                <a:lnTo>
                  <a:pt x="57" y="55"/>
                </a:lnTo>
                <a:lnTo>
                  <a:pt x="57"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8" name="îṥlïḓe">
            <a:extLst>
              <a:ext uri="{FF2B5EF4-FFF2-40B4-BE49-F238E27FC236}">
                <a16:creationId xmlns:a16="http://schemas.microsoft.com/office/drawing/2014/main" id="{200D692E-0D2E-457D-826C-F4277918A95D}"/>
              </a:ext>
            </a:extLst>
          </p:cNvPr>
          <p:cNvSpPr/>
          <p:nvPr/>
        </p:nvSpPr>
        <p:spPr bwMode="auto">
          <a:xfrm flipH="1">
            <a:off x="2270713" y="4016858"/>
            <a:ext cx="46357" cy="70714"/>
          </a:xfrm>
          <a:custGeom>
            <a:avLst/>
            <a:gdLst>
              <a:gd name="T0" fmla="*/ 59 w 59"/>
              <a:gd name="T1" fmla="*/ 0 h 90"/>
              <a:gd name="T2" fmla="*/ 0 w 59"/>
              <a:gd name="T3" fmla="*/ 34 h 90"/>
              <a:gd name="T4" fmla="*/ 0 w 59"/>
              <a:gd name="T5" fmla="*/ 90 h 90"/>
              <a:gd name="T6" fmla="*/ 59 w 59"/>
              <a:gd name="T7" fmla="*/ 57 h 90"/>
              <a:gd name="T8" fmla="*/ 59 w 59"/>
              <a:gd name="T9" fmla="*/ 0 h 90"/>
            </a:gdLst>
            <a:ahLst/>
            <a:cxnLst>
              <a:cxn ang="0">
                <a:pos x="T0" y="T1"/>
              </a:cxn>
              <a:cxn ang="0">
                <a:pos x="T2" y="T3"/>
              </a:cxn>
              <a:cxn ang="0">
                <a:pos x="T4" y="T5"/>
              </a:cxn>
              <a:cxn ang="0">
                <a:pos x="T6" y="T7"/>
              </a:cxn>
              <a:cxn ang="0">
                <a:pos x="T8" y="T9"/>
              </a:cxn>
            </a:cxnLst>
            <a:rect l="0" t="0" r="r" b="b"/>
            <a:pathLst>
              <a:path w="59" h="90">
                <a:moveTo>
                  <a:pt x="59" y="0"/>
                </a:moveTo>
                <a:lnTo>
                  <a:pt x="0" y="34"/>
                </a:lnTo>
                <a:lnTo>
                  <a:pt x="0" y="90"/>
                </a:lnTo>
                <a:lnTo>
                  <a:pt x="59" y="57"/>
                </a:lnTo>
                <a:lnTo>
                  <a:pt x="5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9" name="iśḻîďê">
            <a:extLst>
              <a:ext uri="{FF2B5EF4-FFF2-40B4-BE49-F238E27FC236}">
                <a16:creationId xmlns:a16="http://schemas.microsoft.com/office/drawing/2014/main" id="{DC602B4C-F636-4D07-85E6-C6E83C8EAFB0}"/>
              </a:ext>
            </a:extLst>
          </p:cNvPr>
          <p:cNvSpPr/>
          <p:nvPr/>
        </p:nvSpPr>
        <p:spPr bwMode="auto">
          <a:xfrm flipH="1">
            <a:off x="2361855" y="4070287"/>
            <a:ext cx="44786" cy="69929"/>
          </a:xfrm>
          <a:custGeom>
            <a:avLst/>
            <a:gdLst>
              <a:gd name="T0" fmla="*/ 57 w 57"/>
              <a:gd name="T1" fmla="*/ 0 h 89"/>
              <a:gd name="T2" fmla="*/ 0 w 57"/>
              <a:gd name="T3" fmla="*/ 32 h 89"/>
              <a:gd name="T4" fmla="*/ 0 w 57"/>
              <a:gd name="T5" fmla="*/ 89 h 89"/>
              <a:gd name="T6" fmla="*/ 57 w 57"/>
              <a:gd name="T7" fmla="*/ 55 h 89"/>
              <a:gd name="T8" fmla="*/ 57 w 57"/>
              <a:gd name="T9" fmla="*/ 0 h 89"/>
            </a:gdLst>
            <a:ahLst/>
            <a:cxnLst>
              <a:cxn ang="0">
                <a:pos x="T0" y="T1"/>
              </a:cxn>
              <a:cxn ang="0">
                <a:pos x="T2" y="T3"/>
              </a:cxn>
              <a:cxn ang="0">
                <a:pos x="T4" y="T5"/>
              </a:cxn>
              <a:cxn ang="0">
                <a:pos x="T6" y="T7"/>
              </a:cxn>
              <a:cxn ang="0">
                <a:pos x="T8" y="T9"/>
              </a:cxn>
            </a:cxnLst>
            <a:rect l="0" t="0" r="r" b="b"/>
            <a:pathLst>
              <a:path w="57" h="89">
                <a:moveTo>
                  <a:pt x="57" y="0"/>
                </a:moveTo>
                <a:lnTo>
                  <a:pt x="0" y="32"/>
                </a:lnTo>
                <a:lnTo>
                  <a:pt x="0" y="89"/>
                </a:lnTo>
                <a:lnTo>
                  <a:pt x="57" y="55"/>
                </a:lnTo>
                <a:lnTo>
                  <a:pt x="57"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0" name="îśḻiḑé">
            <a:extLst>
              <a:ext uri="{FF2B5EF4-FFF2-40B4-BE49-F238E27FC236}">
                <a16:creationId xmlns:a16="http://schemas.microsoft.com/office/drawing/2014/main" id="{EAEA8BDD-760A-4063-AA8E-5A52F583E374}"/>
              </a:ext>
            </a:extLst>
          </p:cNvPr>
          <p:cNvSpPr/>
          <p:nvPr/>
        </p:nvSpPr>
        <p:spPr bwMode="auto">
          <a:xfrm flipH="1">
            <a:off x="2451427" y="4122144"/>
            <a:ext cx="46357" cy="69929"/>
          </a:xfrm>
          <a:custGeom>
            <a:avLst/>
            <a:gdLst>
              <a:gd name="T0" fmla="*/ 59 w 59"/>
              <a:gd name="T1" fmla="*/ 0 h 89"/>
              <a:gd name="T2" fmla="*/ 0 w 59"/>
              <a:gd name="T3" fmla="*/ 33 h 89"/>
              <a:gd name="T4" fmla="*/ 0 w 59"/>
              <a:gd name="T5" fmla="*/ 89 h 89"/>
              <a:gd name="T6" fmla="*/ 59 w 59"/>
              <a:gd name="T7" fmla="*/ 55 h 89"/>
              <a:gd name="T8" fmla="*/ 59 w 59"/>
              <a:gd name="T9" fmla="*/ 0 h 89"/>
            </a:gdLst>
            <a:ahLst/>
            <a:cxnLst>
              <a:cxn ang="0">
                <a:pos x="T0" y="T1"/>
              </a:cxn>
              <a:cxn ang="0">
                <a:pos x="T2" y="T3"/>
              </a:cxn>
              <a:cxn ang="0">
                <a:pos x="T4" y="T5"/>
              </a:cxn>
              <a:cxn ang="0">
                <a:pos x="T6" y="T7"/>
              </a:cxn>
              <a:cxn ang="0">
                <a:pos x="T8" y="T9"/>
              </a:cxn>
            </a:cxnLst>
            <a:rect l="0" t="0" r="r" b="b"/>
            <a:pathLst>
              <a:path w="59" h="89">
                <a:moveTo>
                  <a:pt x="59" y="0"/>
                </a:moveTo>
                <a:lnTo>
                  <a:pt x="0" y="33"/>
                </a:lnTo>
                <a:lnTo>
                  <a:pt x="0" y="89"/>
                </a:lnTo>
                <a:lnTo>
                  <a:pt x="59" y="55"/>
                </a:lnTo>
                <a:lnTo>
                  <a:pt x="5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1" name="ïṡḻïdè">
            <a:extLst>
              <a:ext uri="{FF2B5EF4-FFF2-40B4-BE49-F238E27FC236}">
                <a16:creationId xmlns:a16="http://schemas.microsoft.com/office/drawing/2014/main" id="{DF6DA19B-15E8-451B-A65E-F45F73E55CBE}"/>
              </a:ext>
            </a:extLst>
          </p:cNvPr>
          <p:cNvSpPr/>
          <p:nvPr/>
        </p:nvSpPr>
        <p:spPr bwMode="auto">
          <a:xfrm flipH="1">
            <a:off x="2135570" y="3862859"/>
            <a:ext cx="95071" cy="102929"/>
          </a:xfrm>
          <a:custGeom>
            <a:avLst/>
            <a:gdLst>
              <a:gd name="T0" fmla="*/ 121 w 121"/>
              <a:gd name="T1" fmla="*/ 97 h 131"/>
              <a:gd name="T2" fmla="*/ 58 w 121"/>
              <a:gd name="T3" fmla="*/ 0 h 131"/>
              <a:gd name="T4" fmla="*/ 0 w 121"/>
              <a:gd name="T5" fmla="*/ 34 h 131"/>
              <a:gd name="T6" fmla="*/ 63 w 121"/>
              <a:gd name="T7" fmla="*/ 131 h 131"/>
              <a:gd name="T8" fmla="*/ 121 w 121"/>
              <a:gd name="T9" fmla="*/ 97 h 131"/>
            </a:gdLst>
            <a:ahLst/>
            <a:cxnLst>
              <a:cxn ang="0">
                <a:pos x="T0" y="T1"/>
              </a:cxn>
              <a:cxn ang="0">
                <a:pos x="T2" y="T3"/>
              </a:cxn>
              <a:cxn ang="0">
                <a:pos x="T4" y="T5"/>
              </a:cxn>
              <a:cxn ang="0">
                <a:pos x="T6" y="T7"/>
              </a:cxn>
              <a:cxn ang="0">
                <a:pos x="T8" y="T9"/>
              </a:cxn>
            </a:cxnLst>
            <a:rect l="0" t="0" r="r" b="b"/>
            <a:pathLst>
              <a:path w="121" h="131">
                <a:moveTo>
                  <a:pt x="121" y="97"/>
                </a:moveTo>
                <a:lnTo>
                  <a:pt x="58" y="0"/>
                </a:lnTo>
                <a:lnTo>
                  <a:pt x="0" y="34"/>
                </a:lnTo>
                <a:lnTo>
                  <a:pt x="63" y="131"/>
                </a:lnTo>
                <a:lnTo>
                  <a:pt x="121" y="97"/>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2" name="iṡ1iḋé">
            <a:extLst>
              <a:ext uri="{FF2B5EF4-FFF2-40B4-BE49-F238E27FC236}">
                <a16:creationId xmlns:a16="http://schemas.microsoft.com/office/drawing/2014/main" id="{F2C9CD1E-00A6-438E-B6BD-4C69593E23A8}"/>
              </a:ext>
            </a:extLst>
          </p:cNvPr>
          <p:cNvSpPr/>
          <p:nvPr/>
        </p:nvSpPr>
        <p:spPr bwMode="auto">
          <a:xfrm flipH="1">
            <a:off x="2181140" y="3889573"/>
            <a:ext cx="94286" cy="102143"/>
          </a:xfrm>
          <a:custGeom>
            <a:avLst/>
            <a:gdLst>
              <a:gd name="T0" fmla="*/ 57 w 120"/>
              <a:gd name="T1" fmla="*/ 0 h 130"/>
              <a:gd name="T2" fmla="*/ 0 w 120"/>
              <a:gd name="T3" fmla="*/ 34 h 130"/>
              <a:gd name="T4" fmla="*/ 63 w 120"/>
              <a:gd name="T5" fmla="*/ 130 h 130"/>
              <a:gd name="T6" fmla="*/ 120 w 120"/>
              <a:gd name="T7" fmla="*/ 97 h 130"/>
              <a:gd name="T8" fmla="*/ 57 w 120"/>
              <a:gd name="T9" fmla="*/ 0 h 130"/>
            </a:gdLst>
            <a:ahLst/>
            <a:cxnLst>
              <a:cxn ang="0">
                <a:pos x="T0" y="T1"/>
              </a:cxn>
              <a:cxn ang="0">
                <a:pos x="T2" y="T3"/>
              </a:cxn>
              <a:cxn ang="0">
                <a:pos x="T4" y="T5"/>
              </a:cxn>
              <a:cxn ang="0">
                <a:pos x="T6" y="T7"/>
              </a:cxn>
              <a:cxn ang="0">
                <a:pos x="T8" y="T9"/>
              </a:cxn>
            </a:cxnLst>
            <a:rect l="0" t="0" r="r" b="b"/>
            <a:pathLst>
              <a:path w="120" h="130">
                <a:moveTo>
                  <a:pt x="57" y="0"/>
                </a:moveTo>
                <a:lnTo>
                  <a:pt x="0" y="34"/>
                </a:lnTo>
                <a:lnTo>
                  <a:pt x="63" y="130"/>
                </a:lnTo>
                <a:lnTo>
                  <a:pt x="120" y="97"/>
                </a:lnTo>
                <a:lnTo>
                  <a:pt x="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3" name="íṥḻide">
            <a:extLst>
              <a:ext uri="{FF2B5EF4-FFF2-40B4-BE49-F238E27FC236}">
                <a16:creationId xmlns:a16="http://schemas.microsoft.com/office/drawing/2014/main" id="{658B5CE4-FBC7-42C8-B161-87BCFC2FA325}"/>
              </a:ext>
            </a:extLst>
          </p:cNvPr>
          <p:cNvSpPr/>
          <p:nvPr/>
        </p:nvSpPr>
        <p:spPr bwMode="auto">
          <a:xfrm flipH="1">
            <a:off x="2225927" y="3916287"/>
            <a:ext cx="95071" cy="100571"/>
          </a:xfrm>
          <a:custGeom>
            <a:avLst/>
            <a:gdLst>
              <a:gd name="T0" fmla="*/ 121 w 121"/>
              <a:gd name="T1" fmla="*/ 96 h 128"/>
              <a:gd name="T2" fmla="*/ 58 w 121"/>
              <a:gd name="T3" fmla="*/ 0 h 128"/>
              <a:gd name="T4" fmla="*/ 0 w 121"/>
              <a:gd name="T5" fmla="*/ 32 h 128"/>
              <a:gd name="T6" fmla="*/ 64 w 121"/>
              <a:gd name="T7" fmla="*/ 128 h 128"/>
              <a:gd name="T8" fmla="*/ 121 w 121"/>
              <a:gd name="T9" fmla="*/ 96 h 128"/>
            </a:gdLst>
            <a:ahLst/>
            <a:cxnLst>
              <a:cxn ang="0">
                <a:pos x="T0" y="T1"/>
              </a:cxn>
              <a:cxn ang="0">
                <a:pos x="T2" y="T3"/>
              </a:cxn>
              <a:cxn ang="0">
                <a:pos x="T4" y="T5"/>
              </a:cxn>
              <a:cxn ang="0">
                <a:pos x="T6" y="T7"/>
              </a:cxn>
              <a:cxn ang="0">
                <a:pos x="T8" y="T9"/>
              </a:cxn>
            </a:cxnLst>
            <a:rect l="0" t="0" r="r" b="b"/>
            <a:pathLst>
              <a:path w="121" h="128">
                <a:moveTo>
                  <a:pt x="121" y="96"/>
                </a:moveTo>
                <a:lnTo>
                  <a:pt x="58" y="0"/>
                </a:lnTo>
                <a:lnTo>
                  <a:pt x="0" y="32"/>
                </a:lnTo>
                <a:lnTo>
                  <a:pt x="64" y="128"/>
                </a:lnTo>
                <a:lnTo>
                  <a:pt x="121" y="96"/>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4" name="îSľïḋé">
            <a:extLst>
              <a:ext uri="{FF2B5EF4-FFF2-40B4-BE49-F238E27FC236}">
                <a16:creationId xmlns:a16="http://schemas.microsoft.com/office/drawing/2014/main" id="{3ABF143D-6C90-4F4D-8BF4-24A503C22BC4}"/>
              </a:ext>
            </a:extLst>
          </p:cNvPr>
          <p:cNvSpPr/>
          <p:nvPr/>
        </p:nvSpPr>
        <p:spPr bwMode="auto">
          <a:xfrm flipH="1">
            <a:off x="2270714" y="3941430"/>
            <a:ext cx="95857" cy="102143"/>
          </a:xfrm>
          <a:custGeom>
            <a:avLst/>
            <a:gdLst>
              <a:gd name="T0" fmla="*/ 58 w 122"/>
              <a:gd name="T1" fmla="*/ 0 h 130"/>
              <a:gd name="T2" fmla="*/ 0 w 122"/>
              <a:gd name="T3" fmla="*/ 33 h 130"/>
              <a:gd name="T4" fmla="*/ 63 w 122"/>
              <a:gd name="T5" fmla="*/ 130 h 130"/>
              <a:gd name="T6" fmla="*/ 122 w 122"/>
              <a:gd name="T7" fmla="*/ 96 h 130"/>
              <a:gd name="T8" fmla="*/ 58 w 122"/>
              <a:gd name="T9" fmla="*/ 0 h 130"/>
            </a:gdLst>
            <a:ahLst/>
            <a:cxnLst>
              <a:cxn ang="0">
                <a:pos x="T0" y="T1"/>
              </a:cxn>
              <a:cxn ang="0">
                <a:pos x="T2" y="T3"/>
              </a:cxn>
              <a:cxn ang="0">
                <a:pos x="T4" y="T5"/>
              </a:cxn>
              <a:cxn ang="0">
                <a:pos x="T6" y="T7"/>
              </a:cxn>
              <a:cxn ang="0">
                <a:pos x="T8" y="T9"/>
              </a:cxn>
            </a:cxnLst>
            <a:rect l="0" t="0" r="r" b="b"/>
            <a:pathLst>
              <a:path w="122" h="130">
                <a:moveTo>
                  <a:pt x="58" y="0"/>
                </a:moveTo>
                <a:lnTo>
                  <a:pt x="0" y="33"/>
                </a:lnTo>
                <a:lnTo>
                  <a:pt x="63" y="130"/>
                </a:lnTo>
                <a:lnTo>
                  <a:pt x="122" y="96"/>
                </a:lnTo>
                <a:lnTo>
                  <a:pt x="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5" name="îšḷîḑè">
            <a:extLst>
              <a:ext uri="{FF2B5EF4-FFF2-40B4-BE49-F238E27FC236}">
                <a16:creationId xmlns:a16="http://schemas.microsoft.com/office/drawing/2014/main" id="{79660DEB-0911-46DA-94AE-7A12DDCEB73C}"/>
              </a:ext>
            </a:extLst>
          </p:cNvPr>
          <p:cNvSpPr/>
          <p:nvPr/>
        </p:nvSpPr>
        <p:spPr bwMode="auto">
          <a:xfrm flipH="1">
            <a:off x="2317069" y="3967359"/>
            <a:ext cx="94286" cy="102929"/>
          </a:xfrm>
          <a:custGeom>
            <a:avLst/>
            <a:gdLst>
              <a:gd name="T0" fmla="*/ 57 w 120"/>
              <a:gd name="T1" fmla="*/ 0 h 131"/>
              <a:gd name="T2" fmla="*/ 0 w 120"/>
              <a:gd name="T3" fmla="*/ 34 h 131"/>
              <a:gd name="T4" fmla="*/ 63 w 120"/>
              <a:gd name="T5" fmla="*/ 131 h 131"/>
              <a:gd name="T6" fmla="*/ 120 w 120"/>
              <a:gd name="T7" fmla="*/ 97 h 131"/>
              <a:gd name="T8" fmla="*/ 57 w 120"/>
              <a:gd name="T9" fmla="*/ 0 h 131"/>
            </a:gdLst>
            <a:ahLst/>
            <a:cxnLst>
              <a:cxn ang="0">
                <a:pos x="T0" y="T1"/>
              </a:cxn>
              <a:cxn ang="0">
                <a:pos x="T2" y="T3"/>
              </a:cxn>
              <a:cxn ang="0">
                <a:pos x="T4" y="T5"/>
              </a:cxn>
              <a:cxn ang="0">
                <a:pos x="T6" y="T7"/>
              </a:cxn>
              <a:cxn ang="0">
                <a:pos x="T8" y="T9"/>
              </a:cxn>
            </a:cxnLst>
            <a:rect l="0" t="0" r="r" b="b"/>
            <a:pathLst>
              <a:path w="120" h="131">
                <a:moveTo>
                  <a:pt x="57" y="0"/>
                </a:moveTo>
                <a:lnTo>
                  <a:pt x="0" y="34"/>
                </a:lnTo>
                <a:lnTo>
                  <a:pt x="63" y="131"/>
                </a:lnTo>
                <a:lnTo>
                  <a:pt x="120" y="97"/>
                </a:lnTo>
                <a:lnTo>
                  <a:pt x="57" y="0"/>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6" name="işḷïdê">
            <a:extLst>
              <a:ext uri="{FF2B5EF4-FFF2-40B4-BE49-F238E27FC236}">
                <a16:creationId xmlns:a16="http://schemas.microsoft.com/office/drawing/2014/main" id="{4F5E19EC-8C74-4DAF-A8C3-D602B14B3061}"/>
              </a:ext>
            </a:extLst>
          </p:cNvPr>
          <p:cNvSpPr/>
          <p:nvPr/>
        </p:nvSpPr>
        <p:spPr bwMode="auto">
          <a:xfrm flipH="1">
            <a:off x="2361855" y="3994073"/>
            <a:ext cx="94286" cy="101357"/>
          </a:xfrm>
          <a:custGeom>
            <a:avLst/>
            <a:gdLst>
              <a:gd name="T0" fmla="*/ 120 w 120"/>
              <a:gd name="T1" fmla="*/ 97 h 129"/>
              <a:gd name="T2" fmla="*/ 57 w 120"/>
              <a:gd name="T3" fmla="*/ 0 h 129"/>
              <a:gd name="T4" fmla="*/ 0 w 120"/>
              <a:gd name="T5" fmla="*/ 32 h 129"/>
              <a:gd name="T6" fmla="*/ 63 w 120"/>
              <a:gd name="T7" fmla="*/ 129 h 129"/>
              <a:gd name="T8" fmla="*/ 120 w 120"/>
              <a:gd name="T9" fmla="*/ 97 h 129"/>
            </a:gdLst>
            <a:ahLst/>
            <a:cxnLst>
              <a:cxn ang="0">
                <a:pos x="T0" y="T1"/>
              </a:cxn>
              <a:cxn ang="0">
                <a:pos x="T2" y="T3"/>
              </a:cxn>
              <a:cxn ang="0">
                <a:pos x="T4" y="T5"/>
              </a:cxn>
              <a:cxn ang="0">
                <a:pos x="T6" y="T7"/>
              </a:cxn>
              <a:cxn ang="0">
                <a:pos x="T8" y="T9"/>
              </a:cxn>
            </a:cxnLst>
            <a:rect l="0" t="0" r="r" b="b"/>
            <a:pathLst>
              <a:path w="120" h="129">
                <a:moveTo>
                  <a:pt x="120" y="97"/>
                </a:moveTo>
                <a:lnTo>
                  <a:pt x="57" y="0"/>
                </a:lnTo>
                <a:lnTo>
                  <a:pt x="0" y="32"/>
                </a:lnTo>
                <a:lnTo>
                  <a:pt x="63" y="129"/>
                </a:lnTo>
                <a:lnTo>
                  <a:pt x="120"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7" name="iṧļïḓè">
            <a:extLst>
              <a:ext uri="{FF2B5EF4-FFF2-40B4-BE49-F238E27FC236}">
                <a16:creationId xmlns:a16="http://schemas.microsoft.com/office/drawing/2014/main" id="{A6279096-FEC0-48E1-A6D7-5ABA8913D4C9}"/>
              </a:ext>
            </a:extLst>
          </p:cNvPr>
          <p:cNvSpPr/>
          <p:nvPr/>
        </p:nvSpPr>
        <p:spPr bwMode="auto">
          <a:xfrm flipH="1">
            <a:off x="2406641" y="4019216"/>
            <a:ext cx="95071" cy="102929"/>
          </a:xfrm>
          <a:custGeom>
            <a:avLst/>
            <a:gdLst>
              <a:gd name="T0" fmla="*/ 121 w 121"/>
              <a:gd name="T1" fmla="*/ 97 h 131"/>
              <a:gd name="T2" fmla="*/ 58 w 121"/>
              <a:gd name="T3" fmla="*/ 0 h 131"/>
              <a:gd name="T4" fmla="*/ 0 w 121"/>
              <a:gd name="T5" fmla="*/ 34 h 131"/>
              <a:gd name="T6" fmla="*/ 64 w 121"/>
              <a:gd name="T7" fmla="*/ 131 h 131"/>
              <a:gd name="T8" fmla="*/ 121 w 121"/>
              <a:gd name="T9" fmla="*/ 97 h 131"/>
            </a:gdLst>
            <a:ahLst/>
            <a:cxnLst>
              <a:cxn ang="0">
                <a:pos x="T0" y="T1"/>
              </a:cxn>
              <a:cxn ang="0">
                <a:pos x="T2" y="T3"/>
              </a:cxn>
              <a:cxn ang="0">
                <a:pos x="T4" y="T5"/>
              </a:cxn>
              <a:cxn ang="0">
                <a:pos x="T6" y="T7"/>
              </a:cxn>
              <a:cxn ang="0">
                <a:pos x="T8" y="T9"/>
              </a:cxn>
            </a:cxnLst>
            <a:rect l="0" t="0" r="r" b="b"/>
            <a:pathLst>
              <a:path w="121" h="131">
                <a:moveTo>
                  <a:pt x="121" y="97"/>
                </a:moveTo>
                <a:lnTo>
                  <a:pt x="58" y="0"/>
                </a:lnTo>
                <a:lnTo>
                  <a:pt x="0" y="34"/>
                </a:lnTo>
                <a:lnTo>
                  <a:pt x="64" y="131"/>
                </a:lnTo>
                <a:lnTo>
                  <a:pt x="121" y="97"/>
                </a:lnTo>
                <a:close/>
              </a:path>
            </a:pathLst>
          </a:custGeom>
          <a:solidFill>
            <a:srgbClr val="FE5C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8" name="is1idè">
            <a:extLst>
              <a:ext uri="{FF2B5EF4-FFF2-40B4-BE49-F238E27FC236}">
                <a16:creationId xmlns:a16="http://schemas.microsoft.com/office/drawing/2014/main" id="{DFC0D405-7701-4BDD-ADFC-5FEED79F7D39}"/>
              </a:ext>
            </a:extLst>
          </p:cNvPr>
          <p:cNvSpPr/>
          <p:nvPr/>
        </p:nvSpPr>
        <p:spPr bwMode="auto">
          <a:xfrm flipH="1">
            <a:off x="2451427" y="4045930"/>
            <a:ext cx="95857" cy="102143"/>
          </a:xfrm>
          <a:custGeom>
            <a:avLst/>
            <a:gdLst>
              <a:gd name="T0" fmla="*/ 122 w 122"/>
              <a:gd name="T1" fmla="*/ 97 h 130"/>
              <a:gd name="T2" fmla="*/ 58 w 122"/>
              <a:gd name="T3" fmla="*/ 0 h 130"/>
              <a:gd name="T4" fmla="*/ 0 w 122"/>
              <a:gd name="T5" fmla="*/ 34 h 130"/>
              <a:gd name="T6" fmla="*/ 63 w 122"/>
              <a:gd name="T7" fmla="*/ 130 h 130"/>
              <a:gd name="T8" fmla="*/ 122 w 122"/>
              <a:gd name="T9" fmla="*/ 97 h 130"/>
            </a:gdLst>
            <a:ahLst/>
            <a:cxnLst>
              <a:cxn ang="0">
                <a:pos x="T0" y="T1"/>
              </a:cxn>
              <a:cxn ang="0">
                <a:pos x="T2" y="T3"/>
              </a:cxn>
              <a:cxn ang="0">
                <a:pos x="T4" y="T5"/>
              </a:cxn>
              <a:cxn ang="0">
                <a:pos x="T6" y="T7"/>
              </a:cxn>
              <a:cxn ang="0">
                <a:pos x="T8" y="T9"/>
              </a:cxn>
            </a:cxnLst>
            <a:rect l="0" t="0" r="r" b="b"/>
            <a:pathLst>
              <a:path w="122" h="130">
                <a:moveTo>
                  <a:pt x="122" y="97"/>
                </a:moveTo>
                <a:lnTo>
                  <a:pt x="58" y="0"/>
                </a:lnTo>
                <a:lnTo>
                  <a:pt x="0" y="34"/>
                </a:lnTo>
                <a:lnTo>
                  <a:pt x="63" y="130"/>
                </a:lnTo>
                <a:lnTo>
                  <a:pt x="12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9" name="ïṩlîḋé">
            <a:extLst>
              <a:ext uri="{FF2B5EF4-FFF2-40B4-BE49-F238E27FC236}">
                <a16:creationId xmlns:a16="http://schemas.microsoft.com/office/drawing/2014/main" id="{FBA1B289-DE7A-47D0-AF3E-DE4FE404DABA}"/>
              </a:ext>
            </a:extLst>
          </p:cNvPr>
          <p:cNvSpPr/>
          <p:nvPr/>
        </p:nvSpPr>
        <p:spPr bwMode="auto">
          <a:xfrm flipH="1">
            <a:off x="2542569" y="4097787"/>
            <a:ext cx="57358" cy="82500"/>
          </a:xfrm>
          <a:custGeom>
            <a:avLst/>
            <a:gdLst>
              <a:gd name="T0" fmla="*/ 64 w 73"/>
              <a:gd name="T1" fmla="*/ 105 h 105"/>
              <a:gd name="T2" fmla="*/ 73 w 73"/>
              <a:gd name="T3" fmla="*/ 96 h 105"/>
              <a:gd name="T4" fmla="*/ 10 w 73"/>
              <a:gd name="T5" fmla="*/ 0 h 105"/>
              <a:gd name="T6" fmla="*/ 0 w 73"/>
              <a:gd name="T7" fmla="*/ 9 h 105"/>
              <a:gd name="T8" fmla="*/ 64 w 73"/>
              <a:gd name="T9" fmla="*/ 105 h 105"/>
            </a:gdLst>
            <a:ahLst/>
            <a:cxnLst>
              <a:cxn ang="0">
                <a:pos x="T0" y="T1"/>
              </a:cxn>
              <a:cxn ang="0">
                <a:pos x="T2" y="T3"/>
              </a:cxn>
              <a:cxn ang="0">
                <a:pos x="T4" y="T5"/>
              </a:cxn>
              <a:cxn ang="0">
                <a:pos x="T6" y="T7"/>
              </a:cxn>
              <a:cxn ang="0">
                <a:pos x="T8" y="T9"/>
              </a:cxn>
            </a:cxnLst>
            <a:rect l="0" t="0" r="r" b="b"/>
            <a:pathLst>
              <a:path w="73" h="105">
                <a:moveTo>
                  <a:pt x="64" y="105"/>
                </a:moveTo>
                <a:lnTo>
                  <a:pt x="73" y="96"/>
                </a:lnTo>
                <a:lnTo>
                  <a:pt x="10" y="0"/>
                </a:lnTo>
                <a:lnTo>
                  <a:pt x="0" y="9"/>
                </a:lnTo>
                <a:lnTo>
                  <a:pt x="64" y="105"/>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0" name="íS1íde">
            <a:extLst>
              <a:ext uri="{FF2B5EF4-FFF2-40B4-BE49-F238E27FC236}">
                <a16:creationId xmlns:a16="http://schemas.microsoft.com/office/drawing/2014/main" id="{0D6DDA9D-6D42-4865-9745-A14D7238B475}"/>
              </a:ext>
            </a:extLst>
          </p:cNvPr>
          <p:cNvSpPr/>
          <p:nvPr/>
        </p:nvSpPr>
        <p:spPr bwMode="auto">
          <a:xfrm flipH="1">
            <a:off x="2497783" y="4072645"/>
            <a:ext cx="94286" cy="100571"/>
          </a:xfrm>
          <a:custGeom>
            <a:avLst/>
            <a:gdLst>
              <a:gd name="T0" fmla="*/ 57 w 120"/>
              <a:gd name="T1" fmla="*/ 0 h 128"/>
              <a:gd name="T2" fmla="*/ 0 w 120"/>
              <a:gd name="T3" fmla="*/ 32 h 128"/>
              <a:gd name="T4" fmla="*/ 63 w 120"/>
              <a:gd name="T5" fmla="*/ 128 h 128"/>
              <a:gd name="T6" fmla="*/ 120 w 120"/>
              <a:gd name="T7" fmla="*/ 96 h 128"/>
              <a:gd name="T8" fmla="*/ 57 w 120"/>
              <a:gd name="T9" fmla="*/ 0 h 128"/>
            </a:gdLst>
            <a:ahLst/>
            <a:cxnLst>
              <a:cxn ang="0">
                <a:pos x="T0" y="T1"/>
              </a:cxn>
              <a:cxn ang="0">
                <a:pos x="T2" y="T3"/>
              </a:cxn>
              <a:cxn ang="0">
                <a:pos x="T4" y="T5"/>
              </a:cxn>
              <a:cxn ang="0">
                <a:pos x="T6" y="T7"/>
              </a:cxn>
              <a:cxn ang="0">
                <a:pos x="T8" y="T9"/>
              </a:cxn>
            </a:cxnLst>
            <a:rect l="0" t="0" r="r" b="b"/>
            <a:pathLst>
              <a:path w="120" h="128">
                <a:moveTo>
                  <a:pt x="57" y="0"/>
                </a:moveTo>
                <a:lnTo>
                  <a:pt x="0" y="32"/>
                </a:lnTo>
                <a:lnTo>
                  <a:pt x="63" y="128"/>
                </a:lnTo>
                <a:lnTo>
                  <a:pt x="120" y="96"/>
                </a:lnTo>
                <a:lnTo>
                  <a:pt x="57" y="0"/>
                </a:lnTo>
                <a:close/>
              </a:path>
            </a:pathLst>
          </a:custGeom>
          <a:solidFill>
            <a:srgbClr val="FE5C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1" name="îṣḷîďè">
            <a:extLst>
              <a:ext uri="{FF2B5EF4-FFF2-40B4-BE49-F238E27FC236}">
                <a16:creationId xmlns:a16="http://schemas.microsoft.com/office/drawing/2014/main" id="{E95F53F1-C091-4E18-AAD9-331200F8B45A}"/>
              </a:ext>
            </a:extLst>
          </p:cNvPr>
          <p:cNvSpPr/>
          <p:nvPr/>
        </p:nvSpPr>
        <p:spPr bwMode="auto">
          <a:xfrm flipH="1">
            <a:off x="2451427" y="4115073"/>
            <a:ext cx="12572" cy="50286"/>
          </a:xfrm>
          <a:custGeom>
            <a:avLst/>
            <a:gdLst>
              <a:gd name="T0" fmla="*/ 16 w 16"/>
              <a:gd name="T1" fmla="*/ 9 h 64"/>
              <a:gd name="T2" fmla="*/ 0 w 16"/>
              <a:gd name="T3" fmla="*/ 0 h 64"/>
              <a:gd name="T4" fmla="*/ 0 w 16"/>
              <a:gd name="T5" fmla="*/ 55 h 64"/>
              <a:gd name="T6" fmla="*/ 16 w 16"/>
              <a:gd name="T7" fmla="*/ 64 h 64"/>
              <a:gd name="T8" fmla="*/ 16 w 16"/>
              <a:gd name="T9" fmla="*/ 9 h 64"/>
            </a:gdLst>
            <a:ahLst/>
            <a:cxnLst>
              <a:cxn ang="0">
                <a:pos x="T0" y="T1"/>
              </a:cxn>
              <a:cxn ang="0">
                <a:pos x="T2" y="T3"/>
              </a:cxn>
              <a:cxn ang="0">
                <a:pos x="T4" y="T5"/>
              </a:cxn>
              <a:cxn ang="0">
                <a:pos x="T6" y="T7"/>
              </a:cxn>
              <a:cxn ang="0">
                <a:pos x="T8" y="T9"/>
              </a:cxn>
            </a:cxnLst>
            <a:rect l="0" t="0" r="r" b="b"/>
            <a:pathLst>
              <a:path w="16" h="64">
                <a:moveTo>
                  <a:pt x="16" y="9"/>
                </a:moveTo>
                <a:lnTo>
                  <a:pt x="0" y="0"/>
                </a:lnTo>
                <a:lnTo>
                  <a:pt x="0" y="55"/>
                </a:lnTo>
                <a:lnTo>
                  <a:pt x="16" y="64"/>
                </a:lnTo>
                <a:lnTo>
                  <a:pt x="16" y="9"/>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2" name="iṩľïdè">
            <a:extLst>
              <a:ext uri="{FF2B5EF4-FFF2-40B4-BE49-F238E27FC236}">
                <a16:creationId xmlns:a16="http://schemas.microsoft.com/office/drawing/2014/main" id="{FD981C50-8B8C-4359-A355-EB4145EE95BD}"/>
              </a:ext>
            </a:extLst>
          </p:cNvPr>
          <p:cNvSpPr/>
          <p:nvPr/>
        </p:nvSpPr>
        <p:spPr bwMode="auto">
          <a:xfrm flipH="1">
            <a:off x="2406640" y="4088359"/>
            <a:ext cx="57358" cy="33786"/>
          </a:xfrm>
          <a:custGeom>
            <a:avLst/>
            <a:gdLst>
              <a:gd name="T0" fmla="*/ 73 w 73"/>
              <a:gd name="T1" fmla="*/ 9 h 43"/>
              <a:gd name="T2" fmla="*/ 57 w 73"/>
              <a:gd name="T3" fmla="*/ 0 h 43"/>
              <a:gd name="T4" fmla="*/ 0 w 73"/>
              <a:gd name="T5" fmla="*/ 34 h 43"/>
              <a:gd name="T6" fmla="*/ 16 w 73"/>
              <a:gd name="T7" fmla="*/ 43 h 43"/>
              <a:gd name="T8" fmla="*/ 73 w 73"/>
              <a:gd name="T9" fmla="*/ 9 h 43"/>
            </a:gdLst>
            <a:ahLst/>
            <a:cxnLst>
              <a:cxn ang="0">
                <a:pos x="T0" y="T1"/>
              </a:cxn>
              <a:cxn ang="0">
                <a:pos x="T2" y="T3"/>
              </a:cxn>
              <a:cxn ang="0">
                <a:pos x="T4" y="T5"/>
              </a:cxn>
              <a:cxn ang="0">
                <a:pos x="T6" y="T7"/>
              </a:cxn>
              <a:cxn ang="0">
                <a:pos x="T8" y="T9"/>
              </a:cxn>
            </a:cxnLst>
            <a:rect l="0" t="0" r="r" b="b"/>
            <a:pathLst>
              <a:path w="73" h="43">
                <a:moveTo>
                  <a:pt x="73" y="9"/>
                </a:moveTo>
                <a:lnTo>
                  <a:pt x="57" y="0"/>
                </a:lnTo>
                <a:lnTo>
                  <a:pt x="0" y="34"/>
                </a:lnTo>
                <a:lnTo>
                  <a:pt x="16" y="43"/>
                </a:lnTo>
                <a:lnTo>
                  <a:pt x="73" y="9"/>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3" name="îšlïḓe">
            <a:extLst>
              <a:ext uri="{FF2B5EF4-FFF2-40B4-BE49-F238E27FC236}">
                <a16:creationId xmlns:a16="http://schemas.microsoft.com/office/drawing/2014/main" id="{C5624C12-A4BD-444B-A7D8-7D8AD7EBAB17}"/>
              </a:ext>
            </a:extLst>
          </p:cNvPr>
          <p:cNvSpPr/>
          <p:nvPr/>
        </p:nvSpPr>
        <p:spPr bwMode="auto">
          <a:xfrm flipH="1">
            <a:off x="2451426" y="4115073"/>
            <a:ext cx="57358" cy="33000"/>
          </a:xfrm>
          <a:custGeom>
            <a:avLst/>
            <a:gdLst>
              <a:gd name="T0" fmla="*/ 73 w 73"/>
              <a:gd name="T1" fmla="*/ 9 h 42"/>
              <a:gd name="T2" fmla="*/ 57 w 73"/>
              <a:gd name="T3" fmla="*/ 0 h 42"/>
              <a:gd name="T4" fmla="*/ 0 w 73"/>
              <a:gd name="T5" fmla="*/ 33 h 42"/>
              <a:gd name="T6" fmla="*/ 14 w 73"/>
              <a:gd name="T7" fmla="*/ 42 h 42"/>
              <a:gd name="T8" fmla="*/ 73 w 73"/>
              <a:gd name="T9" fmla="*/ 9 h 42"/>
            </a:gdLst>
            <a:ahLst/>
            <a:cxnLst>
              <a:cxn ang="0">
                <a:pos x="T0" y="T1"/>
              </a:cxn>
              <a:cxn ang="0">
                <a:pos x="T2" y="T3"/>
              </a:cxn>
              <a:cxn ang="0">
                <a:pos x="T4" y="T5"/>
              </a:cxn>
              <a:cxn ang="0">
                <a:pos x="T6" y="T7"/>
              </a:cxn>
              <a:cxn ang="0">
                <a:pos x="T8" y="T9"/>
              </a:cxn>
            </a:cxnLst>
            <a:rect l="0" t="0" r="r" b="b"/>
            <a:pathLst>
              <a:path w="73" h="42">
                <a:moveTo>
                  <a:pt x="73" y="9"/>
                </a:moveTo>
                <a:lnTo>
                  <a:pt x="57" y="0"/>
                </a:lnTo>
                <a:lnTo>
                  <a:pt x="0" y="33"/>
                </a:lnTo>
                <a:lnTo>
                  <a:pt x="14" y="42"/>
                </a:lnTo>
                <a:lnTo>
                  <a:pt x="73" y="9"/>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4" name="îṩḷíḑe">
            <a:extLst>
              <a:ext uri="{FF2B5EF4-FFF2-40B4-BE49-F238E27FC236}">
                <a16:creationId xmlns:a16="http://schemas.microsoft.com/office/drawing/2014/main" id="{E87188C7-FD2E-44D3-8544-14EBD9A50E93}"/>
              </a:ext>
            </a:extLst>
          </p:cNvPr>
          <p:cNvSpPr/>
          <p:nvPr/>
        </p:nvSpPr>
        <p:spPr bwMode="auto">
          <a:xfrm flipH="1">
            <a:off x="2497783" y="4141001"/>
            <a:ext cx="11000" cy="51072"/>
          </a:xfrm>
          <a:custGeom>
            <a:avLst/>
            <a:gdLst>
              <a:gd name="T0" fmla="*/ 14 w 14"/>
              <a:gd name="T1" fmla="*/ 9 h 65"/>
              <a:gd name="T2" fmla="*/ 0 w 14"/>
              <a:gd name="T3" fmla="*/ 0 h 65"/>
              <a:gd name="T4" fmla="*/ 0 w 14"/>
              <a:gd name="T5" fmla="*/ 56 h 65"/>
              <a:gd name="T6" fmla="*/ 14 w 14"/>
              <a:gd name="T7" fmla="*/ 65 h 65"/>
              <a:gd name="T8" fmla="*/ 14 w 14"/>
              <a:gd name="T9" fmla="*/ 9 h 65"/>
            </a:gdLst>
            <a:ahLst/>
            <a:cxnLst>
              <a:cxn ang="0">
                <a:pos x="T0" y="T1"/>
              </a:cxn>
              <a:cxn ang="0">
                <a:pos x="T2" y="T3"/>
              </a:cxn>
              <a:cxn ang="0">
                <a:pos x="T4" y="T5"/>
              </a:cxn>
              <a:cxn ang="0">
                <a:pos x="T6" y="T7"/>
              </a:cxn>
              <a:cxn ang="0">
                <a:pos x="T8" y="T9"/>
              </a:cxn>
            </a:cxnLst>
            <a:rect l="0" t="0" r="r" b="b"/>
            <a:pathLst>
              <a:path w="14" h="65">
                <a:moveTo>
                  <a:pt x="14" y="9"/>
                </a:moveTo>
                <a:lnTo>
                  <a:pt x="0" y="0"/>
                </a:lnTo>
                <a:lnTo>
                  <a:pt x="0" y="56"/>
                </a:lnTo>
                <a:lnTo>
                  <a:pt x="14" y="65"/>
                </a:lnTo>
                <a:lnTo>
                  <a:pt x="14" y="9"/>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5" name="iṩļiḑe">
            <a:extLst>
              <a:ext uri="{FF2B5EF4-FFF2-40B4-BE49-F238E27FC236}">
                <a16:creationId xmlns:a16="http://schemas.microsoft.com/office/drawing/2014/main" id="{A8D1B54E-016A-49E9-ACE4-C5BECAA88FC3}"/>
              </a:ext>
            </a:extLst>
          </p:cNvPr>
          <p:cNvSpPr/>
          <p:nvPr/>
        </p:nvSpPr>
        <p:spPr bwMode="auto">
          <a:xfrm flipH="1">
            <a:off x="2542569" y="4166930"/>
            <a:ext cx="11000" cy="51072"/>
          </a:xfrm>
          <a:custGeom>
            <a:avLst/>
            <a:gdLst>
              <a:gd name="T0" fmla="*/ 0 w 14"/>
              <a:gd name="T1" fmla="*/ 57 h 65"/>
              <a:gd name="T2" fmla="*/ 14 w 14"/>
              <a:gd name="T3" fmla="*/ 65 h 65"/>
              <a:gd name="T4" fmla="*/ 14 w 14"/>
              <a:gd name="T5" fmla="*/ 8 h 65"/>
              <a:gd name="T6" fmla="*/ 0 w 14"/>
              <a:gd name="T7" fmla="*/ 0 h 65"/>
              <a:gd name="T8" fmla="*/ 0 w 14"/>
              <a:gd name="T9" fmla="*/ 57 h 65"/>
            </a:gdLst>
            <a:ahLst/>
            <a:cxnLst>
              <a:cxn ang="0">
                <a:pos x="T0" y="T1"/>
              </a:cxn>
              <a:cxn ang="0">
                <a:pos x="T2" y="T3"/>
              </a:cxn>
              <a:cxn ang="0">
                <a:pos x="T4" y="T5"/>
              </a:cxn>
              <a:cxn ang="0">
                <a:pos x="T6" y="T7"/>
              </a:cxn>
              <a:cxn ang="0">
                <a:pos x="T8" y="T9"/>
              </a:cxn>
            </a:cxnLst>
            <a:rect l="0" t="0" r="r" b="b"/>
            <a:pathLst>
              <a:path w="14" h="65">
                <a:moveTo>
                  <a:pt x="0" y="57"/>
                </a:moveTo>
                <a:lnTo>
                  <a:pt x="14" y="65"/>
                </a:lnTo>
                <a:lnTo>
                  <a:pt x="14" y="8"/>
                </a:lnTo>
                <a:lnTo>
                  <a:pt x="0" y="0"/>
                </a:lnTo>
                <a:lnTo>
                  <a:pt x="0" y="57"/>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6" name="ïṧḷíḋe">
            <a:extLst>
              <a:ext uri="{FF2B5EF4-FFF2-40B4-BE49-F238E27FC236}">
                <a16:creationId xmlns:a16="http://schemas.microsoft.com/office/drawing/2014/main" id="{4D5786D1-6989-4B67-9E27-88D3C8FFA22A}"/>
              </a:ext>
            </a:extLst>
          </p:cNvPr>
          <p:cNvSpPr/>
          <p:nvPr/>
        </p:nvSpPr>
        <p:spPr bwMode="auto">
          <a:xfrm flipH="1">
            <a:off x="2497783" y="4141001"/>
            <a:ext cx="55786" cy="32215"/>
          </a:xfrm>
          <a:custGeom>
            <a:avLst/>
            <a:gdLst>
              <a:gd name="T0" fmla="*/ 57 w 71"/>
              <a:gd name="T1" fmla="*/ 0 h 41"/>
              <a:gd name="T2" fmla="*/ 0 w 71"/>
              <a:gd name="T3" fmla="*/ 33 h 41"/>
              <a:gd name="T4" fmla="*/ 14 w 71"/>
              <a:gd name="T5" fmla="*/ 41 h 41"/>
              <a:gd name="T6" fmla="*/ 71 w 71"/>
              <a:gd name="T7" fmla="*/ 9 h 41"/>
              <a:gd name="T8" fmla="*/ 57 w 71"/>
              <a:gd name="T9" fmla="*/ 0 h 41"/>
            </a:gdLst>
            <a:ahLst/>
            <a:cxnLst>
              <a:cxn ang="0">
                <a:pos x="T0" y="T1"/>
              </a:cxn>
              <a:cxn ang="0">
                <a:pos x="T2" y="T3"/>
              </a:cxn>
              <a:cxn ang="0">
                <a:pos x="T4" y="T5"/>
              </a:cxn>
              <a:cxn ang="0">
                <a:pos x="T6" y="T7"/>
              </a:cxn>
              <a:cxn ang="0">
                <a:pos x="T8" y="T9"/>
              </a:cxn>
            </a:cxnLst>
            <a:rect l="0" t="0" r="r" b="b"/>
            <a:pathLst>
              <a:path w="71" h="41">
                <a:moveTo>
                  <a:pt x="57" y="0"/>
                </a:moveTo>
                <a:lnTo>
                  <a:pt x="0" y="33"/>
                </a:lnTo>
                <a:lnTo>
                  <a:pt x="14" y="41"/>
                </a:lnTo>
                <a:lnTo>
                  <a:pt x="71" y="9"/>
                </a:lnTo>
                <a:lnTo>
                  <a:pt x="57" y="0"/>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7" name="îṩ1îḋé">
            <a:extLst>
              <a:ext uri="{FF2B5EF4-FFF2-40B4-BE49-F238E27FC236}">
                <a16:creationId xmlns:a16="http://schemas.microsoft.com/office/drawing/2014/main" id="{5E878866-55EE-4E15-AF04-D5C181BFF355}"/>
              </a:ext>
            </a:extLst>
          </p:cNvPr>
          <p:cNvSpPr/>
          <p:nvPr/>
        </p:nvSpPr>
        <p:spPr bwMode="auto">
          <a:xfrm flipH="1">
            <a:off x="2542569" y="4166930"/>
            <a:ext cx="57358" cy="33000"/>
          </a:xfrm>
          <a:custGeom>
            <a:avLst/>
            <a:gdLst>
              <a:gd name="T0" fmla="*/ 16 w 73"/>
              <a:gd name="T1" fmla="*/ 42 h 42"/>
              <a:gd name="T2" fmla="*/ 73 w 73"/>
              <a:gd name="T3" fmla="*/ 8 h 42"/>
              <a:gd name="T4" fmla="*/ 59 w 73"/>
              <a:gd name="T5" fmla="*/ 0 h 42"/>
              <a:gd name="T6" fmla="*/ 0 w 73"/>
              <a:gd name="T7" fmla="*/ 33 h 42"/>
              <a:gd name="T8" fmla="*/ 16 w 73"/>
              <a:gd name="T9" fmla="*/ 42 h 42"/>
            </a:gdLst>
            <a:ahLst/>
            <a:cxnLst>
              <a:cxn ang="0">
                <a:pos x="T0" y="T1"/>
              </a:cxn>
              <a:cxn ang="0">
                <a:pos x="T2" y="T3"/>
              </a:cxn>
              <a:cxn ang="0">
                <a:pos x="T4" y="T5"/>
              </a:cxn>
              <a:cxn ang="0">
                <a:pos x="T6" y="T7"/>
              </a:cxn>
              <a:cxn ang="0">
                <a:pos x="T8" y="T9"/>
              </a:cxn>
            </a:cxnLst>
            <a:rect l="0" t="0" r="r" b="b"/>
            <a:pathLst>
              <a:path w="73" h="42">
                <a:moveTo>
                  <a:pt x="16" y="42"/>
                </a:moveTo>
                <a:lnTo>
                  <a:pt x="73" y="8"/>
                </a:lnTo>
                <a:lnTo>
                  <a:pt x="59" y="0"/>
                </a:lnTo>
                <a:lnTo>
                  <a:pt x="0" y="33"/>
                </a:lnTo>
                <a:lnTo>
                  <a:pt x="16" y="42"/>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8" name="ïSľïdè">
            <a:extLst>
              <a:ext uri="{FF2B5EF4-FFF2-40B4-BE49-F238E27FC236}">
                <a16:creationId xmlns:a16="http://schemas.microsoft.com/office/drawing/2014/main" id="{4A4B1B9D-F8A2-4860-B119-5BEEAD7F3045}"/>
              </a:ext>
            </a:extLst>
          </p:cNvPr>
          <p:cNvSpPr/>
          <p:nvPr/>
        </p:nvSpPr>
        <p:spPr bwMode="auto">
          <a:xfrm flipH="1">
            <a:off x="2587356" y="4192858"/>
            <a:ext cx="12572" cy="51072"/>
          </a:xfrm>
          <a:custGeom>
            <a:avLst/>
            <a:gdLst>
              <a:gd name="T0" fmla="*/ 0 w 16"/>
              <a:gd name="T1" fmla="*/ 56 h 65"/>
              <a:gd name="T2" fmla="*/ 16 w 16"/>
              <a:gd name="T3" fmla="*/ 65 h 65"/>
              <a:gd name="T4" fmla="*/ 16 w 16"/>
              <a:gd name="T5" fmla="*/ 9 h 65"/>
              <a:gd name="T6" fmla="*/ 0 w 16"/>
              <a:gd name="T7" fmla="*/ 0 h 65"/>
              <a:gd name="T8" fmla="*/ 0 w 16"/>
              <a:gd name="T9" fmla="*/ 56 h 65"/>
            </a:gdLst>
            <a:ahLst/>
            <a:cxnLst>
              <a:cxn ang="0">
                <a:pos x="T0" y="T1"/>
              </a:cxn>
              <a:cxn ang="0">
                <a:pos x="T2" y="T3"/>
              </a:cxn>
              <a:cxn ang="0">
                <a:pos x="T4" y="T5"/>
              </a:cxn>
              <a:cxn ang="0">
                <a:pos x="T6" y="T7"/>
              </a:cxn>
              <a:cxn ang="0">
                <a:pos x="T8" y="T9"/>
              </a:cxn>
            </a:cxnLst>
            <a:rect l="0" t="0" r="r" b="b"/>
            <a:pathLst>
              <a:path w="16" h="65">
                <a:moveTo>
                  <a:pt x="0" y="56"/>
                </a:moveTo>
                <a:lnTo>
                  <a:pt x="16" y="65"/>
                </a:lnTo>
                <a:lnTo>
                  <a:pt x="16" y="9"/>
                </a:lnTo>
                <a:lnTo>
                  <a:pt x="0" y="0"/>
                </a:lnTo>
                <a:lnTo>
                  <a:pt x="0" y="56"/>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9" name="íṡlïḓé">
            <a:extLst>
              <a:ext uri="{FF2B5EF4-FFF2-40B4-BE49-F238E27FC236}">
                <a16:creationId xmlns:a16="http://schemas.microsoft.com/office/drawing/2014/main" id="{95461B50-A21E-4014-AAB1-38CC34C43DC1}"/>
              </a:ext>
            </a:extLst>
          </p:cNvPr>
          <p:cNvSpPr/>
          <p:nvPr/>
        </p:nvSpPr>
        <p:spPr bwMode="auto">
          <a:xfrm flipH="1">
            <a:off x="2587355" y="4192858"/>
            <a:ext cx="57358" cy="33786"/>
          </a:xfrm>
          <a:custGeom>
            <a:avLst/>
            <a:gdLst>
              <a:gd name="T0" fmla="*/ 14 w 73"/>
              <a:gd name="T1" fmla="*/ 43 h 43"/>
              <a:gd name="T2" fmla="*/ 73 w 73"/>
              <a:gd name="T3" fmla="*/ 9 h 43"/>
              <a:gd name="T4" fmla="*/ 57 w 73"/>
              <a:gd name="T5" fmla="*/ 0 h 43"/>
              <a:gd name="T6" fmla="*/ 0 w 73"/>
              <a:gd name="T7" fmla="*/ 34 h 43"/>
              <a:gd name="T8" fmla="*/ 14 w 73"/>
              <a:gd name="T9" fmla="*/ 43 h 43"/>
            </a:gdLst>
            <a:ahLst/>
            <a:cxnLst>
              <a:cxn ang="0">
                <a:pos x="T0" y="T1"/>
              </a:cxn>
              <a:cxn ang="0">
                <a:pos x="T2" y="T3"/>
              </a:cxn>
              <a:cxn ang="0">
                <a:pos x="T4" y="T5"/>
              </a:cxn>
              <a:cxn ang="0">
                <a:pos x="T6" y="T7"/>
              </a:cxn>
              <a:cxn ang="0">
                <a:pos x="T8" y="T9"/>
              </a:cxn>
            </a:cxnLst>
            <a:rect l="0" t="0" r="r" b="b"/>
            <a:pathLst>
              <a:path w="73" h="43">
                <a:moveTo>
                  <a:pt x="14" y="43"/>
                </a:moveTo>
                <a:lnTo>
                  <a:pt x="73" y="9"/>
                </a:lnTo>
                <a:lnTo>
                  <a:pt x="57" y="0"/>
                </a:lnTo>
                <a:lnTo>
                  <a:pt x="0" y="34"/>
                </a:lnTo>
                <a:lnTo>
                  <a:pt x="14" y="43"/>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0" name="íṡ1îḍé">
            <a:extLst>
              <a:ext uri="{FF2B5EF4-FFF2-40B4-BE49-F238E27FC236}">
                <a16:creationId xmlns:a16="http://schemas.microsoft.com/office/drawing/2014/main" id="{C54AE0AE-5DA2-4E87-A48D-33BA917C585E}"/>
              </a:ext>
            </a:extLst>
          </p:cNvPr>
          <p:cNvSpPr/>
          <p:nvPr/>
        </p:nvSpPr>
        <p:spPr bwMode="auto">
          <a:xfrm flipH="1">
            <a:off x="2632141" y="4219572"/>
            <a:ext cx="12572" cy="50286"/>
          </a:xfrm>
          <a:custGeom>
            <a:avLst/>
            <a:gdLst>
              <a:gd name="T0" fmla="*/ 0 w 16"/>
              <a:gd name="T1" fmla="*/ 56 h 64"/>
              <a:gd name="T2" fmla="*/ 16 w 16"/>
              <a:gd name="T3" fmla="*/ 64 h 64"/>
              <a:gd name="T4" fmla="*/ 14 w 16"/>
              <a:gd name="T5" fmla="*/ 9 h 64"/>
              <a:gd name="T6" fmla="*/ 0 w 16"/>
              <a:gd name="T7" fmla="*/ 0 h 64"/>
              <a:gd name="T8" fmla="*/ 0 w 16"/>
              <a:gd name="T9" fmla="*/ 56 h 64"/>
            </a:gdLst>
            <a:ahLst/>
            <a:cxnLst>
              <a:cxn ang="0">
                <a:pos x="T0" y="T1"/>
              </a:cxn>
              <a:cxn ang="0">
                <a:pos x="T2" y="T3"/>
              </a:cxn>
              <a:cxn ang="0">
                <a:pos x="T4" y="T5"/>
              </a:cxn>
              <a:cxn ang="0">
                <a:pos x="T6" y="T7"/>
              </a:cxn>
              <a:cxn ang="0">
                <a:pos x="T8" y="T9"/>
              </a:cxn>
            </a:cxnLst>
            <a:rect l="0" t="0" r="r" b="b"/>
            <a:pathLst>
              <a:path w="16" h="64">
                <a:moveTo>
                  <a:pt x="0" y="56"/>
                </a:moveTo>
                <a:lnTo>
                  <a:pt x="16" y="64"/>
                </a:lnTo>
                <a:lnTo>
                  <a:pt x="14" y="9"/>
                </a:lnTo>
                <a:lnTo>
                  <a:pt x="0" y="0"/>
                </a:lnTo>
                <a:lnTo>
                  <a:pt x="0" y="56"/>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1" name="ïşḻídè">
            <a:extLst>
              <a:ext uri="{FF2B5EF4-FFF2-40B4-BE49-F238E27FC236}">
                <a16:creationId xmlns:a16="http://schemas.microsoft.com/office/drawing/2014/main" id="{42BF8B83-55F2-4700-B9C3-3F4CBEE454BE}"/>
              </a:ext>
            </a:extLst>
          </p:cNvPr>
          <p:cNvSpPr/>
          <p:nvPr/>
        </p:nvSpPr>
        <p:spPr bwMode="auto">
          <a:xfrm flipH="1">
            <a:off x="2633712" y="4219572"/>
            <a:ext cx="55786" cy="32215"/>
          </a:xfrm>
          <a:custGeom>
            <a:avLst/>
            <a:gdLst>
              <a:gd name="T0" fmla="*/ 14 w 71"/>
              <a:gd name="T1" fmla="*/ 41 h 41"/>
              <a:gd name="T2" fmla="*/ 71 w 71"/>
              <a:gd name="T3" fmla="*/ 9 h 41"/>
              <a:gd name="T4" fmla="*/ 57 w 71"/>
              <a:gd name="T5" fmla="*/ 0 h 41"/>
              <a:gd name="T6" fmla="*/ 0 w 71"/>
              <a:gd name="T7" fmla="*/ 32 h 41"/>
              <a:gd name="T8" fmla="*/ 14 w 71"/>
              <a:gd name="T9" fmla="*/ 41 h 41"/>
            </a:gdLst>
            <a:ahLst/>
            <a:cxnLst>
              <a:cxn ang="0">
                <a:pos x="T0" y="T1"/>
              </a:cxn>
              <a:cxn ang="0">
                <a:pos x="T2" y="T3"/>
              </a:cxn>
              <a:cxn ang="0">
                <a:pos x="T4" y="T5"/>
              </a:cxn>
              <a:cxn ang="0">
                <a:pos x="T6" y="T7"/>
              </a:cxn>
              <a:cxn ang="0">
                <a:pos x="T8" y="T9"/>
              </a:cxn>
            </a:cxnLst>
            <a:rect l="0" t="0" r="r" b="b"/>
            <a:pathLst>
              <a:path w="71" h="41">
                <a:moveTo>
                  <a:pt x="14" y="41"/>
                </a:moveTo>
                <a:lnTo>
                  <a:pt x="71" y="9"/>
                </a:lnTo>
                <a:lnTo>
                  <a:pt x="57" y="0"/>
                </a:lnTo>
                <a:lnTo>
                  <a:pt x="0" y="32"/>
                </a:lnTo>
                <a:lnTo>
                  <a:pt x="14" y="41"/>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2" name="îśļiḋè">
            <a:extLst>
              <a:ext uri="{FF2B5EF4-FFF2-40B4-BE49-F238E27FC236}">
                <a16:creationId xmlns:a16="http://schemas.microsoft.com/office/drawing/2014/main" id="{A27DDA88-DF76-444D-874B-2083CE084163}"/>
              </a:ext>
            </a:extLst>
          </p:cNvPr>
          <p:cNvSpPr/>
          <p:nvPr/>
        </p:nvSpPr>
        <p:spPr bwMode="auto">
          <a:xfrm flipH="1">
            <a:off x="2678498" y="4244716"/>
            <a:ext cx="11000" cy="51857"/>
          </a:xfrm>
          <a:custGeom>
            <a:avLst/>
            <a:gdLst>
              <a:gd name="T0" fmla="*/ 0 w 14"/>
              <a:gd name="T1" fmla="*/ 57 h 66"/>
              <a:gd name="T2" fmla="*/ 14 w 14"/>
              <a:gd name="T3" fmla="*/ 66 h 66"/>
              <a:gd name="T4" fmla="*/ 14 w 14"/>
              <a:gd name="T5" fmla="*/ 9 h 66"/>
              <a:gd name="T6" fmla="*/ 0 w 14"/>
              <a:gd name="T7" fmla="*/ 0 h 66"/>
              <a:gd name="T8" fmla="*/ 0 w 14"/>
              <a:gd name="T9" fmla="*/ 57 h 66"/>
            </a:gdLst>
            <a:ahLst/>
            <a:cxnLst>
              <a:cxn ang="0">
                <a:pos x="T0" y="T1"/>
              </a:cxn>
              <a:cxn ang="0">
                <a:pos x="T2" y="T3"/>
              </a:cxn>
              <a:cxn ang="0">
                <a:pos x="T4" y="T5"/>
              </a:cxn>
              <a:cxn ang="0">
                <a:pos x="T6" y="T7"/>
              </a:cxn>
              <a:cxn ang="0">
                <a:pos x="T8" y="T9"/>
              </a:cxn>
            </a:cxnLst>
            <a:rect l="0" t="0" r="r" b="b"/>
            <a:pathLst>
              <a:path w="14" h="66">
                <a:moveTo>
                  <a:pt x="0" y="57"/>
                </a:moveTo>
                <a:lnTo>
                  <a:pt x="14" y="66"/>
                </a:lnTo>
                <a:lnTo>
                  <a:pt x="14" y="9"/>
                </a:lnTo>
                <a:lnTo>
                  <a:pt x="0" y="0"/>
                </a:lnTo>
                <a:lnTo>
                  <a:pt x="0" y="57"/>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3" name="işliḋé">
            <a:extLst>
              <a:ext uri="{FF2B5EF4-FFF2-40B4-BE49-F238E27FC236}">
                <a16:creationId xmlns:a16="http://schemas.microsoft.com/office/drawing/2014/main" id="{6C274E07-D8B4-44B8-A0E1-CC85F69DC5E4}"/>
              </a:ext>
            </a:extLst>
          </p:cNvPr>
          <p:cNvSpPr/>
          <p:nvPr/>
        </p:nvSpPr>
        <p:spPr bwMode="auto">
          <a:xfrm flipH="1">
            <a:off x="2678499" y="4244716"/>
            <a:ext cx="56571" cy="33786"/>
          </a:xfrm>
          <a:custGeom>
            <a:avLst/>
            <a:gdLst>
              <a:gd name="T0" fmla="*/ 15 w 72"/>
              <a:gd name="T1" fmla="*/ 43 h 43"/>
              <a:gd name="T2" fmla="*/ 72 w 72"/>
              <a:gd name="T3" fmla="*/ 9 h 43"/>
              <a:gd name="T4" fmla="*/ 58 w 72"/>
              <a:gd name="T5" fmla="*/ 0 h 43"/>
              <a:gd name="T6" fmla="*/ 0 w 72"/>
              <a:gd name="T7" fmla="*/ 34 h 43"/>
              <a:gd name="T8" fmla="*/ 15 w 72"/>
              <a:gd name="T9" fmla="*/ 43 h 43"/>
            </a:gdLst>
            <a:ahLst/>
            <a:cxnLst>
              <a:cxn ang="0">
                <a:pos x="T0" y="T1"/>
              </a:cxn>
              <a:cxn ang="0">
                <a:pos x="T2" y="T3"/>
              </a:cxn>
              <a:cxn ang="0">
                <a:pos x="T4" y="T5"/>
              </a:cxn>
              <a:cxn ang="0">
                <a:pos x="T6" y="T7"/>
              </a:cxn>
              <a:cxn ang="0">
                <a:pos x="T8" y="T9"/>
              </a:cxn>
            </a:cxnLst>
            <a:rect l="0" t="0" r="r" b="b"/>
            <a:pathLst>
              <a:path w="72" h="43">
                <a:moveTo>
                  <a:pt x="15" y="43"/>
                </a:moveTo>
                <a:lnTo>
                  <a:pt x="72" y="9"/>
                </a:lnTo>
                <a:lnTo>
                  <a:pt x="58" y="0"/>
                </a:lnTo>
                <a:lnTo>
                  <a:pt x="0" y="34"/>
                </a:lnTo>
                <a:lnTo>
                  <a:pt x="15" y="43"/>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4" name="ïśľiḓe">
            <a:extLst>
              <a:ext uri="{FF2B5EF4-FFF2-40B4-BE49-F238E27FC236}">
                <a16:creationId xmlns:a16="http://schemas.microsoft.com/office/drawing/2014/main" id="{57253D3E-845B-40F1-A106-0658EECED2EA}"/>
              </a:ext>
            </a:extLst>
          </p:cNvPr>
          <p:cNvSpPr/>
          <p:nvPr/>
        </p:nvSpPr>
        <p:spPr bwMode="auto">
          <a:xfrm flipH="1">
            <a:off x="2723284" y="4271430"/>
            <a:ext cx="11786" cy="50286"/>
          </a:xfrm>
          <a:custGeom>
            <a:avLst/>
            <a:gdLst>
              <a:gd name="T0" fmla="*/ 0 w 15"/>
              <a:gd name="T1" fmla="*/ 55 h 64"/>
              <a:gd name="T2" fmla="*/ 15 w 15"/>
              <a:gd name="T3" fmla="*/ 64 h 64"/>
              <a:gd name="T4" fmla="*/ 15 w 15"/>
              <a:gd name="T5" fmla="*/ 9 h 64"/>
              <a:gd name="T6" fmla="*/ 0 w 15"/>
              <a:gd name="T7" fmla="*/ 0 h 64"/>
              <a:gd name="T8" fmla="*/ 0 w 15"/>
              <a:gd name="T9" fmla="*/ 55 h 64"/>
            </a:gdLst>
            <a:ahLst/>
            <a:cxnLst>
              <a:cxn ang="0">
                <a:pos x="T0" y="T1"/>
              </a:cxn>
              <a:cxn ang="0">
                <a:pos x="T2" y="T3"/>
              </a:cxn>
              <a:cxn ang="0">
                <a:pos x="T4" y="T5"/>
              </a:cxn>
              <a:cxn ang="0">
                <a:pos x="T6" y="T7"/>
              </a:cxn>
              <a:cxn ang="0">
                <a:pos x="T8" y="T9"/>
              </a:cxn>
            </a:cxnLst>
            <a:rect l="0" t="0" r="r" b="b"/>
            <a:pathLst>
              <a:path w="15" h="64">
                <a:moveTo>
                  <a:pt x="0" y="55"/>
                </a:moveTo>
                <a:lnTo>
                  <a:pt x="15" y="64"/>
                </a:lnTo>
                <a:lnTo>
                  <a:pt x="15" y="9"/>
                </a:lnTo>
                <a:lnTo>
                  <a:pt x="0" y="0"/>
                </a:lnTo>
                <a:lnTo>
                  <a:pt x="0" y="55"/>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5" name="ïş1iďê">
            <a:extLst>
              <a:ext uri="{FF2B5EF4-FFF2-40B4-BE49-F238E27FC236}">
                <a16:creationId xmlns:a16="http://schemas.microsoft.com/office/drawing/2014/main" id="{304C1057-0D1E-4F31-ADBF-5527562BD76A}"/>
              </a:ext>
            </a:extLst>
          </p:cNvPr>
          <p:cNvSpPr/>
          <p:nvPr/>
        </p:nvSpPr>
        <p:spPr bwMode="auto">
          <a:xfrm flipH="1">
            <a:off x="2768069" y="4297358"/>
            <a:ext cx="12572" cy="51072"/>
          </a:xfrm>
          <a:custGeom>
            <a:avLst/>
            <a:gdLst>
              <a:gd name="T0" fmla="*/ 0 w 16"/>
              <a:gd name="T1" fmla="*/ 56 h 65"/>
              <a:gd name="T2" fmla="*/ 16 w 16"/>
              <a:gd name="T3" fmla="*/ 65 h 65"/>
              <a:gd name="T4" fmla="*/ 16 w 16"/>
              <a:gd name="T5" fmla="*/ 9 h 65"/>
              <a:gd name="T6" fmla="*/ 0 w 16"/>
              <a:gd name="T7" fmla="*/ 0 h 65"/>
              <a:gd name="T8" fmla="*/ 0 w 16"/>
              <a:gd name="T9" fmla="*/ 56 h 65"/>
            </a:gdLst>
            <a:ahLst/>
            <a:cxnLst>
              <a:cxn ang="0">
                <a:pos x="T0" y="T1"/>
              </a:cxn>
              <a:cxn ang="0">
                <a:pos x="T2" y="T3"/>
              </a:cxn>
              <a:cxn ang="0">
                <a:pos x="T4" y="T5"/>
              </a:cxn>
              <a:cxn ang="0">
                <a:pos x="T6" y="T7"/>
              </a:cxn>
              <a:cxn ang="0">
                <a:pos x="T8" y="T9"/>
              </a:cxn>
            </a:cxnLst>
            <a:rect l="0" t="0" r="r" b="b"/>
            <a:pathLst>
              <a:path w="16" h="65">
                <a:moveTo>
                  <a:pt x="0" y="56"/>
                </a:moveTo>
                <a:lnTo>
                  <a:pt x="16" y="65"/>
                </a:lnTo>
                <a:lnTo>
                  <a:pt x="16" y="9"/>
                </a:lnTo>
                <a:lnTo>
                  <a:pt x="0" y="0"/>
                </a:lnTo>
                <a:lnTo>
                  <a:pt x="0" y="56"/>
                </a:lnTo>
                <a:close/>
              </a:path>
            </a:pathLst>
          </a:custGeom>
          <a:solidFill>
            <a:srgbClr val="A1A3A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6" name="isḻîďè">
            <a:extLst>
              <a:ext uri="{FF2B5EF4-FFF2-40B4-BE49-F238E27FC236}">
                <a16:creationId xmlns:a16="http://schemas.microsoft.com/office/drawing/2014/main" id="{942A7C03-FDD5-4748-9EF1-9E1F07F87B6C}"/>
              </a:ext>
            </a:extLst>
          </p:cNvPr>
          <p:cNvSpPr/>
          <p:nvPr/>
        </p:nvSpPr>
        <p:spPr bwMode="auto">
          <a:xfrm flipH="1">
            <a:off x="2723283" y="4271430"/>
            <a:ext cx="57358" cy="33000"/>
          </a:xfrm>
          <a:custGeom>
            <a:avLst/>
            <a:gdLst>
              <a:gd name="T0" fmla="*/ 16 w 73"/>
              <a:gd name="T1" fmla="*/ 42 h 42"/>
              <a:gd name="T2" fmla="*/ 73 w 73"/>
              <a:gd name="T3" fmla="*/ 9 h 42"/>
              <a:gd name="T4" fmla="*/ 58 w 73"/>
              <a:gd name="T5" fmla="*/ 0 h 42"/>
              <a:gd name="T6" fmla="*/ 0 w 73"/>
              <a:gd name="T7" fmla="*/ 33 h 42"/>
              <a:gd name="T8" fmla="*/ 16 w 73"/>
              <a:gd name="T9" fmla="*/ 42 h 42"/>
            </a:gdLst>
            <a:ahLst/>
            <a:cxnLst>
              <a:cxn ang="0">
                <a:pos x="T0" y="T1"/>
              </a:cxn>
              <a:cxn ang="0">
                <a:pos x="T2" y="T3"/>
              </a:cxn>
              <a:cxn ang="0">
                <a:pos x="T4" y="T5"/>
              </a:cxn>
              <a:cxn ang="0">
                <a:pos x="T6" y="T7"/>
              </a:cxn>
              <a:cxn ang="0">
                <a:pos x="T8" y="T9"/>
              </a:cxn>
            </a:cxnLst>
            <a:rect l="0" t="0" r="r" b="b"/>
            <a:pathLst>
              <a:path w="73" h="42">
                <a:moveTo>
                  <a:pt x="16" y="42"/>
                </a:moveTo>
                <a:lnTo>
                  <a:pt x="73" y="9"/>
                </a:lnTo>
                <a:lnTo>
                  <a:pt x="58" y="0"/>
                </a:lnTo>
                <a:lnTo>
                  <a:pt x="0" y="33"/>
                </a:lnTo>
                <a:lnTo>
                  <a:pt x="16" y="42"/>
                </a:lnTo>
                <a:close/>
              </a:path>
            </a:pathLst>
          </a:custGeom>
          <a:solidFill>
            <a:srgbClr val="B4B6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7" name="ïṣ1iḋé">
            <a:extLst>
              <a:ext uri="{FF2B5EF4-FFF2-40B4-BE49-F238E27FC236}">
                <a16:creationId xmlns:a16="http://schemas.microsoft.com/office/drawing/2014/main" id="{911A55E5-0F02-42E6-8584-CC0E0A597B2D}"/>
              </a:ext>
            </a:extLst>
          </p:cNvPr>
          <p:cNvSpPr/>
          <p:nvPr/>
        </p:nvSpPr>
        <p:spPr bwMode="auto">
          <a:xfrm flipH="1">
            <a:off x="2808142" y="4324072"/>
            <a:ext cx="17285" cy="41643"/>
          </a:xfrm>
          <a:custGeom>
            <a:avLst/>
            <a:gdLst>
              <a:gd name="T0" fmla="*/ 0 w 15"/>
              <a:gd name="T1" fmla="*/ 21 h 36"/>
              <a:gd name="T2" fmla="*/ 0 w 15"/>
              <a:gd name="T3" fmla="*/ 22 h 36"/>
              <a:gd name="T4" fmla="*/ 0 w 15"/>
              <a:gd name="T5" fmla="*/ 22 h 36"/>
              <a:gd name="T6" fmla="*/ 0 w 15"/>
              <a:gd name="T7" fmla="*/ 22 h 36"/>
              <a:gd name="T8" fmla="*/ 0 w 15"/>
              <a:gd name="T9" fmla="*/ 23 h 36"/>
              <a:gd name="T10" fmla="*/ 0 w 15"/>
              <a:gd name="T11" fmla="*/ 24 h 36"/>
              <a:gd name="T12" fmla="*/ 0 w 15"/>
              <a:gd name="T13" fmla="*/ 24 h 36"/>
              <a:gd name="T14" fmla="*/ 0 w 15"/>
              <a:gd name="T15" fmla="*/ 24 h 36"/>
              <a:gd name="T16" fmla="*/ 0 w 15"/>
              <a:gd name="T17" fmla="*/ 24 h 36"/>
              <a:gd name="T18" fmla="*/ 1 w 15"/>
              <a:gd name="T19" fmla="*/ 25 h 36"/>
              <a:gd name="T20" fmla="*/ 1 w 15"/>
              <a:gd name="T21" fmla="*/ 25 h 36"/>
              <a:gd name="T22" fmla="*/ 1 w 15"/>
              <a:gd name="T23" fmla="*/ 25 h 36"/>
              <a:gd name="T24" fmla="*/ 1 w 15"/>
              <a:gd name="T25" fmla="*/ 26 h 36"/>
              <a:gd name="T26" fmla="*/ 1 w 15"/>
              <a:gd name="T27" fmla="*/ 26 h 36"/>
              <a:gd name="T28" fmla="*/ 1 w 15"/>
              <a:gd name="T29" fmla="*/ 27 h 36"/>
              <a:gd name="T30" fmla="*/ 1 w 15"/>
              <a:gd name="T31" fmla="*/ 27 h 36"/>
              <a:gd name="T32" fmla="*/ 2 w 15"/>
              <a:gd name="T33" fmla="*/ 28 h 36"/>
              <a:gd name="T34" fmla="*/ 2 w 15"/>
              <a:gd name="T35" fmla="*/ 28 h 36"/>
              <a:gd name="T36" fmla="*/ 3 w 15"/>
              <a:gd name="T37" fmla="*/ 29 h 36"/>
              <a:gd name="T38" fmla="*/ 3 w 15"/>
              <a:gd name="T39" fmla="*/ 29 h 36"/>
              <a:gd name="T40" fmla="*/ 4 w 15"/>
              <a:gd name="T41" fmla="*/ 30 h 36"/>
              <a:gd name="T42" fmla="*/ 15 w 15"/>
              <a:gd name="T43" fmla="*/ 36 h 36"/>
              <a:gd name="T44" fmla="*/ 13 w 15"/>
              <a:gd name="T45" fmla="*/ 35 h 36"/>
              <a:gd name="T46" fmla="*/ 13 w 15"/>
              <a:gd name="T47" fmla="*/ 35 h 36"/>
              <a:gd name="T48" fmla="*/ 12 w 15"/>
              <a:gd name="T49" fmla="*/ 34 h 36"/>
              <a:gd name="T50" fmla="*/ 12 w 15"/>
              <a:gd name="T51" fmla="*/ 33 h 36"/>
              <a:gd name="T52" fmla="*/ 12 w 15"/>
              <a:gd name="T53" fmla="*/ 32 h 36"/>
              <a:gd name="T54" fmla="*/ 11 w 15"/>
              <a:gd name="T55" fmla="*/ 31 h 36"/>
              <a:gd name="T56" fmla="*/ 11 w 15"/>
              <a:gd name="T57" fmla="*/ 31 h 36"/>
              <a:gd name="T58" fmla="*/ 11 w 15"/>
              <a:gd name="T59" fmla="*/ 30 h 36"/>
              <a:gd name="T60" fmla="*/ 11 w 15"/>
              <a:gd name="T61" fmla="*/ 30 h 36"/>
              <a:gd name="T62" fmla="*/ 10 w 15"/>
              <a:gd name="T63" fmla="*/ 28 h 36"/>
              <a:gd name="T64" fmla="*/ 10 w 15"/>
              <a:gd name="T65" fmla="*/ 28 h 36"/>
              <a:gd name="T66" fmla="*/ 10 w 15"/>
              <a:gd name="T67" fmla="*/ 27 h 36"/>
              <a:gd name="T68" fmla="*/ 10 w 15"/>
              <a:gd name="T69" fmla="*/ 6 h 36"/>
              <a:gd name="T70" fmla="*/ 0 w 15"/>
              <a:gd name="T71" fmla="*/ 0 h 36"/>
              <a:gd name="T72" fmla="*/ 0 w 15"/>
              <a:gd name="T73" fmla="*/ 21 h 36"/>
              <a:gd name="T74" fmla="*/ 0 w 15"/>
              <a:gd name="T75"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 h="36">
                <a:moveTo>
                  <a:pt x="0" y="21"/>
                </a:moveTo>
                <a:cubicBezTo>
                  <a:pt x="0" y="22"/>
                  <a:pt x="0" y="22"/>
                  <a:pt x="0" y="22"/>
                </a:cubicBezTo>
                <a:cubicBezTo>
                  <a:pt x="0" y="22"/>
                  <a:pt x="0" y="22"/>
                  <a:pt x="0" y="22"/>
                </a:cubicBezTo>
                <a:cubicBezTo>
                  <a:pt x="0" y="22"/>
                  <a:pt x="0" y="22"/>
                  <a:pt x="0" y="22"/>
                </a:cubicBezTo>
                <a:cubicBezTo>
                  <a:pt x="0" y="23"/>
                  <a:pt x="0" y="23"/>
                  <a:pt x="0" y="23"/>
                </a:cubicBezTo>
                <a:cubicBezTo>
                  <a:pt x="0" y="24"/>
                  <a:pt x="0" y="24"/>
                  <a:pt x="0" y="24"/>
                </a:cubicBezTo>
                <a:cubicBezTo>
                  <a:pt x="0" y="24"/>
                  <a:pt x="0" y="24"/>
                  <a:pt x="0" y="24"/>
                </a:cubicBezTo>
                <a:cubicBezTo>
                  <a:pt x="0" y="24"/>
                  <a:pt x="0" y="24"/>
                  <a:pt x="0" y="24"/>
                </a:cubicBezTo>
                <a:cubicBezTo>
                  <a:pt x="0" y="24"/>
                  <a:pt x="0" y="24"/>
                  <a:pt x="0" y="24"/>
                </a:cubicBezTo>
                <a:cubicBezTo>
                  <a:pt x="1" y="25"/>
                  <a:pt x="1" y="25"/>
                  <a:pt x="1" y="25"/>
                </a:cubicBezTo>
                <a:cubicBezTo>
                  <a:pt x="1" y="25"/>
                  <a:pt x="1" y="25"/>
                  <a:pt x="1" y="25"/>
                </a:cubicBezTo>
                <a:cubicBezTo>
                  <a:pt x="1" y="25"/>
                  <a:pt x="1" y="25"/>
                  <a:pt x="1" y="25"/>
                </a:cubicBezTo>
                <a:cubicBezTo>
                  <a:pt x="1" y="26"/>
                  <a:pt x="1" y="26"/>
                  <a:pt x="1" y="26"/>
                </a:cubicBezTo>
                <a:cubicBezTo>
                  <a:pt x="1" y="26"/>
                  <a:pt x="1" y="26"/>
                  <a:pt x="1" y="26"/>
                </a:cubicBezTo>
                <a:cubicBezTo>
                  <a:pt x="1" y="27"/>
                  <a:pt x="1" y="27"/>
                  <a:pt x="1" y="27"/>
                </a:cubicBezTo>
                <a:cubicBezTo>
                  <a:pt x="1" y="27"/>
                  <a:pt x="1" y="27"/>
                  <a:pt x="1" y="27"/>
                </a:cubicBezTo>
                <a:cubicBezTo>
                  <a:pt x="2" y="28"/>
                  <a:pt x="2" y="28"/>
                  <a:pt x="2" y="28"/>
                </a:cubicBezTo>
                <a:cubicBezTo>
                  <a:pt x="2" y="28"/>
                  <a:pt x="2" y="28"/>
                  <a:pt x="2" y="28"/>
                </a:cubicBezTo>
                <a:cubicBezTo>
                  <a:pt x="2" y="28"/>
                  <a:pt x="2" y="29"/>
                  <a:pt x="3" y="29"/>
                </a:cubicBezTo>
                <a:cubicBezTo>
                  <a:pt x="3" y="29"/>
                  <a:pt x="3" y="29"/>
                  <a:pt x="3" y="29"/>
                </a:cubicBezTo>
                <a:cubicBezTo>
                  <a:pt x="4" y="30"/>
                  <a:pt x="4" y="30"/>
                  <a:pt x="4" y="30"/>
                </a:cubicBezTo>
                <a:cubicBezTo>
                  <a:pt x="8" y="32"/>
                  <a:pt x="11" y="34"/>
                  <a:pt x="15" y="36"/>
                </a:cubicBezTo>
                <a:cubicBezTo>
                  <a:pt x="14" y="36"/>
                  <a:pt x="14" y="36"/>
                  <a:pt x="13" y="35"/>
                </a:cubicBezTo>
                <a:cubicBezTo>
                  <a:pt x="13" y="35"/>
                  <a:pt x="13" y="35"/>
                  <a:pt x="13" y="35"/>
                </a:cubicBezTo>
                <a:cubicBezTo>
                  <a:pt x="13" y="35"/>
                  <a:pt x="12" y="34"/>
                  <a:pt x="12" y="34"/>
                </a:cubicBezTo>
                <a:cubicBezTo>
                  <a:pt x="12" y="33"/>
                  <a:pt x="12" y="33"/>
                  <a:pt x="12" y="33"/>
                </a:cubicBezTo>
                <a:cubicBezTo>
                  <a:pt x="12" y="32"/>
                  <a:pt x="12" y="32"/>
                  <a:pt x="12" y="32"/>
                </a:cubicBezTo>
                <a:cubicBezTo>
                  <a:pt x="11" y="32"/>
                  <a:pt x="11" y="32"/>
                  <a:pt x="11" y="31"/>
                </a:cubicBezTo>
                <a:cubicBezTo>
                  <a:pt x="11" y="31"/>
                  <a:pt x="11" y="31"/>
                  <a:pt x="11" y="31"/>
                </a:cubicBezTo>
                <a:cubicBezTo>
                  <a:pt x="11" y="31"/>
                  <a:pt x="11" y="30"/>
                  <a:pt x="11" y="30"/>
                </a:cubicBezTo>
                <a:cubicBezTo>
                  <a:pt x="11" y="30"/>
                  <a:pt x="11" y="30"/>
                  <a:pt x="11" y="30"/>
                </a:cubicBezTo>
                <a:cubicBezTo>
                  <a:pt x="11" y="29"/>
                  <a:pt x="11" y="29"/>
                  <a:pt x="10" y="28"/>
                </a:cubicBezTo>
                <a:cubicBezTo>
                  <a:pt x="10" y="28"/>
                  <a:pt x="10" y="28"/>
                  <a:pt x="10" y="28"/>
                </a:cubicBezTo>
                <a:cubicBezTo>
                  <a:pt x="10" y="28"/>
                  <a:pt x="10" y="27"/>
                  <a:pt x="10" y="27"/>
                </a:cubicBezTo>
                <a:cubicBezTo>
                  <a:pt x="10" y="6"/>
                  <a:pt x="10" y="6"/>
                  <a:pt x="10" y="6"/>
                </a:cubicBezTo>
                <a:cubicBezTo>
                  <a:pt x="0" y="0"/>
                  <a:pt x="0" y="0"/>
                  <a:pt x="0" y="0"/>
                </a:cubicBezTo>
                <a:cubicBezTo>
                  <a:pt x="0" y="21"/>
                  <a:pt x="0" y="21"/>
                  <a:pt x="0" y="21"/>
                </a:cubicBezTo>
                <a:cubicBezTo>
                  <a:pt x="0" y="21"/>
                  <a:pt x="0" y="21"/>
                  <a:pt x="0" y="21"/>
                </a:cubicBez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8" name="ïś1iḓé">
            <a:extLst>
              <a:ext uri="{FF2B5EF4-FFF2-40B4-BE49-F238E27FC236}">
                <a16:creationId xmlns:a16="http://schemas.microsoft.com/office/drawing/2014/main" id="{D679C45D-B002-4B40-A66C-28275C887C2D}"/>
              </a:ext>
            </a:extLst>
          </p:cNvPr>
          <p:cNvSpPr/>
          <p:nvPr/>
        </p:nvSpPr>
        <p:spPr bwMode="auto">
          <a:xfrm flipH="1">
            <a:off x="2582641" y="4199930"/>
            <a:ext cx="154000" cy="129643"/>
          </a:xfrm>
          <a:custGeom>
            <a:avLst/>
            <a:gdLst>
              <a:gd name="T0" fmla="*/ 190 w 196"/>
              <a:gd name="T1" fmla="*/ 0 h 165"/>
              <a:gd name="T2" fmla="*/ 131 w 196"/>
              <a:gd name="T3" fmla="*/ 34 h 165"/>
              <a:gd name="T4" fmla="*/ 133 w 196"/>
              <a:gd name="T5" fmla="*/ 89 h 165"/>
              <a:gd name="T6" fmla="*/ 74 w 196"/>
              <a:gd name="T7" fmla="*/ 123 h 165"/>
              <a:gd name="T8" fmla="*/ 74 w 196"/>
              <a:gd name="T9" fmla="*/ 66 h 165"/>
              <a:gd name="T10" fmla="*/ 17 w 196"/>
              <a:gd name="T11" fmla="*/ 100 h 165"/>
              <a:gd name="T12" fmla="*/ 17 w 196"/>
              <a:gd name="T13" fmla="*/ 155 h 165"/>
              <a:gd name="T14" fmla="*/ 0 w 196"/>
              <a:gd name="T15" fmla="*/ 165 h 165"/>
              <a:gd name="T16" fmla="*/ 196 w 196"/>
              <a:gd name="T17" fmla="*/ 53 h 165"/>
              <a:gd name="T18" fmla="*/ 190 w 196"/>
              <a:gd name="T19" fmla="*/ 56 h 165"/>
              <a:gd name="T20" fmla="*/ 190 w 196"/>
              <a:gd name="T2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165">
                <a:moveTo>
                  <a:pt x="190" y="0"/>
                </a:moveTo>
                <a:lnTo>
                  <a:pt x="131" y="34"/>
                </a:lnTo>
                <a:lnTo>
                  <a:pt x="133" y="89"/>
                </a:lnTo>
                <a:lnTo>
                  <a:pt x="74" y="123"/>
                </a:lnTo>
                <a:lnTo>
                  <a:pt x="74" y="66"/>
                </a:lnTo>
                <a:lnTo>
                  <a:pt x="17" y="100"/>
                </a:lnTo>
                <a:lnTo>
                  <a:pt x="17" y="155"/>
                </a:lnTo>
                <a:lnTo>
                  <a:pt x="0" y="165"/>
                </a:lnTo>
                <a:lnTo>
                  <a:pt x="196" y="53"/>
                </a:lnTo>
                <a:lnTo>
                  <a:pt x="190" y="56"/>
                </a:lnTo>
                <a:lnTo>
                  <a:pt x="190"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9" name="íś1íḓe">
            <a:extLst>
              <a:ext uri="{FF2B5EF4-FFF2-40B4-BE49-F238E27FC236}">
                <a16:creationId xmlns:a16="http://schemas.microsoft.com/office/drawing/2014/main" id="{CF4B5C04-E4D1-4F47-9640-AC0C682A29EC}"/>
              </a:ext>
            </a:extLst>
          </p:cNvPr>
          <p:cNvSpPr/>
          <p:nvPr/>
        </p:nvSpPr>
        <p:spPr bwMode="auto">
          <a:xfrm flipH="1">
            <a:off x="2736642" y="4329572"/>
            <a:ext cx="31429" cy="18857"/>
          </a:xfrm>
          <a:custGeom>
            <a:avLst/>
            <a:gdLst>
              <a:gd name="T0" fmla="*/ 0 w 40"/>
              <a:gd name="T1" fmla="*/ 24 h 24"/>
              <a:gd name="T2" fmla="*/ 40 w 40"/>
              <a:gd name="T3" fmla="*/ 0 h 24"/>
              <a:gd name="T4" fmla="*/ 0 w 40"/>
              <a:gd name="T5" fmla="*/ 24 h 24"/>
              <a:gd name="T6" fmla="*/ 0 w 40"/>
              <a:gd name="T7" fmla="*/ 24 h 24"/>
            </a:gdLst>
            <a:ahLst/>
            <a:cxnLst>
              <a:cxn ang="0">
                <a:pos x="T0" y="T1"/>
              </a:cxn>
              <a:cxn ang="0">
                <a:pos x="T2" y="T3"/>
              </a:cxn>
              <a:cxn ang="0">
                <a:pos x="T4" y="T5"/>
              </a:cxn>
              <a:cxn ang="0">
                <a:pos x="T6" y="T7"/>
              </a:cxn>
            </a:cxnLst>
            <a:rect l="0" t="0" r="r" b="b"/>
            <a:pathLst>
              <a:path w="40" h="24">
                <a:moveTo>
                  <a:pt x="0" y="24"/>
                </a:moveTo>
                <a:lnTo>
                  <a:pt x="40" y="0"/>
                </a:lnTo>
                <a:lnTo>
                  <a:pt x="0" y="24"/>
                </a:lnTo>
                <a:lnTo>
                  <a:pt x="0" y="24"/>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0" name="iṣlîḑe">
            <a:extLst>
              <a:ext uri="{FF2B5EF4-FFF2-40B4-BE49-F238E27FC236}">
                <a16:creationId xmlns:a16="http://schemas.microsoft.com/office/drawing/2014/main" id="{A00573B2-6C8D-40E4-A4D3-72833F79DBFA}"/>
              </a:ext>
            </a:extLst>
          </p:cNvPr>
          <p:cNvSpPr/>
          <p:nvPr/>
        </p:nvSpPr>
        <p:spPr bwMode="auto">
          <a:xfrm flipH="1">
            <a:off x="2542570" y="4218002"/>
            <a:ext cx="40071" cy="23571"/>
          </a:xfrm>
          <a:custGeom>
            <a:avLst/>
            <a:gdLst>
              <a:gd name="T0" fmla="*/ 51 w 51"/>
              <a:gd name="T1" fmla="*/ 0 h 30"/>
              <a:gd name="T2" fmla="*/ 51 w 51"/>
              <a:gd name="T3" fmla="*/ 0 h 30"/>
              <a:gd name="T4" fmla="*/ 0 w 51"/>
              <a:gd name="T5" fmla="*/ 30 h 30"/>
              <a:gd name="T6" fmla="*/ 51 w 51"/>
              <a:gd name="T7" fmla="*/ 0 h 30"/>
            </a:gdLst>
            <a:ahLst/>
            <a:cxnLst>
              <a:cxn ang="0">
                <a:pos x="T0" y="T1"/>
              </a:cxn>
              <a:cxn ang="0">
                <a:pos x="T2" y="T3"/>
              </a:cxn>
              <a:cxn ang="0">
                <a:pos x="T4" y="T5"/>
              </a:cxn>
              <a:cxn ang="0">
                <a:pos x="T6" y="T7"/>
              </a:cxn>
            </a:cxnLst>
            <a:rect l="0" t="0" r="r" b="b"/>
            <a:pathLst>
              <a:path w="51" h="30">
                <a:moveTo>
                  <a:pt x="51" y="0"/>
                </a:moveTo>
                <a:lnTo>
                  <a:pt x="51" y="0"/>
                </a:lnTo>
                <a:lnTo>
                  <a:pt x="0" y="30"/>
                </a:lnTo>
                <a:lnTo>
                  <a:pt x="51"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1" name="iṥľïďe">
            <a:extLst>
              <a:ext uri="{FF2B5EF4-FFF2-40B4-BE49-F238E27FC236}">
                <a16:creationId xmlns:a16="http://schemas.microsoft.com/office/drawing/2014/main" id="{A9BC4926-66CB-4EBC-AED2-2B812F00F736}"/>
              </a:ext>
            </a:extLst>
          </p:cNvPr>
          <p:cNvSpPr/>
          <p:nvPr/>
        </p:nvSpPr>
        <p:spPr bwMode="auto">
          <a:xfrm flipH="1">
            <a:off x="2768069" y="4304429"/>
            <a:ext cx="46357" cy="66000"/>
          </a:xfrm>
          <a:custGeom>
            <a:avLst/>
            <a:gdLst>
              <a:gd name="T0" fmla="*/ 0 w 40"/>
              <a:gd name="T1" fmla="*/ 23 h 57"/>
              <a:gd name="T2" fmla="*/ 0 w 40"/>
              <a:gd name="T3" fmla="*/ 44 h 57"/>
              <a:gd name="T4" fmla="*/ 15 w 40"/>
              <a:gd name="T5" fmla="*/ 52 h 57"/>
              <a:gd name="T6" fmla="*/ 40 w 40"/>
              <a:gd name="T7" fmla="*/ 38 h 57"/>
              <a:gd name="T8" fmla="*/ 40 w 40"/>
              <a:gd name="T9" fmla="*/ 0 h 57"/>
              <a:gd name="T10" fmla="*/ 0 w 40"/>
              <a:gd name="T11" fmla="*/ 23 h 57"/>
            </a:gdLst>
            <a:ahLst/>
            <a:cxnLst>
              <a:cxn ang="0">
                <a:pos x="T0" y="T1"/>
              </a:cxn>
              <a:cxn ang="0">
                <a:pos x="T2" y="T3"/>
              </a:cxn>
              <a:cxn ang="0">
                <a:pos x="T4" y="T5"/>
              </a:cxn>
              <a:cxn ang="0">
                <a:pos x="T6" y="T7"/>
              </a:cxn>
              <a:cxn ang="0">
                <a:pos x="T8" y="T9"/>
              </a:cxn>
              <a:cxn ang="0">
                <a:pos x="T10" y="T11"/>
              </a:cxn>
            </a:cxnLst>
            <a:rect l="0" t="0" r="r" b="b"/>
            <a:pathLst>
              <a:path w="40" h="57">
                <a:moveTo>
                  <a:pt x="0" y="23"/>
                </a:moveTo>
                <a:cubicBezTo>
                  <a:pt x="0" y="44"/>
                  <a:pt x="0" y="44"/>
                  <a:pt x="0" y="44"/>
                </a:cubicBezTo>
                <a:cubicBezTo>
                  <a:pt x="0" y="53"/>
                  <a:pt x="7" y="57"/>
                  <a:pt x="15" y="52"/>
                </a:cubicBezTo>
                <a:cubicBezTo>
                  <a:pt x="40" y="38"/>
                  <a:pt x="40" y="38"/>
                  <a:pt x="40" y="38"/>
                </a:cubicBezTo>
                <a:cubicBezTo>
                  <a:pt x="40" y="0"/>
                  <a:pt x="40" y="0"/>
                  <a:pt x="40" y="0"/>
                </a:cubicBezTo>
                <a:lnTo>
                  <a:pt x="0" y="23"/>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2" name="íṩ1ïḍé">
            <a:extLst>
              <a:ext uri="{FF2B5EF4-FFF2-40B4-BE49-F238E27FC236}">
                <a16:creationId xmlns:a16="http://schemas.microsoft.com/office/drawing/2014/main" id="{53EBF7B8-BA18-4204-B668-49D04BA79D04}"/>
              </a:ext>
            </a:extLst>
          </p:cNvPr>
          <p:cNvSpPr/>
          <p:nvPr/>
        </p:nvSpPr>
        <p:spPr bwMode="auto">
          <a:xfrm flipH="1">
            <a:off x="2497783" y="4148073"/>
            <a:ext cx="44786" cy="69929"/>
          </a:xfrm>
          <a:custGeom>
            <a:avLst/>
            <a:gdLst>
              <a:gd name="T0" fmla="*/ 57 w 57"/>
              <a:gd name="T1" fmla="*/ 0 h 89"/>
              <a:gd name="T2" fmla="*/ 0 w 57"/>
              <a:gd name="T3" fmla="*/ 32 h 89"/>
              <a:gd name="T4" fmla="*/ 0 w 57"/>
              <a:gd name="T5" fmla="*/ 89 h 89"/>
              <a:gd name="T6" fmla="*/ 57 w 57"/>
              <a:gd name="T7" fmla="*/ 56 h 89"/>
              <a:gd name="T8" fmla="*/ 57 w 57"/>
              <a:gd name="T9" fmla="*/ 0 h 89"/>
            </a:gdLst>
            <a:ahLst/>
            <a:cxnLst>
              <a:cxn ang="0">
                <a:pos x="T0" y="T1"/>
              </a:cxn>
              <a:cxn ang="0">
                <a:pos x="T2" y="T3"/>
              </a:cxn>
              <a:cxn ang="0">
                <a:pos x="T4" y="T5"/>
              </a:cxn>
              <a:cxn ang="0">
                <a:pos x="T6" y="T7"/>
              </a:cxn>
              <a:cxn ang="0">
                <a:pos x="T8" y="T9"/>
              </a:cxn>
            </a:cxnLst>
            <a:rect l="0" t="0" r="r" b="b"/>
            <a:pathLst>
              <a:path w="57" h="89">
                <a:moveTo>
                  <a:pt x="57" y="0"/>
                </a:moveTo>
                <a:lnTo>
                  <a:pt x="0" y="32"/>
                </a:lnTo>
                <a:lnTo>
                  <a:pt x="0" y="89"/>
                </a:lnTo>
                <a:lnTo>
                  <a:pt x="57" y="56"/>
                </a:lnTo>
                <a:lnTo>
                  <a:pt x="57"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3" name="îŝ1îḋè">
            <a:extLst>
              <a:ext uri="{FF2B5EF4-FFF2-40B4-BE49-F238E27FC236}">
                <a16:creationId xmlns:a16="http://schemas.microsoft.com/office/drawing/2014/main" id="{E4E8ACA5-008E-4DDF-B88A-EFB4CA505046}"/>
              </a:ext>
            </a:extLst>
          </p:cNvPr>
          <p:cNvSpPr/>
          <p:nvPr/>
        </p:nvSpPr>
        <p:spPr bwMode="auto">
          <a:xfrm flipH="1">
            <a:off x="2451427" y="4165358"/>
            <a:ext cx="46357" cy="26714"/>
          </a:xfrm>
          <a:custGeom>
            <a:avLst/>
            <a:gdLst>
              <a:gd name="T0" fmla="*/ 59 w 59"/>
              <a:gd name="T1" fmla="*/ 0 h 34"/>
              <a:gd name="T2" fmla="*/ 59 w 59"/>
              <a:gd name="T3" fmla="*/ 0 h 34"/>
              <a:gd name="T4" fmla="*/ 0 w 59"/>
              <a:gd name="T5" fmla="*/ 34 h 34"/>
              <a:gd name="T6" fmla="*/ 0 w 59"/>
              <a:gd name="T7" fmla="*/ 34 h 34"/>
              <a:gd name="T8" fmla="*/ 59 w 59"/>
              <a:gd name="T9" fmla="*/ 0 h 34"/>
            </a:gdLst>
            <a:ahLst/>
            <a:cxnLst>
              <a:cxn ang="0">
                <a:pos x="T0" y="T1"/>
              </a:cxn>
              <a:cxn ang="0">
                <a:pos x="T2" y="T3"/>
              </a:cxn>
              <a:cxn ang="0">
                <a:pos x="T4" y="T5"/>
              </a:cxn>
              <a:cxn ang="0">
                <a:pos x="T6" y="T7"/>
              </a:cxn>
              <a:cxn ang="0">
                <a:pos x="T8" y="T9"/>
              </a:cxn>
            </a:cxnLst>
            <a:rect l="0" t="0" r="r" b="b"/>
            <a:pathLst>
              <a:path w="59" h="34">
                <a:moveTo>
                  <a:pt x="59" y="0"/>
                </a:moveTo>
                <a:lnTo>
                  <a:pt x="59" y="0"/>
                </a:lnTo>
                <a:lnTo>
                  <a:pt x="0" y="34"/>
                </a:lnTo>
                <a:lnTo>
                  <a:pt x="0" y="34"/>
                </a:lnTo>
                <a:lnTo>
                  <a:pt x="59" y="0"/>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4" name="iŝlíḓé">
            <a:extLst>
              <a:ext uri="{FF2B5EF4-FFF2-40B4-BE49-F238E27FC236}">
                <a16:creationId xmlns:a16="http://schemas.microsoft.com/office/drawing/2014/main" id="{01E5A86E-3425-444D-8F18-B4D12D0B280C}"/>
              </a:ext>
            </a:extLst>
          </p:cNvPr>
          <p:cNvSpPr/>
          <p:nvPr/>
        </p:nvSpPr>
        <p:spPr bwMode="auto">
          <a:xfrm flipH="1">
            <a:off x="2406642" y="4095430"/>
            <a:ext cx="44786" cy="69929"/>
          </a:xfrm>
          <a:custGeom>
            <a:avLst/>
            <a:gdLst>
              <a:gd name="T0" fmla="*/ 39 w 39"/>
              <a:gd name="T1" fmla="*/ 22 h 61"/>
              <a:gd name="T2" fmla="*/ 39 w 39"/>
              <a:gd name="T3" fmla="*/ 0 h 61"/>
              <a:gd name="T4" fmla="*/ 0 w 39"/>
              <a:gd name="T5" fmla="*/ 23 h 61"/>
              <a:gd name="T6" fmla="*/ 0 w 39"/>
              <a:gd name="T7" fmla="*/ 61 h 61"/>
              <a:gd name="T8" fmla="*/ 24 w 39"/>
              <a:gd name="T9" fmla="*/ 47 h 61"/>
              <a:gd name="T10" fmla="*/ 39 w 39"/>
              <a:gd name="T11" fmla="*/ 22 h 61"/>
            </a:gdLst>
            <a:ahLst/>
            <a:cxnLst>
              <a:cxn ang="0">
                <a:pos x="T0" y="T1"/>
              </a:cxn>
              <a:cxn ang="0">
                <a:pos x="T2" y="T3"/>
              </a:cxn>
              <a:cxn ang="0">
                <a:pos x="T4" y="T5"/>
              </a:cxn>
              <a:cxn ang="0">
                <a:pos x="T6" y="T7"/>
              </a:cxn>
              <a:cxn ang="0">
                <a:pos x="T8" y="T9"/>
              </a:cxn>
              <a:cxn ang="0">
                <a:pos x="T10" y="T11"/>
              </a:cxn>
            </a:cxnLst>
            <a:rect l="0" t="0" r="r" b="b"/>
            <a:pathLst>
              <a:path w="39" h="61">
                <a:moveTo>
                  <a:pt x="39" y="22"/>
                </a:moveTo>
                <a:cubicBezTo>
                  <a:pt x="39" y="0"/>
                  <a:pt x="39" y="0"/>
                  <a:pt x="39" y="0"/>
                </a:cubicBezTo>
                <a:cubicBezTo>
                  <a:pt x="0" y="23"/>
                  <a:pt x="0" y="23"/>
                  <a:pt x="0" y="23"/>
                </a:cubicBezTo>
                <a:cubicBezTo>
                  <a:pt x="0" y="61"/>
                  <a:pt x="0" y="61"/>
                  <a:pt x="0" y="61"/>
                </a:cubicBezTo>
                <a:cubicBezTo>
                  <a:pt x="24" y="47"/>
                  <a:pt x="24" y="47"/>
                  <a:pt x="24" y="47"/>
                </a:cubicBezTo>
                <a:cubicBezTo>
                  <a:pt x="32" y="42"/>
                  <a:pt x="39" y="31"/>
                  <a:pt x="39" y="22"/>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5" name="ïṧľïḍè">
            <a:extLst>
              <a:ext uri="{FF2B5EF4-FFF2-40B4-BE49-F238E27FC236}">
                <a16:creationId xmlns:a16="http://schemas.microsoft.com/office/drawing/2014/main" id="{7E82549C-E7B2-45A4-BEAF-2E11CEFB2C95}"/>
              </a:ext>
            </a:extLst>
          </p:cNvPr>
          <p:cNvSpPr/>
          <p:nvPr/>
        </p:nvSpPr>
        <p:spPr bwMode="auto">
          <a:xfrm flipH="1">
            <a:off x="2768069" y="4297358"/>
            <a:ext cx="57358" cy="33786"/>
          </a:xfrm>
          <a:custGeom>
            <a:avLst/>
            <a:gdLst>
              <a:gd name="T0" fmla="*/ 14 w 73"/>
              <a:gd name="T1" fmla="*/ 43 h 43"/>
              <a:gd name="T2" fmla="*/ 73 w 73"/>
              <a:gd name="T3" fmla="*/ 9 h 43"/>
              <a:gd name="T4" fmla="*/ 57 w 73"/>
              <a:gd name="T5" fmla="*/ 0 h 43"/>
              <a:gd name="T6" fmla="*/ 0 w 73"/>
              <a:gd name="T7" fmla="*/ 34 h 43"/>
              <a:gd name="T8" fmla="*/ 14 w 73"/>
              <a:gd name="T9" fmla="*/ 43 h 43"/>
            </a:gdLst>
            <a:ahLst/>
            <a:cxnLst>
              <a:cxn ang="0">
                <a:pos x="T0" y="T1"/>
              </a:cxn>
              <a:cxn ang="0">
                <a:pos x="T2" y="T3"/>
              </a:cxn>
              <a:cxn ang="0">
                <a:pos x="T4" y="T5"/>
              </a:cxn>
              <a:cxn ang="0">
                <a:pos x="T6" y="T7"/>
              </a:cxn>
              <a:cxn ang="0">
                <a:pos x="T8" y="T9"/>
              </a:cxn>
            </a:cxnLst>
            <a:rect l="0" t="0" r="r" b="b"/>
            <a:pathLst>
              <a:path w="73" h="43">
                <a:moveTo>
                  <a:pt x="14" y="43"/>
                </a:moveTo>
                <a:lnTo>
                  <a:pt x="73" y="9"/>
                </a:lnTo>
                <a:lnTo>
                  <a:pt x="57" y="0"/>
                </a:lnTo>
                <a:lnTo>
                  <a:pt x="0" y="34"/>
                </a:lnTo>
                <a:lnTo>
                  <a:pt x="14" y="43"/>
                </a:lnTo>
                <a:close/>
              </a:path>
            </a:pathLst>
          </a:custGeom>
          <a:solidFill>
            <a:srgbClr val="B62C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6" name="is1ïďé">
            <a:extLst>
              <a:ext uri="{FF2B5EF4-FFF2-40B4-BE49-F238E27FC236}">
                <a16:creationId xmlns:a16="http://schemas.microsoft.com/office/drawing/2014/main" id="{EEB065A8-9043-46A0-AD2C-5FCDE48A45F2}"/>
              </a:ext>
            </a:extLst>
          </p:cNvPr>
          <p:cNvSpPr/>
          <p:nvPr/>
        </p:nvSpPr>
        <p:spPr bwMode="auto">
          <a:xfrm flipH="1">
            <a:off x="2451427" y="4122144"/>
            <a:ext cx="46357" cy="69929"/>
          </a:xfrm>
          <a:custGeom>
            <a:avLst/>
            <a:gdLst>
              <a:gd name="T0" fmla="*/ 59 w 59"/>
              <a:gd name="T1" fmla="*/ 0 h 89"/>
              <a:gd name="T2" fmla="*/ 0 w 59"/>
              <a:gd name="T3" fmla="*/ 33 h 89"/>
              <a:gd name="T4" fmla="*/ 0 w 59"/>
              <a:gd name="T5" fmla="*/ 89 h 89"/>
              <a:gd name="T6" fmla="*/ 59 w 59"/>
              <a:gd name="T7" fmla="*/ 55 h 89"/>
              <a:gd name="T8" fmla="*/ 59 w 59"/>
              <a:gd name="T9" fmla="*/ 0 h 89"/>
            </a:gdLst>
            <a:ahLst/>
            <a:cxnLst>
              <a:cxn ang="0">
                <a:pos x="T0" y="T1"/>
              </a:cxn>
              <a:cxn ang="0">
                <a:pos x="T2" y="T3"/>
              </a:cxn>
              <a:cxn ang="0">
                <a:pos x="T4" y="T5"/>
              </a:cxn>
              <a:cxn ang="0">
                <a:pos x="T6" y="T7"/>
              </a:cxn>
              <a:cxn ang="0">
                <a:pos x="T8" y="T9"/>
              </a:cxn>
            </a:cxnLst>
            <a:rect l="0" t="0" r="r" b="b"/>
            <a:pathLst>
              <a:path w="59" h="89">
                <a:moveTo>
                  <a:pt x="59" y="0"/>
                </a:moveTo>
                <a:lnTo>
                  <a:pt x="0" y="33"/>
                </a:lnTo>
                <a:lnTo>
                  <a:pt x="0" y="89"/>
                </a:lnTo>
                <a:lnTo>
                  <a:pt x="59" y="55"/>
                </a:lnTo>
                <a:lnTo>
                  <a:pt x="5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7" name="íşľïḓè">
            <a:extLst>
              <a:ext uri="{FF2B5EF4-FFF2-40B4-BE49-F238E27FC236}">
                <a16:creationId xmlns:a16="http://schemas.microsoft.com/office/drawing/2014/main" id="{533C2200-9142-4E88-9F0F-70B2B94161A5}"/>
              </a:ext>
            </a:extLst>
          </p:cNvPr>
          <p:cNvSpPr/>
          <p:nvPr/>
        </p:nvSpPr>
        <p:spPr bwMode="auto">
          <a:xfrm flipH="1">
            <a:off x="2542571" y="4173216"/>
            <a:ext cx="44786" cy="70714"/>
          </a:xfrm>
          <a:custGeom>
            <a:avLst/>
            <a:gdLst>
              <a:gd name="T0" fmla="*/ 0 w 57"/>
              <a:gd name="T1" fmla="*/ 90 h 90"/>
              <a:gd name="T2" fmla="*/ 57 w 57"/>
              <a:gd name="T3" fmla="*/ 57 h 90"/>
              <a:gd name="T4" fmla="*/ 57 w 57"/>
              <a:gd name="T5" fmla="*/ 0 h 90"/>
              <a:gd name="T6" fmla="*/ 0 w 57"/>
              <a:gd name="T7" fmla="*/ 34 h 90"/>
              <a:gd name="T8" fmla="*/ 0 w 57"/>
              <a:gd name="T9" fmla="*/ 90 h 90"/>
            </a:gdLst>
            <a:ahLst/>
            <a:cxnLst>
              <a:cxn ang="0">
                <a:pos x="T0" y="T1"/>
              </a:cxn>
              <a:cxn ang="0">
                <a:pos x="T2" y="T3"/>
              </a:cxn>
              <a:cxn ang="0">
                <a:pos x="T4" y="T5"/>
              </a:cxn>
              <a:cxn ang="0">
                <a:pos x="T6" y="T7"/>
              </a:cxn>
              <a:cxn ang="0">
                <a:pos x="T8" y="T9"/>
              </a:cxn>
            </a:cxnLst>
            <a:rect l="0" t="0" r="r" b="b"/>
            <a:pathLst>
              <a:path w="57" h="90">
                <a:moveTo>
                  <a:pt x="0" y="90"/>
                </a:moveTo>
                <a:lnTo>
                  <a:pt x="57" y="57"/>
                </a:lnTo>
                <a:lnTo>
                  <a:pt x="57" y="0"/>
                </a:lnTo>
                <a:lnTo>
                  <a:pt x="0" y="34"/>
                </a:lnTo>
                <a:lnTo>
                  <a:pt x="0" y="9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8" name="îṩḻíḓê">
            <a:extLst>
              <a:ext uri="{FF2B5EF4-FFF2-40B4-BE49-F238E27FC236}">
                <a16:creationId xmlns:a16="http://schemas.microsoft.com/office/drawing/2014/main" id="{8DED6DF6-1637-46C2-AE44-7BF872D6F102}"/>
              </a:ext>
            </a:extLst>
          </p:cNvPr>
          <p:cNvSpPr/>
          <p:nvPr/>
        </p:nvSpPr>
        <p:spPr bwMode="auto">
          <a:xfrm flipH="1">
            <a:off x="2632141" y="4226644"/>
            <a:ext cx="46357" cy="69929"/>
          </a:xfrm>
          <a:custGeom>
            <a:avLst/>
            <a:gdLst>
              <a:gd name="T0" fmla="*/ 0 w 59"/>
              <a:gd name="T1" fmla="*/ 89 h 89"/>
              <a:gd name="T2" fmla="*/ 59 w 59"/>
              <a:gd name="T3" fmla="*/ 55 h 89"/>
              <a:gd name="T4" fmla="*/ 57 w 59"/>
              <a:gd name="T5" fmla="*/ 0 h 89"/>
              <a:gd name="T6" fmla="*/ 0 w 59"/>
              <a:gd name="T7" fmla="*/ 32 h 89"/>
              <a:gd name="T8" fmla="*/ 0 w 59"/>
              <a:gd name="T9" fmla="*/ 89 h 89"/>
            </a:gdLst>
            <a:ahLst/>
            <a:cxnLst>
              <a:cxn ang="0">
                <a:pos x="T0" y="T1"/>
              </a:cxn>
              <a:cxn ang="0">
                <a:pos x="T2" y="T3"/>
              </a:cxn>
              <a:cxn ang="0">
                <a:pos x="T4" y="T5"/>
              </a:cxn>
              <a:cxn ang="0">
                <a:pos x="T6" y="T7"/>
              </a:cxn>
              <a:cxn ang="0">
                <a:pos x="T8" y="T9"/>
              </a:cxn>
            </a:cxnLst>
            <a:rect l="0" t="0" r="r" b="b"/>
            <a:pathLst>
              <a:path w="59" h="89">
                <a:moveTo>
                  <a:pt x="0" y="89"/>
                </a:moveTo>
                <a:lnTo>
                  <a:pt x="59" y="55"/>
                </a:lnTo>
                <a:lnTo>
                  <a:pt x="57" y="0"/>
                </a:lnTo>
                <a:lnTo>
                  <a:pt x="0" y="32"/>
                </a:lnTo>
                <a:lnTo>
                  <a:pt x="0" y="8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9" name="iṡlïḑê">
            <a:extLst>
              <a:ext uri="{FF2B5EF4-FFF2-40B4-BE49-F238E27FC236}">
                <a16:creationId xmlns:a16="http://schemas.microsoft.com/office/drawing/2014/main" id="{30838BD0-C3E1-45F2-839C-76B002CF5CCA}"/>
              </a:ext>
            </a:extLst>
          </p:cNvPr>
          <p:cNvSpPr/>
          <p:nvPr/>
        </p:nvSpPr>
        <p:spPr bwMode="auto">
          <a:xfrm flipH="1">
            <a:off x="2723284" y="4278501"/>
            <a:ext cx="44786" cy="69929"/>
          </a:xfrm>
          <a:custGeom>
            <a:avLst/>
            <a:gdLst>
              <a:gd name="T0" fmla="*/ 0 w 57"/>
              <a:gd name="T1" fmla="*/ 89 h 89"/>
              <a:gd name="T2" fmla="*/ 57 w 57"/>
              <a:gd name="T3" fmla="*/ 55 h 89"/>
              <a:gd name="T4" fmla="*/ 57 w 57"/>
              <a:gd name="T5" fmla="*/ 0 h 89"/>
              <a:gd name="T6" fmla="*/ 0 w 57"/>
              <a:gd name="T7" fmla="*/ 33 h 89"/>
              <a:gd name="T8" fmla="*/ 0 w 57"/>
              <a:gd name="T9" fmla="*/ 89 h 89"/>
            </a:gdLst>
            <a:ahLst/>
            <a:cxnLst>
              <a:cxn ang="0">
                <a:pos x="T0" y="T1"/>
              </a:cxn>
              <a:cxn ang="0">
                <a:pos x="T2" y="T3"/>
              </a:cxn>
              <a:cxn ang="0">
                <a:pos x="T4" y="T5"/>
              </a:cxn>
              <a:cxn ang="0">
                <a:pos x="T6" y="T7"/>
              </a:cxn>
              <a:cxn ang="0">
                <a:pos x="T8" y="T9"/>
              </a:cxn>
            </a:cxnLst>
            <a:rect l="0" t="0" r="r" b="b"/>
            <a:pathLst>
              <a:path w="57" h="89">
                <a:moveTo>
                  <a:pt x="0" y="89"/>
                </a:moveTo>
                <a:lnTo>
                  <a:pt x="57" y="55"/>
                </a:lnTo>
                <a:lnTo>
                  <a:pt x="57" y="0"/>
                </a:lnTo>
                <a:lnTo>
                  <a:pt x="0" y="33"/>
                </a:lnTo>
                <a:lnTo>
                  <a:pt x="0" y="8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0" name="ïṧḻîďe">
            <a:extLst>
              <a:ext uri="{FF2B5EF4-FFF2-40B4-BE49-F238E27FC236}">
                <a16:creationId xmlns:a16="http://schemas.microsoft.com/office/drawing/2014/main" id="{7F8FABA1-B043-49C5-B8ED-DB58165D073C}"/>
              </a:ext>
            </a:extLst>
          </p:cNvPr>
          <p:cNvSpPr/>
          <p:nvPr/>
        </p:nvSpPr>
        <p:spPr bwMode="auto">
          <a:xfrm flipH="1">
            <a:off x="2406641" y="4019216"/>
            <a:ext cx="95071" cy="102929"/>
          </a:xfrm>
          <a:custGeom>
            <a:avLst/>
            <a:gdLst>
              <a:gd name="T0" fmla="*/ 121 w 121"/>
              <a:gd name="T1" fmla="*/ 97 h 131"/>
              <a:gd name="T2" fmla="*/ 58 w 121"/>
              <a:gd name="T3" fmla="*/ 0 h 131"/>
              <a:gd name="T4" fmla="*/ 0 w 121"/>
              <a:gd name="T5" fmla="*/ 34 h 131"/>
              <a:gd name="T6" fmla="*/ 64 w 121"/>
              <a:gd name="T7" fmla="*/ 131 h 131"/>
              <a:gd name="T8" fmla="*/ 121 w 121"/>
              <a:gd name="T9" fmla="*/ 97 h 131"/>
            </a:gdLst>
            <a:ahLst/>
            <a:cxnLst>
              <a:cxn ang="0">
                <a:pos x="T0" y="T1"/>
              </a:cxn>
              <a:cxn ang="0">
                <a:pos x="T2" y="T3"/>
              </a:cxn>
              <a:cxn ang="0">
                <a:pos x="T4" y="T5"/>
              </a:cxn>
              <a:cxn ang="0">
                <a:pos x="T6" y="T7"/>
              </a:cxn>
              <a:cxn ang="0">
                <a:pos x="T8" y="T9"/>
              </a:cxn>
            </a:cxnLst>
            <a:rect l="0" t="0" r="r" b="b"/>
            <a:pathLst>
              <a:path w="121" h="131">
                <a:moveTo>
                  <a:pt x="121" y="97"/>
                </a:moveTo>
                <a:lnTo>
                  <a:pt x="58" y="0"/>
                </a:lnTo>
                <a:lnTo>
                  <a:pt x="0" y="34"/>
                </a:lnTo>
                <a:lnTo>
                  <a:pt x="64" y="131"/>
                </a:lnTo>
                <a:lnTo>
                  <a:pt x="121" y="97"/>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1" name="îṩḻïďè">
            <a:extLst>
              <a:ext uri="{FF2B5EF4-FFF2-40B4-BE49-F238E27FC236}">
                <a16:creationId xmlns:a16="http://schemas.microsoft.com/office/drawing/2014/main" id="{CBD07B6F-648F-4E2A-B26F-C8F9B61DA730}"/>
              </a:ext>
            </a:extLst>
          </p:cNvPr>
          <p:cNvSpPr/>
          <p:nvPr/>
        </p:nvSpPr>
        <p:spPr bwMode="auto">
          <a:xfrm flipH="1">
            <a:off x="2451427" y="4045930"/>
            <a:ext cx="95857" cy="102143"/>
          </a:xfrm>
          <a:custGeom>
            <a:avLst/>
            <a:gdLst>
              <a:gd name="T0" fmla="*/ 122 w 122"/>
              <a:gd name="T1" fmla="*/ 97 h 130"/>
              <a:gd name="T2" fmla="*/ 58 w 122"/>
              <a:gd name="T3" fmla="*/ 0 h 130"/>
              <a:gd name="T4" fmla="*/ 0 w 122"/>
              <a:gd name="T5" fmla="*/ 34 h 130"/>
              <a:gd name="T6" fmla="*/ 63 w 122"/>
              <a:gd name="T7" fmla="*/ 130 h 130"/>
              <a:gd name="T8" fmla="*/ 122 w 122"/>
              <a:gd name="T9" fmla="*/ 97 h 130"/>
            </a:gdLst>
            <a:ahLst/>
            <a:cxnLst>
              <a:cxn ang="0">
                <a:pos x="T0" y="T1"/>
              </a:cxn>
              <a:cxn ang="0">
                <a:pos x="T2" y="T3"/>
              </a:cxn>
              <a:cxn ang="0">
                <a:pos x="T4" y="T5"/>
              </a:cxn>
              <a:cxn ang="0">
                <a:pos x="T6" y="T7"/>
              </a:cxn>
              <a:cxn ang="0">
                <a:pos x="T8" y="T9"/>
              </a:cxn>
            </a:cxnLst>
            <a:rect l="0" t="0" r="r" b="b"/>
            <a:pathLst>
              <a:path w="122" h="130">
                <a:moveTo>
                  <a:pt x="122" y="97"/>
                </a:moveTo>
                <a:lnTo>
                  <a:pt x="58" y="0"/>
                </a:lnTo>
                <a:lnTo>
                  <a:pt x="0" y="34"/>
                </a:lnTo>
                <a:lnTo>
                  <a:pt x="63" y="130"/>
                </a:lnTo>
                <a:lnTo>
                  <a:pt x="12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2" name="îṣḻíḍè">
            <a:extLst>
              <a:ext uri="{FF2B5EF4-FFF2-40B4-BE49-F238E27FC236}">
                <a16:creationId xmlns:a16="http://schemas.microsoft.com/office/drawing/2014/main" id="{53527D24-9A5F-408B-8D1D-996BF7F9E78C}"/>
              </a:ext>
            </a:extLst>
          </p:cNvPr>
          <p:cNvSpPr/>
          <p:nvPr/>
        </p:nvSpPr>
        <p:spPr bwMode="auto">
          <a:xfrm flipH="1">
            <a:off x="2497783" y="4072645"/>
            <a:ext cx="94286" cy="100571"/>
          </a:xfrm>
          <a:custGeom>
            <a:avLst/>
            <a:gdLst>
              <a:gd name="T0" fmla="*/ 57 w 120"/>
              <a:gd name="T1" fmla="*/ 0 h 128"/>
              <a:gd name="T2" fmla="*/ 0 w 120"/>
              <a:gd name="T3" fmla="*/ 32 h 128"/>
              <a:gd name="T4" fmla="*/ 63 w 120"/>
              <a:gd name="T5" fmla="*/ 128 h 128"/>
              <a:gd name="T6" fmla="*/ 120 w 120"/>
              <a:gd name="T7" fmla="*/ 96 h 128"/>
              <a:gd name="T8" fmla="*/ 57 w 120"/>
              <a:gd name="T9" fmla="*/ 0 h 128"/>
            </a:gdLst>
            <a:ahLst/>
            <a:cxnLst>
              <a:cxn ang="0">
                <a:pos x="T0" y="T1"/>
              </a:cxn>
              <a:cxn ang="0">
                <a:pos x="T2" y="T3"/>
              </a:cxn>
              <a:cxn ang="0">
                <a:pos x="T4" y="T5"/>
              </a:cxn>
              <a:cxn ang="0">
                <a:pos x="T6" y="T7"/>
              </a:cxn>
              <a:cxn ang="0">
                <a:pos x="T8" y="T9"/>
              </a:cxn>
            </a:cxnLst>
            <a:rect l="0" t="0" r="r" b="b"/>
            <a:pathLst>
              <a:path w="120" h="128">
                <a:moveTo>
                  <a:pt x="57" y="0"/>
                </a:moveTo>
                <a:lnTo>
                  <a:pt x="0" y="32"/>
                </a:lnTo>
                <a:lnTo>
                  <a:pt x="63" y="128"/>
                </a:lnTo>
                <a:lnTo>
                  <a:pt x="120" y="96"/>
                </a:lnTo>
                <a:lnTo>
                  <a:pt x="57" y="0"/>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3" name="ïs1ïḓè">
            <a:extLst>
              <a:ext uri="{FF2B5EF4-FFF2-40B4-BE49-F238E27FC236}">
                <a16:creationId xmlns:a16="http://schemas.microsoft.com/office/drawing/2014/main" id="{0ABA9E01-9BF6-4D30-96B9-3016B787ED80}"/>
              </a:ext>
            </a:extLst>
          </p:cNvPr>
          <p:cNvSpPr/>
          <p:nvPr/>
        </p:nvSpPr>
        <p:spPr bwMode="auto">
          <a:xfrm flipH="1">
            <a:off x="2542569" y="4097787"/>
            <a:ext cx="94286" cy="102143"/>
          </a:xfrm>
          <a:custGeom>
            <a:avLst/>
            <a:gdLst>
              <a:gd name="T0" fmla="*/ 63 w 120"/>
              <a:gd name="T1" fmla="*/ 130 h 130"/>
              <a:gd name="T2" fmla="*/ 120 w 120"/>
              <a:gd name="T3" fmla="*/ 96 h 130"/>
              <a:gd name="T4" fmla="*/ 57 w 120"/>
              <a:gd name="T5" fmla="*/ 0 h 130"/>
              <a:gd name="T6" fmla="*/ 0 w 120"/>
              <a:gd name="T7" fmla="*/ 33 h 130"/>
              <a:gd name="T8" fmla="*/ 63 w 120"/>
              <a:gd name="T9" fmla="*/ 130 h 130"/>
            </a:gdLst>
            <a:ahLst/>
            <a:cxnLst>
              <a:cxn ang="0">
                <a:pos x="T0" y="T1"/>
              </a:cxn>
              <a:cxn ang="0">
                <a:pos x="T2" y="T3"/>
              </a:cxn>
              <a:cxn ang="0">
                <a:pos x="T4" y="T5"/>
              </a:cxn>
              <a:cxn ang="0">
                <a:pos x="T6" y="T7"/>
              </a:cxn>
              <a:cxn ang="0">
                <a:pos x="T8" y="T9"/>
              </a:cxn>
            </a:cxnLst>
            <a:rect l="0" t="0" r="r" b="b"/>
            <a:pathLst>
              <a:path w="120" h="130">
                <a:moveTo>
                  <a:pt x="63" y="130"/>
                </a:moveTo>
                <a:lnTo>
                  <a:pt x="120" y="96"/>
                </a:lnTo>
                <a:lnTo>
                  <a:pt x="57" y="0"/>
                </a:lnTo>
                <a:lnTo>
                  <a:pt x="0" y="33"/>
                </a:lnTo>
                <a:lnTo>
                  <a:pt x="63" y="1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4" name="ïṩ1íḓe">
            <a:extLst>
              <a:ext uri="{FF2B5EF4-FFF2-40B4-BE49-F238E27FC236}">
                <a16:creationId xmlns:a16="http://schemas.microsoft.com/office/drawing/2014/main" id="{F2CDC95A-C37F-4084-9B48-78A702E56038}"/>
              </a:ext>
            </a:extLst>
          </p:cNvPr>
          <p:cNvSpPr/>
          <p:nvPr/>
        </p:nvSpPr>
        <p:spPr bwMode="auto">
          <a:xfrm flipH="1">
            <a:off x="2587356" y="4123715"/>
            <a:ext cx="95857" cy="102929"/>
          </a:xfrm>
          <a:custGeom>
            <a:avLst/>
            <a:gdLst>
              <a:gd name="T0" fmla="*/ 63 w 122"/>
              <a:gd name="T1" fmla="*/ 131 h 131"/>
              <a:gd name="T2" fmla="*/ 122 w 122"/>
              <a:gd name="T3" fmla="*/ 97 h 131"/>
              <a:gd name="T4" fmla="*/ 59 w 122"/>
              <a:gd name="T5" fmla="*/ 0 h 131"/>
              <a:gd name="T6" fmla="*/ 0 w 122"/>
              <a:gd name="T7" fmla="*/ 34 h 131"/>
              <a:gd name="T8" fmla="*/ 63 w 122"/>
              <a:gd name="T9" fmla="*/ 131 h 131"/>
            </a:gdLst>
            <a:ahLst/>
            <a:cxnLst>
              <a:cxn ang="0">
                <a:pos x="T0" y="T1"/>
              </a:cxn>
              <a:cxn ang="0">
                <a:pos x="T2" y="T3"/>
              </a:cxn>
              <a:cxn ang="0">
                <a:pos x="T4" y="T5"/>
              </a:cxn>
              <a:cxn ang="0">
                <a:pos x="T6" y="T7"/>
              </a:cxn>
              <a:cxn ang="0">
                <a:pos x="T8" y="T9"/>
              </a:cxn>
            </a:cxnLst>
            <a:rect l="0" t="0" r="r" b="b"/>
            <a:pathLst>
              <a:path w="122" h="131">
                <a:moveTo>
                  <a:pt x="63" y="131"/>
                </a:moveTo>
                <a:lnTo>
                  <a:pt x="122" y="97"/>
                </a:lnTo>
                <a:lnTo>
                  <a:pt x="59" y="0"/>
                </a:lnTo>
                <a:lnTo>
                  <a:pt x="0" y="34"/>
                </a:lnTo>
                <a:lnTo>
                  <a:pt x="63" y="131"/>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5" name="ï$ļíde">
            <a:extLst>
              <a:ext uri="{FF2B5EF4-FFF2-40B4-BE49-F238E27FC236}">
                <a16:creationId xmlns:a16="http://schemas.microsoft.com/office/drawing/2014/main" id="{BBA3CA78-576A-4C7A-8C27-E12565644C00}"/>
              </a:ext>
            </a:extLst>
          </p:cNvPr>
          <p:cNvSpPr/>
          <p:nvPr/>
        </p:nvSpPr>
        <p:spPr bwMode="auto">
          <a:xfrm flipH="1">
            <a:off x="2633712" y="4150430"/>
            <a:ext cx="94286" cy="101357"/>
          </a:xfrm>
          <a:custGeom>
            <a:avLst/>
            <a:gdLst>
              <a:gd name="T0" fmla="*/ 63 w 120"/>
              <a:gd name="T1" fmla="*/ 129 h 129"/>
              <a:gd name="T2" fmla="*/ 120 w 120"/>
              <a:gd name="T3" fmla="*/ 97 h 129"/>
              <a:gd name="T4" fmla="*/ 57 w 120"/>
              <a:gd name="T5" fmla="*/ 0 h 129"/>
              <a:gd name="T6" fmla="*/ 0 w 120"/>
              <a:gd name="T7" fmla="*/ 32 h 129"/>
              <a:gd name="T8" fmla="*/ 63 w 120"/>
              <a:gd name="T9" fmla="*/ 129 h 129"/>
            </a:gdLst>
            <a:ahLst/>
            <a:cxnLst>
              <a:cxn ang="0">
                <a:pos x="T0" y="T1"/>
              </a:cxn>
              <a:cxn ang="0">
                <a:pos x="T2" y="T3"/>
              </a:cxn>
              <a:cxn ang="0">
                <a:pos x="T4" y="T5"/>
              </a:cxn>
              <a:cxn ang="0">
                <a:pos x="T6" y="T7"/>
              </a:cxn>
              <a:cxn ang="0">
                <a:pos x="T8" y="T9"/>
              </a:cxn>
            </a:cxnLst>
            <a:rect l="0" t="0" r="r" b="b"/>
            <a:pathLst>
              <a:path w="120" h="129">
                <a:moveTo>
                  <a:pt x="63" y="129"/>
                </a:moveTo>
                <a:lnTo>
                  <a:pt x="120" y="97"/>
                </a:lnTo>
                <a:lnTo>
                  <a:pt x="57" y="0"/>
                </a:lnTo>
                <a:lnTo>
                  <a:pt x="0" y="32"/>
                </a:lnTo>
                <a:lnTo>
                  <a:pt x="63" y="1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6" name="ïŝ1íḍè">
            <a:extLst>
              <a:ext uri="{FF2B5EF4-FFF2-40B4-BE49-F238E27FC236}">
                <a16:creationId xmlns:a16="http://schemas.microsoft.com/office/drawing/2014/main" id="{FB0CF26B-33BD-49AA-AFDB-A5AB27AD29CA}"/>
              </a:ext>
            </a:extLst>
          </p:cNvPr>
          <p:cNvSpPr/>
          <p:nvPr/>
        </p:nvSpPr>
        <p:spPr bwMode="auto">
          <a:xfrm flipH="1">
            <a:off x="2678498" y="4175573"/>
            <a:ext cx="94286" cy="102929"/>
          </a:xfrm>
          <a:custGeom>
            <a:avLst/>
            <a:gdLst>
              <a:gd name="T0" fmla="*/ 0 w 120"/>
              <a:gd name="T1" fmla="*/ 34 h 131"/>
              <a:gd name="T2" fmla="*/ 63 w 120"/>
              <a:gd name="T3" fmla="*/ 131 h 131"/>
              <a:gd name="T4" fmla="*/ 120 w 120"/>
              <a:gd name="T5" fmla="*/ 97 h 131"/>
              <a:gd name="T6" fmla="*/ 57 w 120"/>
              <a:gd name="T7" fmla="*/ 0 h 131"/>
              <a:gd name="T8" fmla="*/ 0 w 120"/>
              <a:gd name="T9" fmla="*/ 34 h 131"/>
            </a:gdLst>
            <a:ahLst/>
            <a:cxnLst>
              <a:cxn ang="0">
                <a:pos x="T0" y="T1"/>
              </a:cxn>
              <a:cxn ang="0">
                <a:pos x="T2" y="T3"/>
              </a:cxn>
              <a:cxn ang="0">
                <a:pos x="T4" y="T5"/>
              </a:cxn>
              <a:cxn ang="0">
                <a:pos x="T6" y="T7"/>
              </a:cxn>
              <a:cxn ang="0">
                <a:pos x="T8" y="T9"/>
              </a:cxn>
            </a:cxnLst>
            <a:rect l="0" t="0" r="r" b="b"/>
            <a:pathLst>
              <a:path w="120" h="131">
                <a:moveTo>
                  <a:pt x="0" y="34"/>
                </a:moveTo>
                <a:lnTo>
                  <a:pt x="63" y="131"/>
                </a:lnTo>
                <a:lnTo>
                  <a:pt x="120" y="97"/>
                </a:lnTo>
                <a:lnTo>
                  <a:pt x="57" y="0"/>
                </a:lnTo>
                <a:lnTo>
                  <a:pt x="0" y="34"/>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7" name="íšļîḓe">
            <a:extLst>
              <a:ext uri="{FF2B5EF4-FFF2-40B4-BE49-F238E27FC236}">
                <a16:creationId xmlns:a16="http://schemas.microsoft.com/office/drawing/2014/main" id="{0B08823C-DF70-4A80-83A7-570FAFFCB729}"/>
              </a:ext>
            </a:extLst>
          </p:cNvPr>
          <p:cNvSpPr/>
          <p:nvPr/>
        </p:nvSpPr>
        <p:spPr bwMode="auto">
          <a:xfrm flipH="1">
            <a:off x="2723284" y="4202287"/>
            <a:ext cx="95071" cy="102143"/>
          </a:xfrm>
          <a:custGeom>
            <a:avLst/>
            <a:gdLst>
              <a:gd name="T0" fmla="*/ 64 w 121"/>
              <a:gd name="T1" fmla="*/ 130 h 130"/>
              <a:gd name="T2" fmla="*/ 121 w 121"/>
              <a:gd name="T3" fmla="*/ 97 h 130"/>
              <a:gd name="T4" fmla="*/ 58 w 121"/>
              <a:gd name="T5" fmla="*/ 0 h 130"/>
              <a:gd name="T6" fmla="*/ 0 w 121"/>
              <a:gd name="T7" fmla="*/ 34 h 130"/>
              <a:gd name="T8" fmla="*/ 64 w 121"/>
              <a:gd name="T9" fmla="*/ 130 h 130"/>
            </a:gdLst>
            <a:ahLst/>
            <a:cxnLst>
              <a:cxn ang="0">
                <a:pos x="T0" y="T1"/>
              </a:cxn>
              <a:cxn ang="0">
                <a:pos x="T2" y="T3"/>
              </a:cxn>
              <a:cxn ang="0">
                <a:pos x="T4" y="T5"/>
              </a:cxn>
              <a:cxn ang="0">
                <a:pos x="T6" y="T7"/>
              </a:cxn>
              <a:cxn ang="0">
                <a:pos x="T8" y="T9"/>
              </a:cxn>
            </a:cxnLst>
            <a:rect l="0" t="0" r="r" b="b"/>
            <a:pathLst>
              <a:path w="121" h="130">
                <a:moveTo>
                  <a:pt x="64" y="130"/>
                </a:moveTo>
                <a:lnTo>
                  <a:pt x="121" y="97"/>
                </a:lnTo>
                <a:lnTo>
                  <a:pt x="58" y="0"/>
                </a:lnTo>
                <a:lnTo>
                  <a:pt x="0" y="34"/>
                </a:lnTo>
                <a:lnTo>
                  <a:pt x="64" y="1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8" name="iŝ1ïďè">
            <a:extLst>
              <a:ext uri="{FF2B5EF4-FFF2-40B4-BE49-F238E27FC236}">
                <a16:creationId xmlns:a16="http://schemas.microsoft.com/office/drawing/2014/main" id="{36BC8AF6-3897-4CF7-80E0-4B85CBDC0A47}"/>
              </a:ext>
            </a:extLst>
          </p:cNvPr>
          <p:cNvSpPr/>
          <p:nvPr/>
        </p:nvSpPr>
        <p:spPr bwMode="auto">
          <a:xfrm flipH="1">
            <a:off x="2814427" y="4241573"/>
            <a:ext cx="69929" cy="95071"/>
          </a:xfrm>
          <a:custGeom>
            <a:avLst/>
            <a:gdLst>
              <a:gd name="T0" fmla="*/ 81 w 89"/>
              <a:gd name="T1" fmla="*/ 121 h 121"/>
              <a:gd name="T2" fmla="*/ 89 w 89"/>
              <a:gd name="T3" fmla="*/ 114 h 121"/>
              <a:gd name="T4" fmla="*/ 26 w 89"/>
              <a:gd name="T5" fmla="*/ 14 h 121"/>
              <a:gd name="T6" fmla="*/ 0 w 89"/>
              <a:gd name="T7" fmla="*/ 0 h 121"/>
              <a:gd name="T8" fmla="*/ 81 w 89"/>
              <a:gd name="T9" fmla="*/ 121 h 121"/>
            </a:gdLst>
            <a:ahLst/>
            <a:cxnLst>
              <a:cxn ang="0">
                <a:pos x="T0" y="T1"/>
              </a:cxn>
              <a:cxn ang="0">
                <a:pos x="T2" y="T3"/>
              </a:cxn>
              <a:cxn ang="0">
                <a:pos x="T4" y="T5"/>
              </a:cxn>
              <a:cxn ang="0">
                <a:pos x="T6" y="T7"/>
              </a:cxn>
              <a:cxn ang="0">
                <a:pos x="T8" y="T9"/>
              </a:cxn>
            </a:cxnLst>
            <a:rect l="0" t="0" r="r" b="b"/>
            <a:pathLst>
              <a:path w="89" h="121">
                <a:moveTo>
                  <a:pt x="81" y="121"/>
                </a:moveTo>
                <a:lnTo>
                  <a:pt x="89" y="114"/>
                </a:lnTo>
                <a:lnTo>
                  <a:pt x="26" y="14"/>
                </a:lnTo>
                <a:lnTo>
                  <a:pt x="0" y="0"/>
                </a:lnTo>
                <a:lnTo>
                  <a:pt x="81" y="121"/>
                </a:lnTo>
                <a:close/>
              </a:path>
            </a:pathLst>
          </a:custGeom>
          <a:solidFill>
            <a:srgbClr val="A327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9" name="ïS1îďé">
            <a:extLst>
              <a:ext uri="{FF2B5EF4-FFF2-40B4-BE49-F238E27FC236}">
                <a16:creationId xmlns:a16="http://schemas.microsoft.com/office/drawing/2014/main" id="{23A3C514-E25E-471A-B6A7-667B0D0D0046}"/>
              </a:ext>
            </a:extLst>
          </p:cNvPr>
          <p:cNvSpPr/>
          <p:nvPr/>
        </p:nvSpPr>
        <p:spPr bwMode="auto">
          <a:xfrm flipH="1">
            <a:off x="2768070" y="4229001"/>
            <a:ext cx="95857" cy="102143"/>
          </a:xfrm>
          <a:custGeom>
            <a:avLst/>
            <a:gdLst>
              <a:gd name="T0" fmla="*/ 63 w 122"/>
              <a:gd name="T1" fmla="*/ 130 h 130"/>
              <a:gd name="T2" fmla="*/ 122 w 122"/>
              <a:gd name="T3" fmla="*/ 96 h 130"/>
              <a:gd name="T4" fmla="*/ 58 w 122"/>
              <a:gd name="T5" fmla="*/ 0 h 130"/>
              <a:gd name="T6" fmla="*/ 0 w 122"/>
              <a:gd name="T7" fmla="*/ 30 h 130"/>
              <a:gd name="T8" fmla="*/ 63 w 122"/>
              <a:gd name="T9" fmla="*/ 130 h 130"/>
            </a:gdLst>
            <a:ahLst/>
            <a:cxnLst>
              <a:cxn ang="0">
                <a:pos x="T0" y="T1"/>
              </a:cxn>
              <a:cxn ang="0">
                <a:pos x="T2" y="T3"/>
              </a:cxn>
              <a:cxn ang="0">
                <a:pos x="T4" y="T5"/>
              </a:cxn>
              <a:cxn ang="0">
                <a:pos x="T6" y="T7"/>
              </a:cxn>
              <a:cxn ang="0">
                <a:pos x="T8" y="T9"/>
              </a:cxn>
            </a:cxnLst>
            <a:rect l="0" t="0" r="r" b="b"/>
            <a:pathLst>
              <a:path w="122" h="130">
                <a:moveTo>
                  <a:pt x="63" y="130"/>
                </a:moveTo>
                <a:lnTo>
                  <a:pt x="122" y="96"/>
                </a:lnTo>
                <a:lnTo>
                  <a:pt x="58" y="0"/>
                </a:lnTo>
                <a:lnTo>
                  <a:pt x="0" y="30"/>
                </a:lnTo>
                <a:lnTo>
                  <a:pt x="63" y="130"/>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0" name="isḷïḓé">
            <a:extLst>
              <a:ext uri="{FF2B5EF4-FFF2-40B4-BE49-F238E27FC236}">
                <a16:creationId xmlns:a16="http://schemas.microsoft.com/office/drawing/2014/main" id="{AEAAA520-BB14-4B32-BC8B-3E1305310E95}"/>
              </a:ext>
            </a:extLst>
          </p:cNvPr>
          <p:cNvSpPr/>
          <p:nvPr/>
        </p:nvSpPr>
        <p:spPr bwMode="auto">
          <a:xfrm flipH="1">
            <a:off x="2862356" y="3911573"/>
            <a:ext cx="504428" cy="342571"/>
          </a:xfrm>
          <a:custGeom>
            <a:avLst/>
            <a:gdLst>
              <a:gd name="T0" fmla="*/ 0 w 642"/>
              <a:gd name="T1" fmla="*/ 64 h 436"/>
              <a:gd name="T2" fmla="*/ 642 w 642"/>
              <a:gd name="T3" fmla="*/ 436 h 436"/>
              <a:gd name="T4" fmla="*/ 642 w 642"/>
              <a:gd name="T5" fmla="*/ 371 h 436"/>
              <a:gd name="T6" fmla="*/ 0 w 642"/>
              <a:gd name="T7" fmla="*/ 0 h 436"/>
              <a:gd name="T8" fmla="*/ 0 w 642"/>
              <a:gd name="T9" fmla="*/ 64 h 436"/>
            </a:gdLst>
            <a:ahLst/>
            <a:cxnLst>
              <a:cxn ang="0">
                <a:pos x="T0" y="T1"/>
              </a:cxn>
              <a:cxn ang="0">
                <a:pos x="T2" y="T3"/>
              </a:cxn>
              <a:cxn ang="0">
                <a:pos x="T4" y="T5"/>
              </a:cxn>
              <a:cxn ang="0">
                <a:pos x="T6" y="T7"/>
              </a:cxn>
              <a:cxn ang="0">
                <a:pos x="T8" y="T9"/>
              </a:cxn>
            </a:cxnLst>
            <a:rect l="0" t="0" r="r" b="b"/>
            <a:pathLst>
              <a:path w="642" h="436">
                <a:moveTo>
                  <a:pt x="0" y="64"/>
                </a:moveTo>
                <a:lnTo>
                  <a:pt x="642" y="436"/>
                </a:lnTo>
                <a:lnTo>
                  <a:pt x="642" y="371"/>
                </a:lnTo>
                <a:lnTo>
                  <a:pt x="0" y="0"/>
                </a:lnTo>
                <a:lnTo>
                  <a:pt x="0" y="64"/>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1" name="î$ľïḑé">
            <a:extLst>
              <a:ext uri="{FF2B5EF4-FFF2-40B4-BE49-F238E27FC236}">
                <a16:creationId xmlns:a16="http://schemas.microsoft.com/office/drawing/2014/main" id="{DE0AF4A3-60C0-475D-AF47-BD5A2CE36070}"/>
              </a:ext>
            </a:extLst>
          </p:cNvPr>
          <p:cNvSpPr/>
          <p:nvPr/>
        </p:nvSpPr>
        <p:spPr bwMode="auto">
          <a:xfrm flipH="1">
            <a:off x="2862356" y="3911573"/>
            <a:ext cx="504428" cy="342571"/>
          </a:xfrm>
          <a:custGeom>
            <a:avLst/>
            <a:gdLst>
              <a:gd name="T0" fmla="*/ 0 w 642"/>
              <a:gd name="T1" fmla="*/ 64 h 436"/>
              <a:gd name="T2" fmla="*/ 642 w 642"/>
              <a:gd name="T3" fmla="*/ 436 h 436"/>
              <a:gd name="T4" fmla="*/ 642 w 642"/>
              <a:gd name="T5" fmla="*/ 371 h 436"/>
              <a:gd name="T6" fmla="*/ 0 w 642"/>
              <a:gd name="T7" fmla="*/ 0 h 436"/>
              <a:gd name="T8" fmla="*/ 0 w 642"/>
              <a:gd name="T9" fmla="*/ 64 h 436"/>
            </a:gdLst>
            <a:ahLst/>
            <a:cxnLst>
              <a:cxn ang="0">
                <a:pos x="T0" y="T1"/>
              </a:cxn>
              <a:cxn ang="0">
                <a:pos x="T2" y="T3"/>
              </a:cxn>
              <a:cxn ang="0">
                <a:pos x="T4" y="T5"/>
              </a:cxn>
              <a:cxn ang="0">
                <a:pos x="T6" y="T7"/>
              </a:cxn>
              <a:cxn ang="0">
                <a:pos x="T8" y="T9"/>
              </a:cxn>
            </a:cxnLst>
            <a:rect l="0" t="0" r="r" b="b"/>
            <a:pathLst>
              <a:path w="642" h="436">
                <a:moveTo>
                  <a:pt x="0" y="64"/>
                </a:moveTo>
                <a:lnTo>
                  <a:pt x="642" y="436"/>
                </a:lnTo>
                <a:lnTo>
                  <a:pt x="642" y="371"/>
                </a:lnTo>
                <a:lnTo>
                  <a:pt x="0" y="0"/>
                </a:lnTo>
                <a:lnTo>
                  <a:pt x="0"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2" name="íṣḷîḍê">
            <a:extLst>
              <a:ext uri="{FF2B5EF4-FFF2-40B4-BE49-F238E27FC236}">
                <a16:creationId xmlns:a16="http://schemas.microsoft.com/office/drawing/2014/main" id="{9B3EF3E1-0493-4FE3-B417-A452D93A6698}"/>
              </a:ext>
            </a:extLst>
          </p:cNvPr>
          <p:cNvSpPr/>
          <p:nvPr/>
        </p:nvSpPr>
        <p:spPr bwMode="auto">
          <a:xfrm flipH="1">
            <a:off x="2186641" y="3521858"/>
            <a:ext cx="1180143" cy="681214"/>
          </a:xfrm>
          <a:custGeom>
            <a:avLst/>
            <a:gdLst>
              <a:gd name="T0" fmla="*/ 862 w 1502"/>
              <a:gd name="T1" fmla="*/ 0 h 867"/>
              <a:gd name="T2" fmla="*/ 0 w 1502"/>
              <a:gd name="T3" fmla="*/ 496 h 867"/>
              <a:gd name="T4" fmla="*/ 642 w 1502"/>
              <a:gd name="T5" fmla="*/ 867 h 867"/>
              <a:gd name="T6" fmla="*/ 1502 w 1502"/>
              <a:gd name="T7" fmla="*/ 371 h 867"/>
              <a:gd name="T8" fmla="*/ 862 w 1502"/>
              <a:gd name="T9" fmla="*/ 0 h 867"/>
            </a:gdLst>
            <a:ahLst/>
            <a:cxnLst>
              <a:cxn ang="0">
                <a:pos x="T0" y="T1"/>
              </a:cxn>
              <a:cxn ang="0">
                <a:pos x="T2" y="T3"/>
              </a:cxn>
              <a:cxn ang="0">
                <a:pos x="T4" y="T5"/>
              </a:cxn>
              <a:cxn ang="0">
                <a:pos x="T6" y="T7"/>
              </a:cxn>
              <a:cxn ang="0">
                <a:pos x="T8" y="T9"/>
              </a:cxn>
            </a:cxnLst>
            <a:rect l="0" t="0" r="r" b="b"/>
            <a:pathLst>
              <a:path w="1502" h="867">
                <a:moveTo>
                  <a:pt x="862" y="0"/>
                </a:moveTo>
                <a:lnTo>
                  <a:pt x="0" y="496"/>
                </a:lnTo>
                <a:lnTo>
                  <a:pt x="642" y="867"/>
                </a:lnTo>
                <a:lnTo>
                  <a:pt x="1502" y="371"/>
                </a:lnTo>
                <a:lnTo>
                  <a:pt x="862" y="0"/>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3" name="ïsļïḍe">
            <a:extLst>
              <a:ext uri="{FF2B5EF4-FFF2-40B4-BE49-F238E27FC236}">
                <a16:creationId xmlns:a16="http://schemas.microsoft.com/office/drawing/2014/main" id="{108D943E-2376-4A8E-A09F-0A8501337446}"/>
              </a:ext>
            </a:extLst>
          </p:cNvPr>
          <p:cNvSpPr/>
          <p:nvPr/>
        </p:nvSpPr>
        <p:spPr bwMode="auto">
          <a:xfrm flipH="1">
            <a:off x="2186641" y="3521858"/>
            <a:ext cx="1180143" cy="681214"/>
          </a:xfrm>
          <a:custGeom>
            <a:avLst/>
            <a:gdLst>
              <a:gd name="T0" fmla="*/ 862 w 1502"/>
              <a:gd name="T1" fmla="*/ 0 h 867"/>
              <a:gd name="T2" fmla="*/ 0 w 1502"/>
              <a:gd name="T3" fmla="*/ 496 h 867"/>
              <a:gd name="T4" fmla="*/ 642 w 1502"/>
              <a:gd name="T5" fmla="*/ 867 h 867"/>
              <a:gd name="T6" fmla="*/ 1502 w 1502"/>
              <a:gd name="T7" fmla="*/ 371 h 867"/>
              <a:gd name="T8" fmla="*/ 862 w 1502"/>
              <a:gd name="T9" fmla="*/ 0 h 867"/>
            </a:gdLst>
            <a:ahLst/>
            <a:cxnLst>
              <a:cxn ang="0">
                <a:pos x="T0" y="T1"/>
              </a:cxn>
              <a:cxn ang="0">
                <a:pos x="T2" y="T3"/>
              </a:cxn>
              <a:cxn ang="0">
                <a:pos x="T4" y="T5"/>
              </a:cxn>
              <a:cxn ang="0">
                <a:pos x="T6" y="T7"/>
              </a:cxn>
              <a:cxn ang="0">
                <a:pos x="T8" y="T9"/>
              </a:cxn>
            </a:cxnLst>
            <a:rect l="0" t="0" r="r" b="b"/>
            <a:pathLst>
              <a:path w="1502" h="867">
                <a:moveTo>
                  <a:pt x="862" y="0"/>
                </a:moveTo>
                <a:lnTo>
                  <a:pt x="0" y="496"/>
                </a:lnTo>
                <a:lnTo>
                  <a:pt x="642" y="867"/>
                </a:lnTo>
                <a:lnTo>
                  <a:pt x="1502" y="371"/>
                </a:lnTo>
                <a:lnTo>
                  <a:pt x="8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4" name="işliḑe">
            <a:extLst>
              <a:ext uri="{FF2B5EF4-FFF2-40B4-BE49-F238E27FC236}">
                <a16:creationId xmlns:a16="http://schemas.microsoft.com/office/drawing/2014/main" id="{71EEE5C2-E2BD-42A6-AD51-6C5AB2CA96E7}"/>
              </a:ext>
            </a:extLst>
          </p:cNvPr>
          <p:cNvSpPr/>
          <p:nvPr/>
        </p:nvSpPr>
        <p:spPr bwMode="auto">
          <a:xfrm flipH="1">
            <a:off x="2185069" y="3813359"/>
            <a:ext cx="677285" cy="440785"/>
          </a:xfrm>
          <a:custGeom>
            <a:avLst/>
            <a:gdLst>
              <a:gd name="T0" fmla="*/ 860 w 862"/>
              <a:gd name="T1" fmla="*/ 0 h 561"/>
              <a:gd name="T2" fmla="*/ 0 w 862"/>
              <a:gd name="T3" fmla="*/ 496 h 561"/>
              <a:gd name="T4" fmla="*/ 0 w 862"/>
              <a:gd name="T5" fmla="*/ 561 h 561"/>
              <a:gd name="T6" fmla="*/ 862 w 862"/>
              <a:gd name="T7" fmla="*/ 65 h 561"/>
              <a:gd name="T8" fmla="*/ 860 w 862"/>
              <a:gd name="T9" fmla="*/ 0 h 561"/>
            </a:gdLst>
            <a:ahLst/>
            <a:cxnLst>
              <a:cxn ang="0">
                <a:pos x="T0" y="T1"/>
              </a:cxn>
              <a:cxn ang="0">
                <a:pos x="T2" y="T3"/>
              </a:cxn>
              <a:cxn ang="0">
                <a:pos x="T4" y="T5"/>
              </a:cxn>
              <a:cxn ang="0">
                <a:pos x="T6" y="T7"/>
              </a:cxn>
              <a:cxn ang="0">
                <a:pos x="T8" y="T9"/>
              </a:cxn>
            </a:cxnLst>
            <a:rect l="0" t="0" r="r" b="b"/>
            <a:pathLst>
              <a:path w="862" h="561">
                <a:moveTo>
                  <a:pt x="860" y="0"/>
                </a:moveTo>
                <a:lnTo>
                  <a:pt x="0" y="496"/>
                </a:lnTo>
                <a:lnTo>
                  <a:pt x="0" y="561"/>
                </a:lnTo>
                <a:lnTo>
                  <a:pt x="862" y="65"/>
                </a:lnTo>
                <a:lnTo>
                  <a:pt x="860" y="0"/>
                </a:lnTo>
                <a:close/>
              </a:path>
            </a:pathLst>
          </a:custGeom>
          <a:solidFill>
            <a:srgbClr val="F241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5" name="ïśḻíḋe">
            <a:extLst>
              <a:ext uri="{FF2B5EF4-FFF2-40B4-BE49-F238E27FC236}">
                <a16:creationId xmlns:a16="http://schemas.microsoft.com/office/drawing/2014/main" id="{A0462C91-5B6D-4E81-A2D0-442339DD37A7}"/>
              </a:ext>
            </a:extLst>
          </p:cNvPr>
          <p:cNvSpPr/>
          <p:nvPr/>
        </p:nvSpPr>
        <p:spPr bwMode="auto">
          <a:xfrm flipH="1">
            <a:off x="2870212" y="3862073"/>
            <a:ext cx="315071" cy="233357"/>
          </a:xfrm>
          <a:custGeom>
            <a:avLst/>
            <a:gdLst>
              <a:gd name="T0" fmla="*/ 2 w 401"/>
              <a:gd name="T1" fmla="*/ 64 h 297"/>
              <a:gd name="T2" fmla="*/ 401 w 401"/>
              <a:gd name="T3" fmla="*/ 297 h 297"/>
              <a:gd name="T4" fmla="*/ 401 w 401"/>
              <a:gd name="T5" fmla="*/ 233 h 297"/>
              <a:gd name="T6" fmla="*/ 0 w 401"/>
              <a:gd name="T7" fmla="*/ 0 h 297"/>
              <a:gd name="T8" fmla="*/ 2 w 401"/>
              <a:gd name="T9" fmla="*/ 64 h 297"/>
            </a:gdLst>
            <a:ahLst/>
            <a:cxnLst>
              <a:cxn ang="0">
                <a:pos x="T0" y="T1"/>
              </a:cxn>
              <a:cxn ang="0">
                <a:pos x="T2" y="T3"/>
              </a:cxn>
              <a:cxn ang="0">
                <a:pos x="T4" y="T5"/>
              </a:cxn>
              <a:cxn ang="0">
                <a:pos x="T6" y="T7"/>
              </a:cxn>
              <a:cxn ang="0">
                <a:pos x="T8" y="T9"/>
              </a:cxn>
            </a:cxnLst>
            <a:rect l="0" t="0" r="r" b="b"/>
            <a:pathLst>
              <a:path w="401" h="297">
                <a:moveTo>
                  <a:pt x="2" y="64"/>
                </a:moveTo>
                <a:lnTo>
                  <a:pt x="401" y="297"/>
                </a:lnTo>
                <a:lnTo>
                  <a:pt x="401" y="233"/>
                </a:lnTo>
                <a:lnTo>
                  <a:pt x="0" y="0"/>
                </a:lnTo>
                <a:lnTo>
                  <a:pt x="2" y="64"/>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6" name="îṩ1ïdé">
            <a:extLst>
              <a:ext uri="{FF2B5EF4-FFF2-40B4-BE49-F238E27FC236}">
                <a16:creationId xmlns:a16="http://schemas.microsoft.com/office/drawing/2014/main" id="{3ADD4FC5-957D-4CFD-8FD3-063BBB029EBC}"/>
              </a:ext>
            </a:extLst>
          </p:cNvPr>
          <p:cNvSpPr/>
          <p:nvPr/>
        </p:nvSpPr>
        <p:spPr bwMode="auto">
          <a:xfrm flipH="1">
            <a:off x="2870212" y="3862073"/>
            <a:ext cx="315071" cy="233357"/>
          </a:xfrm>
          <a:custGeom>
            <a:avLst/>
            <a:gdLst>
              <a:gd name="T0" fmla="*/ 2 w 401"/>
              <a:gd name="T1" fmla="*/ 64 h 297"/>
              <a:gd name="T2" fmla="*/ 401 w 401"/>
              <a:gd name="T3" fmla="*/ 297 h 297"/>
              <a:gd name="T4" fmla="*/ 401 w 401"/>
              <a:gd name="T5" fmla="*/ 233 h 297"/>
              <a:gd name="T6" fmla="*/ 0 w 401"/>
              <a:gd name="T7" fmla="*/ 0 h 297"/>
              <a:gd name="T8" fmla="*/ 2 w 401"/>
              <a:gd name="T9" fmla="*/ 64 h 297"/>
            </a:gdLst>
            <a:ahLst/>
            <a:cxnLst>
              <a:cxn ang="0">
                <a:pos x="T0" y="T1"/>
              </a:cxn>
              <a:cxn ang="0">
                <a:pos x="T2" y="T3"/>
              </a:cxn>
              <a:cxn ang="0">
                <a:pos x="T4" y="T5"/>
              </a:cxn>
              <a:cxn ang="0">
                <a:pos x="T6" y="T7"/>
              </a:cxn>
              <a:cxn ang="0">
                <a:pos x="T8" y="T9"/>
              </a:cxn>
            </a:cxnLst>
            <a:rect l="0" t="0" r="r" b="b"/>
            <a:pathLst>
              <a:path w="401" h="297">
                <a:moveTo>
                  <a:pt x="2" y="64"/>
                </a:moveTo>
                <a:lnTo>
                  <a:pt x="401" y="297"/>
                </a:lnTo>
                <a:lnTo>
                  <a:pt x="401" y="233"/>
                </a:lnTo>
                <a:lnTo>
                  <a:pt x="0" y="0"/>
                </a:lnTo>
                <a:lnTo>
                  <a:pt x="2"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7" name="îṡ1íḓe">
            <a:extLst>
              <a:ext uri="{FF2B5EF4-FFF2-40B4-BE49-F238E27FC236}">
                <a16:creationId xmlns:a16="http://schemas.microsoft.com/office/drawing/2014/main" id="{F7451E6D-8652-4EEC-8F3B-7EB8911919A8}"/>
              </a:ext>
            </a:extLst>
          </p:cNvPr>
          <p:cNvSpPr/>
          <p:nvPr/>
        </p:nvSpPr>
        <p:spPr bwMode="auto">
          <a:xfrm flipH="1">
            <a:off x="2401926" y="3590216"/>
            <a:ext cx="783357" cy="454929"/>
          </a:xfrm>
          <a:custGeom>
            <a:avLst/>
            <a:gdLst>
              <a:gd name="T0" fmla="*/ 597 w 997"/>
              <a:gd name="T1" fmla="*/ 0 h 579"/>
              <a:gd name="T2" fmla="*/ 0 w 997"/>
              <a:gd name="T3" fmla="*/ 346 h 579"/>
              <a:gd name="T4" fmla="*/ 401 w 997"/>
              <a:gd name="T5" fmla="*/ 579 h 579"/>
              <a:gd name="T6" fmla="*/ 997 w 997"/>
              <a:gd name="T7" fmla="*/ 233 h 579"/>
              <a:gd name="T8" fmla="*/ 597 w 997"/>
              <a:gd name="T9" fmla="*/ 0 h 579"/>
            </a:gdLst>
            <a:ahLst/>
            <a:cxnLst>
              <a:cxn ang="0">
                <a:pos x="T0" y="T1"/>
              </a:cxn>
              <a:cxn ang="0">
                <a:pos x="T2" y="T3"/>
              </a:cxn>
              <a:cxn ang="0">
                <a:pos x="T4" y="T5"/>
              </a:cxn>
              <a:cxn ang="0">
                <a:pos x="T6" y="T7"/>
              </a:cxn>
              <a:cxn ang="0">
                <a:pos x="T8" y="T9"/>
              </a:cxn>
            </a:cxnLst>
            <a:rect l="0" t="0" r="r" b="b"/>
            <a:pathLst>
              <a:path w="997" h="579">
                <a:moveTo>
                  <a:pt x="597" y="0"/>
                </a:moveTo>
                <a:lnTo>
                  <a:pt x="0" y="346"/>
                </a:lnTo>
                <a:lnTo>
                  <a:pt x="401" y="579"/>
                </a:lnTo>
                <a:lnTo>
                  <a:pt x="997" y="233"/>
                </a:lnTo>
                <a:lnTo>
                  <a:pt x="597" y="0"/>
                </a:lnTo>
                <a:close/>
              </a:path>
            </a:pathLst>
          </a:custGeom>
          <a:solidFill>
            <a:srgbClr val="FF57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8" name="îSļíḓé">
            <a:extLst>
              <a:ext uri="{FF2B5EF4-FFF2-40B4-BE49-F238E27FC236}">
                <a16:creationId xmlns:a16="http://schemas.microsoft.com/office/drawing/2014/main" id="{7B0BDC49-6E7B-42DD-A8EB-2A8D67312CF0}"/>
              </a:ext>
            </a:extLst>
          </p:cNvPr>
          <p:cNvSpPr/>
          <p:nvPr/>
        </p:nvSpPr>
        <p:spPr bwMode="auto">
          <a:xfrm flipH="1">
            <a:off x="2401926" y="3590216"/>
            <a:ext cx="783357" cy="454929"/>
          </a:xfrm>
          <a:custGeom>
            <a:avLst/>
            <a:gdLst>
              <a:gd name="T0" fmla="*/ 597 w 997"/>
              <a:gd name="T1" fmla="*/ 0 h 579"/>
              <a:gd name="T2" fmla="*/ 0 w 997"/>
              <a:gd name="T3" fmla="*/ 346 h 579"/>
              <a:gd name="T4" fmla="*/ 401 w 997"/>
              <a:gd name="T5" fmla="*/ 579 h 579"/>
              <a:gd name="T6" fmla="*/ 997 w 997"/>
              <a:gd name="T7" fmla="*/ 233 h 579"/>
              <a:gd name="T8" fmla="*/ 597 w 997"/>
              <a:gd name="T9" fmla="*/ 0 h 579"/>
            </a:gdLst>
            <a:ahLst/>
            <a:cxnLst>
              <a:cxn ang="0">
                <a:pos x="T0" y="T1"/>
              </a:cxn>
              <a:cxn ang="0">
                <a:pos x="T2" y="T3"/>
              </a:cxn>
              <a:cxn ang="0">
                <a:pos x="T4" y="T5"/>
              </a:cxn>
              <a:cxn ang="0">
                <a:pos x="T6" y="T7"/>
              </a:cxn>
              <a:cxn ang="0">
                <a:pos x="T8" y="T9"/>
              </a:cxn>
            </a:cxnLst>
            <a:rect l="0" t="0" r="r" b="b"/>
            <a:pathLst>
              <a:path w="997" h="579">
                <a:moveTo>
                  <a:pt x="597" y="0"/>
                </a:moveTo>
                <a:lnTo>
                  <a:pt x="0" y="346"/>
                </a:lnTo>
                <a:lnTo>
                  <a:pt x="401" y="579"/>
                </a:lnTo>
                <a:lnTo>
                  <a:pt x="997" y="233"/>
                </a:lnTo>
                <a:lnTo>
                  <a:pt x="5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9" name="ï$ḷîḓê">
            <a:extLst>
              <a:ext uri="{FF2B5EF4-FFF2-40B4-BE49-F238E27FC236}">
                <a16:creationId xmlns:a16="http://schemas.microsoft.com/office/drawing/2014/main" id="{9FC2DCB4-F312-4197-95C9-6F3191BE9581}"/>
              </a:ext>
            </a:extLst>
          </p:cNvPr>
          <p:cNvSpPr/>
          <p:nvPr/>
        </p:nvSpPr>
        <p:spPr bwMode="auto">
          <a:xfrm flipH="1">
            <a:off x="2401926" y="3773287"/>
            <a:ext cx="468286" cy="322143"/>
          </a:xfrm>
          <a:custGeom>
            <a:avLst/>
            <a:gdLst>
              <a:gd name="T0" fmla="*/ 596 w 596"/>
              <a:gd name="T1" fmla="*/ 0 h 410"/>
              <a:gd name="T2" fmla="*/ 0 w 596"/>
              <a:gd name="T3" fmla="*/ 346 h 410"/>
              <a:gd name="T4" fmla="*/ 0 w 596"/>
              <a:gd name="T5" fmla="*/ 410 h 410"/>
              <a:gd name="T6" fmla="*/ 596 w 596"/>
              <a:gd name="T7" fmla="*/ 65 h 410"/>
              <a:gd name="T8" fmla="*/ 596 w 596"/>
              <a:gd name="T9" fmla="*/ 0 h 410"/>
            </a:gdLst>
            <a:ahLst/>
            <a:cxnLst>
              <a:cxn ang="0">
                <a:pos x="T0" y="T1"/>
              </a:cxn>
              <a:cxn ang="0">
                <a:pos x="T2" y="T3"/>
              </a:cxn>
              <a:cxn ang="0">
                <a:pos x="T4" y="T5"/>
              </a:cxn>
              <a:cxn ang="0">
                <a:pos x="T6" y="T7"/>
              </a:cxn>
              <a:cxn ang="0">
                <a:pos x="T8" y="T9"/>
              </a:cxn>
            </a:cxnLst>
            <a:rect l="0" t="0" r="r" b="b"/>
            <a:pathLst>
              <a:path w="596" h="410">
                <a:moveTo>
                  <a:pt x="596" y="0"/>
                </a:moveTo>
                <a:lnTo>
                  <a:pt x="0" y="346"/>
                </a:lnTo>
                <a:lnTo>
                  <a:pt x="0" y="410"/>
                </a:lnTo>
                <a:lnTo>
                  <a:pt x="596" y="65"/>
                </a:lnTo>
                <a:lnTo>
                  <a:pt x="596" y="0"/>
                </a:lnTo>
                <a:close/>
              </a:path>
            </a:pathLst>
          </a:custGeom>
          <a:solidFill>
            <a:srgbClr val="F241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0" name="íṡļíḓè">
            <a:extLst>
              <a:ext uri="{FF2B5EF4-FFF2-40B4-BE49-F238E27FC236}">
                <a16:creationId xmlns:a16="http://schemas.microsoft.com/office/drawing/2014/main" id="{A5EB4983-C3DE-4883-BBE7-D9C3CE1A4057}"/>
              </a:ext>
            </a:extLst>
          </p:cNvPr>
          <p:cNvSpPr/>
          <p:nvPr/>
        </p:nvSpPr>
        <p:spPr bwMode="auto">
          <a:xfrm flipH="1">
            <a:off x="2401926" y="3773287"/>
            <a:ext cx="468286" cy="322143"/>
          </a:xfrm>
          <a:custGeom>
            <a:avLst/>
            <a:gdLst>
              <a:gd name="T0" fmla="*/ 596 w 596"/>
              <a:gd name="T1" fmla="*/ 0 h 410"/>
              <a:gd name="T2" fmla="*/ 0 w 596"/>
              <a:gd name="T3" fmla="*/ 346 h 410"/>
              <a:gd name="T4" fmla="*/ 0 w 596"/>
              <a:gd name="T5" fmla="*/ 410 h 410"/>
              <a:gd name="T6" fmla="*/ 596 w 596"/>
              <a:gd name="T7" fmla="*/ 65 h 410"/>
              <a:gd name="T8" fmla="*/ 596 w 596"/>
              <a:gd name="T9" fmla="*/ 0 h 410"/>
            </a:gdLst>
            <a:ahLst/>
            <a:cxnLst>
              <a:cxn ang="0">
                <a:pos x="T0" y="T1"/>
              </a:cxn>
              <a:cxn ang="0">
                <a:pos x="T2" y="T3"/>
              </a:cxn>
              <a:cxn ang="0">
                <a:pos x="T4" y="T5"/>
              </a:cxn>
              <a:cxn ang="0">
                <a:pos x="T6" y="T7"/>
              </a:cxn>
              <a:cxn ang="0">
                <a:pos x="T8" y="T9"/>
              </a:cxn>
            </a:cxnLst>
            <a:rect l="0" t="0" r="r" b="b"/>
            <a:pathLst>
              <a:path w="596" h="410">
                <a:moveTo>
                  <a:pt x="596" y="0"/>
                </a:moveTo>
                <a:lnTo>
                  <a:pt x="0" y="346"/>
                </a:lnTo>
                <a:lnTo>
                  <a:pt x="0" y="410"/>
                </a:lnTo>
                <a:lnTo>
                  <a:pt x="596" y="65"/>
                </a:lnTo>
                <a:lnTo>
                  <a:pt x="5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1" name="ïṧľîde">
            <a:extLst>
              <a:ext uri="{FF2B5EF4-FFF2-40B4-BE49-F238E27FC236}">
                <a16:creationId xmlns:a16="http://schemas.microsoft.com/office/drawing/2014/main" id="{346B3820-5312-4B2D-912F-034B5EDFA0F1}"/>
              </a:ext>
            </a:extLst>
          </p:cNvPr>
          <p:cNvSpPr/>
          <p:nvPr/>
        </p:nvSpPr>
        <p:spPr bwMode="auto">
          <a:xfrm flipH="1">
            <a:off x="2921284" y="4126073"/>
            <a:ext cx="77000" cy="44000"/>
          </a:xfrm>
          <a:custGeom>
            <a:avLst/>
            <a:gdLst>
              <a:gd name="T0" fmla="*/ 1 w 98"/>
              <a:gd name="T1" fmla="*/ 0 h 56"/>
              <a:gd name="T2" fmla="*/ 0 w 98"/>
              <a:gd name="T3" fmla="*/ 0 h 56"/>
              <a:gd name="T4" fmla="*/ 97 w 98"/>
              <a:gd name="T5" fmla="*/ 56 h 56"/>
              <a:gd name="T6" fmla="*/ 98 w 98"/>
              <a:gd name="T7" fmla="*/ 56 h 56"/>
              <a:gd name="T8" fmla="*/ 1 w 98"/>
              <a:gd name="T9" fmla="*/ 0 h 56"/>
            </a:gdLst>
            <a:ahLst/>
            <a:cxnLst>
              <a:cxn ang="0">
                <a:pos x="T0" y="T1"/>
              </a:cxn>
              <a:cxn ang="0">
                <a:pos x="T2" y="T3"/>
              </a:cxn>
              <a:cxn ang="0">
                <a:pos x="T4" y="T5"/>
              </a:cxn>
              <a:cxn ang="0">
                <a:pos x="T6" y="T7"/>
              </a:cxn>
              <a:cxn ang="0">
                <a:pos x="T8" y="T9"/>
              </a:cxn>
            </a:cxnLst>
            <a:rect l="0" t="0" r="r" b="b"/>
            <a:pathLst>
              <a:path w="98" h="56">
                <a:moveTo>
                  <a:pt x="1" y="0"/>
                </a:moveTo>
                <a:lnTo>
                  <a:pt x="0" y="0"/>
                </a:lnTo>
                <a:lnTo>
                  <a:pt x="97" y="56"/>
                </a:lnTo>
                <a:lnTo>
                  <a:pt x="98" y="56"/>
                </a:lnTo>
                <a:lnTo>
                  <a:pt x="1" y="0"/>
                </a:lnTo>
                <a:close/>
              </a:path>
            </a:pathLst>
          </a:custGeom>
          <a:solidFill>
            <a:srgbClr val="B22B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2" name="ïş1ïḋe">
            <a:extLst>
              <a:ext uri="{FF2B5EF4-FFF2-40B4-BE49-F238E27FC236}">
                <a16:creationId xmlns:a16="http://schemas.microsoft.com/office/drawing/2014/main" id="{E474C74B-3B0B-4C68-8634-58B5CC27EB87}"/>
              </a:ext>
            </a:extLst>
          </p:cNvPr>
          <p:cNvSpPr/>
          <p:nvPr/>
        </p:nvSpPr>
        <p:spPr bwMode="auto">
          <a:xfrm flipH="1">
            <a:off x="2921284" y="4126073"/>
            <a:ext cx="77000" cy="44000"/>
          </a:xfrm>
          <a:custGeom>
            <a:avLst/>
            <a:gdLst>
              <a:gd name="T0" fmla="*/ 1 w 98"/>
              <a:gd name="T1" fmla="*/ 0 h 56"/>
              <a:gd name="T2" fmla="*/ 0 w 98"/>
              <a:gd name="T3" fmla="*/ 0 h 56"/>
              <a:gd name="T4" fmla="*/ 97 w 98"/>
              <a:gd name="T5" fmla="*/ 56 h 56"/>
              <a:gd name="T6" fmla="*/ 98 w 98"/>
              <a:gd name="T7" fmla="*/ 56 h 56"/>
              <a:gd name="T8" fmla="*/ 1 w 98"/>
              <a:gd name="T9" fmla="*/ 0 h 56"/>
            </a:gdLst>
            <a:ahLst/>
            <a:cxnLst>
              <a:cxn ang="0">
                <a:pos x="T0" y="T1"/>
              </a:cxn>
              <a:cxn ang="0">
                <a:pos x="T2" y="T3"/>
              </a:cxn>
              <a:cxn ang="0">
                <a:pos x="T4" y="T5"/>
              </a:cxn>
              <a:cxn ang="0">
                <a:pos x="T6" y="T7"/>
              </a:cxn>
              <a:cxn ang="0">
                <a:pos x="T8" y="T9"/>
              </a:cxn>
            </a:cxnLst>
            <a:rect l="0" t="0" r="r" b="b"/>
            <a:pathLst>
              <a:path w="98" h="56">
                <a:moveTo>
                  <a:pt x="1" y="0"/>
                </a:moveTo>
                <a:lnTo>
                  <a:pt x="0" y="0"/>
                </a:lnTo>
                <a:lnTo>
                  <a:pt x="97" y="56"/>
                </a:lnTo>
                <a:lnTo>
                  <a:pt x="98" y="56"/>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3" name="ïŝliḑé">
            <a:extLst>
              <a:ext uri="{FF2B5EF4-FFF2-40B4-BE49-F238E27FC236}">
                <a16:creationId xmlns:a16="http://schemas.microsoft.com/office/drawing/2014/main" id="{D1533B5D-2205-465D-B7D2-C082A82CB6E0}"/>
              </a:ext>
            </a:extLst>
          </p:cNvPr>
          <p:cNvSpPr/>
          <p:nvPr/>
        </p:nvSpPr>
        <p:spPr bwMode="auto">
          <a:xfrm flipH="1">
            <a:off x="2364213" y="3814930"/>
            <a:ext cx="855642" cy="355143"/>
          </a:xfrm>
          <a:custGeom>
            <a:avLst/>
            <a:gdLst>
              <a:gd name="T0" fmla="*/ 710 w 743"/>
              <a:gd name="T1" fmla="*/ 0 h 309"/>
              <a:gd name="T2" fmla="*/ 710 w 743"/>
              <a:gd name="T3" fmla="*/ 8 h 309"/>
              <a:gd name="T4" fmla="*/ 303 w 743"/>
              <a:gd name="T5" fmla="*/ 244 h 309"/>
              <a:gd name="T6" fmla="*/ 303 w 743"/>
              <a:gd name="T7" fmla="*/ 200 h 309"/>
              <a:gd name="T8" fmla="*/ 275 w 743"/>
              <a:gd name="T9" fmla="*/ 184 h 309"/>
              <a:gd name="T10" fmla="*/ 303 w 743"/>
              <a:gd name="T11" fmla="*/ 200 h 309"/>
              <a:gd name="T12" fmla="*/ 303 w 743"/>
              <a:gd name="T13" fmla="*/ 244 h 309"/>
              <a:gd name="T14" fmla="*/ 31 w 743"/>
              <a:gd name="T15" fmla="*/ 85 h 309"/>
              <a:gd name="T16" fmla="*/ 31 w 743"/>
              <a:gd name="T17" fmla="*/ 85 h 309"/>
              <a:gd name="T18" fmla="*/ 0 w 743"/>
              <a:gd name="T19" fmla="*/ 102 h 309"/>
              <a:gd name="T20" fmla="*/ 233 w 743"/>
              <a:gd name="T21" fmla="*/ 247 h 309"/>
              <a:gd name="T22" fmla="*/ 193 w 743"/>
              <a:gd name="T23" fmla="*/ 271 h 309"/>
              <a:gd name="T24" fmla="*/ 259 w 743"/>
              <a:gd name="T25" fmla="*/ 309 h 309"/>
              <a:gd name="T26" fmla="*/ 369 w 743"/>
              <a:gd name="T27" fmla="*/ 276 h 309"/>
              <a:gd name="T28" fmla="*/ 390 w 743"/>
              <a:gd name="T29" fmla="*/ 235 h 309"/>
              <a:gd name="T30" fmla="*/ 454 w 743"/>
              <a:gd name="T31" fmla="*/ 224 h 309"/>
              <a:gd name="T32" fmla="*/ 485 w 743"/>
              <a:gd name="T33" fmla="*/ 205 h 309"/>
              <a:gd name="T34" fmla="*/ 485 w 743"/>
              <a:gd name="T35" fmla="*/ 186 h 309"/>
              <a:gd name="T36" fmla="*/ 527 w 743"/>
              <a:gd name="T37" fmla="*/ 181 h 309"/>
              <a:gd name="T38" fmla="*/ 559 w 743"/>
              <a:gd name="T39" fmla="*/ 163 h 309"/>
              <a:gd name="T40" fmla="*/ 559 w 743"/>
              <a:gd name="T41" fmla="*/ 129 h 309"/>
              <a:gd name="T42" fmla="*/ 622 w 743"/>
              <a:gd name="T43" fmla="*/ 125 h 309"/>
              <a:gd name="T44" fmla="*/ 671 w 743"/>
              <a:gd name="T45" fmla="*/ 76 h 309"/>
              <a:gd name="T46" fmla="*/ 734 w 743"/>
              <a:gd name="T47" fmla="*/ 63 h 309"/>
              <a:gd name="T48" fmla="*/ 735 w 743"/>
              <a:gd name="T49" fmla="*/ 28 h 309"/>
              <a:gd name="T50" fmla="*/ 710 w 743"/>
              <a:gd name="T5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3" h="309">
                <a:moveTo>
                  <a:pt x="710" y="0"/>
                </a:moveTo>
                <a:cubicBezTo>
                  <a:pt x="710" y="8"/>
                  <a:pt x="710" y="8"/>
                  <a:pt x="710" y="8"/>
                </a:cubicBezTo>
                <a:cubicBezTo>
                  <a:pt x="303" y="244"/>
                  <a:pt x="303" y="244"/>
                  <a:pt x="303" y="244"/>
                </a:cubicBezTo>
                <a:cubicBezTo>
                  <a:pt x="303" y="200"/>
                  <a:pt x="303" y="200"/>
                  <a:pt x="303" y="200"/>
                </a:cubicBezTo>
                <a:cubicBezTo>
                  <a:pt x="275" y="184"/>
                  <a:pt x="275" y="184"/>
                  <a:pt x="275" y="184"/>
                </a:cubicBezTo>
                <a:cubicBezTo>
                  <a:pt x="303" y="200"/>
                  <a:pt x="303" y="200"/>
                  <a:pt x="303" y="200"/>
                </a:cubicBezTo>
                <a:cubicBezTo>
                  <a:pt x="303" y="244"/>
                  <a:pt x="303" y="244"/>
                  <a:pt x="303" y="244"/>
                </a:cubicBezTo>
                <a:cubicBezTo>
                  <a:pt x="31" y="85"/>
                  <a:pt x="31" y="85"/>
                  <a:pt x="31" y="85"/>
                </a:cubicBezTo>
                <a:cubicBezTo>
                  <a:pt x="31" y="85"/>
                  <a:pt x="31" y="85"/>
                  <a:pt x="31" y="85"/>
                </a:cubicBezTo>
                <a:cubicBezTo>
                  <a:pt x="0" y="102"/>
                  <a:pt x="0" y="102"/>
                  <a:pt x="0" y="102"/>
                </a:cubicBezTo>
                <a:cubicBezTo>
                  <a:pt x="233" y="247"/>
                  <a:pt x="233" y="247"/>
                  <a:pt x="233" y="247"/>
                </a:cubicBezTo>
                <a:cubicBezTo>
                  <a:pt x="193" y="271"/>
                  <a:pt x="193" y="271"/>
                  <a:pt x="193" y="271"/>
                </a:cubicBezTo>
                <a:cubicBezTo>
                  <a:pt x="259" y="309"/>
                  <a:pt x="259" y="309"/>
                  <a:pt x="259" y="309"/>
                </a:cubicBezTo>
                <a:cubicBezTo>
                  <a:pt x="369" y="276"/>
                  <a:pt x="369" y="276"/>
                  <a:pt x="369" y="276"/>
                </a:cubicBezTo>
                <a:cubicBezTo>
                  <a:pt x="390" y="235"/>
                  <a:pt x="390" y="235"/>
                  <a:pt x="390" y="235"/>
                </a:cubicBezTo>
                <a:cubicBezTo>
                  <a:pt x="454" y="224"/>
                  <a:pt x="454" y="224"/>
                  <a:pt x="454" y="224"/>
                </a:cubicBezTo>
                <a:cubicBezTo>
                  <a:pt x="485" y="205"/>
                  <a:pt x="485" y="205"/>
                  <a:pt x="485" y="205"/>
                </a:cubicBezTo>
                <a:cubicBezTo>
                  <a:pt x="485" y="186"/>
                  <a:pt x="485" y="186"/>
                  <a:pt x="485" y="186"/>
                </a:cubicBezTo>
                <a:cubicBezTo>
                  <a:pt x="527" y="181"/>
                  <a:pt x="527" y="181"/>
                  <a:pt x="527" y="181"/>
                </a:cubicBezTo>
                <a:cubicBezTo>
                  <a:pt x="559" y="163"/>
                  <a:pt x="559" y="163"/>
                  <a:pt x="559" y="163"/>
                </a:cubicBezTo>
                <a:cubicBezTo>
                  <a:pt x="559" y="129"/>
                  <a:pt x="559" y="129"/>
                  <a:pt x="559" y="129"/>
                </a:cubicBezTo>
                <a:cubicBezTo>
                  <a:pt x="622" y="125"/>
                  <a:pt x="622" y="125"/>
                  <a:pt x="622" y="125"/>
                </a:cubicBezTo>
                <a:cubicBezTo>
                  <a:pt x="671" y="76"/>
                  <a:pt x="671" y="76"/>
                  <a:pt x="671" y="76"/>
                </a:cubicBezTo>
                <a:cubicBezTo>
                  <a:pt x="734" y="63"/>
                  <a:pt x="734" y="63"/>
                  <a:pt x="734" y="63"/>
                </a:cubicBezTo>
                <a:cubicBezTo>
                  <a:pt x="734" y="63"/>
                  <a:pt x="743" y="32"/>
                  <a:pt x="735" y="28"/>
                </a:cubicBezTo>
                <a:cubicBezTo>
                  <a:pt x="710" y="0"/>
                  <a:pt x="710" y="0"/>
                  <a:pt x="710" y="0"/>
                </a:cubicBezTo>
              </a:path>
            </a:pathLst>
          </a:custGeom>
          <a:solidFill>
            <a:srgbClr val="D749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4" name="îŝľiḑê">
            <a:extLst>
              <a:ext uri="{FF2B5EF4-FFF2-40B4-BE49-F238E27FC236}">
                <a16:creationId xmlns:a16="http://schemas.microsoft.com/office/drawing/2014/main" id="{B4B1F9DC-C795-42B4-93A6-70B2ADDF62D8}"/>
              </a:ext>
            </a:extLst>
          </p:cNvPr>
          <p:cNvSpPr/>
          <p:nvPr/>
        </p:nvSpPr>
        <p:spPr bwMode="auto">
          <a:xfrm flipH="1">
            <a:off x="2870212" y="3864430"/>
            <a:ext cx="313500" cy="231000"/>
          </a:xfrm>
          <a:custGeom>
            <a:avLst/>
            <a:gdLst>
              <a:gd name="T0" fmla="*/ 0 w 399"/>
              <a:gd name="T1" fmla="*/ 0 h 294"/>
              <a:gd name="T2" fmla="*/ 0 w 399"/>
              <a:gd name="T3" fmla="*/ 60 h 294"/>
              <a:gd name="T4" fmla="*/ 0 w 399"/>
              <a:gd name="T5" fmla="*/ 61 h 294"/>
              <a:gd name="T6" fmla="*/ 0 w 399"/>
              <a:gd name="T7" fmla="*/ 61 h 294"/>
              <a:gd name="T8" fmla="*/ 399 w 399"/>
              <a:gd name="T9" fmla="*/ 294 h 294"/>
              <a:gd name="T10" fmla="*/ 399 w 399"/>
              <a:gd name="T11" fmla="*/ 230 h 294"/>
              <a:gd name="T12" fmla="*/ 358 w 399"/>
              <a:gd name="T13" fmla="*/ 206 h 294"/>
              <a:gd name="T14" fmla="*/ 355 w 399"/>
              <a:gd name="T15" fmla="*/ 208 h 294"/>
              <a:gd name="T16" fmla="*/ 0 w 399"/>
              <a:gd name="T1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9" h="294">
                <a:moveTo>
                  <a:pt x="0" y="0"/>
                </a:moveTo>
                <a:lnTo>
                  <a:pt x="0" y="60"/>
                </a:lnTo>
                <a:lnTo>
                  <a:pt x="0" y="61"/>
                </a:lnTo>
                <a:lnTo>
                  <a:pt x="0" y="61"/>
                </a:lnTo>
                <a:lnTo>
                  <a:pt x="399" y="294"/>
                </a:lnTo>
                <a:lnTo>
                  <a:pt x="399" y="230"/>
                </a:lnTo>
                <a:lnTo>
                  <a:pt x="358" y="206"/>
                </a:lnTo>
                <a:lnTo>
                  <a:pt x="355" y="208"/>
                </a:lnTo>
                <a:lnTo>
                  <a:pt x="0" y="0"/>
                </a:lnTo>
                <a:close/>
              </a:path>
            </a:pathLst>
          </a:custGeom>
          <a:solidFill>
            <a:srgbClr val="B22B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5" name="íşļiḍé">
            <a:extLst>
              <a:ext uri="{FF2B5EF4-FFF2-40B4-BE49-F238E27FC236}">
                <a16:creationId xmlns:a16="http://schemas.microsoft.com/office/drawing/2014/main" id="{CDCA40CA-5620-4ED2-8699-0A5D322392FD}"/>
              </a:ext>
            </a:extLst>
          </p:cNvPr>
          <p:cNvSpPr/>
          <p:nvPr/>
        </p:nvSpPr>
        <p:spPr bwMode="auto">
          <a:xfrm flipH="1">
            <a:off x="2870212" y="3864430"/>
            <a:ext cx="313500" cy="231000"/>
          </a:xfrm>
          <a:custGeom>
            <a:avLst/>
            <a:gdLst>
              <a:gd name="T0" fmla="*/ 0 w 399"/>
              <a:gd name="T1" fmla="*/ 0 h 294"/>
              <a:gd name="T2" fmla="*/ 0 w 399"/>
              <a:gd name="T3" fmla="*/ 60 h 294"/>
              <a:gd name="T4" fmla="*/ 0 w 399"/>
              <a:gd name="T5" fmla="*/ 61 h 294"/>
              <a:gd name="T6" fmla="*/ 0 w 399"/>
              <a:gd name="T7" fmla="*/ 61 h 294"/>
              <a:gd name="T8" fmla="*/ 399 w 399"/>
              <a:gd name="T9" fmla="*/ 294 h 294"/>
              <a:gd name="T10" fmla="*/ 399 w 399"/>
              <a:gd name="T11" fmla="*/ 230 h 294"/>
              <a:gd name="T12" fmla="*/ 358 w 399"/>
              <a:gd name="T13" fmla="*/ 206 h 294"/>
              <a:gd name="T14" fmla="*/ 355 w 399"/>
              <a:gd name="T15" fmla="*/ 208 h 294"/>
              <a:gd name="T16" fmla="*/ 0 w 399"/>
              <a:gd name="T1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9" h="294">
                <a:moveTo>
                  <a:pt x="0" y="0"/>
                </a:moveTo>
                <a:lnTo>
                  <a:pt x="0" y="60"/>
                </a:lnTo>
                <a:lnTo>
                  <a:pt x="0" y="61"/>
                </a:lnTo>
                <a:lnTo>
                  <a:pt x="0" y="61"/>
                </a:lnTo>
                <a:lnTo>
                  <a:pt x="399" y="294"/>
                </a:lnTo>
                <a:lnTo>
                  <a:pt x="399" y="230"/>
                </a:lnTo>
                <a:lnTo>
                  <a:pt x="358" y="206"/>
                </a:lnTo>
                <a:lnTo>
                  <a:pt x="355" y="20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6" name="ïśļïḑê">
            <a:extLst>
              <a:ext uri="{FF2B5EF4-FFF2-40B4-BE49-F238E27FC236}">
                <a16:creationId xmlns:a16="http://schemas.microsoft.com/office/drawing/2014/main" id="{9DDE1F6E-F69B-4C0C-8527-C1290AA639CF}"/>
              </a:ext>
            </a:extLst>
          </p:cNvPr>
          <p:cNvSpPr/>
          <p:nvPr/>
        </p:nvSpPr>
        <p:spPr bwMode="auto">
          <a:xfrm flipH="1">
            <a:off x="2441212" y="3787430"/>
            <a:ext cx="461214" cy="257714"/>
          </a:xfrm>
          <a:custGeom>
            <a:avLst/>
            <a:gdLst>
              <a:gd name="T0" fmla="*/ 559 w 587"/>
              <a:gd name="T1" fmla="*/ 0 h 328"/>
              <a:gd name="T2" fmla="*/ 0 w 587"/>
              <a:gd name="T3" fmla="*/ 304 h 328"/>
              <a:gd name="T4" fmla="*/ 41 w 587"/>
              <a:gd name="T5" fmla="*/ 328 h 328"/>
              <a:gd name="T6" fmla="*/ 587 w 587"/>
              <a:gd name="T7" fmla="*/ 11 h 328"/>
              <a:gd name="T8" fmla="*/ 559 w 587"/>
              <a:gd name="T9" fmla="*/ 0 h 328"/>
            </a:gdLst>
            <a:ahLst/>
            <a:cxnLst>
              <a:cxn ang="0">
                <a:pos x="T0" y="T1"/>
              </a:cxn>
              <a:cxn ang="0">
                <a:pos x="T2" y="T3"/>
              </a:cxn>
              <a:cxn ang="0">
                <a:pos x="T4" y="T5"/>
              </a:cxn>
              <a:cxn ang="0">
                <a:pos x="T6" y="T7"/>
              </a:cxn>
              <a:cxn ang="0">
                <a:pos x="T8" y="T9"/>
              </a:cxn>
            </a:cxnLst>
            <a:rect l="0" t="0" r="r" b="b"/>
            <a:pathLst>
              <a:path w="587" h="328">
                <a:moveTo>
                  <a:pt x="559" y="0"/>
                </a:moveTo>
                <a:lnTo>
                  <a:pt x="0" y="304"/>
                </a:lnTo>
                <a:lnTo>
                  <a:pt x="41" y="328"/>
                </a:lnTo>
                <a:lnTo>
                  <a:pt x="587" y="11"/>
                </a:lnTo>
                <a:lnTo>
                  <a:pt x="559" y="0"/>
                </a:lnTo>
                <a:close/>
              </a:path>
            </a:pathLst>
          </a:custGeom>
          <a:solidFill>
            <a:srgbClr val="D749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7" name="ïSḻíḍê">
            <a:extLst>
              <a:ext uri="{FF2B5EF4-FFF2-40B4-BE49-F238E27FC236}">
                <a16:creationId xmlns:a16="http://schemas.microsoft.com/office/drawing/2014/main" id="{02E4D4A7-C89E-4746-9A2B-311398BF335D}"/>
              </a:ext>
            </a:extLst>
          </p:cNvPr>
          <p:cNvSpPr/>
          <p:nvPr/>
        </p:nvSpPr>
        <p:spPr bwMode="auto">
          <a:xfrm flipH="1">
            <a:off x="2441212" y="3787430"/>
            <a:ext cx="461214" cy="257714"/>
          </a:xfrm>
          <a:custGeom>
            <a:avLst/>
            <a:gdLst>
              <a:gd name="T0" fmla="*/ 559 w 587"/>
              <a:gd name="T1" fmla="*/ 0 h 328"/>
              <a:gd name="T2" fmla="*/ 0 w 587"/>
              <a:gd name="T3" fmla="*/ 304 h 328"/>
              <a:gd name="T4" fmla="*/ 41 w 587"/>
              <a:gd name="T5" fmla="*/ 328 h 328"/>
              <a:gd name="T6" fmla="*/ 587 w 587"/>
              <a:gd name="T7" fmla="*/ 11 h 328"/>
              <a:gd name="T8" fmla="*/ 559 w 587"/>
              <a:gd name="T9" fmla="*/ 0 h 328"/>
            </a:gdLst>
            <a:ahLst/>
            <a:cxnLst>
              <a:cxn ang="0">
                <a:pos x="T0" y="T1"/>
              </a:cxn>
              <a:cxn ang="0">
                <a:pos x="T2" y="T3"/>
              </a:cxn>
              <a:cxn ang="0">
                <a:pos x="T4" y="T5"/>
              </a:cxn>
              <a:cxn ang="0">
                <a:pos x="T6" y="T7"/>
              </a:cxn>
              <a:cxn ang="0">
                <a:pos x="T8" y="T9"/>
              </a:cxn>
            </a:cxnLst>
            <a:rect l="0" t="0" r="r" b="b"/>
            <a:pathLst>
              <a:path w="587" h="328">
                <a:moveTo>
                  <a:pt x="559" y="0"/>
                </a:moveTo>
                <a:lnTo>
                  <a:pt x="0" y="304"/>
                </a:lnTo>
                <a:lnTo>
                  <a:pt x="41" y="328"/>
                </a:lnTo>
                <a:lnTo>
                  <a:pt x="587" y="11"/>
                </a:lnTo>
                <a:lnTo>
                  <a:pt x="5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8" name="îş1ïḑe">
            <a:extLst>
              <a:ext uri="{FF2B5EF4-FFF2-40B4-BE49-F238E27FC236}">
                <a16:creationId xmlns:a16="http://schemas.microsoft.com/office/drawing/2014/main" id="{1C952320-F107-49F9-983A-98F2CD165315}"/>
              </a:ext>
            </a:extLst>
          </p:cNvPr>
          <p:cNvSpPr/>
          <p:nvPr/>
        </p:nvSpPr>
        <p:spPr bwMode="auto">
          <a:xfrm flipH="1">
            <a:off x="2401926" y="3796073"/>
            <a:ext cx="468286" cy="299357"/>
          </a:xfrm>
          <a:custGeom>
            <a:avLst/>
            <a:gdLst>
              <a:gd name="T0" fmla="*/ 546 w 596"/>
              <a:gd name="T1" fmla="*/ 0 h 381"/>
              <a:gd name="T2" fmla="*/ 0 w 596"/>
              <a:gd name="T3" fmla="*/ 317 h 381"/>
              <a:gd name="T4" fmla="*/ 0 w 596"/>
              <a:gd name="T5" fmla="*/ 381 h 381"/>
              <a:gd name="T6" fmla="*/ 596 w 596"/>
              <a:gd name="T7" fmla="*/ 36 h 381"/>
              <a:gd name="T8" fmla="*/ 596 w 596"/>
              <a:gd name="T9" fmla="*/ 24 h 381"/>
              <a:gd name="T10" fmla="*/ 593 w 596"/>
              <a:gd name="T11" fmla="*/ 19 h 381"/>
              <a:gd name="T12" fmla="*/ 546 w 596"/>
              <a:gd name="T13" fmla="*/ 0 h 381"/>
            </a:gdLst>
            <a:ahLst/>
            <a:cxnLst>
              <a:cxn ang="0">
                <a:pos x="T0" y="T1"/>
              </a:cxn>
              <a:cxn ang="0">
                <a:pos x="T2" y="T3"/>
              </a:cxn>
              <a:cxn ang="0">
                <a:pos x="T4" y="T5"/>
              </a:cxn>
              <a:cxn ang="0">
                <a:pos x="T6" y="T7"/>
              </a:cxn>
              <a:cxn ang="0">
                <a:pos x="T8" y="T9"/>
              </a:cxn>
              <a:cxn ang="0">
                <a:pos x="T10" y="T11"/>
              </a:cxn>
              <a:cxn ang="0">
                <a:pos x="T12" y="T13"/>
              </a:cxn>
            </a:cxnLst>
            <a:rect l="0" t="0" r="r" b="b"/>
            <a:pathLst>
              <a:path w="596" h="381">
                <a:moveTo>
                  <a:pt x="546" y="0"/>
                </a:moveTo>
                <a:lnTo>
                  <a:pt x="0" y="317"/>
                </a:lnTo>
                <a:lnTo>
                  <a:pt x="0" y="381"/>
                </a:lnTo>
                <a:lnTo>
                  <a:pt x="596" y="36"/>
                </a:lnTo>
                <a:lnTo>
                  <a:pt x="596" y="24"/>
                </a:lnTo>
                <a:lnTo>
                  <a:pt x="593" y="19"/>
                </a:lnTo>
                <a:lnTo>
                  <a:pt x="546" y="0"/>
                </a:lnTo>
                <a:close/>
              </a:path>
            </a:pathLst>
          </a:custGeom>
          <a:solidFill>
            <a:srgbClr val="CC3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9" name="îśḷiḓe">
            <a:extLst>
              <a:ext uri="{FF2B5EF4-FFF2-40B4-BE49-F238E27FC236}">
                <a16:creationId xmlns:a16="http://schemas.microsoft.com/office/drawing/2014/main" id="{5D3F32DE-4D6C-43C9-8D13-E84B15B3B7DA}"/>
              </a:ext>
            </a:extLst>
          </p:cNvPr>
          <p:cNvSpPr/>
          <p:nvPr/>
        </p:nvSpPr>
        <p:spPr bwMode="auto">
          <a:xfrm flipH="1">
            <a:off x="2401926" y="3796073"/>
            <a:ext cx="468286" cy="299357"/>
          </a:xfrm>
          <a:custGeom>
            <a:avLst/>
            <a:gdLst>
              <a:gd name="T0" fmla="*/ 546 w 596"/>
              <a:gd name="T1" fmla="*/ 0 h 381"/>
              <a:gd name="T2" fmla="*/ 0 w 596"/>
              <a:gd name="T3" fmla="*/ 317 h 381"/>
              <a:gd name="T4" fmla="*/ 0 w 596"/>
              <a:gd name="T5" fmla="*/ 381 h 381"/>
              <a:gd name="T6" fmla="*/ 596 w 596"/>
              <a:gd name="T7" fmla="*/ 36 h 381"/>
              <a:gd name="T8" fmla="*/ 596 w 596"/>
              <a:gd name="T9" fmla="*/ 24 h 381"/>
              <a:gd name="T10" fmla="*/ 593 w 596"/>
              <a:gd name="T11" fmla="*/ 19 h 381"/>
              <a:gd name="T12" fmla="*/ 546 w 596"/>
              <a:gd name="T13" fmla="*/ 0 h 381"/>
            </a:gdLst>
            <a:ahLst/>
            <a:cxnLst>
              <a:cxn ang="0">
                <a:pos x="T0" y="T1"/>
              </a:cxn>
              <a:cxn ang="0">
                <a:pos x="T2" y="T3"/>
              </a:cxn>
              <a:cxn ang="0">
                <a:pos x="T4" y="T5"/>
              </a:cxn>
              <a:cxn ang="0">
                <a:pos x="T6" y="T7"/>
              </a:cxn>
              <a:cxn ang="0">
                <a:pos x="T8" y="T9"/>
              </a:cxn>
              <a:cxn ang="0">
                <a:pos x="T10" y="T11"/>
              </a:cxn>
              <a:cxn ang="0">
                <a:pos x="T12" y="T13"/>
              </a:cxn>
            </a:cxnLst>
            <a:rect l="0" t="0" r="r" b="b"/>
            <a:pathLst>
              <a:path w="596" h="381">
                <a:moveTo>
                  <a:pt x="546" y="0"/>
                </a:moveTo>
                <a:lnTo>
                  <a:pt x="0" y="317"/>
                </a:lnTo>
                <a:lnTo>
                  <a:pt x="0" y="381"/>
                </a:lnTo>
                <a:lnTo>
                  <a:pt x="596" y="36"/>
                </a:lnTo>
                <a:lnTo>
                  <a:pt x="596" y="24"/>
                </a:lnTo>
                <a:lnTo>
                  <a:pt x="593" y="19"/>
                </a:lnTo>
                <a:lnTo>
                  <a:pt x="5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629" name="组合 628"/>
          <p:cNvGrpSpPr/>
          <p:nvPr/>
        </p:nvGrpSpPr>
        <p:grpSpPr>
          <a:xfrm>
            <a:off x="2025703" y="3199518"/>
            <a:ext cx="753760" cy="530751"/>
            <a:chOff x="2236140" y="3041786"/>
            <a:chExt cx="753760" cy="530751"/>
          </a:xfrm>
        </p:grpSpPr>
        <p:grpSp>
          <p:nvGrpSpPr>
            <p:cNvPr id="628" name="组合 627"/>
            <p:cNvGrpSpPr/>
            <p:nvPr/>
          </p:nvGrpSpPr>
          <p:grpSpPr>
            <a:xfrm flipH="1">
              <a:off x="2236140" y="3336036"/>
              <a:ext cx="146144" cy="236501"/>
              <a:chOff x="2727997" y="3906858"/>
              <a:chExt cx="146144" cy="236501"/>
            </a:xfrm>
          </p:grpSpPr>
          <p:sp>
            <p:nvSpPr>
              <p:cNvPr id="490" name="ïŝlíḋe">
                <a:extLst>
                  <a:ext uri="{FF2B5EF4-FFF2-40B4-BE49-F238E27FC236}">
                    <a16:creationId xmlns:a16="http://schemas.microsoft.com/office/drawing/2014/main" id="{D82FC73F-226C-4B72-82C7-AB5688BD97BE}"/>
                  </a:ext>
                </a:extLst>
              </p:cNvPr>
              <p:cNvSpPr/>
              <p:nvPr/>
            </p:nvSpPr>
            <p:spPr bwMode="auto">
              <a:xfrm flipH="1">
                <a:off x="2740569" y="3988573"/>
                <a:ext cx="88786" cy="20428"/>
              </a:xfrm>
              <a:custGeom>
                <a:avLst/>
                <a:gdLst>
                  <a:gd name="T0" fmla="*/ 49 w 77"/>
                  <a:gd name="T1" fmla="*/ 2 h 18"/>
                  <a:gd name="T2" fmla="*/ 48 w 77"/>
                  <a:gd name="T3" fmla="*/ 1 h 18"/>
                  <a:gd name="T4" fmla="*/ 47 w 77"/>
                  <a:gd name="T5" fmla="*/ 1 h 18"/>
                  <a:gd name="T6" fmla="*/ 46 w 77"/>
                  <a:gd name="T7" fmla="*/ 1 h 18"/>
                  <a:gd name="T8" fmla="*/ 44 w 77"/>
                  <a:gd name="T9" fmla="*/ 0 h 18"/>
                  <a:gd name="T10" fmla="*/ 43 w 77"/>
                  <a:gd name="T11" fmla="*/ 0 h 18"/>
                  <a:gd name="T12" fmla="*/ 43 w 77"/>
                  <a:gd name="T13" fmla="*/ 0 h 18"/>
                  <a:gd name="T14" fmla="*/ 39 w 77"/>
                  <a:gd name="T15" fmla="*/ 0 h 18"/>
                  <a:gd name="T16" fmla="*/ 39 w 77"/>
                  <a:gd name="T17" fmla="*/ 0 h 18"/>
                  <a:gd name="T18" fmla="*/ 37 w 77"/>
                  <a:gd name="T19" fmla="*/ 0 h 18"/>
                  <a:gd name="T20" fmla="*/ 35 w 77"/>
                  <a:gd name="T21" fmla="*/ 0 h 18"/>
                  <a:gd name="T22" fmla="*/ 33 w 77"/>
                  <a:gd name="T23" fmla="*/ 0 h 18"/>
                  <a:gd name="T24" fmla="*/ 9 w 77"/>
                  <a:gd name="T25" fmla="*/ 2 h 18"/>
                  <a:gd name="T26" fmla="*/ 7 w 77"/>
                  <a:gd name="T27" fmla="*/ 2 h 18"/>
                  <a:gd name="T28" fmla="*/ 6 w 77"/>
                  <a:gd name="T29" fmla="*/ 2 h 18"/>
                  <a:gd name="T30" fmla="*/ 4 w 77"/>
                  <a:gd name="T31" fmla="*/ 2 h 18"/>
                  <a:gd name="T32" fmla="*/ 4 w 77"/>
                  <a:gd name="T33" fmla="*/ 2 h 18"/>
                  <a:gd name="T34" fmla="*/ 2 w 77"/>
                  <a:gd name="T35" fmla="*/ 1 h 18"/>
                  <a:gd name="T36" fmla="*/ 2 w 77"/>
                  <a:gd name="T37" fmla="*/ 1 h 18"/>
                  <a:gd name="T38" fmla="*/ 0 w 77"/>
                  <a:gd name="T39" fmla="*/ 1 h 18"/>
                  <a:gd name="T40" fmla="*/ 26 w 77"/>
                  <a:gd name="T41" fmla="*/ 16 h 18"/>
                  <a:gd name="T42" fmla="*/ 26 w 77"/>
                  <a:gd name="T43" fmla="*/ 16 h 18"/>
                  <a:gd name="T44" fmla="*/ 27 w 77"/>
                  <a:gd name="T45" fmla="*/ 16 h 18"/>
                  <a:gd name="T46" fmla="*/ 27 w 77"/>
                  <a:gd name="T47" fmla="*/ 16 h 18"/>
                  <a:gd name="T48" fmla="*/ 28 w 77"/>
                  <a:gd name="T49" fmla="*/ 16 h 18"/>
                  <a:gd name="T50" fmla="*/ 28 w 77"/>
                  <a:gd name="T51" fmla="*/ 16 h 18"/>
                  <a:gd name="T52" fmla="*/ 29 w 77"/>
                  <a:gd name="T53" fmla="*/ 17 h 18"/>
                  <a:gd name="T54" fmla="*/ 29 w 77"/>
                  <a:gd name="T55" fmla="*/ 17 h 18"/>
                  <a:gd name="T56" fmla="*/ 30 w 77"/>
                  <a:gd name="T57" fmla="*/ 17 h 18"/>
                  <a:gd name="T58" fmla="*/ 30 w 77"/>
                  <a:gd name="T59" fmla="*/ 17 h 18"/>
                  <a:gd name="T60" fmla="*/ 31 w 77"/>
                  <a:gd name="T61" fmla="*/ 17 h 18"/>
                  <a:gd name="T62" fmla="*/ 32 w 77"/>
                  <a:gd name="T63" fmla="*/ 17 h 18"/>
                  <a:gd name="T64" fmla="*/ 33 w 77"/>
                  <a:gd name="T65" fmla="*/ 17 h 18"/>
                  <a:gd name="T66" fmla="*/ 35 w 77"/>
                  <a:gd name="T67" fmla="*/ 17 h 18"/>
                  <a:gd name="T68" fmla="*/ 58 w 77"/>
                  <a:gd name="T69" fmla="*/ 14 h 18"/>
                  <a:gd name="T70" fmla="*/ 62 w 77"/>
                  <a:gd name="T71" fmla="*/ 14 h 18"/>
                  <a:gd name="T72" fmla="*/ 64 w 77"/>
                  <a:gd name="T73" fmla="*/ 14 h 18"/>
                  <a:gd name="T74" fmla="*/ 69 w 77"/>
                  <a:gd name="T75" fmla="*/ 15 h 18"/>
                  <a:gd name="T76" fmla="*/ 69 w 77"/>
                  <a:gd name="T77" fmla="*/ 15 h 18"/>
                  <a:gd name="T78" fmla="*/ 73 w 77"/>
                  <a:gd name="T79" fmla="*/ 16 h 18"/>
                  <a:gd name="T80" fmla="*/ 73 w 77"/>
                  <a:gd name="T81" fmla="*/ 16 h 18"/>
                  <a:gd name="T82" fmla="*/ 77 w 77"/>
                  <a:gd name="T83" fmla="*/ 18 h 18"/>
                  <a:gd name="T84" fmla="*/ 51 w 77"/>
                  <a:gd name="T85" fmla="*/ 3 h 18"/>
                  <a:gd name="T86" fmla="*/ 51 w 77"/>
                  <a:gd name="T87" fmla="*/ 3 h 18"/>
                  <a:gd name="T88" fmla="*/ 49 w 77"/>
                  <a:gd name="T8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7" h="18">
                    <a:moveTo>
                      <a:pt x="49" y="2"/>
                    </a:moveTo>
                    <a:cubicBezTo>
                      <a:pt x="48" y="1"/>
                      <a:pt x="48" y="1"/>
                      <a:pt x="48" y="1"/>
                    </a:cubicBezTo>
                    <a:cubicBezTo>
                      <a:pt x="47" y="1"/>
                      <a:pt x="47" y="1"/>
                      <a:pt x="47" y="1"/>
                    </a:cubicBezTo>
                    <a:cubicBezTo>
                      <a:pt x="46" y="1"/>
                      <a:pt x="46" y="1"/>
                      <a:pt x="46" y="1"/>
                    </a:cubicBezTo>
                    <a:cubicBezTo>
                      <a:pt x="45" y="1"/>
                      <a:pt x="44" y="0"/>
                      <a:pt x="44" y="0"/>
                    </a:cubicBezTo>
                    <a:cubicBezTo>
                      <a:pt x="43" y="0"/>
                      <a:pt x="43" y="0"/>
                      <a:pt x="43" y="0"/>
                    </a:cubicBezTo>
                    <a:cubicBezTo>
                      <a:pt x="43" y="0"/>
                      <a:pt x="43" y="0"/>
                      <a:pt x="43" y="0"/>
                    </a:cubicBezTo>
                    <a:cubicBezTo>
                      <a:pt x="42" y="0"/>
                      <a:pt x="41" y="0"/>
                      <a:pt x="39" y="0"/>
                    </a:cubicBezTo>
                    <a:cubicBezTo>
                      <a:pt x="39" y="0"/>
                      <a:pt x="39" y="0"/>
                      <a:pt x="39" y="0"/>
                    </a:cubicBezTo>
                    <a:cubicBezTo>
                      <a:pt x="38" y="0"/>
                      <a:pt x="37" y="0"/>
                      <a:pt x="37" y="0"/>
                    </a:cubicBezTo>
                    <a:cubicBezTo>
                      <a:pt x="36" y="0"/>
                      <a:pt x="35" y="0"/>
                      <a:pt x="35" y="0"/>
                    </a:cubicBezTo>
                    <a:cubicBezTo>
                      <a:pt x="34" y="0"/>
                      <a:pt x="33" y="0"/>
                      <a:pt x="33" y="0"/>
                    </a:cubicBezTo>
                    <a:cubicBezTo>
                      <a:pt x="9" y="2"/>
                      <a:pt x="9" y="2"/>
                      <a:pt x="9" y="2"/>
                    </a:cubicBezTo>
                    <a:cubicBezTo>
                      <a:pt x="8" y="2"/>
                      <a:pt x="8" y="2"/>
                      <a:pt x="7" y="2"/>
                    </a:cubicBezTo>
                    <a:cubicBezTo>
                      <a:pt x="6" y="2"/>
                      <a:pt x="6" y="2"/>
                      <a:pt x="6" y="2"/>
                    </a:cubicBezTo>
                    <a:cubicBezTo>
                      <a:pt x="5" y="2"/>
                      <a:pt x="5" y="2"/>
                      <a:pt x="4" y="2"/>
                    </a:cubicBezTo>
                    <a:cubicBezTo>
                      <a:pt x="4" y="2"/>
                      <a:pt x="4" y="2"/>
                      <a:pt x="4" y="2"/>
                    </a:cubicBezTo>
                    <a:cubicBezTo>
                      <a:pt x="3" y="2"/>
                      <a:pt x="3" y="2"/>
                      <a:pt x="2" y="1"/>
                    </a:cubicBezTo>
                    <a:cubicBezTo>
                      <a:pt x="2" y="1"/>
                      <a:pt x="2" y="1"/>
                      <a:pt x="2" y="1"/>
                    </a:cubicBezTo>
                    <a:cubicBezTo>
                      <a:pt x="1" y="1"/>
                      <a:pt x="1" y="1"/>
                      <a:pt x="0" y="1"/>
                    </a:cubicBezTo>
                    <a:cubicBezTo>
                      <a:pt x="26" y="16"/>
                      <a:pt x="26" y="16"/>
                      <a:pt x="26" y="16"/>
                    </a:cubicBezTo>
                    <a:cubicBezTo>
                      <a:pt x="26" y="16"/>
                      <a:pt x="26" y="16"/>
                      <a:pt x="26" y="16"/>
                    </a:cubicBezTo>
                    <a:cubicBezTo>
                      <a:pt x="27" y="16"/>
                      <a:pt x="27" y="16"/>
                      <a:pt x="27" y="16"/>
                    </a:cubicBezTo>
                    <a:cubicBezTo>
                      <a:pt x="27" y="16"/>
                      <a:pt x="27" y="16"/>
                      <a:pt x="27" y="16"/>
                    </a:cubicBezTo>
                    <a:cubicBezTo>
                      <a:pt x="28" y="16"/>
                      <a:pt x="28" y="16"/>
                      <a:pt x="28" y="16"/>
                    </a:cubicBezTo>
                    <a:cubicBezTo>
                      <a:pt x="28" y="16"/>
                      <a:pt x="28" y="16"/>
                      <a:pt x="28" y="16"/>
                    </a:cubicBezTo>
                    <a:cubicBezTo>
                      <a:pt x="28" y="16"/>
                      <a:pt x="28" y="16"/>
                      <a:pt x="29" y="17"/>
                    </a:cubicBezTo>
                    <a:cubicBezTo>
                      <a:pt x="29" y="17"/>
                      <a:pt x="29" y="17"/>
                      <a:pt x="29" y="17"/>
                    </a:cubicBezTo>
                    <a:cubicBezTo>
                      <a:pt x="30" y="17"/>
                      <a:pt x="30" y="17"/>
                      <a:pt x="30" y="17"/>
                    </a:cubicBezTo>
                    <a:cubicBezTo>
                      <a:pt x="30" y="17"/>
                      <a:pt x="30" y="17"/>
                      <a:pt x="30" y="17"/>
                    </a:cubicBezTo>
                    <a:cubicBezTo>
                      <a:pt x="31" y="17"/>
                      <a:pt x="31" y="17"/>
                      <a:pt x="31" y="17"/>
                    </a:cubicBezTo>
                    <a:cubicBezTo>
                      <a:pt x="32" y="17"/>
                      <a:pt x="32" y="17"/>
                      <a:pt x="32" y="17"/>
                    </a:cubicBezTo>
                    <a:cubicBezTo>
                      <a:pt x="33" y="17"/>
                      <a:pt x="33" y="17"/>
                      <a:pt x="33" y="17"/>
                    </a:cubicBezTo>
                    <a:cubicBezTo>
                      <a:pt x="33" y="17"/>
                      <a:pt x="34" y="17"/>
                      <a:pt x="35" y="17"/>
                    </a:cubicBezTo>
                    <a:cubicBezTo>
                      <a:pt x="58" y="14"/>
                      <a:pt x="58" y="14"/>
                      <a:pt x="58" y="14"/>
                    </a:cubicBezTo>
                    <a:cubicBezTo>
                      <a:pt x="60" y="14"/>
                      <a:pt x="61" y="14"/>
                      <a:pt x="62" y="14"/>
                    </a:cubicBezTo>
                    <a:cubicBezTo>
                      <a:pt x="63" y="14"/>
                      <a:pt x="64" y="14"/>
                      <a:pt x="64" y="14"/>
                    </a:cubicBezTo>
                    <a:cubicBezTo>
                      <a:pt x="66" y="14"/>
                      <a:pt x="67" y="15"/>
                      <a:pt x="69" y="15"/>
                    </a:cubicBezTo>
                    <a:cubicBezTo>
                      <a:pt x="69" y="15"/>
                      <a:pt x="69" y="15"/>
                      <a:pt x="69" y="15"/>
                    </a:cubicBezTo>
                    <a:cubicBezTo>
                      <a:pt x="70" y="15"/>
                      <a:pt x="71" y="16"/>
                      <a:pt x="73" y="16"/>
                    </a:cubicBezTo>
                    <a:cubicBezTo>
                      <a:pt x="73" y="16"/>
                      <a:pt x="73" y="16"/>
                      <a:pt x="73" y="16"/>
                    </a:cubicBezTo>
                    <a:cubicBezTo>
                      <a:pt x="75" y="17"/>
                      <a:pt x="76" y="17"/>
                      <a:pt x="77" y="18"/>
                    </a:cubicBezTo>
                    <a:cubicBezTo>
                      <a:pt x="51" y="3"/>
                      <a:pt x="51" y="3"/>
                      <a:pt x="51" y="3"/>
                    </a:cubicBezTo>
                    <a:cubicBezTo>
                      <a:pt x="51" y="3"/>
                      <a:pt x="51" y="3"/>
                      <a:pt x="51" y="3"/>
                    </a:cubicBezTo>
                    <a:cubicBezTo>
                      <a:pt x="50" y="2"/>
                      <a:pt x="50" y="2"/>
                      <a:pt x="49" y="2"/>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1" name="íṥľídê">
                <a:extLst>
                  <a:ext uri="{FF2B5EF4-FFF2-40B4-BE49-F238E27FC236}">
                    <a16:creationId xmlns:a16="http://schemas.microsoft.com/office/drawing/2014/main" id="{C5D5C8A9-9A54-456E-B741-A2D4131BF205}"/>
                  </a:ext>
                </a:extLst>
              </p:cNvPr>
              <p:cNvSpPr/>
              <p:nvPr/>
            </p:nvSpPr>
            <p:spPr bwMode="auto">
              <a:xfrm flipH="1">
                <a:off x="2765712" y="4038073"/>
                <a:ext cx="108429" cy="102929"/>
              </a:xfrm>
              <a:custGeom>
                <a:avLst/>
                <a:gdLst>
                  <a:gd name="T0" fmla="*/ 68 w 94"/>
                  <a:gd name="T1" fmla="*/ 13 h 90"/>
                  <a:gd name="T2" fmla="*/ 67 w 94"/>
                  <a:gd name="T3" fmla="*/ 15 h 90"/>
                  <a:gd name="T4" fmla="*/ 66 w 94"/>
                  <a:gd name="T5" fmla="*/ 17 h 90"/>
                  <a:gd name="T6" fmla="*/ 65 w 94"/>
                  <a:gd name="T7" fmla="*/ 19 h 90"/>
                  <a:gd name="T8" fmla="*/ 64 w 94"/>
                  <a:gd name="T9" fmla="*/ 22 h 90"/>
                  <a:gd name="T10" fmla="*/ 62 w 94"/>
                  <a:gd name="T11" fmla="*/ 24 h 90"/>
                  <a:gd name="T12" fmla="*/ 60 w 94"/>
                  <a:gd name="T13" fmla="*/ 27 h 90"/>
                  <a:gd name="T14" fmla="*/ 57 w 94"/>
                  <a:gd name="T15" fmla="*/ 29 h 90"/>
                  <a:gd name="T16" fmla="*/ 54 w 94"/>
                  <a:gd name="T17" fmla="*/ 31 h 90"/>
                  <a:gd name="T18" fmla="*/ 46 w 94"/>
                  <a:gd name="T19" fmla="*/ 35 h 90"/>
                  <a:gd name="T20" fmla="*/ 36 w 94"/>
                  <a:gd name="T21" fmla="*/ 39 h 90"/>
                  <a:gd name="T22" fmla="*/ 31 w 94"/>
                  <a:gd name="T23" fmla="*/ 40 h 90"/>
                  <a:gd name="T24" fmla="*/ 22 w 94"/>
                  <a:gd name="T25" fmla="*/ 41 h 90"/>
                  <a:gd name="T26" fmla="*/ 16 w 94"/>
                  <a:gd name="T27" fmla="*/ 41 h 90"/>
                  <a:gd name="T28" fmla="*/ 10 w 94"/>
                  <a:gd name="T29" fmla="*/ 44 h 90"/>
                  <a:gd name="T30" fmla="*/ 8 w 94"/>
                  <a:gd name="T31" fmla="*/ 48 h 90"/>
                  <a:gd name="T32" fmla="*/ 6 w 94"/>
                  <a:gd name="T33" fmla="*/ 54 h 90"/>
                  <a:gd name="T34" fmla="*/ 4 w 94"/>
                  <a:gd name="T35" fmla="*/ 58 h 90"/>
                  <a:gd name="T36" fmla="*/ 2 w 94"/>
                  <a:gd name="T37" fmla="*/ 63 h 90"/>
                  <a:gd name="T38" fmla="*/ 1 w 94"/>
                  <a:gd name="T39" fmla="*/ 67 h 90"/>
                  <a:gd name="T40" fmla="*/ 0 w 94"/>
                  <a:gd name="T41" fmla="*/ 72 h 90"/>
                  <a:gd name="T42" fmla="*/ 26 w 94"/>
                  <a:gd name="T43" fmla="*/ 90 h 90"/>
                  <a:gd name="T44" fmla="*/ 27 w 94"/>
                  <a:gd name="T45" fmla="*/ 82 h 90"/>
                  <a:gd name="T46" fmla="*/ 29 w 94"/>
                  <a:gd name="T47" fmla="*/ 76 h 90"/>
                  <a:gd name="T48" fmla="*/ 31 w 94"/>
                  <a:gd name="T49" fmla="*/ 69 h 90"/>
                  <a:gd name="T50" fmla="*/ 33 w 94"/>
                  <a:gd name="T51" fmla="*/ 63 h 90"/>
                  <a:gd name="T52" fmla="*/ 38 w 94"/>
                  <a:gd name="T53" fmla="*/ 55 h 90"/>
                  <a:gd name="T54" fmla="*/ 43 w 94"/>
                  <a:gd name="T55" fmla="*/ 56 h 90"/>
                  <a:gd name="T56" fmla="*/ 48 w 94"/>
                  <a:gd name="T57" fmla="*/ 56 h 90"/>
                  <a:gd name="T58" fmla="*/ 55 w 94"/>
                  <a:gd name="T59" fmla="*/ 55 h 90"/>
                  <a:gd name="T60" fmla="*/ 61 w 94"/>
                  <a:gd name="T61" fmla="*/ 54 h 90"/>
                  <a:gd name="T62" fmla="*/ 67 w 94"/>
                  <a:gd name="T63" fmla="*/ 52 h 90"/>
                  <a:gd name="T64" fmla="*/ 72 w 94"/>
                  <a:gd name="T65" fmla="*/ 50 h 90"/>
                  <a:gd name="T66" fmla="*/ 80 w 94"/>
                  <a:gd name="T67" fmla="*/ 46 h 90"/>
                  <a:gd name="T68" fmla="*/ 83 w 94"/>
                  <a:gd name="T69" fmla="*/ 43 h 90"/>
                  <a:gd name="T70" fmla="*/ 85 w 94"/>
                  <a:gd name="T71" fmla="*/ 41 h 90"/>
                  <a:gd name="T72" fmla="*/ 87 w 94"/>
                  <a:gd name="T73" fmla="*/ 40 h 90"/>
                  <a:gd name="T74" fmla="*/ 88 w 94"/>
                  <a:gd name="T75" fmla="*/ 38 h 90"/>
                  <a:gd name="T76" fmla="*/ 89 w 94"/>
                  <a:gd name="T77" fmla="*/ 37 h 90"/>
                  <a:gd name="T78" fmla="*/ 90 w 94"/>
                  <a:gd name="T79" fmla="*/ 35 h 90"/>
                  <a:gd name="T80" fmla="*/ 91 w 94"/>
                  <a:gd name="T81" fmla="*/ 34 h 90"/>
                  <a:gd name="T82" fmla="*/ 91 w 94"/>
                  <a:gd name="T83" fmla="*/ 33 h 90"/>
                  <a:gd name="T84" fmla="*/ 92 w 94"/>
                  <a:gd name="T85" fmla="*/ 31 h 90"/>
                  <a:gd name="T86" fmla="*/ 93 w 94"/>
                  <a:gd name="T87" fmla="*/ 30 h 90"/>
                  <a:gd name="T88" fmla="*/ 93 w 94"/>
                  <a:gd name="T89" fmla="*/ 29 h 90"/>
                  <a:gd name="T90" fmla="*/ 94 w 94"/>
                  <a:gd name="T91" fmla="*/ 25 h 90"/>
                  <a:gd name="T92" fmla="*/ 90 w 94"/>
                  <a:gd name="T93" fmla="*/ 15 h 90"/>
                  <a:gd name="T94" fmla="*/ 68 w 94"/>
                  <a:gd name="T95"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90">
                    <a:moveTo>
                      <a:pt x="68" y="11"/>
                    </a:moveTo>
                    <a:cubicBezTo>
                      <a:pt x="68" y="11"/>
                      <a:pt x="68" y="12"/>
                      <a:pt x="68" y="12"/>
                    </a:cubicBezTo>
                    <a:cubicBezTo>
                      <a:pt x="68" y="13"/>
                      <a:pt x="68" y="13"/>
                      <a:pt x="68" y="13"/>
                    </a:cubicBezTo>
                    <a:cubicBezTo>
                      <a:pt x="68" y="13"/>
                      <a:pt x="68" y="14"/>
                      <a:pt x="67" y="14"/>
                    </a:cubicBezTo>
                    <a:cubicBezTo>
                      <a:pt x="67" y="14"/>
                      <a:pt x="67" y="14"/>
                      <a:pt x="67" y="14"/>
                    </a:cubicBezTo>
                    <a:cubicBezTo>
                      <a:pt x="67" y="15"/>
                      <a:pt x="67" y="15"/>
                      <a:pt x="67" y="15"/>
                    </a:cubicBezTo>
                    <a:cubicBezTo>
                      <a:pt x="67" y="16"/>
                      <a:pt x="67" y="16"/>
                      <a:pt x="67" y="16"/>
                    </a:cubicBezTo>
                    <a:cubicBezTo>
                      <a:pt x="67" y="16"/>
                      <a:pt x="66" y="17"/>
                      <a:pt x="66" y="17"/>
                    </a:cubicBezTo>
                    <a:cubicBezTo>
                      <a:pt x="66" y="17"/>
                      <a:pt x="66" y="17"/>
                      <a:pt x="66" y="17"/>
                    </a:cubicBezTo>
                    <a:cubicBezTo>
                      <a:pt x="66" y="17"/>
                      <a:pt x="66" y="17"/>
                      <a:pt x="66" y="17"/>
                    </a:cubicBezTo>
                    <a:cubicBezTo>
                      <a:pt x="66" y="18"/>
                      <a:pt x="66" y="18"/>
                      <a:pt x="66" y="19"/>
                    </a:cubicBezTo>
                    <a:cubicBezTo>
                      <a:pt x="65" y="19"/>
                      <a:pt x="65" y="19"/>
                      <a:pt x="65" y="19"/>
                    </a:cubicBezTo>
                    <a:cubicBezTo>
                      <a:pt x="65" y="19"/>
                      <a:pt x="65" y="20"/>
                      <a:pt x="65" y="20"/>
                    </a:cubicBezTo>
                    <a:cubicBezTo>
                      <a:pt x="65" y="21"/>
                      <a:pt x="65" y="21"/>
                      <a:pt x="65" y="21"/>
                    </a:cubicBezTo>
                    <a:cubicBezTo>
                      <a:pt x="64" y="21"/>
                      <a:pt x="64" y="21"/>
                      <a:pt x="64" y="22"/>
                    </a:cubicBezTo>
                    <a:cubicBezTo>
                      <a:pt x="64" y="22"/>
                      <a:pt x="64" y="22"/>
                      <a:pt x="64" y="22"/>
                    </a:cubicBezTo>
                    <a:cubicBezTo>
                      <a:pt x="63" y="23"/>
                      <a:pt x="63" y="23"/>
                      <a:pt x="62" y="24"/>
                    </a:cubicBezTo>
                    <a:cubicBezTo>
                      <a:pt x="62" y="24"/>
                      <a:pt x="62" y="24"/>
                      <a:pt x="62" y="24"/>
                    </a:cubicBezTo>
                    <a:cubicBezTo>
                      <a:pt x="61" y="25"/>
                      <a:pt x="61" y="25"/>
                      <a:pt x="61" y="25"/>
                    </a:cubicBezTo>
                    <a:cubicBezTo>
                      <a:pt x="61" y="25"/>
                      <a:pt x="60" y="26"/>
                      <a:pt x="60" y="26"/>
                    </a:cubicBezTo>
                    <a:cubicBezTo>
                      <a:pt x="60" y="27"/>
                      <a:pt x="60" y="27"/>
                      <a:pt x="60" y="27"/>
                    </a:cubicBezTo>
                    <a:cubicBezTo>
                      <a:pt x="59" y="27"/>
                      <a:pt x="59" y="27"/>
                      <a:pt x="59" y="27"/>
                    </a:cubicBezTo>
                    <a:cubicBezTo>
                      <a:pt x="58" y="28"/>
                      <a:pt x="58" y="28"/>
                      <a:pt x="58" y="28"/>
                    </a:cubicBezTo>
                    <a:cubicBezTo>
                      <a:pt x="57" y="29"/>
                      <a:pt x="57" y="29"/>
                      <a:pt x="57" y="29"/>
                    </a:cubicBezTo>
                    <a:cubicBezTo>
                      <a:pt x="56" y="30"/>
                      <a:pt x="56" y="30"/>
                      <a:pt x="56" y="30"/>
                    </a:cubicBezTo>
                    <a:cubicBezTo>
                      <a:pt x="55" y="30"/>
                      <a:pt x="55" y="30"/>
                      <a:pt x="55" y="30"/>
                    </a:cubicBezTo>
                    <a:cubicBezTo>
                      <a:pt x="55" y="30"/>
                      <a:pt x="55" y="31"/>
                      <a:pt x="54" y="31"/>
                    </a:cubicBezTo>
                    <a:cubicBezTo>
                      <a:pt x="54" y="31"/>
                      <a:pt x="53" y="32"/>
                      <a:pt x="52" y="32"/>
                    </a:cubicBezTo>
                    <a:cubicBezTo>
                      <a:pt x="51" y="33"/>
                      <a:pt x="49" y="34"/>
                      <a:pt x="48" y="35"/>
                    </a:cubicBezTo>
                    <a:cubicBezTo>
                      <a:pt x="47" y="35"/>
                      <a:pt x="47" y="35"/>
                      <a:pt x="46" y="35"/>
                    </a:cubicBezTo>
                    <a:cubicBezTo>
                      <a:pt x="45" y="36"/>
                      <a:pt x="44" y="36"/>
                      <a:pt x="43" y="37"/>
                    </a:cubicBezTo>
                    <a:cubicBezTo>
                      <a:pt x="42" y="37"/>
                      <a:pt x="42" y="37"/>
                      <a:pt x="41" y="37"/>
                    </a:cubicBezTo>
                    <a:cubicBezTo>
                      <a:pt x="40" y="38"/>
                      <a:pt x="38" y="38"/>
                      <a:pt x="36" y="39"/>
                    </a:cubicBezTo>
                    <a:cubicBezTo>
                      <a:pt x="36" y="39"/>
                      <a:pt x="36" y="39"/>
                      <a:pt x="36" y="39"/>
                    </a:cubicBezTo>
                    <a:cubicBezTo>
                      <a:pt x="34" y="39"/>
                      <a:pt x="33" y="40"/>
                      <a:pt x="32" y="40"/>
                    </a:cubicBezTo>
                    <a:cubicBezTo>
                      <a:pt x="31" y="40"/>
                      <a:pt x="31" y="40"/>
                      <a:pt x="31" y="40"/>
                    </a:cubicBezTo>
                    <a:cubicBezTo>
                      <a:pt x="29" y="40"/>
                      <a:pt x="28" y="40"/>
                      <a:pt x="26" y="41"/>
                    </a:cubicBezTo>
                    <a:cubicBezTo>
                      <a:pt x="26" y="41"/>
                      <a:pt x="26" y="41"/>
                      <a:pt x="26" y="41"/>
                    </a:cubicBezTo>
                    <a:cubicBezTo>
                      <a:pt x="24" y="41"/>
                      <a:pt x="23" y="41"/>
                      <a:pt x="22" y="41"/>
                    </a:cubicBezTo>
                    <a:cubicBezTo>
                      <a:pt x="21" y="41"/>
                      <a:pt x="21" y="41"/>
                      <a:pt x="20" y="41"/>
                    </a:cubicBezTo>
                    <a:cubicBezTo>
                      <a:pt x="19" y="41"/>
                      <a:pt x="18" y="41"/>
                      <a:pt x="17" y="41"/>
                    </a:cubicBezTo>
                    <a:cubicBezTo>
                      <a:pt x="17" y="41"/>
                      <a:pt x="16" y="41"/>
                      <a:pt x="16" y="41"/>
                    </a:cubicBezTo>
                    <a:cubicBezTo>
                      <a:pt x="15" y="41"/>
                      <a:pt x="13" y="41"/>
                      <a:pt x="12" y="41"/>
                    </a:cubicBezTo>
                    <a:cubicBezTo>
                      <a:pt x="12" y="41"/>
                      <a:pt x="11" y="42"/>
                      <a:pt x="11" y="43"/>
                    </a:cubicBezTo>
                    <a:cubicBezTo>
                      <a:pt x="11" y="43"/>
                      <a:pt x="11" y="43"/>
                      <a:pt x="10" y="44"/>
                    </a:cubicBezTo>
                    <a:cubicBezTo>
                      <a:pt x="10" y="45"/>
                      <a:pt x="10" y="45"/>
                      <a:pt x="10" y="45"/>
                    </a:cubicBezTo>
                    <a:cubicBezTo>
                      <a:pt x="9" y="45"/>
                      <a:pt x="9" y="45"/>
                      <a:pt x="9" y="45"/>
                    </a:cubicBezTo>
                    <a:cubicBezTo>
                      <a:pt x="9" y="46"/>
                      <a:pt x="8" y="47"/>
                      <a:pt x="8" y="48"/>
                    </a:cubicBezTo>
                    <a:cubicBezTo>
                      <a:pt x="7" y="50"/>
                      <a:pt x="7" y="51"/>
                      <a:pt x="6" y="52"/>
                    </a:cubicBezTo>
                    <a:cubicBezTo>
                      <a:pt x="6" y="52"/>
                      <a:pt x="6" y="52"/>
                      <a:pt x="6" y="52"/>
                    </a:cubicBezTo>
                    <a:cubicBezTo>
                      <a:pt x="6" y="53"/>
                      <a:pt x="6" y="53"/>
                      <a:pt x="6" y="54"/>
                    </a:cubicBezTo>
                    <a:cubicBezTo>
                      <a:pt x="5" y="54"/>
                      <a:pt x="5" y="55"/>
                      <a:pt x="5" y="56"/>
                    </a:cubicBezTo>
                    <a:cubicBezTo>
                      <a:pt x="4" y="57"/>
                      <a:pt x="4" y="57"/>
                      <a:pt x="4" y="57"/>
                    </a:cubicBezTo>
                    <a:cubicBezTo>
                      <a:pt x="4" y="57"/>
                      <a:pt x="4" y="58"/>
                      <a:pt x="4" y="58"/>
                    </a:cubicBezTo>
                    <a:cubicBezTo>
                      <a:pt x="4" y="59"/>
                      <a:pt x="4" y="59"/>
                      <a:pt x="3" y="59"/>
                    </a:cubicBezTo>
                    <a:cubicBezTo>
                      <a:pt x="3" y="60"/>
                      <a:pt x="3" y="60"/>
                      <a:pt x="3" y="61"/>
                    </a:cubicBezTo>
                    <a:cubicBezTo>
                      <a:pt x="3" y="61"/>
                      <a:pt x="3" y="62"/>
                      <a:pt x="2" y="63"/>
                    </a:cubicBezTo>
                    <a:cubicBezTo>
                      <a:pt x="2" y="64"/>
                      <a:pt x="2" y="64"/>
                      <a:pt x="2" y="64"/>
                    </a:cubicBezTo>
                    <a:cubicBezTo>
                      <a:pt x="2" y="64"/>
                      <a:pt x="2" y="65"/>
                      <a:pt x="2" y="65"/>
                    </a:cubicBezTo>
                    <a:cubicBezTo>
                      <a:pt x="2" y="66"/>
                      <a:pt x="1" y="66"/>
                      <a:pt x="1" y="67"/>
                    </a:cubicBezTo>
                    <a:cubicBezTo>
                      <a:pt x="1" y="68"/>
                      <a:pt x="1" y="68"/>
                      <a:pt x="1" y="68"/>
                    </a:cubicBezTo>
                    <a:cubicBezTo>
                      <a:pt x="1" y="68"/>
                      <a:pt x="1" y="69"/>
                      <a:pt x="1" y="69"/>
                    </a:cubicBezTo>
                    <a:cubicBezTo>
                      <a:pt x="1" y="70"/>
                      <a:pt x="1" y="71"/>
                      <a:pt x="0" y="72"/>
                    </a:cubicBezTo>
                    <a:cubicBezTo>
                      <a:pt x="0" y="72"/>
                      <a:pt x="0" y="72"/>
                      <a:pt x="0" y="72"/>
                    </a:cubicBezTo>
                    <a:cubicBezTo>
                      <a:pt x="0" y="73"/>
                      <a:pt x="0" y="74"/>
                      <a:pt x="0" y="75"/>
                    </a:cubicBezTo>
                    <a:cubicBezTo>
                      <a:pt x="26" y="90"/>
                      <a:pt x="26" y="90"/>
                      <a:pt x="26" y="90"/>
                    </a:cubicBezTo>
                    <a:cubicBezTo>
                      <a:pt x="26" y="89"/>
                      <a:pt x="26" y="87"/>
                      <a:pt x="26" y="86"/>
                    </a:cubicBezTo>
                    <a:cubicBezTo>
                      <a:pt x="26" y="86"/>
                      <a:pt x="26" y="85"/>
                      <a:pt x="26" y="84"/>
                    </a:cubicBezTo>
                    <a:cubicBezTo>
                      <a:pt x="27" y="83"/>
                      <a:pt x="27" y="83"/>
                      <a:pt x="27" y="82"/>
                    </a:cubicBezTo>
                    <a:cubicBezTo>
                      <a:pt x="27" y="81"/>
                      <a:pt x="27" y="80"/>
                      <a:pt x="27" y="80"/>
                    </a:cubicBezTo>
                    <a:cubicBezTo>
                      <a:pt x="28" y="79"/>
                      <a:pt x="28" y="78"/>
                      <a:pt x="28" y="77"/>
                    </a:cubicBezTo>
                    <a:cubicBezTo>
                      <a:pt x="28" y="77"/>
                      <a:pt x="28" y="76"/>
                      <a:pt x="29" y="76"/>
                    </a:cubicBezTo>
                    <a:cubicBezTo>
                      <a:pt x="29" y="75"/>
                      <a:pt x="29" y="74"/>
                      <a:pt x="29" y="73"/>
                    </a:cubicBezTo>
                    <a:cubicBezTo>
                      <a:pt x="30" y="73"/>
                      <a:pt x="30" y="72"/>
                      <a:pt x="30" y="71"/>
                    </a:cubicBezTo>
                    <a:cubicBezTo>
                      <a:pt x="30" y="70"/>
                      <a:pt x="31" y="70"/>
                      <a:pt x="31" y="69"/>
                    </a:cubicBezTo>
                    <a:cubicBezTo>
                      <a:pt x="31" y="68"/>
                      <a:pt x="31" y="68"/>
                      <a:pt x="32" y="67"/>
                    </a:cubicBezTo>
                    <a:cubicBezTo>
                      <a:pt x="32" y="66"/>
                      <a:pt x="33" y="65"/>
                      <a:pt x="33" y="63"/>
                    </a:cubicBezTo>
                    <a:cubicBezTo>
                      <a:pt x="33" y="63"/>
                      <a:pt x="33" y="63"/>
                      <a:pt x="33" y="63"/>
                    </a:cubicBezTo>
                    <a:cubicBezTo>
                      <a:pt x="34" y="62"/>
                      <a:pt x="35" y="61"/>
                      <a:pt x="35" y="60"/>
                    </a:cubicBezTo>
                    <a:cubicBezTo>
                      <a:pt x="36" y="59"/>
                      <a:pt x="36" y="59"/>
                      <a:pt x="36" y="59"/>
                    </a:cubicBezTo>
                    <a:cubicBezTo>
                      <a:pt x="36" y="58"/>
                      <a:pt x="37" y="56"/>
                      <a:pt x="38" y="55"/>
                    </a:cubicBezTo>
                    <a:cubicBezTo>
                      <a:pt x="39" y="56"/>
                      <a:pt x="40" y="56"/>
                      <a:pt x="41" y="56"/>
                    </a:cubicBezTo>
                    <a:cubicBezTo>
                      <a:pt x="42" y="56"/>
                      <a:pt x="42" y="56"/>
                      <a:pt x="42" y="56"/>
                    </a:cubicBezTo>
                    <a:cubicBezTo>
                      <a:pt x="42" y="56"/>
                      <a:pt x="42" y="56"/>
                      <a:pt x="43" y="56"/>
                    </a:cubicBezTo>
                    <a:cubicBezTo>
                      <a:pt x="44" y="56"/>
                      <a:pt x="45" y="56"/>
                      <a:pt x="46" y="56"/>
                    </a:cubicBezTo>
                    <a:cubicBezTo>
                      <a:pt x="46" y="56"/>
                      <a:pt x="47" y="56"/>
                      <a:pt x="47" y="56"/>
                    </a:cubicBezTo>
                    <a:cubicBezTo>
                      <a:pt x="48" y="56"/>
                      <a:pt x="48" y="56"/>
                      <a:pt x="48" y="56"/>
                    </a:cubicBezTo>
                    <a:cubicBezTo>
                      <a:pt x="49" y="56"/>
                      <a:pt x="50" y="56"/>
                      <a:pt x="51" y="55"/>
                    </a:cubicBezTo>
                    <a:cubicBezTo>
                      <a:pt x="52" y="55"/>
                      <a:pt x="52" y="55"/>
                      <a:pt x="52" y="55"/>
                    </a:cubicBezTo>
                    <a:cubicBezTo>
                      <a:pt x="53" y="55"/>
                      <a:pt x="54" y="55"/>
                      <a:pt x="55" y="55"/>
                    </a:cubicBezTo>
                    <a:cubicBezTo>
                      <a:pt x="55" y="55"/>
                      <a:pt x="56" y="55"/>
                      <a:pt x="56" y="55"/>
                    </a:cubicBezTo>
                    <a:cubicBezTo>
                      <a:pt x="56" y="55"/>
                      <a:pt x="57" y="55"/>
                      <a:pt x="57" y="55"/>
                    </a:cubicBezTo>
                    <a:cubicBezTo>
                      <a:pt x="59" y="54"/>
                      <a:pt x="60" y="54"/>
                      <a:pt x="61" y="54"/>
                    </a:cubicBezTo>
                    <a:cubicBezTo>
                      <a:pt x="62" y="54"/>
                      <a:pt x="62" y="54"/>
                      <a:pt x="62" y="54"/>
                    </a:cubicBezTo>
                    <a:cubicBezTo>
                      <a:pt x="62" y="54"/>
                      <a:pt x="62" y="54"/>
                      <a:pt x="62" y="54"/>
                    </a:cubicBezTo>
                    <a:cubicBezTo>
                      <a:pt x="64" y="53"/>
                      <a:pt x="65" y="53"/>
                      <a:pt x="67" y="52"/>
                    </a:cubicBezTo>
                    <a:cubicBezTo>
                      <a:pt x="67" y="52"/>
                      <a:pt x="68" y="52"/>
                      <a:pt x="68" y="52"/>
                    </a:cubicBezTo>
                    <a:cubicBezTo>
                      <a:pt x="69" y="51"/>
                      <a:pt x="69" y="51"/>
                      <a:pt x="70" y="51"/>
                    </a:cubicBezTo>
                    <a:cubicBezTo>
                      <a:pt x="71" y="51"/>
                      <a:pt x="71" y="50"/>
                      <a:pt x="72" y="50"/>
                    </a:cubicBezTo>
                    <a:cubicBezTo>
                      <a:pt x="72" y="50"/>
                      <a:pt x="73" y="50"/>
                      <a:pt x="73" y="50"/>
                    </a:cubicBezTo>
                    <a:cubicBezTo>
                      <a:pt x="75" y="49"/>
                      <a:pt x="76" y="48"/>
                      <a:pt x="78" y="47"/>
                    </a:cubicBezTo>
                    <a:cubicBezTo>
                      <a:pt x="79" y="47"/>
                      <a:pt x="79" y="46"/>
                      <a:pt x="80" y="46"/>
                    </a:cubicBezTo>
                    <a:cubicBezTo>
                      <a:pt x="81" y="45"/>
                      <a:pt x="81" y="45"/>
                      <a:pt x="81" y="45"/>
                    </a:cubicBezTo>
                    <a:cubicBezTo>
                      <a:pt x="81" y="45"/>
                      <a:pt x="81" y="45"/>
                      <a:pt x="82" y="44"/>
                    </a:cubicBezTo>
                    <a:cubicBezTo>
                      <a:pt x="82" y="44"/>
                      <a:pt x="83" y="44"/>
                      <a:pt x="83" y="43"/>
                    </a:cubicBezTo>
                    <a:cubicBezTo>
                      <a:pt x="84" y="43"/>
                      <a:pt x="84" y="43"/>
                      <a:pt x="84" y="43"/>
                    </a:cubicBezTo>
                    <a:cubicBezTo>
                      <a:pt x="84" y="43"/>
                      <a:pt x="85" y="42"/>
                      <a:pt x="85" y="42"/>
                    </a:cubicBezTo>
                    <a:cubicBezTo>
                      <a:pt x="85" y="41"/>
                      <a:pt x="85" y="41"/>
                      <a:pt x="85" y="41"/>
                    </a:cubicBezTo>
                    <a:cubicBezTo>
                      <a:pt x="85" y="41"/>
                      <a:pt x="85" y="41"/>
                      <a:pt x="85" y="41"/>
                    </a:cubicBezTo>
                    <a:cubicBezTo>
                      <a:pt x="86" y="41"/>
                      <a:pt x="86" y="41"/>
                      <a:pt x="86" y="41"/>
                    </a:cubicBezTo>
                    <a:cubicBezTo>
                      <a:pt x="86" y="41"/>
                      <a:pt x="86" y="40"/>
                      <a:pt x="87" y="40"/>
                    </a:cubicBezTo>
                    <a:cubicBezTo>
                      <a:pt x="87" y="40"/>
                      <a:pt x="87" y="40"/>
                      <a:pt x="87" y="40"/>
                    </a:cubicBezTo>
                    <a:cubicBezTo>
                      <a:pt x="88" y="39"/>
                      <a:pt x="88" y="39"/>
                      <a:pt x="88" y="39"/>
                    </a:cubicBezTo>
                    <a:cubicBezTo>
                      <a:pt x="88" y="38"/>
                      <a:pt x="88" y="38"/>
                      <a:pt x="88" y="38"/>
                    </a:cubicBezTo>
                    <a:cubicBezTo>
                      <a:pt x="88" y="38"/>
                      <a:pt x="88" y="38"/>
                      <a:pt x="88" y="38"/>
                    </a:cubicBezTo>
                    <a:cubicBezTo>
                      <a:pt x="88" y="38"/>
                      <a:pt x="89" y="37"/>
                      <a:pt x="89" y="37"/>
                    </a:cubicBezTo>
                    <a:cubicBezTo>
                      <a:pt x="89" y="37"/>
                      <a:pt x="89" y="37"/>
                      <a:pt x="89" y="37"/>
                    </a:cubicBezTo>
                    <a:cubicBezTo>
                      <a:pt x="89" y="37"/>
                      <a:pt x="89" y="37"/>
                      <a:pt x="89" y="37"/>
                    </a:cubicBezTo>
                    <a:cubicBezTo>
                      <a:pt x="90" y="36"/>
                      <a:pt x="90" y="36"/>
                      <a:pt x="90" y="36"/>
                    </a:cubicBezTo>
                    <a:cubicBezTo>
                      <a:pt x="90" y="35"/>
                      <a:pt x="90" y="35"/>
                      <a:pt x="90" y="35"/>
                    </a:cubicBezTo>
                    <a:cubicBezTo>
                      <a:pt x="90" y="35"/>
                      <a:pt x="90" y="35"/>
                      <a:pt x="90" y="35"/>
                    </a:cubicBezTo>
                    <a:cubicBezTo>
                      <a:pt x="90" y="35"/>
                      <a:pt x="90" y="35"/>
                      <a:pt x="90" y="35"/>
                    </a:cubicBezTo>
                    <a:cubicBezTo>
                      <a:pt x="91" y="34"/>
                      <a:pt x="91" y="34"/>
                      <a:pt x="91" y="34"/>
                    </a:cubicBezTo>
                    <a:cubicBezTo>
                      <a:pt x="91" y="34"/>
                      <a:pt x="91" y="34"/>
                      <a:pt x="91" y="34"/>
                    </a:cubicBezTo>
                    <a:cubicBezTo>
                      <a:pt x="91" y="33"/>
                      <a:pt x="91" y="33"/>
                      <a:pt x="91" y="33"/>
                    </a:cubicBezTo>
                    <a:cubicBezTo>
                      <a:pt x="91" y="33"/>
                      <a:pt x="91" y="33"/>
                      <a:pt x="91" y="33"/>
                    </a:cubicBezTo>
                    <a:cubicBezTo>
                      <a:pt x="92" y="32"/>
                      <a:pt x="92" y="32"/>
                      <a:pt x="92" y="32"/>
                    </a:cubicBezTo>
                    <a:cubicBezTo>
                      <a:pt x="92" y="32"/>
                      <a:pt x="92" y="32"/>
                      <a:pt x="92" y="32"/>
                    </a:cubicBezTo>
                    <a:cubicBezTo>
                      <a:pt x="92" y="31"/>
                      <a:pt x="92" y="31"/>
                      <a:pt x="92" y="31"/>
                    </a:cubicBezTo>
                    <a:cubicBezTo>
                      <a:pt x="92" y="31"/>
                      <a:pt x="92" y="31"/>
                      <a:pt x="92" y="31"/>
                    </a:cubicBezTo>
                    <a:cubicBezTo>
                      <a:pt x="92" y="30"/>
                      <a:pt x="92" y="30"/>
                      <a:pt x="92" y="30"/>
                    </a:cubicBezTo>
                    <a:cubicBezTo>
                      <a:pt x="93" y="30"/>
                      <a:pt x="93" y="30"/>
                      <a:pt x="93" y="30"/>
                    </a:cubicBezTo>
                    <a:cubicBezTo>
                      <a:pt x="93" y="29"/>
                      <a:pt x="93" y="29"/>
                      <a:pt x="93" y="29"/>
                    </a:cubicBezTo>
                    <a:cubicBezTo>
                      <a:pt x="93" y="29"/>
                      <a:pt x="93" y="29"/>
                      <a:pt x="93" y="29"/>
                    </a:cubicBezTo>
                    <a:cubicBezTo>
                      <a:pt x="93" y="29"/>
                      <a:pt x="93" y="29"/>
                      <a:pt x="93" y="29"/>
                    </a:cubicBezTo>
                    <a:cubicBezTo>
                      <a:pt x="93" y="28"/>
                      <a:pt x="93" y="28"/>
                      <a:pt x="93" y="28"/>
                    </a:cubicBezTo>
                    <a:cubicBezTo>
                      <a:pt x="93" y="27"/>
                      <a:pt x="94" y="26"/>
                      <a:pt x="94" y="26"/>
                    </a:cubicBezTo>
                    <a:cubicBezTo>
                      <a:pt x="94" y="25"/>
                      <a:pt x="94" y="25"/>
                      <a:pt x="94" y="25"/>
                    </a:cubicBezTo>
                    <a:cubicBezTo>
                      <a:pt x="94" y="25"/>
                      <a:pt x="94" y="25"/>
                      <a:pt x="94" y="25"/>
                    </a:cubicBezTo>
                    <a:cubicBezTo>
                      <a:pt x="94" y="24"/>
                      <a:pt x="94" y="24"/>
                      <a:pt x="94" y="23"/>
                    </a:cubicBezTo>
                    <a:cubicBezTo>
                      <a:pt x="94" y="20"/>
                      <a:pt x="93" y="16"/>
                      <a:pt x="90" y="15"/>
                    </a:cubicBezTo>
                    <a:cubicBezTo>
                      <a:pt x="64" y="0"/>
                      <a:pt x="64" y="0"/>
                      <a:pt x="64" y="0"/>
                    </a:cubicBezTo>
                    <a:cubicBezTo>
                      <a:pt x="68" y="2"/>
                      <a:pt x="68" y="5"/>
                      <a:pt x="68" y="8"/>
                    </a:cubicBezTo>
                    <a:cubicBezTo>
                      <a:pt x="68" y="9"/>
                      <a:pt x="68" y="10"/>
                      <a:pt x="68" y="10"/>
                    </a:cubicBezTo>
                    <a:lnTo>
                      <a:pt x="68" y="11"/>
                    </a:ln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2" name="íSlíḍé">
                <a:extLst>
                  <a:ext uri="{FF2B5EF4-FFF2-40B4-BE49-F238E27FC236}">
                    <a16:creationId xmlns:a16="http://schemas.microsoft.com/office/drawing/2014/main" id="{CCE4BDEF-73E3-4C69-B431-DFE24942A029}"/>
                  </a:ext>
                </a:extLst>
              </p:cNvPr>
              <p:cNvSpPr/>
              <p:nvPr/>
            </p:nvSpPr>
            <p:spPr bwMode="auto">
              <a:xfrm flipH="1">
                <a:off x="2731140" y="3906858"/>
                <a:ext cx="138286" cy="144572"/>
              </a:xfrm>
              <a:custGeom>
                <a:avLst/>
                <a:gdLst>
                  <a:gd name="T0" fmla="*/ 26 w 120"/>
                  <a:gd name="T1" fmla="*/ 94 h 126"/>
                  <a:gd name="T2" fmla="*/ 28 w 120"/>
                  <a:gd name="T3" fmla="*/ 89 h 126"/>
                  <a:gd name="T4" fmla="*/ 29 w 120"/>
                  <a:gd name="T5" fmla="*/ 82 h 126"/>
                  <a:gd name="T6" fmla="*/ 31 w 120"/>
                  <a:gd name="T7" fmla="*/ 77 h 126"/>
                  <a:gd name="T8" fmla="*/ 34 w 120"/>
                  <a:gd name="T9" fmla="*/ 72 h 126"/>
                  <a:gd name="T10" fmla="*/ 36 w 120"/>
                  <a:gd name="T11" fmla="*/ 67 h 126"/>
                  <a:gd name="T12" fmla="*/ 39 w 120"/>
                  <a:gd name="T13" fmla="*/ 61 h 126"/>
                  <a:gd name="T14" fmla="*/ 42 w 120"/>
                  <a:gd name="T15" fmla="*/ 57 h 126"/>
                  <a:gd name="T16" fmla="*/ 46 w 120"/>
                  <a:gd name="T17" fmla="*/ 53 h 126"/>
                  <a:gd name="T18" fmla="*/ 49 w 120"/>
                  <a:gd name="T19" fmla="*/ 49 h 126"/>
                  <a:gd name="T20" fmla="*/ 54 w 120"/>
                  <a:gd name="T21" fmla="*/ 43 h 126"/>
                  <a:gd name="T22" fmla="*/ 59 w 120"/>
                  <a:gd name="T23" fmla="*/ 39 h 126"/>
                  <a:gd name="T24" fmla="*/ 64 w 120"/>
                  <a:gd name="T25" fmla="*/ 35 h 126"/>
                  <a:gd name="T26" fmla="*/ 68 w 120"/>
                  <a:gd name="T27" fmla="*/ 32 h 126"/>
                  <a:gd name="T28" fmla="*/ 77 w 120"/>
                  <a:gd name="T29" fmla="*/ 27 h 126"/>
                  <a:gd name="T30" fmla="*/ 80 w 120"/>
                  <a:gd name="T31" fmla="*/ 25 h 126"/>
                  <a:gd name="T32" fmla="*/ 84 w 120"/>
                  <a:gd name="T33" fmla="*/ 23 h 126"/>
                  <a:gd name="T34" fmla="*/ 87 w 120"/>
                  <a:gd name="T35" fmla="*/ 22 h 126"/>
                  <a:gd name="T36" fmla="*/ 93 w 120"/>
                  <a:gd name="T37" fmla="*/ 20 h 126"/>
                  <a:gd name="T38" fmla="*/ 99 w 120"/>
                  <a:gd name="T39" fmla="*/ 18 h 126"/>
                  <a:gd name="T40" fmla="*/ 105 w 120"/>
                  <a:gd name="T41" fmla="*/ 16 h 126"/>
                  <a:gd name="T42" fmla="*/ 110 w 120"/>
                  <a:gd name="T43" fmla="*/ 16 h 126"/>
                  <a:gd name="T44" fmla="*/ 114 w 120"/>
                  <a:gd name="T45" fmla="*/ 15 h 126"/>
                  <a:gd name="T46" fmla="*/ 118 w 120"/>
                  <a:gd name="T47" fmla="*/ 15 h 126"/>
                  <a:gd name="T48" fmla="*/ 94 w 120"/>
                  <a:gd name="T49" fmla="*/ 0 h 126"/>
                  <a:gd name="T50" fmla="*/ 92 w 120"/>
                  <a:gd name="T51" fmla="*/ 0 h 126"/>
                  <a:gd name="T52" fmla="*/ 88 w 120"/>
                  <a:gd name="T53" fmla="*/ 0 h 126"/>
                  <a:gd name="T54" fmla="*/ 84 w 120"/>
                  <a:gd name="T55" fmla="*/ 1 h 126"/>
                  <a:gd name="T56" fmla="*/ 84 w 120"/>
                  <a:gd name="T57" fmla="*/ 1 h 126"/>
                  <a:gd name="T58" fmla="*/ 79 w 120"/>
                  <a:gd name="T59" fmla="*/ 2 h 126"/>
                  <a:gd name="T60" fmla="*/ 74 w 120"/>
                  <a:gd name="T61" fmla="*/ 3 h 126"/>
                  <a:gd name="T62" fmla="*/ 68 w 120"/>
                  <a:gd name="T63" fmla="*/ 5 h 126"/>
                  <a:gd name="T64" fmla="*/ 61 w 120"/>
                  <a:gd name="T65" fmla="*/ 7 h 126"/>
                  <a:gd name="T66" fmla="*/ 60 w 120"/>
                  <a:gd name="T67" fmla="*/ 8 h 126"/>
                  <a:gd name="T68" fmla="*/ 56 w 120"/>
                  <a:gd name="T69" fmla="*/ 10 h 126"/>
                  <a:gd name="T70" fmla="*/ 52 w 120"/>
                  <a:gd name="T71" fmla="*/ 11 h 126"/>
                  <a:gd name="T72" fmla="*/ 48 w 120"/>
                  <a:gd name="T73" fmla="*/ 14 h 126"/>
                  <a:gd name="T74" fmla="*/ 41 w 120"/>
                  <a:gd name="T75" fmla="*/ 18 h 126"/>
                  <a:gd name="T76" fmla="*/ 36 w 120"/>
                  <a:gd name="T77" fmla="*/ 22 h 126"/>
                  <a:gd name="T78" fmla="*/ 31 w 120"/>
                  <a:gd name="T79" fmla="*/ 26 h 126"/>
                  <a:gd name="T80" fmla="*/ 28 w 120"/>
                  <a:gd name="T81" fmla="*/ 29 h 126"/>
                  <a:gd name="T82" fmla="*/ 24 w 120"/>
                  <a:gd name="T83" fmla="*/ 34 h 126"/>
                  <a:gd name="T84" fmla="*/ 22 w 120"/>
                  <a:gd name="T85" fmla="*/ 36 h 126"/>
                  <a:gd name="T86" fmla="*/ 19 w 120"/>
                  <a:gd name="T87" fmla="*/ 39 h 126"/>
                  <a:gd name="T88" fmla="*/ 17 w 120"/>
                  <a:gd name="T89" fmla="*/ 42 h 126"/>
                  <a:gd name="T90" fmla="*/ 15 w 120"/>
                  <a:gd name="T91" fmla="*/ 46 h 126"/>
                  <a:gd name="T92" fmla="*/ 14 w 120"/>
                  <a:gd name="T93" fmla="*/ 47 h 126"/>
                  <a:gd name="T94" fmla="*/ 11 w 120"/>
                  <a:gd name="T95" fmla="*/ 51 h 126"/>
                  <a:gd name="T96" fmla="*/ 10 w 120"/>
                  <a:gd name="T97" fmla="*/ 54 h 126"/>
                  <a:gd name="T98" fmla="*/ 8 w 120"/>
                  <a:gd name="T99" fmla="*/ 57 h 126"/>
                  <a:gd name="T100" fmla="*/ 6 w 120"/>
                  <a:gd name="T101" fmla="*/ 61 h 126"/>
                  <a:gd name="T102" fmla="*/ 6 w 120"/>
                  <a:gd name="T103" fmla="*/ 63 h 126"/>
                  <a:gd name="T104" fmla="*/ 4 w 120"/>
                  <a:gd name="T105" fmla="*/ 67 h 126"/>
                  <a:gd name="T106" fmla="*/ 4 w 120"/>
                  <a:gd name="T107" fmla="*/ 67 h 126"/>
                  <a:gd name="T108" fmla="*/ 4 w 120"/>
                  <a:gd name="T109" fmla="*/ 67 h 126"/>
                  <a:gd name="T110" fmla="*/ 3 w 120"/>
                  <a:gd name="T111" fmla="*/ 71 h 126"/>
                  <a:gd name="T112" fmla="*/ 2 w 120"/>
                  <a:gd name="T113" fmla="*/ 74 h 126"/>
                  <a:gd name="T114" fmla="*/ 1 w 120"/>
                  <a:gd name="T115" fmla="*/ 77 h 126"/>
                  <a:gd name="T116" fmla="*/ 1 w 120"/>
                  <a:gd name="T117" fmla="*/ 81 h 126"/>
                  <a:gd name="T118" fmla="*/ 0 w 120"/>
                  <a:gd name="T119" fmla="*/ 84 h 126"/>
                  <a:gd name="T120" fmla="*/ 10 w 120"/>
                  <a:gd name="T121" fmla="*/ 111 h 126"/>
                  <a:gd name="T122" fmla="*/ 26 w 120"/>
                  <a:gd name="T123" fmla="*/ 104 h 126"/>
                  <a:gd name="T124" fmla="*/ 26 w 120"/>
                  <a:gd name="T125"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0" h="126">
                    <a:moveTo>
                      <a:pt x="26" y="97"/>
                    </a:moveTo>
                    <a:cubicBezTo>
                      <a:pt x="26" y="96"/>
                      <a:pt x="26" y="95"/>
                      <a:pt x="26" y="94"/>
                    </a:cubicBezTo>
                    <a:cubicBezTo>
                      <a:pt x="27" y="93"/>
                      <a:pt x="27" y="93"/>
                      <a:pt x="27" y="92"/>
                    </a:cubicBezTo>
                    <a:cubicBezTo>
                      <a:pt x="27" y="91"/>
                      <a:pt x="27" y="90"/>
                      <a:pt x="28" y="89"/>
                    </a:cubicBezTo>
                    <a:cubicBezTo>
                      <a:pt x="28" y="88"/>
                      <a:pt x="28" y="87"/>
                      <a:pt x="28" y="87"/>
                    </a:cubicBezTo>
                    <a:cubicBezTo>
                      <a:pt x="28" y="85"/>
                      <a:pt x="29" y="84"/>
                      <a:pt x="29" y="82"/>
                    </a:cubicBezTo>
                    <a:cubicBezTo>
                      <a:pt x="29" y="82"/>
                      <a:pt x="29" y="82"/>
                      <a:pt x="29" y="82"/>
                    </a:cubicBezTo>
                    <a:cubicBezTo>
                      <a:pt x="30" y="80"/>
                      <a:pt x="31" y="79"/>
                      <a:pt x="31" y="77"/>
                    </a:cubicBezTo>
                    <a:cubicBezTo>
                      <a:pt x="32" y="76"/>
                      <a:pt x="32" y="76"/>
                      <a:pt x="32" y="76"/>
                    </a:cubicBezTo>
                    <a:cubicBezTo>
                      <a:pt x="32" y="75"/>
                      <a:pt x="33" y="73"/>
                      <a:pt x="34" y="72"/>
                    </a:cubicBezTo>
                    <a:cubicBezTo>
                      <a:pt x="34" y="71"/>
                      <a:pt x="34" y="71"/>
                      <a:pt x="34" y="71"/>
                    </a:cubicBezTo>
                    <a:cubicBezTo>
                      <a:pt x="35" y="70"/>
                      <a:pt x="35" y="68"/>
                      <a:pt x="36" y="67"/>
                    </a:cubicBezTo>
                    <a:cubicBezTo>
                      <a:pt x="37" y="66"/>
                      <a:pt x="37" y="66"/>
                      <a:pt x="37" y="66"/>
                    </a:cubicBezTo>
                    <a:cubicBezTo>
                      <a:pt x="38" y="64"/>
                      <a:pt x="38" y="63"/>
                      <a:pt x="39" y="61"/>
                    </a:cubicBezTo>
                    <a:cubicBezTo>
                      <a:pt x="40" y="61"/>
                      <a:pt x="40" y="61"/>
                      <a:pt x="40" y="61"/>
                    </a:cubicBezTo>
                    <a:cubicBezTo>
                      <a:pt x="41" y="59"/>
                      <a:pt x="42" y="58"/>
                      <a:pt x="42" y="57"/>
                    </a:cubicBezTo>
                    <a:cubicBezTo>
                      <a:pt x="43" y="57"/>
                      <a:pt x="43" y="56"/>
                      <a:pt x="44" y="55"/>
                    </a:cubicBezTo>
                    <a:cubicBezTo>
                      <a:pt x="44" y="55"/>
                      <a:pt x="45" y="54"/>
                      <a:pt x="46" y="53"/>
                    </a:cubicBezTo>
                    <a:cubicBezTo>
                      <a:pt x="46" y="52"/>
                      <a:pt x="47" y="51"/>
                      <a:pt x="48" y="51"/>
                    </a:cubicBezTo>
                    <a:cubicBezTo>
                      <a:pt x="48" y="50"/>
                      <a:pt x="49" y="49"/>
                      <a:pt x="49" y="49"/>
                    </a:cubicBezTo>
                    <a:cubicBezTo>
                      <a:pt x="50" y="47"/>
                      <a:pt x="52" y="46"/>
                      <a:pt x="53" y="44"/>
                    </a:cubicBezTo>
                    <a:cubicBezTo>
                      <a:pt x="54" y="44"/>
                      <a:pt x="54" y="44"/>
                      <a:pt x="54" y="43"/>
                    </a:cubicBezTo>
                    <a:cubicBezTo>
                      <a:pt x="55" y="42"/>
                      <a:pt x="56" y="42"/>
                      <a:pt x="57" y="41"/>
                    </a:cubicBezTo>
                    <a:cubicBezTo>
                      <a:pt x="58" y="40"/>
                      <a:pt x="58" y="40"/>
                      <a:pt x="59" y="39"/>
                    </a:cubicBezTo>
                    <a:cubicBezTo>
                      <a:pt x="60" y="38"/>
                      <a:pt x="61" y="38"/>
                      <a:pt x="62" y="37"/>
                    </a:cubicBezTo>
                    <a:cubicBezTo>
                      <a:pt x="62" y="36"/>
                      <a:pt x="63" y="36"/>
                      <a:pt x="64" y="35"/>
                    </a:cubicBezTo>
                    <a:cubicBezTo>
                      <a:pt x="65" y="34"/>
                      <a:pt x="66" y="34"/>
                      <a:pt x="67" y="33"/>
                    </a:cubicBezTo>
                    <a:cubicBezTo>
                      <a:pt x="67" y="33"/>
                      <a:pt x="68" y="32"/>
                      <a:pt x="68" y="32"/>
                    </a:cubicBezTo>
                    <a:cubicBezTo>
                      <a:pt x="70" y="31"/>
                      <a:pt x="72" y="30"/>
                      <a:pt x="73" y="29"/>
                    </a:cubicBezTo>
                    <a:cubicBezTo>
                      <a:pt x="75" y="28"/>
                      <a:pt x="76" y="27"/>
                      <a:pt x="77" y="27"/>
                    </a:cubicBezTo>
                    <a:cubicBezTo>
                      <a:pt x="78" y="26"/>
                      <a:pt x="78" y="26"/>
                      <a:pt x="78" y="26"/>
                    </a:cubicBezTo>
                    <a:cubicBezTo>
                      <a:pt x="79" y="26"/>
                      <a:pt x="79" y="25"/>
                      <a:pt x="80" y="25"/>
                    </a:cubicBezTo>
                    <a:cubicBezTo>
                      <a:pt x="81" y="24"/>
                      <a:pt x="81" y="24"/>
                      <a:pt x="81" y="24"/>
                    </a:cubicBezTo>
                    <a:cubicBezTo>
                      <a:pt x="82" y="24"/>
                      <a:pt x="83" y="24"/>
                      <a:pt x="84" y="23"/>
                    </a:cubicBezTo>
                    <a:cubicBezTo>
                      <a:pt x="84" y="23"/>
                      <a:pt x="84" y="23"/>
                      <a:pt x="85" y="23"/>
                    </a:cubicBezTo>
                    <a:cubicBezTo>
                      <a:pt x="86" y="23"/>
                      <a:pt x="86" y="22"/>
                      <a:pt x="87" y="22"/>
                    </a:cubicBezTo>
                    <a:cubicBezTo>
                      <a:pt x="89" y="21"/>
                      <a:pt x="91" y="20"/>
                      <a:pt x="93" y="20"/>
                    </a:cubicBezTo>
                    <a:cubicBezTo>
                      <a:pt x="93" y="20"/>
                      <a:pt x="93" y="20"/>
                      <a:pt x="93" y="20"/>
                    </a:cubicBezTo>
                    <a:cubicBezTo>
                      <a:pt x="95" y="19"/>
                      <a:pt x="97" y="18"/>
                      <a:pt x="99" y="18"/>
                    </a:cubicBezTo>
                    <a:cubicBezTo>
                      <a:pt x="99" y="18"/>
                      <a:pt x="99" y="18"/>
                      <a:pt x="99" y="18"/>
                    </a:cubicBezTo>
                    <a:cubicBezTo>
                      <a:pt x="101" y="17"/>
                      <a:pt x="103" y="17"/>
                      <a:pt x="104" y="17"/>
                    </a:cubicBezTo>
                    <a:cubicBezTo>
                      <a:pt x="105" y="16"/>
                      <a:pt x="105" y="16"/>
                      <a:pt x="105" y="16"/>
                    </a:cubicBezTo>
                    <a:cubicBezTo>
                      <a:pt x="106" y="16"/>
                      <a:pt x="108" y="16"/>
                      <a:pt x="109" y="16"/>
                    </a:cubicBezTo>
                    <a:cubicBezTo>
                      <a:pt x="110" y="16"/>
                      <a:pt x="110" y="16"/>
                      <a:pt x="110" y="16"/>
                    </a:cubicBezTo>
                    <a:cubicBezTo>
                      <a:pt x="111" y="15"/>
                      <a:pt x="112" y="15"/>
                      <a:pt x="114" y="15"/>
                    </a:cubicBezTo>
                    <a:cubicBezTo>
                      <a:pt x="114" y="15"/>
                      <a:pt x="114" y="15"/>
                      <a:pt x="114" y="15"/>
                    </a:cubicBezTo>
                    <a:cubicBezTo>
                      <a:pt x="115" y="15"/>
                      <a:pt x="116" y="15"/>
                      <a:pt x="117" y="15"/>
                    </a:cubicBezTo>
                    <a:cubicBezTo>
                      <a:pt x="118" y="15"/>
                      <a:pt x="118" y="15"/>
                      <a:pt x="118" y="15"/>
                    </a:cubicBezTo>
                    <a:cubicBezTo>
                      <a:pt x="118" y="15"/>
                      <a:pt x="119" y="15"/>
                      <a:pt x="120" y="15"/>
                    </a:cubicBezTo>
                    <a:cubicBezTo>
                      <a:pt x="94" y="0"/>
                      <a:pt x="94" y="0"/>
                      <a:pt x="94" y="0"/>
                    </a:cubicBezTo>
                    <a:cubicBezTo>
                      <a:pt x="94" y="0"/>
                      <a:pt x="93" y="0"/>
                      <a:pt x="92" y="0"/>
                    </a:cubicBezTo>
                    <a:cubicBezTo>
                      <a:pt x="92" y="0"/>
                      <a:pt x="92" y="0"/>
                      <a:pt x="92" y="0"/>
                    </a:cubicBezTo>
                    <a:cubicBezTo>
                      <a:pt x="92" y="0"/>
                      <a:pt x="92" y="0"/>
                      <a:pt x="92" y="0"/>
                    </a:cubicBezTo>
                    <a:cubicBezTo>
                      <a:pt x="91" y="0"/>
                      <a:pt x="89" y="0"/>
                      <a:pt x="88" y="0"/>
                    </a:cubicBezTo>
                    <a:cubicBezTo>
                      <a:pt x="88" y="0"/>
                      <a:pt x="88" y="0"/>
                      <a:pt x="88" y="0"/>
                    </a:cubicBezTo>
                    <a:cubicBezTo>
                      <a:pt x="87" y="0"/>
                      <a:pt x="86" y="1"/>
                      <a:pt x="84" y="1"/>
                    </a:cubicBezTo>
                    <a:cubicBezTo>
                      <a:pt x="84" y="1"/>
                      <a:pt x="84" y="1"/>
                      <a:pt x="84" y="1"/>
                    </a:cubicBezTo>
                    <a:cubicBezTo>
                      <a:pt x="84" y="1"/>
                      <a:pt x="84" y="1"/>
                      <a:pt x="84" y="1"/>
                    </a:cubicBezTo>
                    <a:cubicBezTo>
                      <a:pt x="82" y="1"/>
                      <a:pt x="81" y="1"/>
                      <a:pt x="79" y="2"/>
                    </a:cubicBezTo>
                    <a:cubicBezTo>
                      <a:pt x="79" y="2"/>
                      <a:pt x="79" y="2"/>
                      <a:pt x="79" y="2"/>
                    </a:cubicBezTo>
                    <a:cubicBezTo>
                      <a:pt x="77" y="2"/>
                      <a:pt x="76" y="2"/>
                      <a:pt x="74" y="3"/>
                    </a:cubicBezTo>
                    <a:cubicBezTo>
                      <a:pt x="74" y="3"/>
                      <a:pt x="74" y="3"/>
                      <a:pt x="74" y="3"/>
                    </a:cubicBezTo>
                    <a:cubicBezTo>
                      <a:pt x="73" y="3"/>
                      <a:pt x="73" y="3"/>
                      <a:pt x="73" y="3"/>
                    </a:cubicBezTo>
                    <a:cubicBezTo>
                      <a:pt x="72" y="4"/>
                      <a:pt x="70" y="4"/>
                      <a:pt x="68" y="5"/>
                    </a:cubicBezTo>
                    <a:cubicBezTo>
                      <a:pt x="67" y="5"/>
                      <a:pt x="67" y="5"/>
                      <a:pt x="67" y="5"/>
                    </a:cubicBezTo>
                    <a:cubicBezTo>
                      <a:pt x="65" y="6"/>
                      <a:pt x="63" y="6"/>
                      <a:pt x="61" y="7"/>
                    </a:cubicBezTo>
                    <a:cubicBezTo>
                      <a:pt x="61" y="7"/>
                      <a:pt x="61" y="7"/>
                      <a:pt x="61" y="7"/>
                    </a:cubicBezTo>
                    <a:cubicBezTo>
                      <a:pt x="61" y="7"/>
                      <a:pt x="60" y="8"/>
                      <a:pt x="60" y="8"/>
                    </a:cubicBezTo>
                    <a:cubicBezTo>
                      <a:pt x="59" y="8"/>
                      <a:pt x="59" y="8"/>
                      <a:pt x="58" y="9"/>
                    </a:cubicBezTo>
                    <a:cubicBezTo>
                      <a:pt x="57" y="9"/>
                      <a:pt x="57" y="9"/>
                      <a:pt x="56" y="10"/>
                    </a:cubicBezTo>
                    <a:cubicBezTo>
                      <a:pt x="56" y="10"/>
                      <a:pt x="55" y="10"/>
                      <a:pt x="55" y="10"/>
                    </a:cubicBezTo>
                    <a:cubicBezTo>
                      <a:pt x="54" y="11"/>
                      <a:pt x="53" y="11"/>
                      <a:pt x="52" y="11"/>
                    </a:cubicBezTo>
                    <a:cubicBezTo>
                      <a:pt x="51" y="12"/>
                      <a:pt x="51" y="12"/>
                      <a:pt x="51" y="12"/>
                    </a:cubicBezTo>
                    <a:cubicBezTo>
                      <a:pt x="50" y="12"/>
                      <a:pt x="49" y="13"/>
                      <a:pt x="48" y="14"/>
                    </a:cubicBezTo>
                    <a:cubicBezTo>
                      <a:pt x="46" y="15"/>
                      <a:pt x="45" y="16"/>
                      <a:pt x="43" y="17"/>
                    </a:cubicBezTo>
                    <a:cubicBezTo>
                      <a:pt x="42" y="17"/>
                      <a:pt x="42" y="18"/>
                      <a:pt x="41" y="18"/>
                    </a:cubicBezTo>
                    <a:cubicBezTo>
                      <a:pt x="40" y="19"/>
                      <a:pt x="39" y="20"/>
                      <a:pt x="38" y="20"/>
                    </a:cubicBezTo>
                    <a:cubicBezTo>
                      <a:pt x="37" y="21"/>
                      <a:pt x="37" y="21"/>
                      <a:pt x="36" y="22"/>
                    </a:cubicBezTo>
                    <a:cubicBezTo>
                      <a:pt x="35" y="23"/>
                      <a:pt x="34" y="23"/>
                      <a:pt x="33" y="24"/>
                    </a:cubicBezTo>
                    <a:cubicBezTo>
                      <a:pt x="33" y="25"/>
                      <a:pt x="32" y="25"/>
                      <a:pt x="31" y="26"/>
                    </a:cubicBezTo>
                    <a:cubicBezTo>
                      <a:pt x="31" y="27"/>
                      <a:pt x="30" y="28"/>
                      <a:pt x="29" y="28"/>
                    </a:cubicBezTo>
                    <a:cubicBezTo>
                      <a:pt x="28" y="29"/>
                      <a:pt x="28" y="29"/>
                      <a:pt x="28" y="29"/>
                    </a:cubicBezTo>
                    <a:cubicBezTo>
                      <a:pt x="28" y="30"/>
                      <a:pt x="28" y="30"/>
                      <a:pt x="28" y="30"/>
                    </a:cubicBezTo>
                    <a:cubicBezTo>
                      <a:pt x="26" y="31"/>
                      <a:pt x="25" y="32"/>
                      <a:pt x="24" y="34"/>
                    </a:cubicBezTo>
                    <a:cubicBezTo>
                      <a:pt x="23" y="35"/>
                      <a:pt x="23" y="35"/>
                      <a:pt x="23" y="35"/>
                    </a:cubicBezTo>
                    <a:cubicBezTo>
                      <a:pt x="23" y="35"/>
                      <a:pt x="22" y="35"/>
                      <a:pt x="22" y="36"/>
                    </a:cubicBezTo>
                    <a:cubicBezTo>
                      <a:pt x="21" y="37"/>
                      <a:pt x="21" y="37"/>
                      <a:pt x="20" y="38"/>
                    </a:cubicBezTo>
                    <a:cubicBezTo>
                      <a:pt x="20" y="38"/>
                      <a:pt x="19" y="39"/>
                      <a:pt x="19" y="39"/>
                    </a:cubicBezTo>
                    <a:cubicBezTo>
                      <a:pt x="19" y="40"/>
                      <a:pt x="18" y="40"/>
                      <a:pt x="18" y="41"/>
                    </a:cubicBezTo>
                    <a:cubicBezTo>
                      <a:pt x="18" y="41"/>
                      <a:pt x="17" y="42"/>
                      <a:pt x="17" y="42"/>
                    </a:cubicBezTo>
                    <a:cubicBezTo>
                      <a:pt x="16" y="43"/>
                      <a:pt x="16" y="43"/>
                      <a:pt x="16" y="43"/>
                    </a:cubicBezTo>
                    <a:cubicBezTo>
                      <a:pt x="16" y="44"/>
                      <a:pt x="15" y="45"/>
                      <a:pt x="15" y="46"/>
                    </a:cubicBezTo>
                    <a:cubicBezTo>
                      <a:pt x="14" y="47"/>
                      <a:pt x="14" y="47"/>
                      <a:pt x="14" y="47"/>
                    </a:cubicBezTo>
                    <a:cubicBezTo>
                      <a:pt x="14" y="47"/>
                      <a:pt x="14" y="47"/>
                      <a:pt x="14" y="47"/>
                    </a:cubicBezTo>
                    <a:cubicBezTo>
                      <a:pt x="13" y="48"/>
                      <a:pt x="12" y="49"/>
                      <a:pt x="12" y="51"/>
                    </a:cubicBezTo>
                    <a:cubicBezTo>
                      <a:pt x="11" y="51"/>
                      <a:pt x="11" y="51"/>
                      <a:pt x="11" y="51"/>
                    </a:cubicBezTo>
                    <a:cubicBezTo>
                      <a:pt x="11" y="52"/>
                      <a:pt x="11" y="52"/>
                      <a:pt x="11" y="52"/>
                    </a:cubicBezTo>
                    <a:cubicBezTo>
                      <a:pt x="10" y="53"/>
                      <a:pt x="10" y="53"/>
                      <a:pt x="10" y="54"/>
                    </a:cubicBezTo>
                    <a:cubicBezTo>
                      <a:pt x="9" y="55"/>
                      <a:pt x="9" y="55"/>
                      <a:pt x="8" y="56"/>
                    </a:cubicBezTo>
                    <a:cubicBezTo>
                      <a:pt x="8" y="57"/>
                      <a:pt x="8" y="57"/>
                      <a:pt x="8" y="57"/>
                    </a:cubicBezTo>
                    <a:cubicBezTo>
                      <a:pt x="8" y="57"/>
                      <a:pt x="8" y="57"/>
                      <a:pt x="8" y="57"/>
                    </a:cubicBezTo>
                    <a:cubicBezTo>
                      <a:pt x="7" y="58"/>
                      <a:pt x="7" y="59"/>
                      <a:pt x="6" y="61"/>
                    </a:cubicBezTo>
                    <a:cubicBezTo>
                      <a:pt x="6" y="62"/>
                      <a:pt x="6" y="62"/>
                      <a:pt x="6" y="62"/>
                    </a:cubicBezTo>
                    <a:cubicBezTo>
                      <a:pt x="6" y="63"/>
                      <a:pt x="6" y="63"/>
                      <a:pt x="6" y="63"/>
                    </a:cubicBezTo>
                    <a:cubicBezTo>
                      <a:pt x="5" y="63"/>
                      <a:pt x="5" y="63"/>
                      <a:pt x="5" y="64"/>
                    </a:cubicBezTo>
                    <a:cubicBezTo>
                      <a:pt x="5" y="65"/>
                      <a:pt x="4" y="66"/>
                      <a:pt x="4" y="67"/>
                    </a:cubicBezTo>
                    <a:cubicBezTo>
                      <a:pt x="4" y="67"/>
                      <a:pt x="4" y="67"/>
                      <a:pt x="4" y="67"/>
                    </a:cubicBezTo>
                    <a:cubicBezTo>
                      <a:pt x="4" y="67"/>
                      <a:pt x="4" y="67"/>
                      <a:pt x="4" y="67"/>
                    </a:cubicBezTo>
                    <a:cubicBezTo>
                      <a:pt x="4" y="67"/>
                      <a:pt x="4" y="67"/>
                      <a:pt x="4" y="67"/>
                    </a:cubicBezTo>
                    <a:cubicBezTo>
                      <a:pt x="4" y="67"/>
                      <a:pt x="4" y="67"/>
                      <a:pt x="4" y="67"/>
                    </a:cubicBezTo>
                    <a:cubicBezTo>
                      <a:pt x="4" y="67"/>
                      <a:pt x="4" y="67"/>
                      <a:pt x="4" y="67"/>
                    </a:cubicBezTo>
                    <a:cubicBezTo>
                      <a:pt x="3" y="69"/>
                      <a:pt x="3" y="70"/>
                      <a:pt x="3" y="71"/>
                    </a:cubicBezTo>
                    <a:cubicBezTo>
                      <a:pt x="2" y="72"/>
                      <a:pt x="2" y="72"/>
                      <a:pt x="2" y="72"/>
                    </a:cubicBezTo>
                    <a:cubicBezTo>
                      <a:pt x="2" y="73"/>
                      <a:pt x="2" y="73"/>
                      <a:pt x="2" y="74"/>
                    </a:cubicBezTo>
                    <a:cubicBezTo>
                      <a:pt x="2" y="74"/>
                      <a:pt x="2" y="75"/>
                      <a:pt x="2" y="76"/>
                    </a:cubicBezTo>
                    <a:cubicBezTo>
                      <a:pt x="1" y="76"/>
                      <a:pt x="1" y="76"/>
                      <a:pt x="1" y="77"/>
                    </a:cubicBezTo>
                    <a:cubicBezTo>
                      <a:pt x="1" y="78"/>
                      <a:pt x="1" y="79"/>
                      <a:pt x="1" y="80"/>
                    </a:cubicBezTo>
                    <a:cubicBezTo>
                      <a:pt x="1" y="80"/>
                      <a:pt x="1" y="81"/>
                      <a:pt x="1" y="81"/>
                    </a:cubicBezTo>
                    <a:cubicBezTo>
                      <a:pt x="1" y="82"/>
                      <a:pt x="1" y="82"/>
                      <a:pt x="0" y="83"/>
                    </a:cubicBezTo>
                    <a:cubicBezTo>
                      <a:pt x="0" y="83"/>
                      <a:pt x="0" y="84"/>
                      <a:pt x="0" y="84"/>
                    </a:cubicBezTo>
                    <a:cubicBezTo>
                      <a:pt x="0" y="86"/>
                      <a:pt x="0" y="87"/>
                      <a:pt x="0" y="89"/>
                    </a:cubicBezTo>
                    <a:cubicBezTo>
                      <a:pt x="0" y="101"/>
                      <a:pt x="4" y="108"/>
                      <a:pt x="10" y="111"/>
                    </a:cubicBezTo>
                    <a:cubicBezTo>
                      <a:pt x="36" y="126"/>
                      <a:pt x="36" y="126"/>
                      <a:pt x="36" y="126"/>
                    </a:cubicBezTo>
                    <a:cubicBezTo>
                      <a:pt x="29" y="123"/>
                      <a:pt x="26" y="116"/>
                      <a:pt x="26" y="104"/>
                    </a:cubicBezTo>
                    <a:cubicBezTo>
                      <a:pt x="26" y="102"/>
                      <a:pt x="26" y="100"/>
                      <a:pt x="26" y="99"/>
                    </a:cubicBezTo>
                    <a:cubicBezTo>
                      <a:pt x="26" y="98"/>
                      <a:pt x="26" y="98"/>
                      <a:pt x="26" y="97"/>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3" name="îslîḑé">
                <a:extLst>
                  <a:ext uri="{FF2B5EF4-FFF2-40B4-BE49-F238E27FC236}">
                    <a16:creationId xmlns:a16="http://schemas.microsoft.com/office/drawing/2014/main" id="{92D97226-754F-4E52-828D-E1EA3EA8F060}"/>
                  </a:ext>
                </a:extLst>
              </p:cNvPr>
              <p:cNvSpPr/>
              <p:nvPr/>
            </p:nvSpPr>
            <p:spPr bwMode="auto">
              <a:xfrm flipH="1">
                <a:off x="2727997" y="3924144"/>
                <a:ext cx="116286" cy="219215"/>
              </a:xfrm>
              <a:custGeom>
                <a:avLst/>
                <a:gdLst>
                  <a:gd name="T0" fmla="*/ 52 w 101"/>
                  <a:gd name="T1" fmla="*/ 146 h 191"/>
                  <a:gd name="T2" fmla="*/ 12 w 101"/>
                  <a:gd name="T3" fmla="*/ 154 h 191"/>
                  <a:gd name="T4" fmla="*/ 0 w 101"/>
                  <a:gd name="T5" fmla="*/ 189 h 191"/>
                  <a:gd name="T6" fmla="*/ 50 w 101"/>
                  <a:gd name="T7" fmla="*/ 177 h 191"/>
                  <a:gd name="T8" fmla="*/ 101 w 101"/>
                  <a:gd name="T9" fmla="*/ 98 h 191"/>
                  <a:gd name="T10" fmla="*/ 71 w 101"/>
                  <a:gd name="T11" fmla="*/ 70 h 191"/>
                  <a:gd name="T12" fmla="*/ 48 w 101"/>
                  <a:gd name="T13" fmla="*/ 73 h 191"/>
                  <a:gd name="T14" fmla="*/ 36 w 101"/>
                  <a:gd name="T15" fmla="*/ 65 h 191"/>
                  <a:gd name="T16" fmla="*/ 52 w 101"/>
                  <a:gd name="T17" fmla="*/ 43 h 191"/>
                  <a:gd name="T18" fmla="*/ 87 w 101"/>
                  <a:gd name="T19" fmla="*/ 33 h 191"/>
                  <a:gd name="T20" fmla="*/ 98 w 101"/>
                  <a:gd name="T21" fmla="*/ 0 h 191"/>
                  <a:gd name="T22" fmla="*/ 51 w 101"/>
                  <a:gd name="T23" fmla="*/ 14 h 191"/>
                  <a:gd name="T24" fmla="*/ 4 w 101"/>
                  <a:gd name="T25" fmla="*/ 89 h 191"/>
                  <a:gd name="T26" fmla="*/ 32 w 101"/>
                  <a:gd name="T27" fmla="*/ 114 h 191"/>
                  <a:gd name="T28" fmla="*/ 55 w 101"/>
                  <a:gd name="T29" fmla="*/ 112 h 191"/>
                  <a:gd name="T30" fmla="*/ 68 w 101"/>
                  <a:gd name="T31" fmla="*/ 122 h 191"/>
                  <a:gd name="T32" fmla="*/ 52 w 101"/>
                  <a:gd name="T33"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91">
                    <a:moveTo>
                      <a:pt x="52" y="146"/>
                    </a:moveTo>
                    <a:cubicBezTo>
                      <a:pt x="38" y="154"/>
                      <a:pt x="23" y="156"/>
                      <a:pt x="12" y="154"/>
                    </a:cubicBezTo>
                    <a:cubicBezTo>
                      <a:pt x="6" y="164"/>
                      <a:pt x="0" y="178"/>
                      <a:pt x="0" y="189"/>
                    </a:cubicBezTo>
                    <a:cubicBezTo>
                      <a:pt x="14" y="191"/>
                      <a:pt x="34" y="186"/>
                      <a:pt x="50" y="177"/>
                    </a:cubicBezTo>
                    <a:cubicBezTo>
                      <a:pt x="84" y="157"/>
                      <a:pt x="101" y="126"/>
                      <a:pt x="101" y="98"/>
                    </a:cubicBezTo>
                    <a:cubicBezTo>
                      <a:pt x="101" y="78"/>
                      <a:pt x="90" y="69"/>
                      <a:pt x="71" y="70"/>
                    </a:cubicBezTo>
                    <a:cubicBezTo>
                      <a:pt x="48" y="73"/>
                      <a:pt x="48" y="73"/>
                      <a:pt x="48" y="73"/>
                    </a:cubicBezTo>
                    <a:cubicBezTo>
                      <a:pt x="39" y="73"/>
                      <a:pt x="36" y="71"/>
                      <a:pt x="36" y="65"/>
                    </a:cubicBezTo>
                    <a:cubicBezTo>
                      <a:pt x="36" y="59"/>
                      <a:pt x="40" y="49"/>
                      <a:pt x="52" y="43"/>
                    </a:cubicBezTo>
                    <a:cubicBezTo>
                      <a:pt x="62" y="36"/>
                      <a:pt x="77" y="33"/>
                      <a:pt x="87" y="33"/>
                    </a:cubicBezTo>
                    <a:cubicBezTo>
                      <a:pt x="93" y="23"/>
                      <a:pt x="97" y="11"/>
                      <a:pt x="98" y="0"/>
                    </a:cubicBezTo>
                    <a:cubicBezTo>
                      <a:pt x="88" y="0"/>
                      <a:pt x="70" y="3"/>
                      <a:pt x="51" y="14"/>
                    </a:cubicBezTo>
                    <a:cubicBezTo>
                      <a:pt x="25" y="29"/>
                      <a:pt x="4" y="60"/>
                      <a:pt x="4" y="89"/>
                    </a:cubicBezTo>
                    <a:cubicBezTo>
                      <a:pt x="4" y="110"/>
                      <a:pt x="16" y="115"/>
                      <a:pt x="32" y="114"/>
                    </a:cubicBezTo>
                    <a:cubicBezTo>
                      <a:pt x="55" y="112"/>
                      <a:pt x="55" y="112"/>
                      <a:pt x="55" y="112"/>
                    </a:cubicBezTo>
                    <a:cubicBezTo>
                      <a:pt x="66" y="111"/>
                      <a:pt x="68" y="117"/>
                      <a:pt x="68" y="122"/>
                    </a:cubicBezTo>
                    <a:cubicBezTo>
                      <a:pt x="68" y="129"/>
                      <a:pt x="63" y="139"/>
                      <a:pt x="52" y="146"/>
                    </a:cubicBezTo>
                    <a:close/>
                  </a:path>
                </a:pathLst>
              </a:custGeom>
              <a:solidFill>
                <a:srgbClr val="FFB3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27" name="组合 626"/>
            <p:cNvGrpSpPr/>
            <p:nvPr/>
          </p:nvGrpSpPr>
          <p:grpSpPr>
            <a:xfrm flipH="1">
              <a:off x="2438855" y="3214644"/>
              <a:ext cx="150857" cy="264000"/>
              <a:chOff x="2575570" y="3807073"/>
              <a:chExt cx="150857" cy="264000"/>
            </a:xfrm>
          </p:grpSpPr>
          <p:sp>
            <p:nvSpPr>
              <p:cNvPr id="494" name="ïṣlîḑe">
                <a:extLst>
                  <a:ext uri="{FF2B5EF4-FFF2-40B4-BE49-F238E27FC236}">
                    <a16:creationId xmlns:a16="http://schemas.microsoft.com/office/drawing/2014/main" id="{67034CDC-8F00-42C0-90EB-84C977177FF4}"/>
                  </a:ext>
                </a:extLst>
              </p:cNvPr>
              <p:cNvSpPr/>
              <p:nvPr/>
            </p:nvSpPr>
            <p:spPr bwMode="auto">
              <a:xfrm flipH="1">
                <a:off x="2612498" y="3931216"/>
                <a:ext cx="29072" cy="91928"/>
              </a:xfrm>
              <a:custGeom>
                <a:avLst/>
                <a:gdLst>
                  <a:gd name="T0" fmla="*/ 0 w 25"/>
                  <a:gd name="T1" fmla="*/ 0 h 80"/>
                  <a:gd name="T2" fmla="*/ 0 w 25"/>
                  <a:gd name="T3" fmla="*/ 17 h 80"/>
                  <a:gd name="T4" fmla="*/ 0 w 25"/>
                  <a:gd name="T5" fmla="*/ 65 h 80"/>
                  <a:gd name="T6" fmla="*/ 25 w 25"/>
                  <a:gd name="T7" fmla="*/ 80 h 80"/>
                  <a:gd name="T8" fmla="*/ 25 w 25"/>
                  <a:gd name="T9" fmla="*/ 32 h 80"/>
                  <a:gd name="T10" fmla="*/ 25 w 25"/>
                  <a:gd name="T11" fmla="*/ 15 h 80"/>
                  <a:gd name="T12" fmla="*/ 0 w 25"/>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25" h="80">
                    <a:moveTo>
                      <a:pt x="0" y="0"/>
                    </a:moveTo>
                    <a:cubicBezTo>
                      <a:pt x="0" y="6"/>
                      <a:pt x="0" y="10"/>
                      <a:pt x="0" y="17"/>
                    </a:cubicBezTo>
                    <a:cubicBezTo>
                      <a:pt x="0" y="65"/>
                      <a:pt x="0" y="65"/>
                      <a:pt x="0" y="65"/>
                    </a:cubicBezTo>
                    <a:cubicBezTo>
                      <a:pt x="25" y="80"/>
                      <a:pt x="25" y="80"/>
                      <a:pt x="25" y="80"/>
                    </a:cubicBezTo>
                    <a:cubicBezTo>
                      <a:pt x="25" y="32"/>
                      <a:pt x="25" y="32"/>
                      <a:pt x="25" y="32"/>
                    </a:cubicBezTo>
                    <a:cubicBezTo>
                      <a:pt x="25" y="25"/>
                      <a:pt x="25" y="21"/>
                      <a:pt x="25" y="15"/>
                    </a:cubicBezTo>
                    <a:lnTo>
                      <a:pt x="0" y="0"/>
                    </a:lnTo>
                    <a:close/>
                  </a:path>
                </a:pathLst>
              </a:custGeom>
              <a:solidFill>
                <a:srgbClr val="FFDE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5" name="ïšļídê">
                <a:extLst>
                  <a:ext uri="{FF2B5EF4-FFF2-40B4-BE49-F238E27FC236}">
                    <a16:creationId xmlns:a16="http://schemas.microsoft.com/office/drawing/2014/main" id="{0BD5A4B3-418D-47A1-841E-6689C787D307}"/>
                  </a:ext>
                </a:extLst>
              </p:cNvPr>
              <p:cNvSpPr/>
              <p:nvPr/>
            </p:nvSpPr>
            <p:spPr bwMode="auto">
              <a:xfrm flipH="1">
                <a:off x="2577141" y="3807073"/>
                <a:ext cx="113929" cy="134357"/>
              </a:xfrm>
              <a:custGeom>
                <a:avLst/>
                <a:gdLst>
                  <a:gd name="T0" fmla="*/ 85 w 99"/>
                  <a:gd name="T1" fmla="*/ 21 h 117"/>
                  <a:gd name="T2" fmla="*/ 86 w 99"/>
                  <a:gd name="T3" fmla="*/ 21 h 117"/>
                  <a:gd name="T4" fmla="*/ 87 w 99"/>
                  <a:gd name="T5" fmla="*/ 21 h 117"/>
                  <a:gd name="T6" fmla="*/ 88 w 99"/>
                  <a:gd name="T7" fmla="*/ 20 h 117"/>
                  <a:gd name="T8" fmla="*/ 89 w 99"/>
                  <a:gd name="T9" fmla="*/ 20 h 117"/>
                  <a:gd name="T10" fmla="*/ 89 w 99"/>
                  <a:gd name="T11" fmla="*/ 19 h 117"/>
                  <a:gd name="T12" fmla="*/ 91 w 99"/>
                  <a:gd name="T13" fmla="*/ 19 h 117"/>
                  <a:gd name="T14" fmla="*/ 91 w 99"/>
                  <a:gd name="T15" fmla="*/ 18 h 117"/>
                  <a:gd name="T16" fmla="*/ 93 w 99"/>
                  <a:gd name="T17" fmla="*/ 17 h 117"/>
                  <a:gd name="T18" fmla="*/ 93 w 99"/>
                  <a:gd name="T19" fmla="*/ 17 h 117"/>
                  <a:gd name="T20" fmla="*/ 97 w 99"/>
                  <a:gd name="T21" fmla="*/ 15 h 117"/>
                  <a:gd name="T22" fmla="*/ 99 w 99"/>
                  <a:gd name="T23" fmla="*/ 15 h 117"/>
                  <a:gd name="T24" fmla="*/ 74 w 99"/>
                  <a:gd name="T25" fmla="*/ 0 h 117"/>
                  <a:gd name="T26" fmla="*/ 72 w 99"/>
                  <a:gd name="T27" fmla="*/ 1 h 117"/>
                  <a:gd name="T28" fmla="*/ 72 w 99"/>
                  <a:gd name="T29" fmla="*/ 1 h 117"/>
                  <a:gd name="T30" fmla="*/ 68 w 99"/>
                  <a:gd name="T31" fmla="*/ 2 h 117"/>
                  <a:gd name="T32" fmla="*/ 67 w 99"/>
                  <a:gd name="T33" fmla="*/ 3 h 117"/>
                  <a:gd name="T34" fmla="*/ 66 w 99"/>
                  <a:gd name="T35" fmla="*/ 3 h 117"/>
                  <a:gd name="T36" fmla="*/ 65 w 99"/>
                  <a:gd name="T37" fmla="*/ 4 h 117"/>
                  <a:gd name="T38" fmla="*/ 64 w 99"/>
                  <a:gd name="T39" fmla="*/ 4 h 117"/>
                  <a:gd name="T40" fmla="*/ 63 w 99"/>
                  <a:gd name="T41" fmla="*/ 5 h 117"/>
                  <a:gd name="T42" fmla="*/ 62 w 99"/>
                  <a:gd name="T43" fmla="*/ 5 h 117"/>
                  <a:gd name="T44" fmla="*/ 61 w 99"/>
                  <a:gd name="T45" fmla="*/ 6 h 117"/>
                  <a:gd name="T46" fmla="*/ 60 w 99"/>
                  <a:gd name="T47" fmla="*/ 6 h 117"/>
                  <a:gd name="T48" fmla="*/ 60 w 99"/>
                  <a:gd name="T49" fmla="*/ 7 h 117"/>
                  <a:gd name="T50" fmla="*/ 58 w 99"/>
                  <a:gd name="T51" fmla="*/ 7 h 117"/>
                  <a:gd name="T52" fmla="*/ 42 w 99"/>
                  <a:gd name="T53" fmla="*/ 18 h 117"/>
                  <a:gd name="T54" fmla="*/ 42 w 99"/>
                  <a:gd name="T55" fmla="*/ 61 h 117"/>
                  <a:gd name="T56" fmla="*/ 43 w 99"/>
                  <a:gd name="T57" fmla="*/ 78 h 117"/>
                  <a:gd name="T58" fmla="*/ 33 w 99"/>
                  <a:gd name="T59" fmla="*/ 83 h 117"/>
                  <a:gd name="T60" fmla="*/ 10 w 99"/>
                  <a:gd name="T61" fmla="*/ 97 h 117"/>
                  <a:gd name="T62" fmla="*/ 0 w 99"/>
                  <a:gd name="T63" fmla="*/ 103 h 117"/>
                  <a:gd name="T64" fmla="*/ 26 w 99"/>
                  <a:gd name="T65" fmla="*/ 117 h 117"/>
                  <a:gd name="T66" fmla="*/ 35 w 99"/>
                  <a:gd name="T67" fmla="*/ 111 h 117"/>
                  <a:gd name="T68" fmla="*/ 58 w 99"/>
                  <a:gd name="T69" fmla="*/ 98 h 117"/>
                  <a:gd name="T70" fmla="*/ 68 w 99"/>
                  <a:gd name="T71" fmla="*/ 93 h 117"/>
                  <a:gd name="T72" fmla="*/ 68 w 99"/>
                  <a:gd name="T73" fmla="*/ 76 h 117"/>
                  <a:gd name="T74" fmla="*/ 68 w 99"/>
                  <a:gd name="T75" fmla="*/ 33 h 117"/>
                  <a:gd name="T76" fmla="*/ 84 w 99"/>
                  <a:gd name="T77" fmla="*/ 22 h 117"/>
                  <a:gd name="T78" fmla="*/ 85 w 99"/>
                  <a:gd name="T79" fmla="*/ 2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 h="117">
                    <a:moveTo>
                      <a:pt x="85" y="21"/>
                    </a:moveTo>
                    <a:cubicBezTo>
                      <a:pt x="86" y="21"/>
                      <a:pt x="86" y="21"/>
                      <a:pt x="86" y="21"/>
                    </a:cubicBezTo>
                    <a:cubicBezTo>
                      <a:pt x="87" y="21"/>
                      <a:pt x="87" y="21"/>
                      <a:pt x="87" y="21"/>
                    </a:cubicBezTo>
                    <a:cubicBezTo>
                      <a:pt x="88" y="20"/>
                      <a:pt x="88" y="20"/>
                      <a:pt x="88" y="20"/>
                    </a:cubicBezTo>
                    <a:cubicBezTo>
                      <a:pt x="89" y="20"/>
                      <a:pt x="89" y="20"/>
                      <a:pt x="89" y="20"/>
                    </a:cubicBezTo>
                    <a:cubicBezTo>
                      <a:pt x="89" y="19"/>
                      <a:pt x="89" y="19"/>
                      <a:pt x="89" y="19"/>
                    </a:cubicBezTo>
                    <a:cubicBezTo>
                      <a:pt x="90" y="19"/>
                      <a:pt x="90" y="19"/>
                      <a:pt x="91" y="19"/>
                    </a:cubicBezTo>
                    <a:cubicBezTo>
                      <a:pt x="91" y="18"/>
                      <a:pt x="91" y="18"/>
                      <a:pt x="91" y="18"/>
                    </a:cubicBezTo>
                    <a:cubicBezTo>
                      <a:pt x="92" y="18"/>
                      <a:pt x="92" y="18"/>
                      <a:pt x="93" y="17"/>
                    </a:cubicBezTo>
                    <a:cubicBezTo>
                      <a:pt x="93" y="17"/>
                      <a:pt x="93" y="17"/>
                      <a:pt x="93" y="17"/>
                    </a:cubicBezTo>
                    <a:cubicBezTo>
                      <a:pt x="95" y="16"/>
                      <a:pt x="96" y="16"/>
                      <a:pt x="97" y="15"/>
                    </a:cubicBezTo>
                    <a:cubicBezTo>
                      <a:pt x="98" y="15"/>
                      <a:pt x="99" y="15"/>
                      <a:pt x="99" y="15"/>
                    </a:cubicBezTo>
                    <a:cubicBezTo>
                      <a:pt x="74" y="0"/>
                      <a:pt x="74" y="0"/>
                      <a:pt x="74" y="0"/>
                    </a:cubicBezTo>
                    <a:cubicBezTo>
                      <a:pt x="73" y="0"/>
                      <a:pt x="73" y="0"/>
                      <a:pt x="72" y="1"/>
                    </a:cubicBezTo>
                    <a:cubicBezTo>
                      <a:pt x="72" y="1"/>
                      <a:pt x="72" y="1"/>
                      <a:pt x="72" y="1"/>
                    </a:cubicBezTo>
                    <a:cubicBezTo>
                      <a:pt x="70" y="1"/>
                      <a:pt x="69" y="2"/>
                      <a:pt x="68" y="2"/>
                    </a:cubicBezTo>
                    <a:cubicBezTo>
                      <a:pt x="67" y="3"/>
                      <a:pt x="67" y="3"/>
                      <a:pt x="67" y="3"/>
                    </a:cubicBezTo>
                    <a:cubicBezTo>
                      <a:pt x="67" y="3"/>
                      <a:pt x="66" y="3"/>
                      <a:pt x="66" y="3"/>
                    </a:cubicBezTo>
                    <a:cubicBezTo>
                      <a:pt x="65" y="4"/>
                      <a:pt x="65" y="4"/>
                      <a:pt x="65" y="4"/>
                    </a:cubicBezTo>
                    <a:cubicBezTo>
                      <a:pt x="65" y="4"/>
                      <a:pt x="64" y="4"/>
                      <a:pt x="64" y="4"/>
                    </a:cubicBezTo>
                    <a:cubicBezTo>
                      <a:pt x="63" y="5"/>
                      <a:pt x="63" y="5"/>
                      <a:pt x="63" y="5"/>
                    </a:cubicBezTo>
                    <a:cubicBezTo>
                      <a:pt x="62" y="5"/>
                      <a:pt x="62" y="5"/>
                      <a:pt x="62" y="5"/>
                    </a:cubicBezTo>
                    <a:cubicBezTo>
                      <a:pt x="61" y="6"/>
                      <a:pt x="61" y="6"/>
                      <a:pt x="61" y="6"/>
                    </a:cubicBezTo>
                    <a:cubicBezTo>
                      <a:pt x="60" y="6"/>
                      <a:pt x="60" y="6"/>
                      <a:pt x="60" y="6"/>
                    </a:cubicBezTo>
                    <a:cubicBezTo>
                      <a:pt x="60" y="7"/>
                      <a:pt x="60" y="7"/>
                      <a:pt x="60" y="7"/>
                    </a:cubicBezTo>
                    <a:cubicBezTo>
                      <a:pt x="59" y="7"/>
                      <a:pt x="59" y="7"/>
                      <a:pt x="58" y="7"/>
                    </a:cubicBezTo>
                    <a:cubicBezTo>
                      <a:pt x="54" y="10"/>
                      <a:pt x="47" y="14"/>
                      <a:pt x="42" y="18"/>
                    </a:cubicBezTo>
                    <a:cubicBezTo>
                      <a:pt x="42" y="61"/>
                      <a:pt x="42" y="61"/>
                      <a:pt x="42" y="61"/>
                    </a:cubicBezTo>
                    <a:cubicBezTo>
                      <a:pt x="42" y="68"/>
                      <a:pt x="43" y="72"/>
                      <a:pt x="43" y="78"/>
                    </a:cubicBezTo>
                    <a:cubicBezTo>
                      <a:pt x="40" y="80"/>
                      <a:pt x="36" y="82"/>
                      <a:pt x="33" y="83"/>
                    </a:cubicBezTo>
                    <a:cubicBezTo>
                      <a:pt x="10" y="97"/>
                      <a:pt x="10" y="97"/>
                      <a:pt x="10" y="97"/>
                    </a:cubicBezTo>
                    <a:cubicBezTo>
                      <a:pt x="7" y="98"/>
                      <a:pt x="3" y="101"/>
                      <a:pt x="0" y="103"/>
                    </a:cubicBezTo>
                    <a:cubicBezTo>
                      <a:pt x="26" y="117"/>
                      <a:pt x="26" y="117"/>
                      <a:pt x="26" y="117"/>
                    </a:cubicBezTo>
                    <a:cubicBezTo>
                      <a:pt x="29" y="116"/>
                      <a:pt x="33" y="113"/>
                      <a:pt x="35" y="111"/>
                    </a:cubicBezTo>
                    <a:cubicBezTo>
                      <a:pt x="58" y="98"/>
                      <a:pt x="58" y="98"/>
                      <a:pt x="58" y="98"/>
                    </a:cubicBezTo>
                    <a:cubicBezTo>
                      <a:pt x="61" y="97"/>
                      <a:pt x="65" y="94"/>
                      <a:pt x="68" y="93"/>
                    </a:cubicBezTo>
                    <a:cubicBezTo>
                      <a:pt x="68" y="87"/>
                      <a:pt x="68" y="82"/>
                      <a:pt x="68" y="76"/>
                    </a:cubicBezTo>
                    <a:cubicBezTo>
                      <a:pt x="68" y="33"/>
                      <a:pt x="68" y="33"/>
                      <a:pt x="68" y="33"/>
                    </a:cubicBezTo>
                    <a:cubicBezTo>
                      <a:pt x="73" y="29"/>
                      <a:pt x="79" y="25"/>
                      <a:pt x="84" y="22"/>
                    </a:cubicBezTo>
                    <a:cubicBezTo>
                      <a:pt x="84" y="22"/>
                      <a:pt x="85" y="22"/>
                      <a:pt x="85" y="21"/>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6" name="îśḻîdê">
                <a:extLst>
                  <a:ext uri="{FF2B5EF4-FFF2-40B4-BE49-F238E27FC236}">
                    <a16:creationId xmlns:a16="http://schemas.microsoft.com/office/drawing/2014/main" id="{F8534CEC-0B6E-4CBC-8D5D-51CC983454C0}"/>
                  </a:ext>
                </a:extLst>
              </p:cNvPr>
              <p:cNvSpPr/>
              <p:nvPr/>
            </p:nvSpPr>
            <p:spPr bwMode="auto">
              <a:xfrm flipH="1">
                <a:off x="2661213" y="3855001"/>
                <a:ext cx="65214" cy="216072"/>
              </a:xfrm>
              <a:custGeom>
                <a:avLst/>
                <a:gdLst>
                  <a:gd name="T0" fmla="*/ 44 w 57"/>
                  <a:gd name="T1" fmla="*/ 21 h 188"/>
                  <a:gd name="T2" fmla="*/ 44 w 57"/>
                  <a:gd name="T3" fmla="*/ 21 h 188"/>
                  <a:gd name="T4" fmla="*/ 47 w 57"/>
                  <a:gd name="T5" fmla="*/ 20 h 188"/>
                  <a:gd name="T6" fmla="*/ 48 w 57"/>
                  <a:gd name="T7" fmla="*/ 19 h 188"/>
                  <a:gd name="T8" fmla="*/ 51 w 57"/>
                  <a:gd name="T9" fmla="*/ 18 h 188"/>
                  <a:gd name="T10" fmla="*/ 51 w 57"/>
                  <a:gd name="T11" fmla="*/ 18 h 188"/>
                  <a:gd name="T12" fmla="*/ 54 w 57"/>
                  <a:gd name="T13" fmla="*/ 16 h 188"/>
                  <a:gd name="T14" fmla="*/ 54 w 57"/>
                  <a:gd name="T15" fmla="*/ 16 h 188"/>
                  <a:gd name="T16" fmla="*/ 57 w 57"/>
                  <a:gd name="T17" fmla="*/ 15 h 188"/>
                  <a:gd name="T18" fmla="*/ 31 w 57"/>
                  <a:gd name="T19" fmla="*/ 0 h 188"/>
                  <a:gd name="T20" fmla="*/ 29 w 57"/>
                  <a:gd name="T21" fmla="*/ 1 h 188"/>
                  <a:gd name="T22" fmla="*/ 29 w 57"/>
                  <a:gd name="T23" fmla="*/ 1 h 188"/>
                  <a:gd name="T24" fmla="*/ 29 w 57"/>
                  <a:gd name="T25" fmla="*/ 1 h 188"/>
                  <a:gd name="T26" fmla="*/ 26 w 57"/>
                  <a:gd name="T27" fmla="*/ 3 h 188"/>
                  <a:gd name="T28" fmla="*/ 25 w 57"/>
                  <a:gd name="T29" fmla="*/ 3 h 188"/>
                  <a:gd name="T30" fmla="*/ 22 w 57"/>
                  <a:gd name="T31" fmla="*/ 4 h 188"/>
                  <a:gd name="T32" fmla="*/ 21 w 57"/>
                  <a:gd name="T33" fmla="*/ 5 h 188"/>
                  <a:gd name="T34" fmla="*/ 19 w 57"/>
                  <a:gd name="T35" fmla="*/ 6 h 188"/>
                  <a:gd name="T36" fmla="*/ 18 w 57"/>
                  <a:gd name="T37" fmla="*/ 7 h 188"/>
                  <a:gd name="T38" fmla="*/ 15 w 57"/>
                  <a:gd name="T39" fmla="*/ 8 h 188"/>
                  <a:gd name="T40" fmla="*/ 0 w 57"/>
                  <a:gd name="T41" fmla="*/ 19 h 188"/>
                  <a:gd name="T42" fmla="*/ 0 w 57"/>
                  <a:gd name="T43" fmla="*/ 173 h 188"/>
                  <a:gd name="T44" fmla="*/ 25 w 57"/>
                  <a:gd name="T45" fmla="*/ 188 h 188"/>
                  <a:gd name="T46" fmla="*/ 25 w 57"/>
                  <a:gd name="T47" fmla="*/ 33 h 188"/>
                  <a:gd name="T48" fmla="*/ 41 w 57"/>
                  <a:gd name="T49" fmla="*/ 23 h 188"/>
                  <a:gd name="T50" fmla="*/ 44 w 57"/>
                  <a:gd name="T51" fmla="*/ 2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7" h="188">
                    <a:moveTo>
                      <a:pt x="44" y="21"/>
                    </a:moveTo>
                    <a:cubicBezTo>
                      <a:pt x="44" y="21"/>
                      <a:pt x="44" y="21"/>
                      <a:pt x="44" y="21"/>
                    </a:cubicBezTo>
                    <a:cubicBezTo>
                      <a:pt x="45" y="21"/>
                      <a:pt x="46" y="20"/>
                      <a:pt x="47" y="20"/>
                    </a:cubicBezTo>
                    <a:cubicBezTo>
                      <a:pt x="48" y="19"/>
                      <a:pt x="48" y="19"/>
                      <a:pt x="48" y="19"/>
                    </a:cubicBezTo>
                    <a:cubicBezTo>
                      <a:pt x="49" y="19"/>
                      <a:pt x="50" y="18"/>
                      <a:pt x="51" y="18"/>
                    </a:cubicBezTo>
                    <a:cubicBezTo>
                      <a:pt x="51" y="18"/>
                      <a:pt x="51" y="18"/>
                      <a:pt x="51" y="18"/>
                    </a:cubicBezTo>
                    <a:cubicBezTo>
                      <a:pt x="52" y="17"/>
                      <a:pt x="53" y="17"/>
                      <a:pt x="54" y="16"/>
                    </a:cubicBezTo>
                    <a:cubicBezTo>
                      <a:pt x="54" y="16"/>
                      <a:pt x="54" y="16"/>
                      <a:pt x="54" y="16"/>
                    </a:cubicBezTo>
                    <a:cubicBezTo>
                      <a:pt x="55" y="16"/>
                      <a:pt x="56" y="15"/>
                      <a:pt x="57" y="15"/>
                    </a:cubicBezTo>
                    <a:cubicBezTo>
                      <a:pt x="31" y="0"/>
                      <a:pt x="31" y="0"/>
                      <a:pt x="31" y="0"/>
                    </a:cubicBezTo>
                    <a:cubicBezTo>
                      <a:pt x="30" y="1"/>
                      <a:pt x="30" y="1"/>
                      <a:pt x="29" y="1"/>
                    </a:cubicBezTo>
                    <a:cubicBezTo>
                      <a:pt x="29" y="1"/>
                      <a:pt x="29" y="1"/>
                      <a:pt x="29" y="1"/>
                    </a:cubicBezTo>
                    <a:cubicBezTo>
                      <a:pt x="29" y="1"/>
                      <a:pt x="29" y="1"/>
                      <a:pt x="29" y="1"/>
                    </a:cubicBezTo>
                    <a:cubicBezTo>
                      <a:pt x="28" y="2"/>
                      <a:pt x="27" y="2"/>
                      <a:pt x="26" y="3"/>
                    </a:cubicBezTo>
                    <a:cubicBezTo>
                      <a:pt x="25" y="3"/>
                      <a:pt x="25" y="3"/>
                      <a:pt x="25" y="3"/>
                    </a:cubicBezTo>
                    <a:cubicBezTo>
                      <a:pt x="24" y="3"/>
                      <a:pt x="23" y="4"/>
                      <a:pt x="22" y="4"/>
                    </a:cubicBezTo>
                    <a:cubicBezTo>
                      <a:pt x="21" y="5"/>
                      <a:pt x="21" y="5"/>
                      <a:pt x="21" y="5"/>
                    </a:cubicBezTo>
                    <a:cubicBezTo>
                      <a:pt x="20" y="5"/>
                      <a:pt x="19" y="6"/>
                      <a:pt x="19" y="6"/>
                    </a:cubicBezTo>
                    <a:cubicBezTo>
                      <a:pt x="18" y="7"/>
                      <a:pt x="18" y="7"/>
                      <a:pt x="18" y="7"/>
                    </a:cubicBezTo>
                    <a:cubicBezTo>
                      <a:pt x="17" y="7"/>
                      <a:pt x="16" y="8"/>
                      <a:pt x="15" y="8"/>
                    </a:cubicBezTo>
                    <a:cubicBezTo>
                      <a:pt x="12" y="10"/>
                      <a:pt x="5" y="14"/>
                      <a:pt x="0" y="19"/>
                    </a:cubicBezTo>
                    <a:cubicBezTo>
                      <a:pt x="0" y="173"/>
                      <a:pt x="0" y="173"/>
                      <a:pt x="0" y="173"/>
                    </a:cubicBezTo>
                    <a:cubicBezTo>
                      <a:pt x="25" y="188"/>
                      <a:pt x="25" y="188"/>
                      <a:pt x="25" y="188"/>
                    </a:cubicBezTo>
                    <a:cubicBezTo>
                      <a:pt x="25" y="33"/>
                      <a:pt x="25" y="33"/>
                      <a:pt x="25" y="33"/>
                    </a:cubicBezTo>
                    <a:cubicBezTo>
                      <a:pt x="30" y="29"/>
                      <a:pt x="37" y="25"/>
                      <a:pt x="41" y="23"/>
                    </a:cubicBezTo>
                    <a:cubicBezTo>
                      <a:pt x="42" y="22"/>
                      <a:pt x="43" y="22"/>
                      <a:pt x="44" y="21"/>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7" name="ísḻiḋé">
                <a:extLst>
                  <a:ext uri="{FF2B5EF4-FFF2-40B4-BE49-F238E27FC236}">
                    <a16:creationId xmlns:a16="http://schemas.microsoft.com/office/drawing/2014/main" id="{35CAA4A3-60A8-495F-943B-16B2A65D2B9E}"/>
                  </a:ext>
                </a:extLst>
              </p:cNvPr>
              <p:cNvSpPr/>
              <p:nvPr/>
            </p:nvSpPr>
            <p:spPr bwMode="auto">
              <a:xfrm flipH="1">
                <a:off x="2575570" y="3824359"/>
                <a:ext cx="122571" cy="246714"/>
              </a:xfrm>
              <a:custGeom>
                <a:avLst/>
                <a:gdLst>
                  <a:gd name="T0" fmla="*/ 74 w 106"/>
                  <a:gd name="T1" fmla="*/ 173 h 215"/>
                  <a:gd name="T2" fmla="*/ 90 w 106"/>
                  <a:gd name="T3" fmla="*/ 165 h 215"/>
                  <a:gd name="T4" fmla="*/ 106 w 106"/>
                  <a:gd name="T5" fmla="*/ 154 h 215"/>
                  <a:gd name="T6" fmla="*/ 105 w 106"/>
                  <a:gd name="T7" fmla="*/ 0 h 215"/>
                  <a:gd name="T8" fmla="*/ 90 w 106"/>
                  <a:gd name="T9" fmla="*/ 7 h 215"/>
                  <a:gd name="T10" fmla="*/ 74 w 106"/>
                  <a:gd name="T11" fmla="*/ 18 h 215"/>
                  <a:gd name="T12" fmla="*/ 74 w 106"/>
                  <a:gd name="T13" fmla="*/ 61 h 215"/>
                  <a:gd name="T14" fmla="*/ 74 w 106"/>
                  <a:gd name="T15" fmla="*/ 78 h 215"/>
                  <a:gd name="T16" fmla="*/ 64 w 106"/>
                  <a:gd name="T17" fmla="*/ 83 h 215"/>
                  <a:gd name="T18" fmla="*/ 41 w 106"/>
                  <a:gd name="T19" fmla="*/ 96 h 215"/>
                  <a:gd name="T20" fmla="*/ 32 w 106"/>
                  <a:gd name="T21" fmla="*/ 102 h 215"/>
                  <a:gd name="T22" fmla="*/ 32 w 106"/>
                  <a:gd name="T23" fmla="*/ 85 h 215"/>
                  <a:gd name="T24" fmla="*/ 32 w 106"/>
                  <a:gd name="T25" fmla="*/ 42 h 215"/>
                  <a:gd name="T26" fmla="*/ 16 w 106"/>
                  <a:gd name="T27" fmla="*/ 50 h 215"/>
                  <a:gd name="T28" fmla="*/ 0 w 106"/>
                  <a:gd name="T29" fmla="*/ 60 h 215"/>
                  <a:gd name="T30" fmla="*/ 0 w 106"/>
                  <a:gd name="T31" fmla="*/ 215 h 215"/>
                  <a:gd name="T32" fmla="*/ 16 w 106"/>
                  <a:gd name="T33" fmla="*/ 207 h 215"/>
                  <a:gd name="T34" fmla="*/ 32 w 106"/>
                  <a:gd name="T35" fmla="*/ 197 h 215"/>
                  <a:gd name="T36" fmla="*/ 32 w 106"/>
                  <a:gd name="T37" fmla="*/ 149 h 215"/>
                  <a:gd name="T38" fmla="*/ 32 w 106"/>
                  <a:gd name="T39" fmla="*/ 132 h 215"/>
                  <a:gd name="T40" fmla="*/ 42 w 106"/>
                  <a:gd name="T41" fmla="*/ 127 h 215"/>
                  <a:gd name="T42" fmla="*/ 64 w 106"/>
                  <a:gd name="T43" fmla="*/ 114 h 215"/>
                  <a:gd name="T44" fmla="*/ 74 w 106"/>
                  <a:gd name="T45" fmla="*/ 108 h 215"/>
                  <a:gd name="T46" fmla="*/ 74 w 106"/>
                  <a:gd name="T47" fmla="*/ 125 h 215"/>
                  <a:gd name="T48" fmla="*/ 74 w 106"/>
                  <a:gd name="T49" fmla="*/ 17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215">
                    <a:moveTo>
                      <a:pt x="74" y="173"/>
                    </a:moveTo>
                    <a:cubicBezTo>
                      <a:pt x="80" y="171"/>
                      <a:pt x="86" y="167"/>
                      <a:pt x="90" y="165"/>
                    </a:cubicBezTo>
                    <a:cubicBezTo>
                      <a:pt x="95" y="162"/>
                      <a:pt x="101" y="159"/>
                      <a:pt x="106" y="154"/>
                    </a:cubicBezTo>
                    <a:cubicBezTo>
                      <a:pt x="105" y="0"/>
                      <a:pt x="105" y="0"/>
                      <a:pt x="105" y="0"/>
                    </a:cubicBezTo>
                    <a:cubicBezTo>
                      <a:pt x="100" y="1"/>
                      <a:pt x="94" y="5"/>
                      <a:pt x="90" y="7"/>
                    </a:cubicBezTo>
                    <a:cubicBezTo>
                      <a:pt x="85" y="10"/>
                      <a:pt x="79" y="14"/>
                      <a:pt x="74" y="18"/>
                    </a:cubicBezTo>
                    <a:cubicBezTo>
                      <a:pt x="74" y="61"/>
                      <a:pt x="74" y="61"/>
                      <a:pt x="74" y="61"/>
                    </a:cubicBezTo>
                    <a:cubicBezTo>
                      <a:pt x="74" y="67"/>
                      <a:pt x="74" y="72"/>
                      <a:pt x="74" y="78"/>
                    </a:cubicBezTo>
                    <a:cubicBezTo>
                      <a:pt x="71" y="79"/>
                      <a:pt x="67" y="82"/>
                      <a:pt x="64" y="83"/>
                    </a:cubicBezTo>
                    <a:cubicBezTo>
                      <a:pt x="41" y="96"/>
                      <a:pt x="41" y="96"/>
                      <a:pt x="41" y="96"/>
                    </a:cubicBezTo>
                    <a:cubicBezTo>
                      <a:pt x="39" y="98"/>
                      <a:pt x="35" y="101"/>
                      <a:pt x="32" y="102"/>
                    </a:cubicBezTo>
                    <a:cubicBezTo>
                      <a:pt x="32" y="96"/>
                      <a:pt x="32" y="92"/>
                      <a:pt x="32" y="85"/>
                    </a:cubicBezTo>
                    <a:cubicBezTo>
                      <a:pt x="32" y="42"/>
                      <a:pt x="32" y="42"/>
                      <a:pt x="32" y="42"/>
                    </a:cubicBezTo>
                    <a:cubicBezTo>
                      <a:pt x="26" y="44"/>
                      <a:pt x="20" y="47"/>
                      <a:pt x="16" y="50"/>
                    </a:cubicBezTo>
                    <a:cubicBezTo>
                      <a:pt x="12" y="52"/>
                      <a:pt x="5" y="56"/>
                      <a:pt x="0" y="60"/>
                    </a:cubicBezTo>
                    <a:cubicBezTo>
                      <a:pt x="0" y="215"/>
                      <a:pt x="0" y="215"/>
                      <a:pt x="0" y="215"/>
                    </a:cubicBezTo>
                    <a:cubicBezTo>
                      <a:pt x="6" y="213"/>
                      <a:pt x="13" y="210"/>
                      <a:pt x="16" y="207"/>
                    </a:cubicBezTo>
                    <a:cubicBezTo>
                      <a:pt x="21" y="205"/>
                      <a:pt x="27" y="201"/>
                      <a:pt x="32" y="197"/>
                    </a:cubicBezTo>
                    <a:cubicBezTo>
                      <a:pt x="32" y="149"/>
                      <a:pt x="32" y="149"/>
                      <a:pt x="32" y="149"/>
                    </a:cubicBezTo>
                    <a:cubicBezTo>
                      <a:pt x="32" y="143"/>
                      <a:pt x="32" y="138"/>
                      <a:pt x="32" y="132"/>
                    </a:cubicBezTo>
                    <a:cubicBezTo>
                      <a:pt x="35" y="131"/>
                      <a:pt x="39" y="128"/>
                      <a:pt x="42" y="127"/>
                    </a:cubicBezTo>
                    <a:cubicBezTo>
                      <a:pt x="64" y="114"/>
                      <a:pt x="64" y="114"/>
                      <a:pt x="64" y="114"/>
                    </a:cubicBezTo>
                    <a:cubicBezTo>
                      <a:pt x="67" y="112"/>
                      <a:pt x="72" y="109"/>
                      <a:pt x="74" y="108"/>
                    </a:cubicBezTo>
                    <a:cubicBezTo>
                      <a:pt x="74" y="114"/>
                      <a:pt x="74" y="118"/>
                      <a:pt x="74" y="125"/>
                    </a:cubicBezTo>
                    <a:lnTo>
                      <a:pt x="74" y="173"/>
                    </a:lnTo>
                    <a:close/>
                  </a:path>
                </a:pathLst>
              </a:custGeom>
              <a:solidFill>
                <a:srgbClr val="FFB3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26" name="组合 625"/>
            <p:cNvGrpSpPr/>
            <p:nvPr/>
          </p:nvGrpSpPr>
          <p:grpSpPr>
            <a:xfrm flipH="1">
              <a:off x="2632663" y="3136073"/>
              <a:ext cx="164214" cy="225500"/>
              <a:chOff x="2408998" y="3734002"/>
              <a:chExt cx="164214" cy="225500"/>
            </a:xfrm>
          </p:grpSpPr>
          <p:sp>
            <p:nvSpPr>
              <p:cNvPr id="498" name="ïsḻiḍé">
                <a:extLst>
                  <a:ext uri="{FF2B5EF4-FFF2-40B4-BE49-F238E27FC236}">
                    <a16:creationId xmlns:a16="http://schemas.microsoft.com/office/drawing/2014/main" id="{876F94E7-FD7E-4167-9A67-8FC1DA06265C}"/>
                  </a:ext>
                </a:extLst>
              </p:cNvPr>
              <p:cNvSpPr/>
              <p:nvPr/>
            </p:nvSpPr>
            <p:spPr bwMode="auto">
              <a:xfrm flipH="1">
                <a:off x="2446712" y="3774859"/>
                <a:ext cx="77000" cy="144572"/>
              </a:xfrm>
              <a:custGeom>
                <a:avLst/>
                <a:gdLst>
                  <a:gd name="T0" fmla="*/ 41 w 67"/>
                  <a:gd name="T1" fmla="*/ 51 h 126"/>
                  <a:gd name="T2" fmla="*/ 41 w 67"/>
                  <a:gd name="T3" fmla="*/ 56 h 126"/>
                  <a:gd name="T4" fmla="*/ 40 w 67"/>
                  <a:gd name="T5" fmla="*/ 62 h 126"/>
                  <a:gd name="T6" fmla="*/ 40 w 67"/>
                  <a:gd name="T7" fmla="*/ 65 h 126"/>
                  <a:gd name="T8" fmla="*/ 39 w 67"/>
                  <a:gd name="T9" fmla="*/ 70 h 126"/>
                  <a:gd name="T10" fmla="*/ 38 w 67"/>
                  <a:gd name="T11" fmla="*/ 76 h 126"/>
                  <a:gd name="T12" fmla="*/ 37 w 67"/>
                  <a:gd name="T13" fmla="*/ 79 h 126"/>
                  <a:gd name="T14" fmla="*/ 36 w 67"/>
                  <a:gd name="T15" fmla="*/ 83 h 126"/>
                  <a:gd name="T16" fmla="*/ 34 w 67"/>
                  <a:gd name="T17" fmla="*/ 87 h 126"/>
                  <a:gd name="T18" fmla="*/ 32 w 67"/>
                  <a:gd name="T19" fmla="*/ 91 h 126"/>
                  <a:gd name="T20" fmla="*/ 29 w 67"/>
                  <a:gd name="T21" fmla="*/ 95 h 126"/>
                  <a:gd name="T22" fmla="*/ 27 w 67"/>
                  <a:gd name="T23" fmla="*/ 99 h 126"/>
                  <a:gd name="T24" fmla="*/ 21 w 67"/>
                  <a:gd name="T25" fmla="*/ 104 h 126"/>
                  <a:gd name="T26" fmla="*/ 16 w 67"/>
                  <a:gd name="T27" fmla="*/ 108 h 126"/>
                  <a:gd name="T28" fmla="*/ 13 w 67"/>
                  <a:gd name="T29" fmla="*/ 110 h 126"/>
                  <a:gd name="T30" fmla="*/ 10 w 67"/>
                  <a:gd name="T31" fmla="*/ 111 h 126"/>
                  <a:gd name="T32" fmla="*/ 8 w 67"/>
                  <a:gd name="T33" fmla="*/ 111 h 126"/>
                  <a:gd name="T34" fmla="*/ 7 w 67"/>
                  <a:gd name="T35" fmla="*/ 111 h 126"/>
                  <a:gd name="T36" fmla="*/ 5 w 67"/>
                  <a:gd name="T37" fmla="*/ 111 h 126"/>
                  <a:gd name="T38" fmla="*/ 3 w 67"/>
                  <a:gd name="T39" fmla="*/ 111 h 126"/>
                  <a:gd name="T40" fmla="*/ 2 w 67"/>
                  <a:gd name="T41" fmla="*/ 111 h 126"/>
                  <a:gd name="T42" fmla="*/ 26 w 67"/>
                  <a:gd name="T43" fmla="*/ 125 h 126"/>
                  <a:gd name="T44" fmla="*/ 27 w 67"/>
                  <a:gd name="T45" fmla="*/ 126 h 126"/>
                  <a:gd name="T46" fmla="*/ 28 w 67"/>
                  <a:gd name="T47" fmla="*/ 126 h 126"/>
                  <a:gd name="T48" fmla="*/ 29 w 67"/>
                  <a:gd name="T49" fmla="*/ 126 h 126"/>
                  <a:gd name="T50" fmla="*/ 29 w 67"/>
                  <a:gd name="T51" fmla="*/ 126 h 126"/>
                  <a:gd name="T52" fmla="*/ 31 w 67"/>
                  <a:gd name="T53" fmla="*/ 126 h 126"/>
                  <a:gd name="T54" fmla="*/ 32 w 67"/>
                  <a:gd name="T55" fmla="*/ 126 h 126"/>
                  <a:gd name="T56" fmla="*/ 33 w 67"/>
                  <a:gd name="T57" fmla="*/ 126 h 126"/>
                  <a:gd name="T58" fmla="*/ 34 w 67"/>
                  <a:gd name="T59" fmla="*/ 126 h 126"/>
                  <a:gd name="T60" fmla="*/ 35 w 67"/>
                  <a:gd name="T61" fmla="*/ 126 h 126"/>
                  <a:gd name="T62" fmla="*/ 37 w 67"/>
                  <a:gd name="T63" fmla="*/ 125 h 126"/>
                  <a:gd name="T64" fmla="*/ 38 w 67"/>
                  <a:gd name="T65" fmla="*/ 124 h 126"/>
                  <a:gd name="T66" fmla="*/ 41 w 67"/>
                  <a:gd name="T67" fmla="*/ 123 h 126"/>
                  <a:gd name="T68" fmla="*/ 47 w 67"/>
                  <a:gd name="T69" fmla="*/ 119 h 126"/>
                  <a:gd name="T70" fmla="*/ 49 w 67"/>
                  <a:gd name="T71" fmla="*/ 117 h 126"/>
                  <a:gd name="T72" fmla="*/ 52 w 67"/>
                  <a:gd name="T73" fmla="*/ 114 h 126"/>
                  <a:gd name="T74" fmla="*/ 53 w 67"/>
                  <a:gd name="T75" fmla="*/ 112 h 126"/>
                  <a:gd name="T76" fmla="*/ 55 w 67"/>
                  <a:gd name="T77" fmla="*/ 110 h 126"/>
                  <a:gd name="T78" fmla="*/ 56 w 67"/>
                  <a:gd name="T79" fmla="*/ 109 h 126"/>
                  <a:gd name="T80" fmla="*/ 57 w 67"/>
                  <a:gd name="T81" fmla="*/ 106 h 126"/>
                  <a:gd name="T82" fmla="*/ 58 w 67"/>
                  <a:gd name="T83" fmla="*/ 105 h 126"/>
                  <a:gd name="T84" fmla="*/ 59 w 67"/>
                  <a:gd name="T85" fmla="*/ 102 h 126"/>
                  <a:gd name="T86" fmla="*/ 60 w 67"/>
                  <a:gd name="T87" fmla="*/ 101 h 126"/>
                  <a:gd name="T88" fmla="*/ 61 w 67"/>
                  <a:gd name="T89" fmla="*/ 98 h 126"/>
                  <a:gd name="T90" fmla="*/ 62 w 67"/>
                  <a:gd name="T91" fmla="*/ 96 h 126"/>
                  <a:gd name="T92" fmla="*/ 63 w 67"/>
                  <a:gd name="T93" fmla="*/ 92 h 126"/>
                  <a:gd name="T94" fmla="*/ 63 w 67"/>
                  <a:gd name="T95" fmla="*/ 91 h 126"/>
                  <a:gd name="T96" fmla="*/ 64 w 67"/>
                  <a:gd name="T97" fmla="*/ 87 h 126"/>
                  <a:gd name="T98" fmla="*/ 65 w 67"/>
                  <a:gd name="T99" fmla="*/ 83 h 126"/>
                  <a:gd name="T100" fmla="*/ 66 w 67"/>
                  <a:gd name="T101" fmla="*/ 78 h 126"/>
                  <a:gd name="T102" fmla="*/ 66 w 67"/>
                  <a:gd name="T103" fmla="*/ 77 h 126"/>
                  <a:gd name="T104" fmla="*/ 67 w 67"/>
                  <a:gd name="T105" fmla="*/ 71 h 126"/>
                  <a:gd name="T106" fmla="*/ 67 w 67"/>
                  <a:gd name="T107" fmla="*/ 65 h 126"/>
                  <a:gd name="T108" fmla="*/ 67 w 67"/>
                  <a:gd name="T109" fmla="*/ 60 h 126"/>
                  <a:gd name="T110" fmla="*/ 57 w 67"/>
                  <a:gd name="T111" fmla="*/ 15 h 126"/>
                  <a:gd name="T112" fmla="*/ 42 w 67"/>
                  <a:gd name="T113" fmla="*/ 40 h 126"/>
                  <a:gd name="T114" fmla="*/ 41 w 67"/>
                  <a:gd name="T115" fmla="*/ 4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 h="126">
                    <a:moveTo>
                      <a:pt x="41" y="47"/>
                    </a:moveTo>
                    <a:cubicBezTo>
                      <a:pt x="41" y="48"/>
                      <a:pt x="41" y="49"/>
                      <a:pt x="41" y="51"/>
                    </a:cubicBezTo>
                    <a:cubicBezTo>
                      <a:pt x="41" y="51"/>
                      <a:pt x="41" y="52"/>
                      <a:pt x="41" y="52"/>
                    </a:cubicBezTo>
                    <a:cubicBezTo>
                      <a:pt x="41" y="54"/>
                      <a:pt x="41" y="55"/>
                      <a:pt x="41" y="56"/>
                    </a:cubicBezTo>
                    <a:cubicBezTo>
                      <a:pt x="41" y="57"/>
                      <a:pt x="41" y="57"/>
                      <a:pt x="41" y="58"/>
                    </a:cubicBezTo>
                    <a:cubicBezTo>
                      <a:pt x="41" y="59"/>
                      <a:pt x="41" y="61"/>
                      <a:pt x="40" y="62"/>
                    </a:cubicBezTo>
                    <a:cubicBezTo>
                      <a:pt x="40" y="63"/>
                      <a:pt x="40" y="63"/>
                      <a:pt x="40" y="63"/>
                    </a:cubicBezTo>
                    <a:cubicBezTo>
                      <a:pt x="40" y="64"/>
                      <a:pt x="40" y="65"/>
                      <a:pt x="40" y="65"/>
                    </a:cubicBezTo>
                    <a:cubicBezTo>
                      <a:pt x="40" y="66"/>
                      <a:pt x="40" y="67"/>
                      <a:pt x="40" y="68"/>
                    </a:cubicBezTo>
                    <a:cubicBezTo>
                      <a:pt x="39" y="69"/>
                      <a:pt x="39" y="69"/>
                      <a:pt x="39" y="70"/>
                    </a:cubicBezTo>
                    <a:cubicBezTo>
                      <a:pt x="39" y="71"/>
                      <a:pt x="39" y="72"/>
                      <a:pt x="39" y="73"/>
                    </a:cubicBezTo>
                    <a:cubicBezTo>
                      <a:pt x="38" y="74"/>
                      <a:pt x="38" y="75"/>
                      <a:pt x="38" y="76"/>
                    </a:cubicBezTo>
                    <a:cubicBezTo>
                      <a:pt x="38" y="76"/>
                      <a:pt x="38" y="77"/>
                      <a:pt x="37" y="78"/>
                    </a:cubicBezTo>
                    <a:cubicBezTo>
                      <a:pt x="37" y="78"/>
                      <a:pt x="37" y="79"/>
                      <a:pt x="37" y="79"/>
                    </a:cubicBezTo>
                    <a:cubicBezTo>
                      <a:pt x="37" y="80"/>
                      <a:pt x="36" y="81"/>
                      <a:pt x="36" y="82"/>
                    </a:cubicBezTo>
                    <a:cubicBezTo>
                      <a:pt x="36" y="83"/>
                      <a:pt x="36" y="83"/>
                      <a:pt x="36" y="83"/>
                    </a:cubicBezTo>
                    <a:cubicBezTo>
                      <a:pt x="35" y="84"/>
                      <a:pt x="35" y="86"/>
                      <a:pt x="34" y="87"/>
                    </a:cubicBezTo>
                    <a:cubicBezTo>
                      <a:pt x="34" y="87"/>
                      <a:pt x="34" y="87"/>
                      <a:pt x="34" y="87"/>
                    </a:cubicBezTo>
                    <a:cubicBezTo>
                      <a:pt x="33" y="89"/>
                      <a:pt x="33" y="90"/>
                      <a:pt x="32" y="91"/>
                    </a:cubicBezTo>
                    <a:cubicBezTo>
                      <a:pt x="32" y="91"/>
                      <a:pt x="32" y="91"/>
                      <a:pt x="32" y="91"/>
                    </a:cubicBezTo>
                    <a:cubicBezTo>
                      <a:pt x="31" y="93"/>
                      <a:pt x="30" y="94"/>
                      <a:pt x="30" y="95"/>
                    </a:cubicBezTo>
                    <a:cubicBezTo>
                      <a:pt x="29" y="95"/>
                      <a:pt x="29" y="95"/>
                      <a:pt x="29" y="95"/>
                    </a:cubicBezTo>
                    <a:cubicBezTo>
                      <a:pt x="29" y="97"/>
                      <a:pt x="28" y="98"/>
                      <a:pt x="27" y="99"/>
                    </a:cubicBezTo>
                    <a:cubicBezTo>
                      <a:pt x="27" y="99"/>
                      <a:pt x="27" y="99"/>
                      <a:pt x="27" y="99"/>
                    </a:cubicBezTo>
                    <a:cubicBezTo>
                      <a:pt x="26" y="100"/>
                      <a:pt x="25" y="101"/>
                      <a:pt x="24" y="102"/>
                    </a:cubicBezTo>
                    <a:cubicBezTo>
                      <a:pt x="23" y="103"/>
                      <a:pt x="22" y="104"/>
                      <a:pt x="21" y="104"/>
                    </a:cubicBezTo>
                    <a:cubicBezTo>
                      <a:pt x="21" y="105"/>
                      <a:pt x="20" y="105"/>
                      <a:pt x="20" y="105"/>
                    </a:cubicBezTo>
                    <a:cubicBezTo>
                      <a:pt x="19" y="106"/>
                      <a:pt x="17" y="107"/>
                      <a:pt x="16" y="108"/>
                    </a:cubicBezTo>
                    <a:cubicBezTo>
                      <a:pt x="15" y="109"/>
                      <a:pt x="14" y="109"/>
                      <a:pt x="14" y="109"/>
                    </a:cubicBezTo>
                    <a:cubicBezTo>
                      <a:pt x="13" y="110"/>
                      <a:pt x="13" y="110"/>
                      <a:pt x="13" y="110"/>
                    </a:cubicBezTo>
                    <a:cubicBezTo>
                      <a:pt x="13" y="110"/>
                      <a:pt x="12" y="110"/>
                      <a:pt x="12" y="110"/>
                    </a:cubicBezTo>
                    <a:cubicBezTo>
                      <a:pt x="11" y="110"/>
                      <a:pt x="10" y="111"/>
                      <a:pt x="10" y="111"/>
                    </a:cubicBezTo>
                    <a:cubicBezTo>
                      <a:pt x="9" y="111"/>
                      <a:pt x="9" y="111"/>
                      <a:pt x="9" y="111"/>
                    </a:cubicBezTo>
                    <a:cubicBezTo>
                      <a:pt x="8" y="111"/>
                      <a:pt x="8" y="111"/>
                      <a:pt x="8" y="111"/>
                    </a:cubicBezTo>
                    <a:cubicBezTo>
                      <a:pt x="8" y="111"/>
                      <a:pt x="8" y="111"/>
                      <a:pt x="7" y="111"/>
                    </a:cubicBezTo>
                    <a:cubicBezTo>
                      <a:pt x="7" y="111"/>
                      <a:pt x="7" y="111"/>
                      <a:pt x="7" y="111"/>
                    </a:cubicBezTo>
                    <a:cubicBezTo>
                      <a:pt x="6" y="111"/>
                      <a:pt x="6" y="111"/>
                      <a:pt x="5" y="111"/>
                    </a:cubicBezTo>
                    <a:cubicBezTo>
                      <a:pt x="5" y="111"/>
                      <a:pt x="5" y="111"/>
                      <a:pt x="5" y="111"/>
                    </a:cubicBezTo>
                    <a:cubicBezTo>
                      <a:pt x="4" y="111"/>
                      <a:pt x="4" y="111"/>
                      <a:pt x="3" y="111"/>
                    </a:cubicBezTo>
                    <a:cubicBezTo>
                      <a:pt x="3" y="111"/>
                      <a:pt x="3" y="111"/>
                      <a:pt x="3" y="111"/>
                    </a:cubicBezTo>
                    <a:cubicBezTo>
                      <a:pt x="3" y="111"/>
                      <a:pt x="2" y="111"/>
                      <a:pt x="2" y="111"/>
                    </a:cubicBezTo>
                    <a:cubicBezTo>
                      <a:pt x="2" y="111"/>
                      <a:pt x="2" y="111"/>
                      <a:pt x="2" y="111"/>
                    </a:cubicBezTo>
                    <a:cubicBezTo>
                      <a:pt x="1" y="111"/>
                      <a:pt x="1" y="110"/>
                      <a:pt x="0" y="110"/>
                    </a:cubicBezTo>
                    <a:cubicBezTo>
                      <a:pt x="26" y="125"/>
                      <a:pt x="26" y="125"/>
                      <a:pt x="26" y="125"/>
                    </a:cubicBezTo>
                    <a:cubicBezTo>
                      <a:pt x="26" y="125"/>
                      <a:pt x="26" y="125"/>
                      <a:pt x="26" y="125"/>
                    </a:cubicBezTo>
                    <a:cubicBezTo>
                      <a:pt x="27" y="126"/>
                      <a:pt x="27" y="126"/>
                      <a:pt x="27" y="126"/>
                    </a:cubicBezTo>
                    <a:cubicBezTo>
                      <a:pt x="27" y="126"/>
                      <a:pt x="27" y="126"/>
                      <a:pt x="27" y="126"/>
                    </a:cubicBezTo>
                    <a:cubicBezTo>
                      <a:pt x="28" y="126"/>
                      <a:pt x="28" y="126"/>
                      <a:pt x="28" y="126"/>
                    </a:cubicBezTo>
                    <a:cubicBezTo>
                      <a:pt x="28" y="126"/>
                      <a:pt x="28" y="126"/>
                      <a:pt x="28" y="126"/>
                    </a:cubicBezTo>
                    <a:cubicBezTo>
                      <a:pt x="29" y="126"/>
                      <a:pt x="29" y="126"/>
                      <a:pt x="29" y="126"/>
                    </a:cubicBezTo>
                    <a:cubicBezTo>
                      <a:pt x="29" y="126"/>
                      <a:pt x="29" y="126"/>
                      <a:pt x="29" y="126"/>
                    </a:cubicBezTo>
                    <a:cubicBezTo>
                      <a:pt x="29" y="126"/>
                      <a:pt x="29" y="126"/>
                      <a:pt x="29" y="126"/>
                    </a:cubicBezTo>
                    <a:cubicBezTo>
                      <a:pt x="30" y="126"/>
                      <a:pt x="30" y="126"/>
                      <a:pt x="30" y="126"/>
                    </a:cubicBezTo>
                    <a:cubicBezTo>
                      <a:pt x="31" y="126"/>
                      <a:pt x="31" y="126"/>
                      <a:pt x="31" y="126"/>
                    </a:cubicBezTo>
                    <a:cubicBezTo>
                      <a:pt x="31" y="126"/>
                      <a:pt x="31" y="126"/>
                      <a:pt x="31" y="126"/>
                    </a:cubicBezTo>
                    <a:cubicBezTo>
                      <a:pt x="32" y="126"/>
                      <a:pt x="32" y="126"/>
                      <a:pt x="32" y="126"/>
                    </a:cubicBezTo>
                    <a:cubicBezTo>
                      <a:pt x="32" y="126"/>
                      <a:pt x="32" y="126"/>
                      <a:pt x="32" y="126"/>
                    </a:cubicBezTo>
                    <a:cubicBezTo>
                      <a:pt x="33" y="126"/>
                      <a:pt x="33" y="126"/>
                      <a:pt x="33" y="126"/>
                    </a:cubicBezTo>
                    <a:cubicBezTo>
                      <a:pt x="33" y="126"/>
                      <a:pt x="33" y="126"/>
                      <a:pt x="33" y="126"/>
                    </a:cubicBezTo>
                    <a:cubicBezTo>
                      <a:pt x="34" y="126"/>
                      <a:pt x="34" y="126"/>
                      <a:pt x="34" y="126"/>
                    </a:cubicBezTo>
                    <a:cubicBezTo>
                      <a:pt x="35" y="126"/>
                      <a:pt x="35" y="126"/>
                      <a:pt x="35" y="126"/>
                    </a:cubicBezTo>
                    <a:cubicBezTo>
                      <a:pt x="35" y="126"/>
                      <a:pt x="35" y="126"/>
                      <a:pt x="35" y="126"/>
                    </a:cubicBezTo>
                    <a:cubicBezTo>
                      <a:pt x="35" y="126"/>
                      <a:pt x="35" y="126"/>
                      <a:pt x="35" y="126"/>
                    </a:cubicBezTo>
                    <a:cubicBezTo>
                      <a:pt x="36" y="125"/>
                      <a:pt x="37" y="125"/>
                      <a:pt x="37" y="125"/>
                    </a:cubicBezTo>
                    <a:cubicBezTo>
                      <a:pt x="38" y="125"/>
                      <a:pt x="38" y="125"/>
                      <a:pt x="38" y="125"/>
                    </a:cubicBezTo>
                    <a:cubicBezTo>
                      <a:pt x="38" y="124"/>
                      <a:pt x="38" y="124"/>
                      <a:pt x="38" y="124"/>
                    </a:cubicBezTo>
                    <a:cubicBezTo>
                      <a:pt x="39" y="124"/>
                      <a:pt x="39" y="124"/>
                      <a:pt x="39" y="124"/>
                    </a:cubicBezTo>
                    <a:cubicBezTo>
                      <a:pt x="40" y="124"/>
                      <a:pt x="41" y="123"/>
                      <a:pt x="41" y="123"/>
                    </a:cubicBezTo>
                    <a:cubicBezTo>
                      <a:pt x="43" y="122"/>
                      <a:pt x="44" y="121"/>
                      <a:pt x="46" y="120"/>
                    </a:cubicBezTo>
                    <a:cubicBezTo>
                      <a:pt x="46" y="120"/>
                      <a:pt x="46" y="119"/>
                      <a:pt x="47" y="119"/>
                    </a:cubicBezTo>
                    <a:cubicBezTo>
                      <a:pt x="48" y="118"/>
                      <a:pt x="48" y="118"/>
                      <a:pt x="49" y="117"/>
                    </a:cubicBezTo>
                    <a:cubicBezTo>
                      <a:pt x="49" y="117"/>
                      <a:pt x="49" y="117"/>
                      <a:pt x="49" y="117"/>
                    </a:cubicBezTo>
                    <a:cubicBezTo>
                      <a:pt x="50" y="116"/>
                      <a:pt x="51" y="115"/>
                      <a:pt x="52" y="114"/>
                    </a:cubicBezTo>
                    <a:cubicBezTo>
                      <a:pt x="52" y="114"/>
                      <a:pt x="52" y="114"/>
                      <a:pt x="52" y="114"/>
                    </a:cubicBezTo>
                    <a:cubicBezTo>
                      <a:pt x="52" y="113"/>
                      <a:pt x="52" y="113"/>
                      <a:pt x="52" y="113"/>
                    </a:cubicBezTo>
                    <a:cubicBezTo>
                      <a:pt x="53" y="112"/>
                      <a:pt x="53" y="112"/>
                      <a:pt x="53" y="112"/>
                    </a:cubicBezTo>
                    <a:cubicBezTo>
                      <a:pt x="54" y="112"/>
                      <a:pt x="54" y="111"/>
                      <a:pt x="55" y="111"/>
                    </a:cubicBezTo>
                    <a:cubicBezTo>
                      <a:pt x="55" y="110"/>
                      <a:pt x="55" y="110"/>
                      <a:pt x="55" y="110"/>
                    </a:cubicBezTo>
                    <a:cubicBezTo>
                      <a:pt x="55" y="110"/>
                      <a:pt x="55" y="110"/>
                      <a:pt x="55" y="110"/>
                    </a:cubicBezTo>
                    <a:cubicBezTo>
                      <a:pt x="56" y="109"/>
                      <a:pt x="56" y="109"/>
                      <a:pt x="56" y="109"/>
                    </a:cubicBezTo>
                    <a:cubicBezTo>
                      <a:pt x="56" y="108"/>
                      <a:pt x="57" y="108"/>
                      <a:pt x="57" y="107"/>
                    </a:cubicBezTo>
                    <a:cubicBezTo>
                      <a:pt x="57" y="106"/>
                      <a:pt x="57" y="106"/>
                      <a:pt x="57" y="106"/>
                    </a:cubicBezTo>
                    <a:cubicBezTo>
                      <a:pt x="58" y="106"/>
                      <a:pt x="58" y="106"/>
                      <a:pt x="58" y="106"/>
                    </a:cubicBezTo>
                    <a:cubicBezTo>
                      <a:pt x="58" y="105"/>
                      <a:pt x="58" y="105"/>
                      <a:pt x="58" y="105"/>
                    </a:cubicBezTo>
                    <a:cubicBezTo>
                      <a:pt x="58" y="105"/>
                      <a:pt x="59" y="104"/>
                      <a:pt x="59" y="103"/>
                    </a:cubicBezTo>
                    <a:cubicBezTo>
                      <a:pt x="59" y="103"/>
                      <a:pt x="59" y="103"/>
                      <a:pt x="59" y="102"/>
                    </a:cubicBezTo>
                    <a:cubicBezTo>
                      <a:pt x="60" y="102"/>
                      <a:pt x="60" y="102"/>
                      <a:pt x="60" y="102"/>
                    </a:cubicBezTo>
                    <a:cubicBezTo>
                      <a:pt x="60" y="101"/>
                      <a:pt x="60" y="101"/>
                      <a:pt x="60" y="101"/>
                    </a:cubicBezTo>
                    <a:cubicBezTo>
                      <a:pt x="60" y="100"/>
                      <a:pt x="61" y="100"/>
                      <a:pt x="61" y="99"/>
                    </a:cubicBezTo>
                    <a:cubicBezTo>
                      <a:pt x="61" y="98"/>
                      <a:pt x="61" y="98"/>
                      <a:pt x="61" y="98"/>
                    </a:cubicBezTo>
                    <a:cubicBezTo>
                      <a:pt x="62" y="97"/>
                      <a:pt x="62" y="97"/>
                      <a:pt x="62" y="97"/>
                    </a:cubicBezTo>
                    <a:cubicBezTo>
                      <a:pt x="62" y="97"/>
                      <a:pt x="62" y="96"/>
                      <a:pt x="62" y="96"/>
                    </a:cubicBezTo>
                    <a:cubicBezTo>
                      <a:pt x="62" y="95"/>
                      <a:pt x="62" y="95"/>
                      <a:pt x="63" y="94"/>
                    </a:cubicBezTo>
                    <a:cubicBezTo>
                      <a:pt x="63" y="93"/>
                      <a:pt x="63" y="93"/>
                      <a:pt x="63" y="92"/>
                    </a:cubicBezTo>
                    <a:cubicBezTo>
                      <a:pt x="63" y="92"/>
                      <a:pt x="63" y="92"/>
                      <a:pt x="63" y="92"/>
                    </a:cubicBezTo>
                    <a:cubicBezTo>
                      <a:pt x="63" y="92"/>
                      <a:pt x="63" y="91"/>
                      <a:pt x="63" y="91"/>
                    </a:cubicBezTo>
                    <a:cubicBezTo>
                      <a:pt x="64" y="90"/>
                      <a:pt x="64" y="88"/>
                      <a:pt x="64" y="87"/>
                    </a:cubicBezTo>
                    <a:cubicBezTo>
                      <a:pt x="64" y="87"/>
                      <a:pt x="64" y="87"/>
                      <a:pt x="64" y="87"/>
                    </a:cubicBezTo>
                    <a:cubicBezTo>
                      <a:pt x="65" y="86"/>
                      <a:pt x="65" y="85"/>
                      <a:pt x="65" y="85"/>
                    </a:cubicBezTo>
                    <a:cubicBezTo>
                      <a:pt x="65" y="84"/>
                      <a:pt x="65" y="84"/>
                      <a:pt x="65" y="83"/>
                    </a:cubicBezTo>
                    <a:cubicBezTo>
                      <a:pt x="65" y="82"/>
                      <a:pt x="65" y="81"/>
                      <a:pt x="66" y="80"/>
                    </a:cubicBezTo>
                    <a:cubicBezTo>
                      <a:pt x="66" y="79"/>
                      <a:pt x="66" y="79"/>
                      <a:pt x="66" y="78"/>
                    </a:cubicBezTo>
                    <a:cubicBezTo>
                      <a:pt x="66" y="78"/>
                      <a:pt x="66" y="78"/>
                      <a:pt x="66" y="78"/>
                    </a:cubicBezTo>
                    <a:cubicBezTo>
                      <a:pt x="66" y="78"/>
                      <a:pt x="66" y="77"/>
                      <a:pt x="66" y="77"/>
                    </a:cubicBezTo>
                    <a:cubicBezTo>
                      <a:pt x="66" y="76"/>
                      <a:pt x="66" y="74"/>
                      <a:pt x="66" y="73"/>
                    </a:cubicBezTo>
                    <a:cubicBezTo>
                      <a:pt x="66" y="72"/>
                      <a:pt x="66" y="72"/>
                      <a:pt x="67" y="71"/>
                    </a:cubicBezTo>
                    <a:cubicBezTo>
                      <a:pt x="67" y="70"/>
                      <a:pt x="67" y="68"/>
                      <a:pt x="67" y="67"/>
                    </a:cubicBezTo>
                    <a:cubicBezTo>
                      <a:pt x="67" y="67"/>
                      <a:pt x="67" y="66"/>
                      <a:pt x="67" y="65"/>
                    </a:cubicBezTo>
                    <a:cubicBezTo>
                      <a:pt x="67" y="64"/>
                      <a:pt x="67" y="63"/>
                      <a:pt x="67" y="62"/>
                    </a:cubicBezTo>
                    <a:cubicBezTo>
                      <a:pt x="67" y="61"/>
                      <a:pt x="67" y="61"/>
                      <a:pt x="67" y="60"/>
                    </a:cubicBezTo>
                    <a:cubicBezTo>
                      <a:pt x="67" y="58"/>
                      <a:pt x="67" y="57"/>
                      <a:pt x="67" y="55"/>
                    </a:cubicBezTo>
                    <a:cubicBezTo>
                      <a:pt x="67" y="38"/>
                      <a:pt x="66" y="20"/>
                      <a:pt x="57" y="15"/>
                    </a:cubicBezTo>
                    <a:cubicBezTo>
                      <a:pt x="31" y="0"/>
                      <a:pt x="31" y="0"/>
                      <a:pt x="31" y="0"/>
                    </a:cubicBezTo>
                    <a:cubicBezTo>
                      <a:pt x="40" y="5"/>
                      <a:pt x="42" y="23"/>
                      <a:pt x="42" y="40"/>
                    </a:cubicBezTo>
                    <a:cubicBezTo>
                      <a:pt x="42" y="42"/>
                      <a:pt x="42" y="43"/>
                      <a:pt x="42" y="45"/>
                    </a:cubicBezTo>
                    <a:cubicBezTo>
                      <a:pt x="42" y="46"/>
                      <a:pt x="42" y="46"/>
                      <a:pt x="41" y="47"/>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9" name="ï$1îḑé">
                <a:extLst>
                  <a:ext uri="{FF2B5EF4-FFF2-40B4-BE49-F238E27FC236}">
                    <a16:creationId xmlns:a16="http://schemas.microsoft.com/office/drawing/2014/main" id="{E4CFA1E0-07C7-4D04-8B73-BF86E7DD8030}"/>
                  </a:ext>
                </a:extLst>
              </p:cNvPr>
              <p:cNvSpPr/>
              <p:nvPr/>
            </p:nvSpPr>
            <p:spPr bwMode="auto">
              <a:xfrm flipH="1">
                <a:off x="2429426" y="3734002"/>
                <a:ext cx="143786" cy="220786"/>
              </a:xfrm>
              <a:custGeom>
                <a:avLst/>
                <a:gdLst>
                  <a:gd name="T0" fmla="*/ 26 w 125"/>
                  <a:gd name="T1" fmla="*/ 126 h 192"/>
                  <a:gd name="T2" fmla="*/ 27 w 125"/>
                  <a:gd name="T3" fmla="*/ 117 h 192"/>
                  <a:gd name="T4" fmla="*/ 28 w 125"/>
                  <a:gd name="T5" fmla="*/ 108 h 192"/>
                  <a:gd name="T6" fmla="*/ 31 w 125"/>
                  <a:gd name="T7" fmla="*/ 95 h 192"/>
                  <a:gd name="T8" fmla="*/ 34 w 125"/>
                  <a:gd name="T9" fmla="*/ 87 h 192"/>
                  <a:gd name="T10" fmla="*/ 37 w 125"/>
                  <a:gd name="T11" fmla="*/ 79 h 192"/>
                  <a:gd name="T12" fmla="*/ 40 w 125"/>
                  <a:gd name="T13" fmla="*/ 71 h 192"/>
                  <a:gd name="T14" fmla="*/ 44 w 125"/>
                  <a:gd name="T15" fmla="*/ 65 h 192"/>
                  <a:gd name="T16" fmla="*/ 51 w 125"/>
                  <a:gd name="T17" fmla="*/ 53 h 192"/>
                  <a:gd name="T18" fmla="*/ 57 w 125"/>
                  <a:gd name="T19" fmla="*/ 46 h 192"/>
                  <a:gd name="T20" fmla="*/ 62 w 125"/>
                  <a:gd name="T21" fmla="*/ 41 h 192"/>
                  <a:gd name="T22" fmla="*/ 70 w 125"/>
                  <a:gd name="T23" fmla="*/ 34 h 192"/>
                  <a:gd name="T24" fmla="*/ 78 w 125"/>
                  <a:gd name="T25" fmla="*/ 28 h 192"/>
                  <a:gd name="T26" fmla="*/ 88 w 125"/>
                  <a:gd name="T27" fmla="*/ 22 h 192"/>
                  <a:gd name="T28" fmla="*/ 93 w 125"/>
                  <a:gd name="T29" fmla="*/ 20 h 192"/>
                  <a:gd name="T30" fmla="*/ 98 w 125"/>
                  <a:gd name="T31" fmla="*/ 18 h 192"/>
                  <a:gd name="T32" fmla="*/ 103 w 125"/>
                  <a:gd name="T33" fmla="*/ 16 h 192"/>
                  <a:gd name="T34" fmla="*/ 106 w 125"/>
                  <a:gd name="T35" fmla="*/ 15 h 192"/>
                  <a:gd name="T36" fmla="*/ 110 w 125"/>
                  <a:gd name="T37" fmla="*/ 15 h 192"/>
                  <a:gd name="T38" fmla="*/ 117 w 125"/>
                  <a:gd name="T39" fmla="*/ 15 h 192"/>
                  <a:gd name="T40" fmla="*/ 122 w 125"/>
                  <a:gd name="T41" fmla="*/ 17 h 192"/>
                  <a:gd name="T42" fmla="*/ 99 w 125"/>
                  <a:gd name="T43" fmla="*/ 3 h 192"/>
                  <a:gd name="T44" fmla="*/ 94 w 125"/>
                  <a:gd name="T45" fmla="*/ 1 h 192"/>
                  <a:gd name="T46" fmla="*/ 91 w 125"/>
                  <a:gd name="T47" fmla="*/ 1 h 192"/>
                  <a:gd name="T48" fmla="*/ 88 w 125"/>
                  <a:gd name="T49" fmla="*/ 0 h 192"/>
                  <a:gd name="T50" fmla="*/ 85 w 125"/>
                  <a:gd name="T51" fmla="*/ 0 h 192"/>
                  <a:gd name="T52" fmla="*/ 81 w 125"/>
                  <a:gd name="T53" fmla="*/ 0 h 192"/>
                  <a:gd name="T54" fmla="*/ 78 w 125"/>
                  <a:gd name="T55" fmla="*/ 1 h 192"/>
                  <a:gd name="T56" fmla="*/ 76 w 125"/>
                  <a:gd name="T57" fmla="*/ 2 h 192"/>
                  <a:gd name="T58" fmla="*/ 70 w 125"/>
                  <a:gd name="T59" fmla="*/ 4 h 192"/>
                  <a:gd name="T60" fmla="*/ 67 w 125"/>
                  <a:gd name="T61" fmla="*/ 5 h 192"/>
                  <a:gd name="T62" fmla="*/ 63 w 125"/>
                  <a:gd name="T63" fmla="*/ 7 h 192"/>
                  <a:gd name="T64" fmla="*/ 52 w 125"/>
                  <a:gd name="T65" fmla="*/ 13 h 192"/>
                  <a:gd name="T66" fmla="*/ 44 w 125"/>
                  <a:gd name="T67" fmla="*/ 19 h 192"/>
                  <a:gd name="T68" fmla="*/ 37 w 125"/>
                  <a:gd name="T69" fmla="*/ 26 h 192"/>
                  <a:gd name="T70" fmla="*/ 33 w 125"/>
                  <a:gd name="T71" fmla="*/ 30 h 192"/>
                  <a:gd name="T72" fmla="*/ 30 w 125"/>
                  <a:gd name="T73" fmla="*/ 33 h 192"/>
                  <a:gd name="T74" fmla="*/ 26 w 125"/>
                  <a:gd name="T75" fmla="*/ 39 h 192"/>
                  <a:gd name="T76" fmla="*/ 21 w 125"/>
                  <a:gd name="T77" fmla="*/ 45 h 192"/>
                  <a:gd name="T78" fmla="*/ 18 w 125"/>
                  <a:gd name="T79" fmla="*/ 50 h 192"/>
                  <a:gd name="T80" fmla="*/ 16 w 125"/>
                  <a:gd name="T81" fmla="*/ 55 h 192"/>
                  <a:gd name="T82" fmla="*/ 13 w 125"/>
                  <a:gd name="T83" fmla="*/ 59 h 192"/>
                  <a:gd name="T84" fmla="*/ 11 w 125"/>
                  <a:gd name="T85" fmla="*/ 64 h 192"/>
                  <a:gd name="T86" fmla="*/ 9 w 125"/>
                  <a:gd name="T87" fmla="*/ 69 h 192"/>
                  <a:gd name="T88" fmla="*/ 8 w 125"/>
                  <a:gd name="T89" fmla="*/ 74 h 192"/>
                  <a:gd name="T90" fmla="*/ 6 w 125"/>
                  <a:gd name="T91" fmla="*/ 80 h 192"/>
                  <a:gd name="T92" fmla="*/ 4 w 125"/>
                  <a:gd name="T93" fmla="*/ 89 h 192"/>
                  <a:gd name="T94" fmla="*/ 2 w 125"/>
                  <a:gd name="T95" fmla="*/ 101 h 192"/>
                  <a:gd name="T96" fmla="*/ 1 w 125"/>
                  <a:gd name="T97" fmla="*/ 106 h 192"/>
                  <a:gd name="T98" fmla="*/ 0 w 125"/>
                  <a:gd name="T99" fmla="*/ 113 h 192"/>
                  <a:gd name="T100" fmla="*/ 0 w 125"/>
                  <a:gd name="T101" fmla="*/ 124 h 192"/>
                  <a:gd name="T102" fmla="*/ 26 w 125"/>
                  <a:gd name="T103" fmla="*/ 13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5" h="192">
                    <a:moveTo>
                      <a:pt x="26" y="132"/>
                    </a:moveTo>
                    <a:cubicBezTo>
                      <a:pt x="26" y="131"/>
                      <a:pt x="26" y="130"/>
                      <a:pt x="26" y="128"/>
                    </a:cubicBezTo>
                    <a:cubicBezTo>
                      <a:pt x="26" y="128"/>
                      <a:pt x="26" y="127"/>
                      <a:pt x="26" y="126"/>
                    </a:cubicBezTo>
                    <a:cubicBezTo>
                      <a:pt x="26" y="125"/>
                      <a:pt x="26" y="124"/>
                      <a:pt x="26" y="123"/>
                    </a:cubicBezTo>
                    <a:cubicBezTo>
                      <a:pt x="26" y="122"/>
                      <a:pt x="26" y="122"/>
                      <a:pt x="26" y="121"/>
                    </a:cubicBezTo>
                    <a:cubicBezTo>
                      <a:pt x="27" y="119"/>
                      <a:pt x="27" y="118"/>
                      <a:pt x="27" y="117"/>
                    </a:cubicBezTo>
                    <a:cubicBezTo>
                      <a:pt x="27" y="116"/>
                      <a:pt x="27" y="116"/>
                      <a:pt x="27" y="115"/>
                    </a:cubicBezTo>
                    <a:cubicBezTo>
                      <a:pt x="27" y="113"/>
                      <a:pt x="28" y="112"/>
                      <a:pt x="28" y="110"/>
                    </a:cubicBezTo>
                    <a:cubicBezTo>
                      <a:pt x="28" y="109"/>
                      <a:pt x="28" y="109"/>
                      <a:pt x="28" y="108"/>
                    </a:cubicBezTo>
                    <a:cubicBezTo>
                      <a:pt x="28" y="107"/>
                      <a:pt x="29" y="105"/>
                      <a:pt x="29" y="104"/>
                    </a:cubicBezTo>
                    <a:cubicBezTo>
                      <a:pt x="29" y="103"/>
                      <a:pt x="29" y="103"/>
                      <a:pt x="29" y="102"/>
                    </a:cubicBezTo>
                    <a:cubicBezTo>
                      <a:pt x="30" y="100"/>
                      <a:pt x="31" y="97"/>
                      <a:pt x="31" y="95"/>
                    </a:cubicBezTo>
                    <a:cubicBezTo>
                      <a:pt x="32" y="94"/>
                      <a:pt x="32" y="94"/>
                      <a:pt x="32" y="94"/>
                    </a:cubicBezTo>
                    <a:cubicBezTo>
                      <a:pt x="32" y="92"/>
                      <a:pt x="33" y="90"/>
                      <a:pt x="33" y="89"/>
                    </a:cubicBezTo>
                    <a:cubicBezTo>
                      <a:pt x="33" y="88"/>
                      <a:pt x="34" y="87"/>
                      <a:pt x="34" y="87"/>
                    </a:cubicBezTo>
                    <a:cubicBezTo>
                      <a:pt x="34" y="85"/>
                      <a:pt x="34" y="84"/>
                      <a:pt x="35" y="83"/>
                    </a:cubicBezTo>
                    <a:cubicBezTo>
                      <a:pt x="35" y="83"/>
                      <a:pt x="35" y="82"/>
                      <a:pt x="36" y="81"/>
                    </a:cubicBezTo>
                    <a:cubicBezTo>
                      <a:pt x="36" y="80"/>
                      <a:pt x="36" y="79"/>
                      <a:pt x="37" y="79"/>
                    </a:cubicBezTo>
                    <a:cubicBezTo>
                      <a:pt x="37" y="78"/>
                      <a:pt x="38" y="77"/>
                      <a:pt x="38" y="76"/>
                    </a:cubicBezTo>
                    <a:cubicBezTo>
                      <a:pt x="38" y="75"/>
                      <a:pt x="39" y="75"/>
                      <a:pt x="39" y="74"/>
                    </a:cubicBezTo>
                    <a:cubicBezTo>
                      <a:pt x="39" y="73"/>
                      <a:pt x="40" y="72"/>
                      <a:pt x="40" y="71"/>
                    </a:cubicBezTo>
                    <a:cubicBezTo>
                      <a:pt x="41" y="70"/>
                      <a:pt x="41" y="70"/>
                      <a:pt x="41" y="69"/>
                    </a:cubicBezTo>
                    <a:cubicBezTo>
                      <a:pt x="42" y="68"/>
                      <a:pt x="43" y="66"/>
                      <a:pt x="44" y="65"/>
                    </a:cubicBezTo>
                    <a:cubicBezTo>
                      <a:pt x="44" y="65"/>
                      <a:pt x="44" y="65"/>
                      <a:pt x="44" y="65"/>
                    </a:cubicBezTo>
                    <a:cubicBezTo>
                      <a:pt x="45" y="63"/>
                      <a:pt x="46" y="62"/>
                      <a:pt x="47" y="60"/>
                    </a:cubicBezTo>
                    <a:cubicBezTo>
                      <a:pt x="48" y="59"/>
                      <a:pt x="49" y="57"/>
                      <a:pt x="50" y="56"/>
                    </a:cubicBezTo>
                    <a:cubicBezTo>
                      <a:pt x="50" y="55"/>
                      <a:pt x="51" y="54"/>
                      <a:pt x="51" y="53"/>
                    </a:cubicBezTo>
                    <a:cubicBezTo>
                      <a:pt x="52" y="52"/>
                      <a:pt x="53" y="52"/>
                      <a:pt x="53" y="51"/>
                    </a:cubicBezTo>
                    <a:cubicBezTo>
                      <a:pt x="54" y="50"/>
                      <a:pt x="55" y="49"/>
                      <a:pt x="55" y="48"/>
                    </a:cubicBezTo>
                    <a:cubicBezTo>
                      <a:pt x="56" y="47"/>
                      <a:pt x="57" y="47"/>
                      <a:pt x="57" y="46"/>
                    </a:cubicBezTo>
                    <a:cubicBezTo>
                      <a:pt x="58" y="45"/>
                      <a:pt x="58" y="45"/>
                      <a:pt x="58" y="45"/>
                    </a:cubicBezTo>
                    <a:cubicBezTo>
                      <a:pt x="59" y="44"/>
                      <a:pt x="60" y="42"/>
                      <a:pt x="62" y="41"/>
                    </a:cubicBezTo>
                    <a:cubicBezTo>
                      <a:pt x="62" y="41"/>
                      <a:pt x="62" y="41"/>
                      <a:pt x="62" y="41"/>
                    </a:cubicBezTo>
                    <a:cubicBezTo>
                      <a:pt x="63" y="40"/>
                      <a:pt x="64" y="39"/>
                      <a:pt x="65" y="38"/>
                    </a:cubicBezTo>
                    <a:cubicBezTo>
                      <a:pt x="65" y="38"/>
                      <a:pt x="66" y="37"/>
                      <a:pt x="67" y="36"/>
                    </a:cubicBezTo>
                    <a:cubicBezTo>
                      <a:pt x="68" y="35"/>
                      <a:pt x="69" y="35"/>
                      <a:pt x="70" y="34"/>
                    </a:cubicBezTo>
                    <a:cubicBezTo>
                      <a:pt x="71" y="33"/>
                      <a:pt x="71" y="33"/>
                      <a:pt x="72" y="32"/>
                    </a:cubicBezTo>
                    <a:cubicBezTo>
                      <a:pt x="73" y="31"/>
                      <a:pt x="74" y="30"/>
                      <a:pt x="76" y="29"/>
                    </a:cubicBezTo>
                    <a:cubicBezTo>
                      <a:pt x="76" y="29"/>
                      <a:pt x="77" y="28"/>
                      <a:pt x="78" y="28"/>
                    </a:cubicBezTo>
                    <a:cubicBezTo>
                      <a:pt x="80" y="27"/>
                      <a:pt x="82" y="25"/>
                      <a:pt x="84" y="24"/>
                    </a:cubicBezTo>
                    <a:cubicBezTo>
                      <a:pt x="85" y="24"/>
                      <a:pt x="86" y="23"/>
                      <a:pt x="87" y="22"/>
                    </a:cubicBezTo>
                    <a:cubicBezTo>
                      <a:pt x="87" y="22"/>
                      <a:pt x="88" y="22"/>
                      <a:pt x="88" y="22"/>
                    </a:cubicBezTo>
                    <a:cubicBezTo>
                      <a:pt x="89" y="22"/>
                      <a:pt x="89" y="21"/>
                      <a:pt x="90" y="21"/>
                    </a:cubicBezTo>
                    <a:cubicBezTo>
                      <a:pt x="90" y="21"/>
                      <a:pt x="91" y="21"/>
                      <a:pt x="91" y="20"/>
                    </a:cubicBezTo>
                    <a:cubicBezTo>
                      <a:pt x="92" y="20"/>
                      <a:pt x="92" y="20"/>
                      <a:pt x="93" y="20"/>
                    </a:cubicBezTo>
                    <a:cubicBezTo>
                      <a:pt x="93" y="19"/>
                      <a:pt x="94" y="19"/>
                      <a:pt x="94" y="19"/>
                    </a:cubicBezTo>
                    <a:cubicBezTo>
                      <a:pt x="94" y="19"/>
                      <a:pt x="95" y="19"/>
                      <a:pt x="95" y="19"/>
                    </a:cubicBezTo>
                    <a:cubicBezTo>
                      <a:pt x="96" y="18"/>
                      <a:pt x="97" y="18"/>
                      <a:pt x="98" y="18"/>
                    </a:cubicBezTo>
                    <a:cubicBezTo>
                      <a:pt x="99" y="17"/>
                      <a:pt x="99" y="17"/>
                      <a:pt x="99" y="17"/>
                    </a:cubicBezTo>
                    <a:cubicBezTo>
                      <a:pt x="100" y="17"/>
                      <a:pt x="101" y="17"/>
                      <a:pt x="102" y="16"/>
                    </a:cubicBezTo>
                    <a:cubicBezTo>
                      <a:pt x="102" y="16"/>
                      <a:pt x="103" y="16"/>
                      <a:pt x="103" y="16"/>
                    </a:cubicBezTo>
                    <a:cubicBezTo>
                      <a:pt x="104" y="16"/>
                      <a:pt x="104" y="16"/>
                      <a:pt x="104" y="16"/>
                    </a:cubicBezTo>
                    <a:cubicBezTo>
                      <a:pt x="104" y="16"/>
                      <a:pt x="105" y="16"/>
                      <a:pt x="106" y="15"/>
                    </a:cubicBezTo>
                    <a:cubicBezTo>
                      <a:pt x="106" y="15"/>
                      <a:pt x="106" y="15"/>
                      <a:pt x="106" y="15"/>
                    </a:cubicBezTo>
                    <a:cubicBezTo>
                      <a:pt x="107" y="15"/>
                      <a:pt x="107" y="15"/>
                      <a:pt x="107" y="15"/>
                    </a:cubicBezTo>
                    <a:cubicBezTo>
                      <a:pt x="108" y="15"/>
                      <a:pt x="109" y="15"/>
                      <a:pt x="110" y="15"/>
                    </a:cubicBezTo>
                    <a:cubicBezTo>
                      <a:pt x="110" y="15"/>
                      <a:pt x="110" y="15"/>
                      <a:pt x="110" y="15"/>
                    </a:cubicBezTo>
                    <a:cubicBezTo>
                      <a:pt x="111" y="15"/>
                      <a:pt x="112" y="15"/>
                      <a:pt x="113" y="15"/>
                    </a:cubicBezTo>
                    <a:cubicBezTo>
                      <a:pt x="114" y="15"/>
                      <a:pt x="114" y="15"/>
                      <a:pt x="114" y="15"/>
                    </a:cubicBezTo>
                    <a:cubicBezTo>
                      <a:pt x="115" y="15"/>
                      <a:pt x="116" y="15"/>
                      <a:pt x="117" y="15"/>
                    </a:cubicBezTo>
                    <a:cubicBezTo>
                      <a:pt x="117" y="15"/>
                      <a:pt x="117" y="15"/>
                      <a:pt x="117" y="15"/>
                    </a:cubicBezTo>
                    <a:cubicBezTo>
                      <a:pt x="118" y="16"/>
                      <a:pt x="119" y="16"/>
                      <a:pt x="120" y="16"/>
                    </a:cubicBezTo>
                    <a:cubicBezTo>
                      <a:pt x="121" y="16"/>
                      <a:pt x="121" y="16"/>
                      <a:pt x="122" y="17"/>
                    </a:cubicBezTo>
                    <a:cubicBezTo>
                      <a:pt x="123" y="17"/>
                      <a:pt x="124" y="18"/>
                      <a:pt x="125" y="18"/>
                    </a:cubicBezTo>
                    <a:cubicBezTo>
                      <a:pt x="99" y="3"/>
                      <a:pt x="99" y="3"/>
                      <a:pt x="99" y="3"/>
                    </a:cubicBezTo>
                    <a:cubicBezTo>
                      <a:pt x="99" y="3"/>
                      <a:pt x="99" y="3"/>
                      <a:pt x="99" y="3"/>
                    </a:cubicBezTo>
                    <a:cubicBezTo>
                      <a:pt x="98" y="3"/>
                      <a:pt x="98" y="2"/>
                      <a:pt x="97" y="2"/>
                    </a:cubicBezTo>
                    <a:cubicBezTo>
                      <a:pt x="96" y="2"/>
                      <a:pt x="96" y="2"/>
                      <a:pt x="96" y="2"/>
                    </a:cubicBezTo>
                    <a:cubicBezTo>
                      <a:pt x="96" y="2"/>
                      <a:pt x="95" y="1"/>
                      <a:pt x="94" y="1"/>
                    </a:cubicBezTo>
                    <a:cubicBezTo>
                      <a:pt x="94" y="1"/>
                      <a:pt x="94" y="1"/>
                      <a:pt x="94" y="1"/>
                    </a:cubicBezTo>
                    <a:cubicBezTo>
                      <a:pt x="93" y="1"/>
                      <a:pt x="92" y="1"/>
                      <a:pt x="91" y="1"/>
                    </a:cubicBezTo>
                    <a:cubicBezTo>
                      <a:pt x="91" y="1"/>
                      <a:pt x="91" y="1"/>
                      <a:pt x="91" y="1"/>
                    </a:cubicBezTo>
                    <a:cubicBezTo>
                      <a:pt x="91" y="1"/>
                      <a:pt x="91" y="1"/>
                      <a:pt x="91" y="1"/>
                    </a:cubicBezTo>
                    <a:cubicBezTo>
                      <a:pt x="90" y="0"/>
                      <a:pt x="89" y="0"/>
                      <a:pt x="88" y="0"/>
                    </a:cubicBezTo>
                    <a:cubicBezTo>
                      <a:pt x="88" y="0"/>
                      <a:pt x="88" y="0"/>
                      <a:pt x="88" y="0"/>
                    </a:cubicBezTo>
                    <a:cubicBezTo>
                      <a:pt x="88" y="0"/>
                      <a:pt x="88" y="0"/>
                      <a:pt x="88" y="0"/>
                    </a:cubicBezTo>
                    <a:cubicBezTo>
                      <a:pt x="87" y="0"/>
                      <a:pt x="86" y="0"/>
                      <a:pt x="85" y="0"/>
                    </a:cubicBezTo>
                    <a:cubicBezTo>
                      <a:pt x="85" y="0"/>
                      <a:pt x="85" y="0"/>
                      <a:pt x="85" y="0"/>
                    </a:cubicBezTo>
                    <a:cubicBezTo>
                      <a:pt x="84" y="0"/>
                      <a:pt x="84" y="0"/>
                      <a:pt x="84" y="0"/>
                    </a:cubicBezTo>
                    <a:cubicBezTo>
                      <a:pt x="83" y="0"/>
                      <a:pt x="82" y="0"/>
                      <a:pt x="81" y="0"/>
                    </a:cubicBezTo>
                    <a:cubicBezTo>
                      <a:pt x="81" y="0"/>
                      <a:pt x="81" y="0"/>
                      <a:pt x="81" y="0"/>
                    </a:cubicBezTo>
                    <a:cubicBezTo>
                      <a:pt x="81" y="1"/>
                      <a:pt x="81" y="1"/>
                      <a:pt x="81" y="1"/>
                    </a:cubicBezTo>
                    <a:cubicBezTo>
                      <a:pt x="80" y="1"/>
                      <a:pt x="80" y="1"/>
                      <a:pt x="80" y="1"/>
                    </a:cubicBezTo>
                    <a:cubicBezTo>
                      <a:pt x="79" y="1"/>
                      <a:pt x="79" y="1"/>
                      <a:pt x="78" y="1"/>
                    </a:cubicBezTo>
                    <a:cubicBezTo>
                      <a:pt x="77" y="1"/>
                      <a:pt x="77" y="1"/>
                      <a:pt x="77" y="1"/>
                    </a:cubicBezTo>
                    <a:cubicBezTo>
                      <a:pt x="77" y="1"/>
                      <a:pt x="77" y="1"/>
                      <a:pt x="76" y="1"/>
                    </a:cubicBezTo>
                    <a:cubicBezTo>
                      <a:pt x="76" y="2"/>
                      <a:pt x="76" y="2"/>
                      <a:pt x="76" y="2"/>
                    </a:cubicBezTo>
                    <a:cubicBezTo>
                      <a:pt x="75" y="2"/>
                      <a:pt x="74" y="2"/>
                      <a:pt x="73" y="2"/>
                    </a:cubicBezTo>
                    <a:cubicBezTo>
                      <a:pt x="72" y="3"/>
                      <a:pt x="72" y="3"/>
                      <a:pt x="72" y="3"/>
                    </a:cubicBezTo>
                    <a:cubicBezTo>
                      <a:pt x="72" y="3"/>
                      <a:pt x="71" y="3"/>
                      <a:pt x="70" y="4"/>
                    </a:cubicBezTo>
                    <a:cubicBezTo>
                      <a:pt x="69" y="4"/>
                      <a:pt x="69" y="4"/>
                      <a:pt x="69" y="4"/>
                    </a:cubicBezTo>
                    <a:cubicBezTo>
                      <a:pt x="68" y="4"/>
                      <a:pt x="68" y="4"/>
                      <a:pt x="68" y="4"/>
                    </a:cubicBezTo>
                    <a:cubicBezTo>
                      <a:pt x="68" y="4"/>
                      <a:pt x="68" y="5"/>
                      <a:pt x="67" y="5"/>
                    </a:cubicBezTo>
                    <a:cubicBezTo>
                      <a:pt x="67" y="5"/>
                      <a:pt x="66" y="5"/>
                      <a:pt x="66" y="6"/>
                    </a:cubicBezTo>
                    <a:cubicBezTo>
                      <a:pt x="65" y="6"/>
                      <a:pt x="65" y="6"/>
                      <a:pt x="65" y="6"/>
                    </a:cubicBezTo>
                    <a:cubicBezTo>
                      <a:pt x="64" y="6"/>
                      <a:pt x="63" y="7"/>
                      <a:pt x="63" y="7"/>
                    </a:cubicBezTo>
                    <a:cubicBezTo>
                      <a:pt x="62" y="8"/>
                      <a:pt x="62" y="8"/>
                      <a:pt x="62" y="8"/>
                    </a:cubicBezTo>
                    <a:cubicBezTo>
                      <a:pt x="61" y="8"/>
                      <a:pt x="60" y="9"/>
                      <a:pt x="58" y="9"/>
                    </a:cubicBezTo>
                    <a:cubicBezTo>
                      <a:pt x="56" y="11"/>
                      <a:pt x="54" y="12"/>
                      <a:pt x="52" y="13"/>
                    </a:cubicBezTo>
                    <a:cubicBezTo>
                      <a:pt x="52" y="14"/>
                      <a:pt x="51" y="14"/>
                      <a:pt x="50" y="14"/>
                    </a:cubicBezTo>
                    <a:cubicBezTo>
                      <a:pt x="49" y="15"/>
                      <a:pt x="48" y="16"/>
                      <a:pt x="47" y="17"/>
                    </a:cubicBezTo>
                    <a:cubicBezTo>
                      <a:pt x="46" y="18"/>
                      <a:pt x="45" y="18"/>
                      <a:pt x="44" y="19"/>
                    </a:cubicBezTo>
                    <a:cubicBezTo>
                      <a:pt x="43" y="20"/>
                      <a:pt x="42" y="21"/>
                      <a:pt x="41" y="21"/>
                    </a:cubicBezTo>
                    <a:cubicBezTo>
                      <a:pt x="41" y="22"/>
                      <a:pt x="40" y="23"/>
                      <a:pt x="39" y="23"/>
                    </a:cubicBezTo>
                    <a:cubicBezTo>
                      <a:pt x="38" y="24"/>
                      <a:pt x="38" y="25"/>
                      <a:pt x="37" y="26"/>
                    </a:cubicBezTo>
                    <a:cubicBezTo>
                      <a:pt x="37" y="26"/>
                      <a:pt x="37" y="26"/>
                      <a:pt x="37" y="26"/>
                    </a:cubicBezTo>
                    <a:cubicBezTo>
                      <a:pt x="36" y="26"/>
                      <a:pt x="36" y="26"/>
                      <a:pt x="36" y="26"/>
                    </a:cubicBezTo>
                    <a:cubicBezTo>
                      <a:pt x="35" y="28"/>
                      <a:pt x="34" y="29"/>
                      <a:pt x="33" y="30"/>
                    </a:cubicBezTo>
                    <a:cubicBezTo>
                      <a:pt x="32" y="31"/>
                      <a:pt x="32" y="31"/>
                      <a:pt x="32" y="31"/>
                    </a:cubicBezTo>
                    <a:cubicBezTo>
                      <a:pt x="31" y="32"/>
                      <a:pt x="31" y="32"/>
                      <a:pt x="31" y="32"/>
                    </a:cubicBezTo>
                    <a:cubicBezTo>
                      <a:pt x="31" y="32"/>
                      <a:pt x="30" y="33"/>
                      <a:pt x="30" y="33"/>
                    </a:cubicBezTo>
                    <a:cubicBezTo>
                      <a:pt x="29" y="34"/>
                      <a:pt x="28" y="35"/>
                      <a:pt x="28" y="36"/>
                    </a:cubicBezTo>
                    <a:cubicBezTo>
                      <a:pt x="27" y="36"/>
                      <a:pt x="27" y="36"/>
                      <a:pt x="27" y="36"/>
                    </a:cubicBezTo>
                    <a:cubicBezTo>
                      <a:pt x="27" y="37"/>
                      <a:pt x="26" y="38"/>
                      <a:pt x="26" y="39"/>
                    </a:cubicBezTo>
                    <a:cubicBezTo>
                      <a:pt x="25" y="39"/>
                      <a:pt x="25" y="40"/>
                      <a:pt x="24" y="41"/>
                    </a:cubicBezTo>
                    <a:cubicBezTo>
                      <a:pt x="24" y="41"/>
                      <a:pt x="24" y="41"/>
                      <a:pt x="24" y="41"/>
                    </a:cubicBezTo>
                    <a:cubicBezTo>
                      <a:pt x="23" y="43"/>
                      <a:pt x="22" y="44"/>
                      <a:pt x="21" y="45"/>
                    </a:cubicBezTo>
                    <a:cubicBezTo>
                      <a:pt x="21" y="46"/>
                      <a:pt x="21" y="46"/>
                      <a:pt x="21" y="46"/>
                    </a:cubicBezTo>
                    <a:cubicBezTo>
                      <a:pt x="20" y="47"/>
                      <a:pt x="19" y="49"/>
                      <a:pt x="18" y="50"/>
                    </a:cubicBezTo>
                    <a:cubicBezTo>
                      <a:pt x="18" y="50"/>
                      <a:pt x="18" y="50"/>
                      <a:pt x="18" y="50"/>
                    </a:cubicBezTo>
                    <a:cubicBezTo>
                      <a:pt x="18" y="50"/>
                      <a:pt x="18" y="50"/>
                      <a:pt x="18" y="50"/>
                    </a:cubicBezTo>
                    <a:cubicBezTo>
                      <a:pt x="17" y="51"/>
                      <a:pt x="17" y="53"/>
                      <a:pt x="16" y="54"/>
                    </a:cubicBezTo>
                    <a:cubicBezTo>
                      <a:pt x="16" y="55"/>
                      <a:pt x="16" y="55"/>
                      <a:pt x="16" y="55"/>
                    </a:cubicBezTo>
                    <a:cubicBezTo>
                      <a:pt x="15" y="55"/>
                      <a:pt x="15" y="56"/>
                      <a:pt x="15" y="56"/>
                    </a:cubicBezTo>
                    <a:cubicBezTo>
                      <a:pt x="15" y="57"/>
                      <a:pt x="14" y="57"/>
                      <a:pt x="14" y="58"/>
                    </a:cubicBezTo>
                    <a:cubicBezTo>
                      <a:pt x="13" y="59"/>
                      <a:pt x="13" y="59"/>
                      <a:pt x="13" y="59"/>
                    </a:cubicBezTo>
                    <a:cubicBezTo>
                      <a:pt x="13" y="60"/>
                      <a:pt x="13" y="60"/>
                      <a:pt x="12" y="61"/>
                    </a:cubicBezTo>
                    <a:cubicBezTo>
                      <a:pt x="12" y="62"/>
                      <a:pt x="12" y="62"/>
                      <a:pt x="12" y="63"/>
                    </a:cubicBezTo>
                    <a:cubicBezTo>
                      <a:pt x="12" y="63"/>
                      <a:pt x="11" y="63"/>
                      <a:pt x="11" y="64"/>
                    </a:cubicBezTo>
                    <a:cubicBezTo>
                      <a:pt x="11" y="65"/>
                      <a:pt x="11" y="65"/>
                      <a:pt x="10" y="66"/>
                    </a:cubicBezTo>
                    <a:cubicBezTo>
                      <a:pt x="10" y="67"/>
                      <a:pt x="10" y="67"/>
                      <a:pt x="10" y="67"/>
                    </a:cubicBezTo>
                    <a:cubicBezTo>
                      <a:pt x="10" y="68"/>
                      <a:pt x="9" y="68"/>
                      <a:pt x="9" y="69"/>
                    </a:cubicBezTo>
                    <a:cubicBezTo>
                      <a:pt x="9" y="70"/>
                      <a:pt x="9" y="71"/>
                      <a:pt x="8" y="72"/>
                    </a:cubicBezTo>
                    <a:cubicBezTo>
                      <a:pt x="8" y="72"/>
                      <a:pt x="8" y="73"/>
                      <a:pt x="8" y="73"/>
                    </a:cubicBezTo>
                    <a:cubicBezTo>
                      <a:pt x="8" y="74"/>
                      <a:pt x="8" y="74"/>
                      <a:pt x="8" y="74"/>
                    </a:cubicBezTo>
                    <a:cubicBezTo>
                      <a:pt x="7" y="75"/>
                      <a:pt x="6" y="77"/>
                      <a:pt x="6" y="79"/>
                    </a:cubicBezTo>
                    <a:cubicBezTo>
                      <a:pt x="6" y="80"/>
                      <a:pt x="6" y="80"/>
                      <a:pt x="6" y="80"/>
                    </a:cubicBezTo>
                    <a:cubicBezTo>
                      <a:pt x="6" y="80"/>
                      <a:pt x="6" y="80"/>
                      <a:pt x="6" y="80"/>
                    </a:cubicBezTo>
                    <a:cubicBezTo>
                      <a:pt x="5" y="82"/>
                      <a:pt x="4" y="85"/>
                      <a:pt x="4" y="87"/>
                    </a:cubicBezTo>
                    <a:cubicBezTo>
                      <a:pt x="4" y="88"/>
                      <a:pt x="4" y="88"/>
                      <a:pt x="4" y="88"/>
                    </a:cubicBezTo>
                    <a:cubicBezTo>
                      <a:pt x="4" y="89"/>
                      <a:pt x="4" y="89"/>
                      <a:pt x="4" y="89"/>
                    </a:cubicBezTo>
                    <a:cubicBezTo>
                      <a:pt x="3" y="90"/>
                      <a:pt x="3" y="92"/>
                      <a:pt x="3" y="93"/>
                    </a:cubicBezTo>
                    <a:cubicBezTo>
                      <a:pt x="3" y="94"/>
                      <a:pt x="2" y="94"/>
                      <a:pt x="2" y="95"/>
                    </a:cubicBezTo>
                    <a:cubicBezTo>
                      <a:pt x="2" y="97"/>
                      <a:pt x="2" y="99"/>
                      <a:pt x="2" y="101"/>
                    </a:cubicBezTo>
                    <a:cubicBezTo>
                      <a:pt x="2" y="101"/>
                      <a:pt x="2" y="101"/>
                      <a:pt x="2" y="101"/>
                    </a:cubicBezTo>
                    <a:cubicBezTo>
                      <a:pt x="1" y="101"/>
                      <a:pt x="1" y="101"/>
                      <a:pt x="1" y="102"/>
                    </a:cubicBezTo>
                    <a:cubicBezTo>
                      <a:pt x="1" y="103"/>
                      <a:pt x="1" y="105"/>
                      <a:pt x="1" y="106"/>
                    </a:cubicBezTo>
                    <a:cubicBezTo>
                      <a:pt x="1" y="107"/>
                      <a:pt x="1" y="107"/>
                      <a:pt x="1" y="108"/>
                    </a:cubicBezTo>
                    <a:cubicBezTo>
                      <a:pt x="1" y="109"/>
                      <a:pt x="1" y="110"/>
                      <a:pt x="0" y="112"/>
                    </a:cubicBezTo>
                    <a:cubicBezTo>
                      <a:pt x="0" y="112"/>
                      <a:pt x="0" y="113"/>
                      <a:pt x="0" y="113"/>
                    </a:cubicBezTo>
                    <a:cubicBezTo>
                      <a:pt x="0" y="115"/>
                      <a:pt x="0" y="116"/>
                      <a:pt x="0" y="117"/>
                    </a:cubicBezTo>
                    <a:cubicBezTo>
                      <a:pt x="0" y="118"/>
                      <a:pt x="0" y="118"/>
                      <a:pt x="0" y="119"/>
                    </a:cubicBezTo>
                    <a:cubicBezTo>
                      <a:pt x="0" y="120"/>
                      <a:pt x="0" y="122"/>
                      <a:pt x="0" y="124"/>
                    </a:cubicBezTo>
                    <a:cubicBezTo>
                      <a:pt x="0" y="146"/>
                      <a:pt x="4" y="169"/>
                      <a:pt x="18" y="177"/>
                    </a:cubicBezTo>
                    <a:cubicBezTo>
                      <a:pt x="44" y="192"/>
                      <a:pt x="44" y="192"/>
                      <a:pt x="44" y="192"/>
                    </a:cubicBezTo>
                    <a:cubicBezTo>
                      <a:pt x="30" y="183"/>
                      <a:pt x="26" y="161"/>
                      <a:pt x="26" y="139"/>
                    </a:cubicBezTo>
                    <a:cubicBezTo>
                      <a:pt x="26" y="137"/>
                      <a:pt x="26" y="135"/>
                      <a:pt x="26" y="134"/>
                    </a:cubicBezTo>
                    <a:cubicBezTo>
                      <a:pt x="26" y="133"/>
                      <a:pt x="26" y="132"/>
                      <a:pt x="26" y="132"/>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0" name="ïṧḻíḑe">
                <a:extLst>
                  <a:ext uri="{FF2B5EF4-FFF2-40B4-BE49-F238E27FC236}">
                    <a16:creationId xmlns:a16="http://schemas.microsoft.com/office/drawing/2014/main" id="{A3AECB94-43D0-4A66-96C3-F3A3C0ED021E}"/>
                  </a:ext>
                </a:extLst>
              </p:cNvPr>
              <p:cNvSpPr/>
              <p:nvPr/>
            </p:nvSpPr>
            <p:spPr bwMode="auto">
              <a:xfrm flipH="1">
                <a:off x="2408998" y="3750502"/>
                <a:ext cx="134357" cy="209000"/>
              </a:xfrm>
              <a:custGeom>
                <a:avLst/>
                <a:gdLst>
                  <a:gd name="T0" fmla="*/ 58 w 117"/>
                  <a:gd name="T1" fmla="*/ 172 h 182"/>
                  <a:gd name="T2" fmla="*/ 96 w 117"/>
                  <a:gd name="T3" fmla="*/ 136 h 182"/>
                  <a:gd name="T4" fmla="*/ 117 w 117"/>
                  <a:gd name="T5" fmla="*/ 57 h 182"/>
                  <a:gd name="T6" fmla="*/ 96 w 117"/>
                  <a:gd name="T7" fmla="*/ 3 h 182"/>
                  <a:gd name="T8" fmla="*/ 58 w 117"/>
                  <a:gd name="T9" fmla="*/ 10 h 182"/>
                  <a:gd name="T10" fmla="*/ 21 w 117"/>
                  <a:gd name="T11" fmla="*/ 46 h 182"/>
                  <a:gd name="T12" fmla="*/ 0 w 117"/>
                  <a:gd name="T13" fmla="*/ 125 h 182"/>
                  <a:gd name="T14" fmla="*/ 21 w 117"/>
                  <a:gd name="T15" fmla="*/ 179 h 182"/>
                  <a:gd name="T16" fmla="*/ 58 w 117"/>
                  <a:gd name="T17" fmla="*/ 172 h 182"/>
                  <a:gd name="T18" fmla="*/ 58 w 117"/>
                  <a:gd name="T19" fmla="*/ 38 h 182"/>
                  <a:gd name="T20" fmla="*/ 84 w 117"/>
                  <a:gd name="T21" fmla="*/ 76 h 182"/>
                  <a:gd name="T22" fmla="*/ 58 w 117"/>
                  <a:gd name="T23" fmla="*/ 144 h 182"/>
                  <a:gd name="T24" fmla="*/ 33 w 117"/>
                  <a:gd name="T25" fmla="*/ 106 h 182"/>
                  <a:gd name="T26" fmla="*/ 58 w 117"/>
                  <a:gd name="T27" fmla="*/ 3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82">
                    <a:moveTo>
                      <a:pt x="58" y="172"/>
                    </a:moveTo>
                    <a:cubicBezTo>
                      <a:pt x="76" y="161"/>
                      <a:pt x="87" y="149"/>
                      <a:pt x="96" y="136"/>
                    </a:cubicBezTo>
                    <a:cubicBezTo>
                      <a:pt x="112" y="110"/>
                      <a:pt x="117" y="81"/>
                      <a:pt x="117" y="57"/>
                    </a:cubicBezTo>
                    <a:cubicBezTo>
                      <a:pt x="117" y="33"/>
                      <a:pt x="112" y="9"/>
                      <a:pt x="96" y="3"/>
                    </a:cubicBezTo>
                    <a:cubicBezTo>
                      <a:pt x="87" y="0"/>
                      <a:pt x="76" y="0"/>
                      <a:pt x="58" y="10"/>
                    </a:cubicBezTo>
                    <a:cubicBezTo>
                      <a:pt x="40" y="20"/>
                      <a:pt x="29" y="33"/>
                      <a:pt x="21" y="46"/>
                    </a:cubicBezTo>
                    <a:cubicBezTo>
                      <a:pt x="4" y="72"/>
                      <a:pt x="0" y="101"/>
                      <a:pt x="0" y="125"/>
                    </a:cubicBezTo>
                    <a:cubicBezTo>
                      <a:pt x="0" y="149"/>
                      <a:pt x="4" y="173"/>
                      <a:pt x="21" y="179"/>
                    </a:cubicBezTo>
                    <a:cubicBezTo>
                      <a:pt x="30" y="182"/>
                      <a:pt x="41" y="182"/>
                      <a:pt x="58" y="172"/>
                    </a:cubicBezTo>
                    <a:close/>
                    <a:moveTo>
                      <a:pt x="58" y="38"/>
                    </a:moveTo>
                    <a:cubicBezTo>
                      <a:pt x="81" y="25"/>
                      <a:pt x="84" y="52"/>
                      <a:pt x="84" y="76"/>
                    </a:cubicBezTo>
                    <a:cubicBezTo>
                      <a:pt x="84" y="100"/>
                      <a:pt x="81" y="131"/>
                      <a:pt x="58" y="144"/>
                    </a:cubicBezTo>
                    <a:cubicBezTo>
                      <a:pt x="36" y="157"/>
                      <a:pt x="33" y="129"/>
                      <a:pt x="33" y="106"/>
                    </a:cubicBezTo>
                    <a:cubicBezTo>
                      <a:pt x="33" y="82"/>
                      <a:pt x="35" y="51"/>
                      <a:pt x="58" y="38"/>
                    </a:cubicBezTo>
                    <a:close/>
                  </a:path>
                </a:pathLst>
              </a:custGeom>
              <a:solidFill>
                <a:srgbClr val="FFB3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25" name="组合 624"/>
            <p:cNvGrpSpPr/>
            <p:nvPr/>
          </p:nvGrpSpPr>
          <p:grpSpPr>
            <a:xfrm flipH="1">
              <a:off x="2849257" y="3041786"/>
              <a:ext cx="140643" cy="238072"/>
              <a:chOff x="2265998" y="3648359"/>
              <a:chExt cx="140643" cy="238072"/>
            </a:xfrm>
          </p:grpSpPr>
          <p:sp>
            <p:nvSpPr>
              <p:cNvPr id="501" name="ísḻíḓe">
                <a:extLst>
                  <a:ext uri="{FF2B5EF4-FFF2-40B4-BE49-F238E27FC236}">
                    <a16:creationId xmlns:a16="http://schemas.microsoft.com/office/drawing/2014/main" id="{F0E3D63F-B4B8-41FA-BE0C-D7D91FD49B05}"/>
                  </a:ext>
                </a:extLst>
              </p:cNvPr>
              <p:cNvSpPr/>
              <p:nvPr/>
            </p:nvSpPr>
            <p:spPr bwMode="auto">
              <a:xfrm flipH="1">
                <a:off x="2303712" y="3689216"/>
                <a:ext cx="66000" cy="88786"/>
              </a:xfrm>
              <a:custGeom>
                <a:avLst/>
                <a:gdLst>
                  <a:gd name="T0" fmla="*/ 31 w 57"/>
                  <a:gd name="T1" fmla="*/ 25 h 77"/>
                  <a:gd name="T2" fmla="*/ 31 w 57"/>
                  <a:gd name="T3" fmla="*/ 29 h 77"/>
                  <a:gd name="T4" fmla="*/ 30 w 57"/>
                  <a:gd name="T5" fmla="*/ 32 h 77"/>
                  <a:gd name="T6" fmla="*/ 29 w 57"/>
                  <a:gd name="T7" fmla="*/ 34 h 77"/>
                  <a:gd name="T8" fmla="*/ 28 w 57"/>
                  <a:gd name="T9" fmla="*/ 37 h 77"/>
                  <a:gd name="T10" fmla="*/ 27 w 57"/>
                  <a:gd name="T11" fmla="*/ 39 h 77"/>
                  <a:gd name="T12" fmla="*/ 26 w 57"/>
                  <a:gd name="T13" fmla="*/ 42 h 77"/>
                  <a:gd name="T14" fmla="*/ 24 w 57"/>
                  <a:gd name="T15" fmla="*/ 44 h 77"/>
                  <a:gd name="T16" fmla="*/ 22 w 57"/>
                  <a:gd name="T17" fmla="*/ 47 h 77"/>
                  <a:gd name="T18" fmla="*/ 20 w 57"/>
                  <a:gd name="T19" fmla="*/ 49 h 77"/>
                  <a:gd name="T20" fmla="*/ 17 w 57"/>
                  <a:gd name="T21" fmla="*/ 52 h 77"/>
                  <a:gd name="T22" fmla="*/ 13 w 57"/>
                  <a:gd name="T23" fmla="*/ 55 h 77"/>
                  <a:gd name="T24" fmla="*/ 26 w 57"/>
                  <a:gd name="T25" fmla="*/ 77 h 77"/>
                  <a:gd name="T26" fmla="*/ 42 w 57"/>
                  <a:gd name="T27" fmla="*/ 67 h 77"/>
                  <a:gd name="T28" fmla="*/ 45 w 57"/>
                  <a:gd name="T29" fmla="*/ 65 h 77"/>
                  <a:gd name="T30" fmla="*/ 46 w 57"/>
                  <a:gd name="T31" fmla="*/ 64 h 77"/>
                  <a:gd name="T32" fmla="*/ 47 w 57"/>
                  <a:gd name="T33" fmla="*/ 62 h 77"/>
                  <a:gd name="T34" fmla="*/ 48 w 57"/>
                  <a:gd name="T35" fmla="*/ 61 h 77"/>
                  <a:gd name="T36" fmla="*/ 50 w 57"/>
                  <a:gd name="T37" fmla="*/ 59 h 77"/>
                  <a:gd name="T38" fmla="*/ 50 w 57"/>
                  <a:gd name="T39" fmla="*/ 59 h 77"/>
                  <a:gd name="T40" fmla="*/ 51 w 57"/>
                  <a:gd name="T41" fmla="*/ 57 h 77"/>
                  <a:gd name="T42" fmla="*/ 51 w 57"/>
                  <a:gd name="T43" fmla="*/ 57 h 77"/>
                  <a:gd name="T44" fmla="*/ 53 w 57"/>
                  <a:gd name="T45" fmla="*/ 54 h 77"/>
                  <a:gd name="T46" fmla="*/ 53 w 57"/>
                  <a:gd name="T47" fmla="*/ 54 h 77"/>
                  <a:gd name="T48" fmla="*/ 54 w 57"/>
                  <a:gd name="T49" fmla="*/ 52 h 77"/>
                  <a:gd name="T50" fmla="*/ 54 w 57"/>
                  <a:gd name="T51" fmla="*/ 51 h 77"/>
                  <a:gd name="T52" fmla="*/ 55 w 57"/>
                  <a:gd name="T53" fmla="*/ 47 h 77"/>
                  <a:gd name="T54" fmla="*/ 56 w 57"/>
                  <a:gd name="T55" fmla="*/ 44 h 77"/>
                  <a:gd name="T56" fmla="*/ 56 w 57"/>
                  <a:gd name="T57" fmla="*/ 44 h 77"/>
                  <a:gd name="T58" fmla="*/ 57 w 57"/>
                  <a:gd name="T59" fmla="*/ 40 h 77"/>
                  <a:gd name="T60" fmla="*/ 57 w 57"/>
                  <a:gd name="T61" fmla="*/ 36 h 77"/>
                  <a:gd name="T62" fmla="*/ 57 w 57"/>
                  <a:gd name="T63" fmla="*/ 32 h 77"/>
                  <a:gd name="T64" fmla="*/ 26 w 57"/>
                  <a:gd name="T65" fmla="*/ 0 h 77"/>
                  <a:gd name="T66" fmla="*/ 32 w 57"/>
                  <a:gd name="T67" fmla="*/ 2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77">
                    <a:moveTo>
                      <a:pt x="32" y="21"/>
                    </a:moveTo>
                    <a:cubicBezTo>
                      <a:pt x="32" y="23"/>
                      <a:pt x="31" y="24"/>
                      <a:pt x="31" y="25"/>
                    </a:cubicBezTo>
                    <a:cubicBezTo>
                      <a:pt x="31" y="25"/>
                      <a:pt x="31" y="25"/>
                      <a:pt x="31" y="25"/>
                    </a:cubicBezTo>
                    <a:cubicBezTo>
                      <a:pt x="31" y="27"/>
                      <a:pt x="31" y="28"/>
                      <a:pt x="31" y="29"/>
                    </a:cubicBezTo>
                    <a:cubicBezTo>
                      <a:pt x="31" y="29"/>
                      <a:pt x="31" y="29"/>
                      <a:pt x="31" y="29"/>
                    </a:cubicBezTo>
                    <a:cubicBezTo>
                      <a:pt x="30" y="30"/>
                      <a:pt x="30" y="31"/>
                      <a:pt x="30" y="32"/>
                    </a:cubicBezTo>
                    <a:cubicBezTo>
                      <a:pt x="30" y="33"/>
                      <a:pt x="30" y="33"/>
                      <a:pt x="29" y="34"/>
                    </a:cubicBezTo>
                    <a:cubicBezTo>
                      <a:pt x="29" y="34"/>
                      <a:pt x="29" y="34"/>
                      <a:pt x="29" y="34"/>
                    </a:cubicBezTo>
                    <a:cubicBezTo>
                      <a:pt x="29" y="35"/>
                      <a:pt x="29" y="36"/>
                      <a:pt x="28" y="37"/>
                    </a:cubicBezTo>
                    <a:cubicBezTo>
                      <a:pt x="28" y="37"/>
                      <a:pt x="28" y="37"/>
                      <a:pt x="28" y="37"/>
                    </a:cubicBezTo>
                    <a:cubicBezTo>
                      <a:pt x="28" y="38"/>
                      <a:pt x="28" y="39"/>
                      <a:pt x="27" y="39"/>
                    </a:cubicBezTo>
                    <a:cubicBezTo>
                      <a:pt x="27" y="39"/>
                      <a:pt x="27" y="39"/>
                      <a:pt x="27" y="39"/>
                    </a:cubicBezTo>
                    <a:cubicBezTo>
                      <a:pt x="27" y="40"/>
                      <a:pt x="26" y="41"/>
                      <a:pt x="26" y="42"/>
                    </a:cubicBezTo>
                    <a:cubicBezTo>
                      <a:pt x="26" y="42"/>
                      <a:pt x="26" y="42"/>
                      <a:pt x="26" y="42"/>
                    </a:cubicBezTo>
                    <a:cubicBezTo>
                      <a:pt x="25" y="43"/>
                      <a:pt x="25" y="43"/>
                      <a:pt x="24" y="44"/>
                    </a:cubicBezTo>
                    <a:cubicBezTo>
                      <a:pt x="24" y="44"/>
                      <a:pt x="24" y="44"/>
                      <a:pt x="24" y="44"/>
                    </a:cubicBezTo>
                    <a:cubicBezTo>
                      <a:pt x="24" y="45"/>
                      <a:pt x="23" y="46"/>
                      <a:pt x="23" y="46"/>
                    </a:cubicBezTo>
                    <a:cubicBezTo>
                      <a:pt x="22" y="47"/>
                      <a:pt x="22" y="47"/>
                      <a:pt x="22" y="47"/>
                    </a:cubicBezTo>
                    <a:cubicBezTo>
                      <a:pt x="22" y="47"/>
                      <a:pt x="22" y="48"/>
                      <a:pt x="21" y="48"/>
                    </a:cubicBezTo>
                    <a:cubicBezTo>
                      <a:pt x="20" y="49"/>
                      <a:pt x="20" y="49"/>
                      <a:pt x="20" y="49"/>
                    </a:cubicBezTo>
                    <a:cubicBezTo>
                      <a:pt x="20" y="50"/>
                      <a:pt x="20" y="50"/>
                      <a:pt x="20" y="50"/>
                    </a:cubicBezTo>
                    <a:cubicBezTo>
                      <a:pt x="19" y="50"/>
                      <a:pt x="18" y="51"/>
                      <a:pt x="17" y="52"/>
                    </a:cubicBezTo>
                    <a:cubicBezTo>
                      <a:pt x="16" y="52"/>
                      <a:pt x="16" y="52"/>
                      <a:pt x="16" y="52"/>
                    </a:cubicBezTo>
                    <a:cubicBezTo>
                      <a:pt x="15" y="53"/>
                      <a:pt x="14" y="54"/>
                      <a:pt x="13" y="55"/>
                    </a:cubicBezTo>
                    <a:cubicBezTo>
                      <a:pt x="11" y="56"/>
                      <a:pt x="6" y="59"/>
                      <a:pt x="0" y="63"/>
                    </a:cubicBezTo>
                    <a:cubicBezTo>
                      <a:pt x="26" y="77"/>
                      <a:pt x="26" y="77"/>
                      <a:pt x="26" y="77"/>
                    </a:cubicBezTo>
                    <a:cubicBezTo>
                      <a:pt x="31" y="74"/>
                      <a:pt x="36" y="71"/>
                      <a:pt x="39" y="69"/>
                    </a:cubicBezTo>
                    <a:cubicBezTo>
                      <a:pt x="40" y="69"/>
                      <a:pt x="41" y="68"/>
                      <a:pt x="42" y="67"/>
                    </a:cubicBezTo>
                    <a:cubicBezTo>
                      <a:pt x="43" y="66"/>
                      <a:pt x="43" y="66"/>
                      <a:pt x="43" y="66"/>
                    </a:cubicBezTo>
                    <a:cubicBezTo>
                      <a:pt x="44" y="66"/>
                      <a:pt x="44" y="65"/>
                      <a:pt x="45" y="65"/>
                    </a:cubicBezTo>
                    <a:cubicBezTo>
                      <a:pt x="46" y="64"/>
                      <a:pt x="46" y="64"/>
                      <a:pt x="46" y="64"/>
                    </a:cubicBezTo>
                    <a:cubicBezTo>
                      <a:pt x="46" y="64"/>
                      <a:pt x="46" y="64"/>
                      <a:pt x="46" y="64"/>
                    </a:cubicBezTo>
                    <a:cubicBezTo>
                      <a:pt x="47" y="63"/>
                      <a:pt x="47" y="63"/>
                      <a:pt x="47" y="63"/>
                    </a:cubicBezTo>
                    <a:cubicBezTo>
                      <a:pt x="47" y="62"/>
                      <a:pt x="47" y="62"/>
                      <a:pt x="47" y="62"/>
                    </a:cubicBezTo>
                    <a:cubicBezTo>
                      <a:pt x="48" y="62"/>
                      <a:pt x="48" y="62"/>
                      <a:pt x="48" y="62"/>
                    </a:cubicBezTo>
                    <a:cubicBezTo>
                      <a:pt x="48" y="61"/>
                      <a:pt x="48" y="61"/>
                      <a:pt x="48" y="61"/>
                    </a:cubicBezTo>
                    <a:cubicBezTo>
                      <a:pt x="49" y="61"/>
                      <a:pt x="49" y="61"/>
                      <a:pt x="49" y="61"/>
                    </a:cubicBezTo>
                    <a:cubicBezTo>
                      <a:pt x="49" y="60"/>
                      <a:pt x="49" y="60"/>
                      <a:pt x="50" y="59"/>
                    </a:cubicBezTo>
                    <a:cubicBezTo>
                      <a:pt x="50" y="59"/>
                      <a:pt x="50" y="59"/>
                      <a:pt x="50" y="59"/>
                    </a:cubicBezTo>
                    <a:cubicBezTo>
                      <a:pt x="50" y="59"/>
                      <a:pt x="50" y="59"/>
                      <a:pt x="50" y="59"/>
                    </a:cubicBezTo>
                    <a:cubicBezTo>
                      <a:pt x="51" y="58"/>
                      <a:pt x="51" y="58"/>
                      <a:pt x="51" y="58"/>
                    </a:cubicBezTo>
                    <a:cubicBezTo>
                      <a:pt x="51" y="58"/>
                      <a:pt x="51" y="57"/>
                      <a:pt x="51" y="57"/>
                    </a:cubicBezTo>
                    <a:cubicBezTo>
                      <a:pt x="51" y="57"/>
                      <a:pt x="51" y="57"/>
                      <a:pt x="51" y="57"/>
                    </a:cubicBezTo>
                    <a:cubicBezTo>
                      <a:pt x="51" y="57"/>
                      <a:pt x="51" y="57"/>
                      <a:pt x="51" y="57"/>
                    </a:cubicBezTo>
                    <a:cubicBezTo>
                      <a:pt x="52" y="56"/>
                      <a:pt x="52" y="56"/>
                      <a:pt x="52" y="55"/>
                    </a:cubicBezTo>
                    <a:cubicBezTo>
                      <a:pt x="52" y="55"/>
                      <a:pt x="52" y="55"/>
                      <a:pt x="53" y="54"/>
                    </a:cubicBezTo>
                    <a:cubicBezTo>
                      <a:pt x="53" y="54"/>
                      <a:pt x="53" y="54"/>
                      <a:pt x="53" y="54"/>
                    </a:cubicBezTo>
                    <a:cubicBezTo>
                      <a:pt x="53" y="54"/>
                      <a:pt x="53" y="54"/>
                      <a:pt x="53" y="54"/>
                    </a:cubicBezTo>
                    <a:cubicBezTo>
                      <a:pt x="53" y="54"/>
                      <a:pt x="53" y="53"/>
                      <a:pt x="53" y="53"/>
                    </a:cubicBezTo>
                    <a:cubicBezTo>
                      <a:pt x="54" y="52"/>
                      <a:pt x="54" y="52"/>
                      <a:pt x="54" y="52"/>
                    </a:cubicBezTo>
                    <a:cubicBezTo>
                      <a:pt x="54" y="51"/>
                      <a:pt x="54" y="51"/>
                      <a:pt x="54" y="51"/>
                    </a:cubicBezTo>
                    <a:cubicBezTo>
                      <a:pt x="54" y="51"/>
                      <a:pt x="54" y="51"/>
                      <a:pt x="54" y="51"/>
                    </a:cubicBezTo>
                    <a:cubicBezTo>
                      <a:pt x="54" y="50"/>
                      <a:pt x="55" y="50"/>
                      <a:pt x="55" y="49"/>
                    </a:cubicBezTo>
                    <a:cubicBezTo>
                      <a:pt x="55" y="48"/>
                      <a:pt x="55" y="48"/>
                      <a:pt x="55" y="47"/>
                    </a:cubicBezTo>
                    <a:cubicBezTo>
                      <a:pt x="55" y="47"/>
                      <a:pt x="55" y="47"/>
                      <a:pt x="55" y="47"/>
                    </a:cubicBezTo>
                    <a:cubicBezTo>
                      <a:pt x="56" y="46"/>
                      <a:pt x="56" y="45"/>
                      <a:pt x="56" y="44"/>
                    </a:cubicBezTo>
                    <a:cubicBezTo>
                      <a:pt x="56" y="44"/>
                      <a:pt x="56" y="44"/>
                      <a:pt x="56" y="44"/>
                    </a:cubicBezTo>
                    <a:cubicBezTo>
                      <a:pt x="56" y="44"/>
                      <a:pt x="56" y="44"/>
                      <a:pt x="56" y="44"/>
                    </a:cubicBezTo>
                    <a:cubicBezTo>
                      <a:pt x="56" y="43"/>
                      <a:pt x="57" y="41"/>
                      <a:pt x="57" y="40"/>
                    </a:cubicBezTo>
                    <a:cubicBezTo>
                      <a:pt x="57" y="40"/>
                      <a:pt x="57" y="40"/>
                      <a:pt x="57" y="40"/>
                    </a:cubicBezTo>
                    <a:cubicBezTo>
                      <a:pt x="57" y="40"/>
                      <a:pt x="57" y="40"/>
                      <a:pt x="57" y="40"/>
                    </a:cubicBezTo>
                    <a:cubicBezTo>
                      <a:pt x="57" y="38"/>
                      <a:pt x="57" y="37"/>
                      <a:pt x="57" y="36"/>
                    </a:cubicBezTo>
                    <a:cubicBezTo>
                      <a:pt x="57" y="36"/>
                      <a:pt x="57" y="36"/>
                      <a:pt x="57" y="36"/>
                    </a:cubicBezTo>
                    <a:cubicBezTo>
                      <a:pt x="57" y="35"/>
                      <a:pt x="57" y="33"/>
                      <a:pt x="57" y="32"/>
                    </a:cubicBezTo>
                    <a:cubicBezTo>
                      <a:pt x="57" y="26"/>
                      <a:pt x="56" y="18"/>
                      <a:pt x="51" y="15"/>
                    </a:cubicBezTo>
                    <a:cubicBezTo>
                      <a:pt x="43" y="10"/>
                      <a:pt x="34" y="5"/>
                      <a:pt x="26" y="0"/>
                    </a:cubicBezTo>
                    <a:cubicBezTo>
                      <a:pt x="31" y="3"/>
                      <a:pt x="32" y="11"/>
                      <a:pt x="32" y="18"/>
                    </a:cubicBezTo>
                    <a:cubicBezTo>
                      <a:pt x="32" y="19"/>
                      <a:pt x="32" y="20"/>
                      <a:pt x="32" y="21"/>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2" name="ïş1íḋè">
                <a:extLst>
                  <a:ext uri="{FF2B5EF4-FFF2-40B4-BE49-F238E27FC236}">
                    <a16:creationId xmlns:a16="http://schemas.microsoft.com/office/drawing/2014/main" id="{A959D583-C798-46E6-87A4-DE9EE5E88611}"/>
                  </a:ext>
                </a:extLst>
              </p:cNvPr>
              <p:cNvSpPr/>
              <p:nvPr/>
            </p:nvSpPr>
            <p:spPr bwMode="auto">
              <a:xfrm flipH="1">
                <a:off x="2280927" y="3648359"/>
                <a:ext cx="125714" cy="238072"/>
              </a:xfrm>
              <a:custGeom>
                <a:avLst/>
                <a:gdLst>
                  <a:gd name="T0" fmla="*/ 73 w 109"/>
                  <a:gd name="T1" fmla="*/ 24 h 207"/>
                  <a:gd name="T2" fmla="*/ 78 w 109"/>
                  <a:gd name="T3" fmla="*/ 21 h 207"/>
                  <a:gd name="T4" fmla="*/ 78 w 109"/>
                  <a:gd name="T5" fmla="*/ 21 h 207"/>
                  <a:gd name="T6" fmla="*/ 82 w 109"/>
                  <a:gd name="T7" fmla="*/ 19 h 207"/>
                  <a:gd name="T8" fmla="*/ 83 w 109"/>
                  <a:gd name="T9" fmla="*/ 19 h 207"/>
                  <a:gd name="T10" fmla="*/ 86 w 109"/>
                  <a:gd name="T11" fmla="*/ 18 h 207"/>
                  <a:gd name="T12" fmla="*/ 86 w 109"/>
                  <a:gd name="T13" fmla="*/ 18 h 207"/>
                  <a:gd name="T14" fmla="*/ 89 w 109"/>
                  <a:gd name="T15" fmla="*/ 17 h 207"/>
                  <a:gd name="T16" fmla="*/ 90 w 109"/>
                  <a:gd name="T17" fmla="*/ 17 h 207"/>
                  <a:gd name="T18" fmla="*/ 94 w 109"/>
                  <a:gd name="T19" fmla="*/ 16 h 207"/>
                  <a:gd name="T20" fmla="*/ 94 w 109"/>
                  <a:gd name="T21" fmla="*/ 16 h 207"/>
                  <a:gd name="T22" fmla="*/ 97 w 109"/>
                  <a:gd name="T23" fmla="*/ 15 h 207"/>
                  <a:gd name="T24" fmla="*/ 98 w 109"/>
                  <a:gd name="T25" fmla="*/ 15 h 207"/>
                  <a:gd name="T26" fmla="*/ 100 w 109"/>
                  <a:gd name="T27" fmla="*/ 15 h 207"/>
                  <a:gd name="T28" fmla="*/ 101 w 109"/>
                  <a:gd name="T29" fmla="*/ 15 h 207"/>
                  <a:gd name="T30" fmla="*/ 103 w 109"/>
                  <a:gd name="T31" fmla="*/ 16 h 207"/>
                  <a:gd name="T32" fmla="*/ 103 w 109"/>
                  <a:gd name="T33" fmla="*/ 16 h 207"/>
                  <a:gd name="T34" fmla="*/ 105 w 109"/>
                  <a:gd name="T35" fmla="*/ 16 h 207"/>
                  <a:gd name="T36" fmla="*/ 105 w 109"/>
                  <a:gd name="T37" fmla="*/ 16 h 207"/>
                  <a:gd name="T38" fmla="*/ 107 w 109"/>
                  <a:gd name="T39" fmla="*/ 17 h 207"/>
                  <a:gd name="T40" fmla="*/ 107 w 109"/>
                  <a:gd name="T41" fmla="*/ 17 h 207"/>
                  <a:gd name="T42" fmla="*/ 109 w 109"/>
                  <a:gd name="T43" fmla="*/ 17 h 207"/>
                  <a:gd name="T44" fmla="*/ 109 w 109"/>
                  <a:gd name="T45" fmla="*/ 18 h 207"/>
                  <a:gd name="T46" fmla="*/ 84 w 109"/>
                  <a:gd name="T47" fmla="*/ 3 h 207"/>
                  <a:gd name="T48" fmla="*/ 84 w 109"/>
                  <a:gd name="T49" fmla="*/ 3 h 207"/>
                  <a:gd name="T50" fmla="*/ 83 w 109"/>
                  <a:gd name="T51" fmla="*/ 3 h 207"/>
                  <a:gd name="T52" fmla="*/ 82 w 109"/>
                  <a:gd name="T53" fmla="*/ 2 h 207"/>
                  <a:gd name="T54" fmla="*/ 82 w 109"/>
                  <a:gd name="T55" fmla="*/ 2 h 207"/>
                  <a:gd name="T56" fmla="*/ 81 w 109"/>
                  <a:gd name="T57" fmla="*/ 2 h 207"/>
                  <a:gd name="T58" fmla="*/ 80 w 109"/>
                  <a:gd name="T59" fmla="*/ 1 h 207"/>
                  <a:gd name="T60" fmla="*/ 80 w 109"/>
                  <a:gd name="T61" fmla="*/ 1 h 207"/>
                  <a:gd name="T62" fmla="*/ 79 w 109"/>
                  <a:gd name="T63" fmla="*/ 1 h 207"/>
                  <a:gd name="T64" fmla="*/ 78 w 109"/>
                  <a:gd name="T65" fmla="*/ 1 h 207"/>
                  <a:gd name="T66" fmla="*/ 77 w 109"/>
                  <a:gd name="T67" fmla="*/ 1 h 207"/>
                  <a:gd name="T68" fmla="*/ 77 w 109"/>
                  <a:gd name="T69" fmla="*/ 1 h 207"/>
                  <a:gd name="T70" fmla="*/ 75 w 109"/>
                  <a:gd name="T71" fmla="*/ 1 h 207"/>
                  <a:gd name="T72" fmla="*/ 75 w 109"/>
                  <a:gd name="T73" fmla="*/ 0 h 207"/>
                  <a:gd name="T74" fmla="*/ 75 w 109"/>
                  <a:gd name="T75" fmla="*/ 0 h 207"/>
                  <a:gd name="T76" fmla="*/ 72 w 109"/>
                  <a:gd name="T77" fmla="*/ 0 h 207"/>
                  <a:gd name="T78" fmla="*/ 72 w 109"/>
                  <a:gd name="T79" fmla="*/ 0 h 207"/>
                  <a:gd name="T80" fmla="*/ 72 w 109"/>
                  <a:gd name="T81" fmla="*/ 0 h 207"/>
                  <a:gd name="T82" fmla="*/ 69 w 109"/>
                  <a:gd name="T83" fmla="*/ 1 h 207"/>
                  <a:gd name="T84" fmla="*/ 69 w 109"/>
                  <a:gd name="T85" fmla="*/ 1 h 207"/>
                  <a:gd name="T86" fmla="*/ 68 w 109"/>
                  <a:gd name="T87" fmla="*/ 1 h 207"/>
                  <a:gd name="T88" fmla="*/ 64 w 109"/>
                  <a:gd name="T89" fmla="*/ 2 h 207"/>
                  <a:gd name="T90" fmla="*/ 64 w 109"/>
                  <a:gd name="T91" fmla="*/ 2 h 207"/>
                  <a:gd name="T92" fmla="*/ 64 w 109"/>
                  <a:gd name="T93" fmla="*/ 2 h 207"/>
                  <a:gd name="T94" fmla="*/ 61 w 109"/>
                  <a:gd name="T95" fmla="*/ 3 h 207"/>
                  <a:gd name="T96" fmla="*/ 61 w 109"/>
                  <a:gd name="T97" fmla="*/ 3 h 207"/>
                  <a:gd name="T98" fmla="*/ 58 w 109"/>
                  <a:gd name="T99" fmla="*/ 4 h 207"/>
                  <a:gd name="T100" fmla="*/ 57 w 109"/>
                  <a:gd name="T101" fmla="*/ 4 h 207"/>
                  <a:gd name="T102" fmla="*/ 57 w 109"/>
                  <a:gd name="T103" fmla="*/ 4 h 207"/>
                  <a:gd name="T104" fmla="*/ 53 w 109"/>
                  <a:gd name="T105" fmla="*/ 6 h 207"/>
                  <a:gd name="T106" fmla="*/ 52 w 109"/>
                  <a:gd name="T107" fmla="*/ 7 h 207"/>
                  <a:gd name="T108" fmla="*/ 47 w 109"/>
                  <a:gd name="T109" fmla="*/ 9 h 207"/>
                  <a:gd name="T110" fmla="*/ 2 w 109"/>
                  <a:gd name="T111" fmla="*/ 36 h 207"/>
                  <a:gd name="T112" fmla="*/ 0 w 109"/>
                  <a:gd name="T113" fmla="*/ 39 h 207"/>
                  <a:gd name="T114" fmla="*/ 1 w 109"/>
                  <a:gd name="T115" fmla="*/ 192 h 207"/>
                  <a:gd name="T116" fmla="*/ 26 w 109"/>
                  <a:gd name="T117" fmla="*/ 207 h 207"/>
                  <a:gd name="T118" fmla="*/ 26 w 109"/>
                  <a:gd name="T119" fmla="*/ 54 h 207"/>
                  <a:gd name="T120" fmla="*/ 27 w 109"/>
                  <a:gd name="T121" fmla="*/ 51 h 207"/>
                  <a:gd name="T122" fmla="*/ 73 w 109"/>
                  <a:gd name="T123" fmla="*/ 2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 h="207">
                    <a:moveTo>
                      <a:pt x="73" y="24"/>
                    </a:moveTo>
                    <a:cubicBezTo>
                      <a:pt x="75" y="23"/>
                      <a:pt x="76" y="22"/>
                      <a:pt x="78" y="21"/>
                    </a:cubicBezTo>
                    <a:cubicBezTo>
                      <a:pt x="78" y="21"/>
                      <a:pt x="78" y="21"/>
                      <a:pt x="78" y="21"/>
                    </a:cubicBezTo>
                    <a:cubicBezTo>
                      <a:pt x="80" y="20"/>
                      <a:pt x="81" y="20"/>
                      <a:pt x="82" y="19"/>
                    </a:cubicBezTo>
                    <a:cubicBezTo>
                      <a:pt x="83" y="19"/>
                      <a:pt x="83" y="19"/>
                      <a:pt x="83" y="19"/>
                    </a:cubicBezTo>
                    <a:cubicBezTo>
                      <a:pt x="84" y="18"/>
                      <a:pt x="85" y="18"/>
                      <a:pt x="86" y="18"/>
                    </a:cubicBezTo>
                    <a:cubicBezTo>
                      <a:pt x="86" y="18"/>
                      <a:pt x="86" y="18"/>
                      <a:pt x="86" y="18"/>
                    </a:cubicBezTo>
                    <a:cubicBezTo>
                      <a:pt x="87" y="17"/>
                      <a:pt x="88" y="17"/>
                      <a:pt x="89" y="17"/>
                    </a:cubicBezTo>
                    <a:cubicBezTo>
                      <a:pt x="90" y="17"/>
                      <a:pt x="90" y="17"/>
                      <a:pt x="90" y="17"/>
                    </a:cubicBezTo>
                    <a:cubicBezTo>
                      <a:pt x="91" y="16"/>
                      <a:pt x="93" y="16"/>
                      <a:pt x="94" y="16"/>
                    </a:cubicBezTo>
                    <a:cubicBezTo>
                      <a:pt x="94" y="16"/>
                      <a:pt x="94" y="16"/>
                      <a:pt x="94" y="16"/>
                    </a:cubicBezTo>
                    <a:cubicBezTo>
                      <a:pt x="95" y="15"/>
                      <a:pt x="96" y="15"/>
                      <a:pt x="97" y="15"/>
                    </a:cubicBezTo>
                    <a:cubicBezTo>
                      <a:pt x="98" y="15"/>
                      <a:pt x="98" y="15"/>
                      <a:pt x="98" y="15"/>
                    </a:cubicBezTo>
                    <a:cubicBezTo>
                      <a:pt x="99" y="15"/>
                      <a:pt x="99" y="15"/>
                      <a:pt x="100" y="15"/>
                    </a:cubicBezTo>
                    <a:cubicBezTo>
                      <a:pt x="101" y="15"/>
                      <a:pt x="101" y="15"/>
                      <a:pt x="101" y="15"/>
                    </a:cubicBezTo>
                    <a:cubicBezTo>
                      <a:pt x="101" y="15"/>
                      <a:pt x="102" y="15"/>
                      <a:pt x="103" y="16"/>
                    </a:cubicBezTo>
                    <a:cubicBezTo>
                      <a:pt x="103" y="16"/>
                      <a:pt x="103" y="16"/>
                      <a:pt x="103" y="16"/>
                    </a:cubicBezTo>
                    <a:cubicBezTo>
                      <a:pt x="104" y="16"/>
                      <a:pt x="104" y="16"/>
                      <a:pt x="105" y="16"/>
                    </a:cubicBezTo>
                    <a:cubicBezTo>
                      <a:pt x="105" y="16"/>
                      <a:pt x="105" y="16"/>
                      <a:pt x="105" y="16"/>
                    </a:cubicBezTo>
                    <a:cubicBezTo>
                      <a:pt x="106" y="16"/>
                      <a:pt x="106" y="16"/>
                      <a:pt x="107" y="17"/>
                    </a:cubicBezTo>
                    <a:cubicBezTo>
                      <a:pt x="107" y="17"/>
                      <a:pt x="107" y="17"/>
                      <a:pt x="107" y="17"/>
                    </a:cubicBezTo>
                    <a:cubicBezTo>
                      <a:pt x="108" y="17"/>
                      <a:pt x="108" y="17"/>
                      <a:pt x="109" y="17"/>
                    </a:cubicBezTo>
                    <a:cubicBezTo>
                      <a:pt x="109" y="18"/>
                      <a:pt x="109" y="18"/>
                      <a:pt x="109" y="18"/>
                    </a:cubicBezTo>
                    <a:cubicBezTo>
                      <a:pt x="101" y="13"/>
                      <a:pt x="92" y="8"/>
                      <a:pt x="84" y="3"/>
                    </a:cubicBezTo>
                    <a:cubicBezTo>
                      <a:pt x="84" y="3"/>
                      <a:pt x="84" y="3"/>
                      <a:pt x="84" y="3"/>
                    </a:cubicBezTo>
                    <a:cubicBezTo>
                      <a:pt x="83" y="3"/>
                      <a:pt x="83" y="3"/>
                      <a:pt x="83" y="3"/>
                    </a:cubicBezTo>
                    <a:cubicBezTo>
                      <a:pt x="83" y="2"/>
                      <a:pt x="82" y="2"/>
                      <a:pt x="82" y="2"/>
                    </a:cubicBezTo>
                    <a:cubicBezTo>
                      <a:pt x="82" y="2"/>
                      <a:pt x="82" y="2"/>
                      <a:pt x="82" y="2"/>
                    </a:cubicBezTo>
                    <a:cubicBezTo>
                      <a:pt x="81" y="2"/>
                      <a:pt x="81" y="2"/>
                      <a:pt x="81" y="2"/>
                    </a:cubicBezTo>
                    <a:cubicBezTo>
                      <a:pt x="81" y="2"/>
                      <a:pt x="80" y="1"/>
                      <a:pt x="80" y="1"/>
                    </a:cubicBezTo>
                    <a:cubicBezTo>
                      <a:pt x="80" y="1"/>
                      <a:pt x="80" y="1"/>
                      <a:pt x="80" y="1"/>
                    </a:cubicBezTo>
                    <a:cubicBezTo>
                      <a:pt x="79" y="1"/>
                      <a:pt x="79" y="1"/>
                      <a:pt x="79" y="1"/>
                    </a:cubicBezTo>
                    <a:cubicBezTo>
                      <a:pt x="79" y="1"/>
                      <a:pt x="78" y="1"/>
                      <a:pt x="78" y="1"/>
                    </a:cubicBezTo>
                    <a:cubicBezTo>
                      <a:pt x="77" y="1"/>
                      <a:pt x="77" y="1"/>
                      <a:pt x="77" y="1"/>
                    </a:cubicBezTo>
                    <a:cubicBezTo>
                      <a:pt x="77" y="1"/>
                      <a:pt x="77" y="1"/>
                      <a:pt x="77" y="1"/>
                    </a:cubicBezTo>
                    <a:cubicBezTo>
                      <a:pt x="76" y="1"/>
                      <a:pt x="76" y="1"/>
                      <a:pt x="75" y="1"/>
                    </a:cubicBezTo>
                    <a:cubicBezTo>
                      <a:pt x="75" y="0"/>
                      <a:pt x="75" y="0"/>
                      <a:pt x="75" y="0"/>
                    </a:cubicBezTo>
                    <a:cubicBezTo>
                      <a:pt x="75" y="0"/>
                      <a:pt x="75" y="0"/>
                      <a:pt x="75" y="0"/>
                    </a:cubicBezTo>
                    <a:cubicBezTo>
                      <a:pt x="74" y="0"/>
                      <a:pt x="73" y="0"/>
                      <a:pt x="72" y="0"/>
                    </a:cubicBezTo>
                    <a:cubicBezTo>
                      <a:pt x="72" y="0"/>
                      <a:pt x="72" y="0"/>
                      <a:pt x="72" y="0"/>
                    </a:cubicBezTo>
                    <a:cubicBezTo>
                      <a:pt x="72" y="0"/>
                      <a:pt x="72" y="0"/>
                      <a:pt x="72" y="0"/>
                    </a:cubicBezTo>
                    <a:cubicBezTo>
                      <a:pt x="71" y="1"/>
                      <a:pt x="70" y="1"/>
                      <a:pt x="69" y="1"/>
                    </a:cubicBezTo>
                    <a:cubicBezTo>
                      <a:pt x="69" y="1"/>
                      <a:pt x="69" y="1"/>
                      <a:pt x="69" y="1"/>
                    </a:cubicBezTo>
                    <a:cubicBezTo>
                      <a:pt x="68" y="1"/>
                      <a:pt x="68" y="1"/>
                      <a:pt x="68" y="1"/>
                    </a:cubicBezTo>
                    <a:cubicBezTo>
                      <a:pt x="67" y="1"/>
                      <a:pt x="66" y="1"/>
                      <a:pt x="64" y="2"/>
                    </a:cubicBezTo>
                    <a:cubicBezTo>
                      <a:pt x="64" y="2"/>
                      <a:pt x="64" y="2"/>
                      <a:pt x="64" y="2"/>
                    </a:cubicBezTo>
                    <a:cubicBezTo>
                      <a:pt x="64" y="2"/>
                      <a:pt x="64" y="2"/>
                      <a:pt x="64" y="2"/>
                    </a:cubicBezTo>
                    <a:cubicBezTo>
                      <a:pt x="63" y="2"/>
                      <a:pt x="62" y="2"/>
                      <a:pt x="61" y="3"/>
                    </a:cubicBezTo>
                    <a:cubicBezTo>
                      <a:pt x="61" y="3"/>
                      <a:pt x="61" y="3"/>
                      <a:pt x="61" y="3"/>
                    </a:cubicBezTo>
                    <a:cubicBezTo>
                      <a:pt x="60" y="3"/>
                      <a:pt x="59" y="4"/>
                      <a:pt x="58" y="4"/>
                    </a:cubicBezTo>
                    <a:cubicBezTo>
                      <a:pt x="57" y="4"/>
                      <a:pt x="57" y="4"/>
                      <a:pt x="57" y="4"/>
                    </a:cubicBezTo>
                    <a:cubicBezTo>
                      <a:pt x="57" y="4"/>
                      <a:pt x="57" y="4"/>
                      <a:pt x="57" y="4"/>
                    </a:cubicBezTo>
                    <a:cubicBezTo>
                      <a:pt x="55" y="5"/>
                      <a:pt x="54" y="6"/>
                      <a:pt x="53" y="6"/>
                    </a:cubicBezTo>
                    <a:cubicBezTo>
                      <a:pt x="52" y="7"/>
                      <a:pt x="52" y="7"/>
                      <a:pt x="52" y="7"/>
                    </a:cubicBezTo>
                    <a:cubicBezTo>
                      <a:pt x="51" y="7"/>
                      <a:pt x="49" y="8"/>
                      <a:pt x="47" y="9"/>
                    </a:cubicBezTo>
                    <a:cubicBezTo>
                      <a:pt x="32" y="18"/>
                      <a:pt x="19" y="26"/>
                      <a:pt x="2" y="36"/>
                    </a:cubicBezTo>
                    <a:cubicBezTo>
                      <a:pt x="0" y="39"/>
                      <a:pt x="0" y="39"/>
                      <a:pt x="0" y="39"/>
                    </a:cubicBezTo>
                    <a:cubicBezTo>
                      <a:pt x="1" y="192"/>
                      <a:pt x="1" y="192"/>
                      <a:pt x="1" y="192"/>
                    </a:cubicBezTo>
                    <a:cubicBezTo>
                      <a:pt x="26" y="207"/>
                      <a:pt x="26" y="207"/>
                      <a:pt x="26" y="207"/>
                    </a:cubicBezTo>
                    <a:cubicBezTo>
                      <a:pt x="26" y="54"/>
                      <a:pt x="26" y="54"/>
                      <a:pt x="26" y="54"/>
                    </a:cubicBezTo>
                    <a:cubicBezTo>
                      <a:pt x="27" y="51"/>
                      <a:pt x="27" y="51"/>
                      <a:pt x="27" y="51"/>
                    </a:cubicBezTo>
                    <a:cubicBezTo>
                      <a:pt x="44" y="41"/>
                      <a:pt x="58" y="33"/>
                      <a:pt x="73" y="24"/>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3" name="îṧlîḑé">
                <a:extLst>
                  <a:ext uri="{FF2B5EF4-FFF2-40B4-BE49-F238E27FC236}">
                    <a16:creationId xmlns:a16="http://schemas.microsoft.com/office/drawing/2014/main" id="{B8EE11C7-3239-4A24-B7B2-6BEC1D0A5782}"/>
                  </a:ext>
                </a:extLst>
              </p:cNvPr>
              <p:cNvSpPr/>
              <p:nvPr/>
            </p:nvSpPr>
            <p:spPr bwMode="auto">
              <a:xfrm flipH="1">
                <a:off x="2265998" y="3657001"/>
                <a:ext cx="110786" cy="229428"/>
              </a:xfrm>
              <a:custGeom>
                <a:avLst/>
                <a:gdLst>
                  <a:gd name="T0" fmla="*/ 95 w 96"/>
                  <a:gd name="T1" fmla="*/ 42 h 199"/>
                  <a:gd name="T2" fmla="*/ 47 w 96"/>
                  <a:gd name="T3" fmla="*/ 16 h 199"/>
                  <a:gd name="T4" fmla="*/ 1 w 96"/>
                  <a:gd name="T5" fmla="*/ 43 h 199"/>
                  <a:gd name="T6" fmla="*/ 0 w 96"/>
                  <a:gd name="T7" fmla="*/ 46 h 199"/>
                  <a:gd name="T8" fmla="*/ 0 w 96"/>
                  <a:gd name="T9" fmla="*/ 199 h 199"/>
                  <a:gd name="T10" fmla="*/ 16 w 96"/>
                  <a:gd name="T11" fmla="*/ 192 h 199"/>
                  <a:gd name="T12" fmla="*/ 32 w 96"/>
                  <a:gd name="T13" fmla="*/ 181 h 199"/>
                  <a:gd name="T14" fmla="*/ 32 w 96"/>
                  <a:gd name="T15" fmla="*/ 133 h 199"/>
                  <a:gd name="T16" fmla="*/ 47 w 96"/>
                  <a:gd name="T17" fmla="*/ 124 h 199"/>
                  <a:gd name="T18" fmla="*/ 95 w 96"/>
                  <a:gd name="T19" fmla="*/ 42 h 199"/>
                  <a:gd name="T20" fmla="*/ 32 w 96"/>
                  <a:gd name="T21" fmla="*/ 105 h 199"/>
                  <a:gd name="T22" fmla="*/ 31 w 96"/>
                  <a:gd name="T23" fmla="*/ 53 h 199"/>
                  <a:gd name="T24" fmla="*/ 44 w 96"/>
                  <a:gd name="T25" fmla="*/ 45 h 199"/>
                  <a:gd name="T26" fmla="*/ 63 w 96"/>
                  <a:gd name="T27" fmla="*/ 60 h 199"/>
                  <a:gd name="T28" fmla="*/ 45 w 96"/>
                  <a:gd name="T29" fmla="*/ 97 h 199"/>
                  <a:gd name="T30" fmla="*/ 32 w 96"/>
                  <a:gd name="T31" fmla="*/ 10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199">
                    <a:moveTo>
                      <a:pt x="95" y="42"/>
                    </a:moveTo>
                    <a:cubicBezTo>
                      <a:pt x="95" y="5"/>
                      <a:pt x="75" y="0"/>
                      <a:pt x="47" y="16"/>
                    </a:cubicBezTo>
                    <a:cubicBezTo>
                      <a:pt x="32" y="25"/>
                      <a:pt x="18" y="33"/>
                      <a:pt x="1" y="43"/>
                    </a:cubicBezTo>
                    <a:cubicBezTo>
                      <a:pt x="0" y="46"/>
                      <a:pt x="0" y="46"/>
                      <a:pt x="0" y="46"/>
                    </a:cubicBezTo>
                    <a:cubicBezTo>
                      <a:pt x="0" y="199"/>
                      <a:pt x="0" y="199"/>
                      <a:pt x="0" y="199"/>
                    </a:cubicBezTo>
                    <a:cubicBezTo>
                      <a:pt x="5" y="197"/>
                      <a:pt x="12" y="194"/>
                      <a:pt x="16" y="192"/>
                    </a:cubicBezTo>
                    <a:cubicBezTo>
                      <a:pt x="20" y="189"/>
                      <a:pt x="27" y="185"/>
                      <a:pt x="32" y="181"/>
                    </a:cubicBezTo>
                    <a:cubicBezTo>
                      <a:pt x="32" y="133"/>
                      <a:pt x="32" y="133"/>
                      <a:pt x="32" y="133"/>
                    </a:cubicBezTo>
                    <a:cubicBezTo>
                      <a:pt x="47" y="124"/>
                      <a:pt x="47" y="124"/>
                      <a:pt x="47" y="124"/>
                    </a:cubicBezTo>
                    <a:cubicBezTo>
                      <a:pt x="75" y="107"/>
                      <a:pt x="96" y="78"/>
                      <a:pt x="95" y="42"/>
                    </a:cubicBezTo>
                    <a:close/>
                    <a:moveTo>
                      <a:pt x="32" y="105"/>
                    </a:moveTo>
                    <a:cubicBezTo>
                      <a:pt x="31" y="53"/>
                      <a:pt x="31" y="53"/>
                      <a:pt x="31" y="53"/>
                    </a:cubicBezTo>
                    <a:cubicBezTo>
                      <a:pt x="37" y="50"/>
                      <a:pt x="40" y="48"/>
                      <a:pt x="44" y="45"/>
                    </a:cubicBezTo>
                    <a:cubicBezTo>
                      <a:pt x="60" y="36"/>
                      <a:pt x="63" y="50"/>
                      <a:pt x="63" y="60"/>
                    </a:cubicBezTo>
                    <a:cubicBezTo>
                      <a:pt x="63" y="71"/>
                      <a:pt x="60" y="88"/>
                      <a:pt x="45" y="97"/>
                    </a:cubicBezTo>
                    <a:cubicBezTo>
                      <a:pt x="42" y="99"/>
                      <a:pt x="37" y="102"/>
                      <a:pt x="32" y="105"/>
                    </a:cubicBezTo>
                    <a:close/>
                  </a:path>
                </a:pathLst>
              </a:custGeom>
              <a:solidFill>
                <a:srgbClr val="FFB3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504" name="íṧľïḍê">
            <a:extLst>
              <a:ext uri="{FF2B5EF4-FFF2-40B4-BE49-F238E27FC236}">
                <a16:creationId xmlns:a16="http://schemas.microsoft.com/office/drawing/2014/main" id="{A9A80BEA-951F-437B-BF9A-6FA3F26FEFFF}"/>
              </a:ext>
            </a:extLst>
          </p:cNvPr>
          <p:cNvSpPr/>
          <p:nvPr/>
        </p:nvSpPr>
        <p:spPr bwMode="auto">
          <a:xfrm flipH="1">
            <a:off x="2562998" y="4420715"/>
            <a:ext cx="1407214" cy="2437284"/>
          </a:xfrm>
          <a:custGeom>
            <a:avLst/>
            <a:gdLst>
              <a:gd name="T0" fmla="*/ 0 w 1222"/>
              <a:gd name="T1" fmla="*/ 2120 h 2120"/>
              <a:gd name="T2" fmla="*/ 809 w 1222"/>
              <a:gd name="T3" fmla="*/ 2120 h 2120"/>
              <a:gd name="T4" fmla="*/ 1114 w 1222"/>
              <a:gd name="T5" fmla="*/ 914 h 2120"/>
              <a:gd name="T6" fmla="*/ 1194 w 1222"/>
              <a:gd name="T7" fmla="*/ 747 h 2120"/>
              <a:gd name="T8" fmla="*/ 1125 w 1222"/>
              <a:gd name="T9" fmla="*/ 559 h 2120"/>
              <a:gd name="T10" fmla="*/ 926 w 1222"/>
              <a:gd name="T11" fmla="*/ 460 h 2120"/>
              <a:gd name="T12" fmla="*/ 650 w 1222"/>
              <a:gd name="T13" fmla="*/ 299 h 2120"/>
              <a:gd name="T14" fmla="*/ 470 w 1222"/>
              <a:gd name="T15" fmla="*/ 250 h 2120"/>
              <a:gd name="T16" fmla="*/ 357 w 1222"/>
              <a:gd name="T17" fmla="*/ 126 h 2120"/>
              <a:gd name="T18" fmla="*/ 294 w 1222"/>
              <a:gd name="T19" fmla="*/ 44 h 2120"/>
              <a:gd name="T20" fmla="*/ 176 w 1222"/>
              <a:gd name="T21" fmla="*/ 41 h 2120"/>
              <a:gd name="T22" fmla="*/ 219 w 1222"/>
              <a:gd name="T23" fmla="*/ 141 h 2120"/>
              <a:gd name="T24" fmla="*/ 232 w 1222"/>
              <a:gd name="T25" fmla="*/ 174 h 2120"/>
              <a:gd name="T26" fmla="*/ 273 w 1222"/>
              <a:gd name="T27" fmla="*/ 285 h 2120"/>
              <a:gd name="T28" fmla="*/ 292 w 1222"/>
              <a:gd name="T29" fmla="*/ 358 h 2120"/>
              <a:gd name="T30" fmla="*/ 544 w 1222"/>
              <a:gd name="T31" fmla="*/ 686 h 2120"/>
              <a:gd name="T32" fmla="*/ 548 w 1222"/>
              <a:gd name="T33" fmla="*/ 837 h 2120"/>
              <a:gd name="T34" fmla="*/ 0 w 1222"/>
              <a:gd name="T35" fmla="*/ 2120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2" h="2120">
                <a:moveTo>
                  <a:pt x="0" y="2120"/>
                </a:moveTo>
                <a:cubicBezTo>
                  <a:pt x="809" y="2120"/>
                  <a:pt x="809" y="2120"/>
                  <a:pt x="809" y="2120"/>
                </a:cubicBezTo>
                <a:cubicBezTo>
                  <a:pt x="811" y="2036"/>
                  <a:pt x="1108" y="962"/>
                  <a:pt x="1114" y="914"/>
                </a:cubicBezTo>
                <a:cubicBezTo>
                  <a:pt x="1123" y="837"/>
                  <a:pt x="1184" y="771"/>
                  <a:pt x="1194" y="747"/>
                </a:cubicBezTo>
                <a:cubicBezTo>
                  <a:pt x="1222" y="676"/>
                  <a:pt x="1186" y="597"/>
                  <a:pt x="1125" y="559"/>
                </a:cubicBezTo>
                <a:cubicBezTo>
                  <a:pt x="1058" y="518"/>
                  <a:pt x="1027" y="499"/>
                  <a:pt x="926" y="460"/>
                </a:cubicBezTo>
                <a:cubicBezTo>
                  <a:pt x="846" y="430"/>
                  <a:pt x="776" y="340"/>
                  <a:pt x="650" y="299"/>
                </a:cubicBezTo>
                <a:cubicBezTo>
                  <a:pt x="525" y="258"/>
                  <a:pt x="509" y="288"/>
                  <a:pt x="470" y="250"/>
                </a:cubicBezTo>
                <a:cubicBezTo>
                  <a:pt x="458" y="239"/>
                  <a:pt x="376" y="174"/>
                  <a:pt x="357" y="126"/>
                </a:cubicBezTo>
                <a:cubicBezTo>
                  <a:pt x="348" y="104"/>
                  <a:pt x="347" y="78"/>
                  <a:pt x="294" y="44"/>
                </a:cubicBezTo>
                <a:cubicBezTo>
                  <a:pt x="223" y="0"/>
                  <a:pt x="192" y="14"/>
                  <a:pt x="176" y="41"/>
                </a:cubicBezTo>
                <a:cubicBezTo>
                  <a:pt x="164" y="62"/>
                  <a:pt x="212" y="114"/>
                  <a:pt x="219" y="141"/>
                </a:cubicBezTo>
                <a:cubicBezTo>
                  <a:pt x="222" y="150"/>
                  <a:pt x="229" y="165"/>
                  <a:pt x="232" y="174"/>
                </a:cubicBezTo>
                <a:cubicBezTo>
                  <a:pt x="239" y="203"/>
                  <a:pt x="266" y="256"/>
                  <a:pt x="273" y="285"/>
                </a:cubicBezTo>
                <a:cubicBezTo>
                  <a:pt x="278" y="305"/>
                  <a:pt x="283" y="339"/>
                  <a:pt x="292" y="358"/>
                </a:cubicBezTo>
                <a:cubicBezTo>
                  <a:pt x="337" y="450"/>
                  <a:pt x="491" y="544"/>
                  <a:pt x="544" y="686"/>
                </a:cubicBezTo>
                <a:cubicBezTo>
                  <a:pt x="554" y="712"/>
                  <a:pt x="560" y="771"/>
                  <a:pt x="548" y="837"/>
                </a:cubicBezTo>
                <a:cubicBezTo>
                  <a:pt x="534" y="916"/>
                  <a:pt x="29" y="2028"/>
                  <a:pt x="0" y="2120"/>
                </a:cubicBezTo>
                <a:close/>
              </a:path>
            </a:pathLst>
          </a:custGeom>
          <a:solidFill>
            <a:srgbClr val="FFB8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5" name="îSḷíďè">
            <a:extLst>
              <a:ext uri="{FF2B5EF4-FFF2-40B4-BE49-F238E27FC236}">
                <a16:creationId xmlns:a16="http://schemas.microsoft.com/office/drawing/2014/main" id="{0D2454DE-0AE3-4641-8E2F-AE317FDF21A0}"/>
              </a:ext>
            </a:extLst>
          </p:cNvPr>
          <p:cNvSpPr/>
          <p:nvPr/>
        </p:nvSpPr>
        <p:spPr bwMode="auto">
          <a:xfrm flipH="1">
            <a:off x="3247356" y="4495358"/>
            <a:ext cx="722857" cy="2362642"/>
          </a:xfrm>
          <a:custGeom>
            <a:avLst/>
            <a:gdLst>
              <a:gd name="T0" fmla="*/ 0 w 628"/>
              <a:gd name="T1" fmla="*/ 2055 h 2055"/>
              <a:gd name="T2" fmla="*/ 106 w 628"/>
              <a:gd name="T3" fmla="*/ 2055 h 2055"/>
              <a:gd name="T4" fmla="*/ 579 w 628"/>
              <a:gd name="T5" fmla="*/ 758 h 2055"/>
              <a:gd name="T6" fmla="*/ 387 w 628"/>
              <a:gd name="T7" fmla="*/ 334 h 2055"/>
              <a:gd name="T8" fmla="*/ 287 w 628"/>
              <a:gd name="T9" fmla="*/ 188 h 2055"/>
              <a:gd name="T10" fmla="*/ 235 w 628"/>
              <a:gd name="T11" fmla="*/ 75 h 2055"/>
              <a:gd name="T12" fmla="*/ 227 w 628"/>
              <a:gd name="T13" fmla="*/ 0 h 2055"/>
              <a:gd name="T14" fmla="*/ 191 w 628"/>
              <a:gd name="T15" fmla="*/ 25 h 2055"/>
              <a:gd name="T16" fmla="*/ 219 w 628"/>
              <a:gd name="T17" fmla="*/ 76 h 2055"/>
              <a:gd name="T18" fmla="*/ 232 w 628"/>
              <a:gd name="T19" fmla="*/ 109 h 2055"/>
              <a:gd name="T20" fmla="*/ 273 w 628"/>
              <a:gd name="T21" fmla="*/ 220 h 2055"/>
              <a:gd name="T22" fmla="*/ 292 w 628"/>
              <a:gd name="T23" fmla="*/ 293 h 2055"/>
              <a:gd name="T24" fmla="*/ 544 w 628"/>
              <a:gd name="T25" fmla="*/ 621 h 2055"/>
              <a:gd name="T26" fmla="*/ 548 w 628"/>
              <a:gd name="T27" fmla="*/ 772 h 2055"/>
              <a:gd name="T28" fmla="*/ 0 w 628"/>
              <a:gd name="T29" fmla="*/ 2055 h 2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8" h="2055">
                <a:moveTo>
                  <a:pt x="0" y="2055"/>
                </a:moveTo>
                <a:cubicBezTo>
                  <a:pt x="43" y="2055"/>
                  <a:pt x="106" y="2055"/>
                  <a:pt x="106" y="2055"/>
                </a:cubicBezTo>
                <a:cubicBezTo>
                  <a:pt x="106" y="2055"/>
                  <a:pt x="516" y="1156"/>
                  <a:pt x="579" y="758"/>
                </a:cubicBezTo>
                <a:cubicBezTo>
                  <a:pt x="628" y="452"/>
                  <a:pt x="473" y="401"/>
                  <a:pt x="387" y="334"/>
                </a:cubicBezTo>
                <a:cubicBezTo>
                  <a:pt x="302" y="267"/>
                  <a:pt x="308" y="223"/>
                  <a:pt x="287" y="188"/>
                </a:cubicBezTo>
                <a:cubicBezTo>
                  <a:pt x="266" y="152"/>
                  <a:pt x="239" y="98"/>
                  <a:pt x="235" y="75"/>
                </a:cubicBezTo>
                <a:cubicBezTo>
                  <a:pt x="231" y="52"/>
                  <a:pt x="250" y="39"/>
                  <a:pt x="227" y="0"/>
                </a:cubicBezTo>
                <a:cubicBezTo>
                  <a:pt x="191" y="25"/>
                  <a:pt x="191" y="25"/>
                  <a:pt x="191" y="25"/>
                </a:cubicBezTo>
                <a:cubicBezTo>
                  <a:pt x="202" y="44"/>
                  <a:pt x="216" y="63"/>
                  <a:pt x="219" y="76"/>
                </a:cubicBezTo>
                <a:cubicBezTo>
                  <a:pt x="222" y="85"/>
                  <a:pt x="229" y="100"/>
                  <a:pt x="232" y="109"/>
                </a:cubicBezTo>
                <a:cubicBezTo>
                  <a:pt x="239" y="138"/>
                  <a:pt x="266" y="191"/>
                  <a:pt x="273" y="220"/>
                </a:cubicBezTo>
                <a:cubicBezTo>
                  <a:pt x="278" y="240"/>
                  <a:pt x="283" y="274"/>
                  <a:pt x="292" y="293"/>
                </a:cubicBezTo>
                <a:cubicBezTo>
                  <a:pt x="337" y="385"/>
                  <a:pt x="491" y="479"/>
                  <a:pt x="544" y="621"/>
                </a:cubicBezTo>
                <a:cubicBezTo>
                  <a:pt x="554" y="647"/>
                  <a:pt x="560" y="706"/>
                  <a:pt x="548" y="772"/>
                </a:cubicBezTo>
                <a:cubicBezTo>
                  <a:pt x="534" y="851"/>
                  <a:pt x="29" y="1963"/>
                  <a:pt x="0" y="2055"/>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6" name="isļïďe">
            <a:extLst>
              <a:ext uri="{FF2B5EF4-FFF2-40B4-BE49-F238E27FC236}">
                <a16:creationId xmlns:a16="http://schemas.microsoft.com/office/drawing/2014/main" id="{CB82E6D6-8641-48CD-91BB-122AAED9B39E}"/>
              </a:ext>
            </a:extLst>
          </p:cNvPr>
          <p:cNvSpPr/>
          <p:nvPr/>
        </p:nvSpPr>
        <p:spPr bwMode="auto">
          <a:xfrm flipH="1">
            <a:off x="3705426" y="4449787"/>
            <a:ext cx="69929" cy="114714"/>
          </a:xfrm>
          <a:custGeom>
            <a:avLst/>
            <a:gdLst>
              <a:gd name="T0" fmla="*/ 59 w 61"/>
              <a:gd name="T1" fmla="*/ 49 h 100"/>
              <a:gd name="T2" fmla="*/ 18 w 61"/>
              <a:gd name="T3" fmla="*/ 1 h 100"/>
              <a:gd name="T4" fmla="*/ 4 w 61"/>
              <a:gd name="T5" fmla="*/ 35 h 100"/>
              <a:gd name="T6" fmla="*/ 43 w 61"/>
              <a:gd name="T7" fmla="*/ 100 h 100"/>
              <a:gd name="T8" fmla="*/ 45 w 61"/>
              <a:gd name="T9" fmla="*/ 78 h 100"/>
              <a:gd name="T10" fmla="*/ 59 w 61"/>
              <a:gd name="T11" fmla="*/ 49 h 100"/>
            </a:gdLst>
            <a:ahLst/>
            <a:cxnLst>
              <a:cxn ang="0">
                <a:pos x="T0" y="T1"/>
              </a:cxn>
              <a:cxn ang="0">
                <a:pos x="T2" y="T3"/>
              </a:cxn>
              <a:cxn ang="0">
                <a:pos x="T4" y="T5"/>
              </a:cxn>
              <a:cxn ang="0">
                <a:pos x="T6" y="T7"/>
              </a:cxn>
              <a:cxn ang="0">
                <a:pos x="T8" y="T9"/>
              </a:cxn>
              <a:cxn ang="0">
                <a:pos x="T10" y="T11"/>
              </a:cxn>
            </a:cxnLst>
            <a:rect l="0" t="0" r="r" b="b"/>
            <a:pathLst>
              <a:path w="61" h="100">
                <a:moveTo>
                  <a:pt x="59" y="49"/>
                </a:moveTo>
                <a:cubicBezTo>
                  <a:pt x="56" y="35"/>
                  <a:pt x="32" y="0"/>
                  <a:pt x="18" y="1"/>
                </a:cubicBezTo>
                <a:cubicBezTo>
                  <a:pt x="3" y="2"/>
                  <a:pt x="0" y="26"/>
                  <a:pt x="4" y="35"/>
                </a:cubicBezTo>
                <a:cubicBezTo>
                  <a:pt x="14" y="54"/>
                  <a:pt x="43" y="100"/>
                  <a:pt x="43" y="100"/>
                </a:cubicBezTo>
                <a:cubicBezTo>
                  <a:pt x="43" y="100"/>
                  <a:pt x="42" y="91"/>
                  <a:pt x="45" y="78"/>
                </a:cubicBezTo>
                <a:cubicBezTo>
                  <a:pt x="48" y="66"/>
                  <a:pt x="61" y="56"/>
                  <a:pt x="59" y="49"/>
                </a:cubicBezTo>
                <a:close/>
              </a:path>
            </a:pathLst>
          </a:custGeom>
          <a:solidFill>
            <a:srgbClr val="FFD5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7" name="îṣlïḋè">
            <a:extLst>
              <a:ext uri="{FF2B5EF4-FFF2-40B4-BE49-F238E27FC236}">
                <a16:creationId xmlns:a16="http://schemas.microsoft.com/office/drawing/2014/main" id="{CCF36E2E-8288-4045-9F54-35D7ED69746D}"/>
              </a:ext>
            </a:extLst>
          </p:cNvPr>
          <p:cNvSpPr/>
          <p:nvPr/>
        </p:nvSpPr>
        <p:spPr bwMode="auto">
          <a:xfrm flipH="1">
            <a:off x="2562998" y="4793144"/>
            <a:ext cx="590071" cy="2064856"/>
          </a:xfrm>
          <a:custGeom>
            <a:avLst/>
            <a:gdLst>
              <a:gd name="T0" fmla="*/ 5 w 512"/>
              <a:gd name="T1" fmla="*/ 1796 h 1796"/>
              <a:gd name="T2" fmla="*/ 99 w 512"/>
              <a:gd name="T3" fmla="*/ 1796 h 1796"/>
              <a:gd name="T4" fmla="*/ 414 w 512"/>
              <a:gd name="T5" fmla="*/ 580 h 1796"/>
              <a:gd name="T6" fmla="*/ 484 w 512"/>
              <a:gd name="T7" fmla="*/ 423 h 1796"/>
              <a:gd name="T8" fmla="*/ 415 w 512"/>
              <a:gd name="T9" fmla="*/ 235 h 1796"/>
              <a:gd name="T10" fmla="*/ 216 w 512"/>
              <a:gd name="T11" fmla="*/ 136 h 1796"/>
              <a:gd name="T12" fmla="*/ 0 w 512"/>
              <a:gd name="T13" fmla="*/ 0 h 1796"/>
              <a:gd name="T14" fmla="*/ 67 w 512"/>
              <a:gd name="T15" fmla="*/ 50 h 1796"/>
              <a:gd name="T16" fmla="*/ 151 w 512"/>
              <a:gd name="T17" fmla="*/ 152 h 1796"/>
              <a:gd name="T18" fmla="*/ 285 w 512"/>
              <a:gd name="T19" fmla="*/ 185 h 1796"/>
              <a:gd name="T20" fmla="*/ 382 w 512"/>
              <a:gd name="T21" fmla="*/ 396 h 1796"/>
              <a:gd name="T22" fmla="*/ 184 w 512"/>
              <a:gd name="T23" fmla="*/ 331 h 1796"/>
              <a:gd name="T24" fmla="*/ 357 w 512"/>
              <a:gd name="T25" fmla="*/ 719 h 1796"/>
              <a:gd name="T26" fmla="*/ 5 w 512"/>
              <a:gd name="T27" fmla="*/ 1796 h 1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1796">
                <a:moveTo>
                  <a:pt x="5" y="1796"/>
                </a:moveTo>
                <a:cubicBezTo>
                  <a:pt x="99" y="1796"/>
                  <a:pt x="99" y="1796"/>
                  <a:pt x="99" y="1796"/>
                </a:cubicBezTo>
                <a:cubicBezTo>
                  <a:pt x="101" y="1712"/>
                  <a:pt x="409" y="628"/>
                  <a:pt x="414" y="580"/>
                </a:cubicBezTo>
                <a:cubicBezTo>
                  <a:pt x="423" y="503"/>
                  <a:pt x="474" y="447"/>
                  <a:pt x="484" y="423"/>
                </a:cubicBezTo>
                <a:cubicBezTo>
                  <a:pt x="512" y="352"/>
                  <a:pt x="476" y="273"/>
                  <a:pt x="415" y="235"/>
                </a:cubicBezTo>
                <a:cubicBezTo>
                  <a:pt x="348" y="194"/>
                  <a:pt x="317" y="175"/>
                  <a:pt x="216" y="136"/>
                </a:cubicBezTo>
                <a:cubicBezTo>
                  <a:pt x="150" y="111"/>
                  <a:pt x="90" y="45"/>
                  <a:pt x="0" y="0"/>
                </a:cubicBezTo>
                <a:cubicBezTo>
                  <a:pt x="24" y="17"/>
                  <a:pt x="54" y="37"/>
                  <a:pt x="67" y="50"/>
                </a:cubicBezTo>
                <a:cubicBezTo>
                  <a:pt x="104" y="89"/>
                  <a:pt x="110" y="117"/>
                  <a:pt x="151" y="152"/>
                </a:cubicBezTo>
                <a:cubicBezTo>
                  <a:pt x="188" y="183"/>
                  <a:pt x="238" y="174"/>
                  <a:pt x="285" y="185"/>
                </a:cubicBezTo>
                <a:cubicBezTo>
                  <a:pt x="496" y="236"/>
                  <a:pt x="430" y="399"/>
                  <a:pt x="382" y="396"/>
                </a:cubicBezTo>
                <a:cubicBezTo>
                  <a:pt x="328" y="393"/>
                  <a:pt x="316" y="361"/>
                  <a:pt x="184" y="331"/>
                </a:cubicBezTo>
                <a:cubicBezTo>
                  <a:pt x="179" y="330"/>
                  <a:pt x="441" y="400"/>
                  <a:pt x="357" y="719"/>
                </a:cubicBezTo>
                <a:cubicBezTo>
                  <a:pt x="327" y="832"/>
                  <a:pt x="77" y="1600"/>
                  <a:pt x="5" y="1796"/>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8" name="îṣ1ïďé">
            <a:extLst>
              <a:ext uri="{FF2B5EF4-FFF2-40B4-BE49-F238E27FC236}">
                <a16:creationId xmlns:a16="http://schemas.microsoft.com/office/drawing/2014/main" id="{17397772-0F20-492F-8399-BAABB985A48C}"/>
              </a:ext>
            </a:extLst>
          </p:cNvPr>
          <p:cNvSpPr/>
          <p:nvPr/>
        </p:nvSpPr>
        <p:spPr bwMode="auto">
          <a:xfrm flipH="1">
            <a:off x="1170713" y="3751287"/>
            <a:ext cx="178357" cy="105286"/>
          </a:xfrm>
          <a:custGeom>
            <a:avLst/>
            <a:gdLst>
              <a:gd name="T0" fmla="*/ 74 w 155"/>
              <a:gd name="T1" fmla="*/ 91 h 91"/>
              <a:gd name="T2" fmla="*/ 125 w 155"/>
              <a:gd name="T3" fmla="*/ 80 h 91"/>
              <a:gd name="T4" fmla="*/ 126 w 155"/>
              <a:gd name="T5" fmla="*/ 19 h 91"/>
              <a:gd name="T6" fmla="*/ 22 w 155"/>
              <a:gd name="T7" fmla="*/ 16 h 91"/>
              <a:gd name="T8" fmla="*/ 0 w 155"/>
              <a:gd name="T9" fmla="*/ 45 h 91"/>
              <a:gd name="T10" fmla="*/ 54 w 155"/>
              <a:gd name="T11" fmla="*/ 59 h 91"/>
              <a:gd name="T12" fmla="*/ 74 w 155"/>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155" h="91">
                <a:moveTo>
                  <a:pt x="74" y="91"/>
                </a:moveTo>
                <a:cubicBezTo>
                  <a:pt x="93" y="91"/>
                  <a:pt x="111" y="87"/>
                  <a:pt x="125" y="80"/>
                </a:cubicBezTo>
                <a:cubicBezTo>
                  <a:pt x="154" y="64"/>
                  <a:pt x="155" y="37"/>
                  <a:pt x="126" y="19"/>
                </a:cubicBezTo>
                <a:cubicBezTo>
                  <a:pt x="98" y="2"/>
                  <a:pt x="52" y="0"/>
                  <a:pt x="22" y="16"/>
                </a:cubicBezTo>
                <a:cubicBezTo>
                  <a:pt x="8" y="24"/>
                  <a:pt x="1" y="34"/>
                  <a:pt x="0" y="45"/>
                </a:cubicBezTo>
                <a:cubicBezTo>
                  <a:pt x="20" y="45"/>
                  <a:pt x="39" y="50"/>
                  <a:pt x="54" y="59"/>
                </a:cubicBezTo>
                <a:cubicBezTo>
                  <a:pt x="68" y="68"/>
                  <a:pt x="75" y="79"/>
                  <a:pt x="74" y="91"/>
                </a:cubicBezTo>
                <a:close/>
              </a:path>
            </a:pathLst>
          </a:custGeom>
          <a:solidFill>
            <a:srgbClr val="C8ED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9" name="ís1ídê">
            <a:extLst>
              <a:ext uri="{FF2B5EF4-FFF2-40B4-BE49-F238E27FC236}">
                <a16:creationId xmlns:a16="http://schemas.microsoft.com/office/drawing/2014/main" id="{3D6D6A46-E3EB-4999-9498-91A6DDDCC735}"/>
              </a:ext>
            </a:extLst>
          </p:cNvPr>
          <p:cNvSpPr/>
          <p:nvPr/>
        </p:nvSpPr>
        <p:spPr bwMode="auto">
          <a:xfrm flipH="1">
            <a:off x="1263427" y="3803144"/>
            <a:ext cx="85643" cy="53429"/>
          </a:xfrm>
          <a:custGeom>
            <a:avLst/>
            <a:gdLst>
              <a:gd name="T0" fmla="*/ 74 w 75"/>
              <a:gd name="T1" fmla="*/ 46 h 46"/>
              <a:gd name="T2" fmla="*/ 54 w 75"/>
              <a:gd name="T3" fmla="*/ 14 h 46"/>
              <a:gd name="T4" fmla="*/ 0 w 75"/>
              <a:gd name="T5" fmla="*/ 0 h 46"/>
              <a:gd name="T6" fmla="*/ 21 w 75"/>
              <a:gd name="T7" fmla="*/ 31 h 46"/>
              <a:gd name="T8" fmla="*/ 74 w 75"/>
              <a:gd name="T9" fmla="*/ 46 h 46"/>
            </a:gdLst>
            <a:ahLst/>
            <a:cxnLst>
              <a:cxn ang="0">
                <a:pos x="T0" y="T1"/>
              </a:cxn>
              <a:cxn ang="0">
                <a:pos x="T2" y="T3"/>
              </a:cxn>
              <a:cxn ang="0">
                <a:pos x="T4" y="T5"/>
              </a:cxn>
              <a:cxn ang="0">
                <a:pos x="T6" y="T7"/>
              </a:cxn>
              <a:cxn ang="0">
                <a:pos x="T8" y="T9"/>
              </a:cxn>
            </a:cxnLst>
            <a:rect l="0" t="0" r="r" b="b"/>
            <a:pathLst>
              <a:path w="75" h="46">
                <a:moveTo>
                  <a:pt x="74" y="46"/>
                </a:moveTo>
                <a:cubicBezTo>
                  <a:pt x="75" y="34"/>
                  <a:pt x="68" y="23"/>
                  <a:pt x="54" y="14"/>
                </a:cubicBezTo>
                <a:cubicBezTo>
                  <a:pt x="39" y="5"/>
                  <a:pt x="20" y="0"/>
                  <a:pt x="0" y="0"/>
                </a:cubicBezTo>
                <a:cubicBezTo>
                  <a:pt x="0" y="11"/>
                  <a:pt x="6" y="23"/>
                  <a:pt x="21" y="31"/>
                </a:cubicBezTo>
                <a:cubicBezTo>
                  <a:pt x="36" y="40"/>
                  <a:pt x="55" y="45"/>
                  <a:pt x="74" y="46"/>
                </a:cubicBezTo>
                <a:close/>
              </a:path>
            </a:pathLst>
          </a:custGeom>
          <a:solidFill>
            <a:srgbClr val="F9A1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0" name="îśļiḑê">
            <a:extLst>
              <a:ext uri="{FF2B5EF4-FFF2-40B4-BE49-F238E27FC236}">
                <a16:creationId xmlns:a16="http://schemas.microsoft.com/office/drawing/2014/main" id="{C3E3EDFC-932B-45C6-B418-E006FB7F9F36}"/>
              </a:ext>
            </a:extLst>
          </p:cNvPr>
          <p:cNvSpPr/>
          <p:nvPr/>
        </p:nvSpPr>
        <p:spPr bwMode="auto">
          <a:xfrm flipH="1">
            <a:off x="1264214" y="3803144"/>
            <a:ext cx="177571" cy="103714"/>
          </a:xfrm>
          <a:custGeom>
            <a:avLst/>
            <a:gdLst>
              <a:gd name="T0" fmla="*/ 132 w 154"/>
              <a:gd name="T1" fmla="*/ 74 h 90"/>
              <a:gd name="T2" fmla="*/ 154 w 154"/>
              <a:gd name="T3" fmla="*/ 46 h 90"/>
              <a:gd name="T4" fmla="*/ 101 w 154"/>
              <a:gd name="T5" fmla="*/ 31 h 90"/>
              <a:gd name="T6" fmla="*/ 80 w 154"/>
              <a:gd name="T7" fmla="*/ 0 h 90"/>
              <a:gd name="T8" fmla="*/ 30 w 154"/>
              <a:gd name="T9" fmla="*/ 11 h 90"/>
              <a:gd name="T10" fmla="*/ 28 w 154"/>
              <a:gd name="T11" fmla="*/ 71 h 90"/>
              <a:gd name="T12" fmla="*/ 132 w 154"/>
              <a:gd name="T13" fmla="*/ 74 h 90"/>
            </a:gdLst>
            <a:ahLst/>
            <a:cxnLst>
              <a:cxn ang="0">
                <a:pos x="T0" y="T1"/>
              </a:cxn>
              <a:cxn ang="0">
                <a:pos x="T2" y="T3"/>
              </a:cxn>
              <a:cxn ang="0">
                <a:pos x="T4" y="T5"/>
              </a:cxn>
              <a:cxn ang="0">
                <a:pos x="T6" y="T7"/>
              </a:cxn>
              <a:cxn ang="0">
                <a:pos x="T8" y="T9"/>
              </a:cxn>
              <a:cxn ang="0">
                <a:pos x="T10" y="T11"/>
              </a:cxn>
              <a:cxn ang="0">
                <a:pos x="T12" y="T13"/>
              </a:cxn>
            </a:cxnLst>
            <a:rect l="0" t="0" r="r" b="b"/>
            <a:pathLst>
              <a:path w="154" h="90">
                <a:moveTo>
                  <a:pt x="132" y="74"/>
                </a:moveTo>
                <a:cubicBezTo>
                  <a:pt x="146" y="66"/>
                  <a:pt x="154" y="56"/>
                  <a:pt x="154" y="46"/>
                </a:cubicBezTo>
                <a:cubicBezTo>
                  <a:pt x="135" y="45"/>
                  <a:pt x="116" y="40"/>
                  <a:pt x="101" y="31"/>
                </a:cubicBezTo>
                <a:cubicBezTo>
                  <a:pt x="86" y="23"/>
                  <a:pt x="80" y="11"/>
                  <a:pt x="80" y="0"/>
                </a:cubicBezTo>
                <a:cubicBezTo>
                  <a:pt x="62" y="0"/>
                  <a:pt x="44" y="3"/>
                  <a:pt x="30" y="11"/>
                </a:cubicBezTo>
                <a:cubicBezTo>
                  <a:pt x="0" y="27"/>
                  <a:pt x="0" y="54"/>
                  <a:pt x="28" y="71"/>
                </a:cubicBezTo>
                <a:cubicBezTo>
                  <a:pt x="56" y="89"/>
                  <a:pt x="103" y="90"/>
                  <a:pt x="132" y="74"/>
                </a:cubicBezTo>
                <a:close/>
              </a:path>
            </a:pathLst>
          </a:custGeom>
          <a:solidFill>
            <a:srgbClr val="FFE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1" name="iṥ1îḋe">
            <a:extLst>
              <a:ext uri="{FF2B5EF4-FFF2-40B4-BE49-F238E27FC236}">
                <a16:creationId xmlns:a16="http://schemas.microsoft.com/office/drawing/2014/main" id="{B0955D98-AE8B-409D-B15E-6BDBB5AA8EBE}"/>
              </a:ext>
            </a:extLst>
          </p:cNvPr>
          <p:cNvSpPr/>
          <p:nvPr/>
        </p:nvSpPr>
        <p:spPr bwMode="auto">
          <a:xfrm flipH="1">
            <a:off x="1152642" y="3737930"/>
            <a:ext cx="314285" cy="183857"/>
          </a:xfrm>
          <a:custGeom>
            <a:avLst/>
            <a:gdLst>
              <a:gd name="T0" fmla="*/ 168 w 273"/>
              <a:gd name="T1" fmla="*/ 140 h 160"/>
              <a:gd name="T2" fmla="*/ 194 w 273"/>
              <a:gd name="T3" fmla="*/ 114 h 160"/>
              <a:gd name="T4" fmla="*/ 241 w 273"/>
              <a:gd name="T5" fmla="*/ 100 h 160"/>
              <a:gd name="T6" fmla="*/ 268 w 273"/>
              <a:gd name="T7" fmla="*/ 71 h 160"/>
              <a:gd name="T8" fmla="*/ 243 w 273"/>
              <a:gd name="T9" fmla="*/ 23 h 160"/>
              <a:gd name="T10" fmla="*/ 110 w 273"/>
              <a:gd name="T11" fmla="*/ 20 h 160"/>
              <a:gd name="T12" fmla="*/ 97 w 273"/>
              <a:gd name="T13" fmla="*/ 29 h 160"/>
              <a:gd name="T14" fmla="*/ 84 w 273"/>
              <a:gd name="T15" fmla="*/ 46 h 160"/>
              <a:gd name="T16" fmla="*/ 38 w 273"/>
              <a:gd name="T17" fmla="*/ 59 h 160"/>
              <a:gd name="T18" fmla="*/ 36 w 273"/>
              <a:gd name="T19" fmla="*/ 136 h 160"/>
              <a:gd name="T20" fmla="*/ 168 w 273"/>
              <a:gd name="T21" fmla="*/ 140 h 160"/>
              <a:gd name="T22" fmla="*/ 52 w 273"/>
              <a:gd name="T23" fmla="*/ 68 h 160"/>
              <a:gd name="T24" fmla="*/ 102 w 273"/>
              <a:gd name="T25" fmla="*/ 57 h 160"/>
              <a:gd name="T26" fmla="*/ 110 w 273"/>
              <a:gd name="T27" fmla="*/ 40 h 160"/>
              <a:gd name="T28" fmla="*/ 115 w 273"/>
              <a:gd name="T29" fmla="*/ 34 h 160"/>
              <a:gd name="T30" fmla="*/ 124 w 273"/>
              <a:gd name="T31" fmla="*/ 28 h 160"/>
              <a:gd name="T32" fmla="*/ 228 w 273"/>
              <a:gd name="T33" fmla="*/ 31 h 160"/>
              <a:gd name="T34" fmla="*/ 227 w 273"/>
              <a:gd name="T35" fmla="*/ 92 h 160"/>
              <a:gd name="T36" fmla="*/ 221 w 273"/>
              <a:gd name="T37" fmla="*/ 94 h 160"/>
              <a:gd name="T38" fmla="*/ 216 w 273"/>
              <a:gd name="T39" fmla="*/ 97 h 160"/>
              <a:gd name="T40" fmla="*/ 203 w 273"/>
              <a:gd name="T41" fmla="*/ 100 h 160"/>
              <a:gd name="T42" fmla="*/ 197 w 273"/>
              <a:gd name="T43" fmla="*/ 101 h 160"/>
              <a:gd name="T44" fmla="*/ 190 w 273"/>
              <a:gd name="T45" fmla="*/ 102 h 160"/>
              <a:gd name="T46" fmla="*/ 176 w 273"/>
              <a:gd name="T47" fmla="*/ 103 h 160"/>
              <a:gd name="T48" fmla="*/ 154 w 273"/>
              <a:gd name="T49" fmla="*/ 131 h 160"/>
              <a:gd name="T50" fmla="*/ 50 w 273"/>
              <a:gd name="T51" fmla="*/ 128 h 160"/>
              <a:gd name="T52" fmla="*/ 52 w 273"/>
              <a:gd name="T53" fmla="*/ 6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3" h="160">
                <a:moveTo>
                  <a:pt x="168" y="140"/>
                </a:moveTo>
                <a:cubicBezTo>
                  <a:pt x="181" y="133"/>
                  <a:pt x="190" y="124"/>
                  <a:pt x="194" y="114"/>
                </a:cubicBezTo>
                <a:cubicBezTo>
                  <a:pt x="212" y="112"/>
                  <a:pt x="228" y="107"/>
                  <a:pt x="241" y="100"/>
                </a:cubicBezTo>
                <a:cubicBezTo>
                  <a:pt x="256" y="92"/>
                  <a:pt x="265" y="82"/>
                  <a:pt x="268" y="71"/>
                </a:cubicBezTo>
                <a:cubicBezTo>
                  <a:pt x="273" y="55"/>
                  <a:pt x="265" y="37"/>
                  <a:pt x="243" y="23"/>
                </a:cubicBezTo>
                <a:cubicBezTo>
                  <a:pt x="207" y="1"/>
                  <a:pt x="147" y="0"/>
                  <a:pt x="110" y="20"/>
                </a:cubicBezTo>
                <a:cubicBezTo>
                  <a:pt x="105" y="22"/>
                  <a:pt x="101" y="26"/>
                  <a:pt x="97" y="29"/>
                </a:cubicBezTo>
                <a:cubicBezTo>
                  <a:pt x="91" y="34"/>
                  <a:pt x="87" y="40"/>
                  <a:pt x="84" y="46"/>
                </a:cubicBezTo>
                <a:cubicBezTo>
                  <a:pt x="67" y="48"/>
                  <a:pt x="51" y="52"/>
                  <a:pt x="38" y="59"/>
                </a:cubicBezTo>
                <a:cubicBezTo>
                  <a:pt x="1" y="79"/>
                  <a:pt x="0" y="114"/>
                  <a:pt x="36" y="136"/>
                </a:cubicBezTo>
                <a:cubicBezTo>
                  <a:pt x="72" y="158"/>
                  <a:pt x="131" y="160"/>
                  <a:pt x="168" y="140"/>
                </a:cubicBezTo>
                <a:close/>
                <a:moveTo>
                  <a:pt x="52" y="68"/>
                </a:moveTo>
                <a:cubicBezTo>
                  <a:pt x="66" y="60"/>
                  <a:pt x="84" y="57"/>
                  <a:pt x="102" y="57"/>
                </a:cubicBezTo>
                <a:cubicBezTo>
                  <a:pt x="103" y="51"/>
                  <a:pt x="105" y="45"/>
                  <a:pt x="110" y="40"/>
                </a:cubicBezTo>
                <a:cubicBezTo>
                  <a:pt x="111" y="38"/>
                  <a:pt x="113" y="36"/>
                  <a:pt x="115" y="34"/>
                </a:cubicBezTo>
                <a:cubicBezTo>
                  <a:pt x="118" y="32"/>
                  <a:pt x="121" y="30"/>
                  <a:pt x="124" y="28"/>
                </a:cubicBezTo>
                <a:cubicBezTo>
                  <a:pt x="154" y="12"/>
                  <a:pt x="200" y="14"/>
                  <a:pt x="228" y="31"/>
                </a:cubicBezTo>
                <a:cubicBezTo>
                  <a:pt x="257" y="49"/>
                  <a:pt x="256" y="76"/>
                  <a:pt x="227" y="92"/>
                </a:cubicBezTo>
                <a:cubicBezTo>
                  <a:pt x="225" y="93"/>
                  <a:pt x="223" y="93"/>
                  <a:pt x="221" y="94"/>
                </a:cubicBezTo>
                <a:cubicBezTo>
                  <a:pt x="220" y="95"/>
                  <a:pt x="218" y="96"/>
                  <a:pt x="216" y="97"/>
                </a:cubicBezTo>
                <a:cubicBezTo>
                  <a:pt x="212" y="98"/>
                  <a:pt x="207" y="99"/>
                  <a:pt x="203" y="100"/>
                </a:cubicBezTo>
                <a:cubicBezTo>
                  <a:pt x="201" y="100"/>
                  <a:pt x="199" y="101"/>
                  <a:pt x="197" y="101"/>
                </a:cubicBezTo>
                <a:cubicBezTo>
                  <a:pt x="194" y="102"/>
                  <a:pt x="192" y="102"/>
                  <a:pt x="190" y="102"/>
                </a:cubicBezTo>
                <a:cubicBezTo>
                  <a:pt x="185" y="102"/>
                  <a:pt x="181" y="103"/>
                  <a:pt x="176" y="103"/>
                </a:cubicBezTo>
                <a:cubicBezTo>
                  <a:pt x="176" y="113"/>
                  <a:pt x="168" y="123"/>
                  <a:pt x="154" y="131"/>
                </a:cubicBezTo>
                <a:cubicBezTo>
                  <a:pt x="125" y="147"/>
                  <a:pt x="78" y="146"/>
                  <a:pt x="50" y="128"/>
                </a:cubicBezTo>
                <a:cubicBezTo>
                  <a:pt x="22" y="111"/>
                  <a:pt x="22" y="84"/>
                  <a:pt x="52"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2" name="ïşḻiďe">
            <a:extLst>
              <a:ext uri="{FF2B5EF4-FFF2-40B4-BE49-F238E27FC236}">
                <a16:creationId xmlns:a16="http://schemas.microsoft.com/office/drawing/2014/main" id="{AC040C38-0741-47CA-B113-2A77CFC915A9}"/>
              </a:ext>
            </a:extLst>
          </p:cNvPr>
          <p:cNvSpPr/>
          <p:nvPr/>
        </p:nvSpPr>
        <p:spPr bwMode="auto">
          <a:xfrm flipH="1">
            <a:off x="425856" y="3867573"/>
            <a:ext cx="163429" cy="110786"/>
          </a:xfrm>
          <a:custGeom>
            <a:avLst/>
            <a:gdLst>
              <a:gd name="T0" fmla="*/ 135 w 142"/>
              <a:gd name="T1" fmla="*/ 23 h 96"/>
              <a:gd name="T2" fmla="*/ 138 w 142"/>
              <a:gd name="T3" fmla="*/ 21 h 96"/>
              <a:gd name="T4" fmla="*/ 139 w 142"/>
              <a:gd name="T5" fmla="*/ 20 h 96"/>
              <a:gd name="T6" fmla="*/ 140 w 142"/>
              <a:gd name="T7" fmla="*/ 18 h 96"/>
              <a:gd name="T8" fmla="*/ 141 w 142"/>
              <a:gd name="T9" fmla="*/ 17 h 96"/>
              <a:gd name="T10" fmla="*/ 141 w 142"/>
              <a:gd name="T11" fmla="*/ 16 h 96"/>
              <a:gd name="T12" fmla="*/ 141 w 142"/>
              <a:gd name="T13" fmla="*/ 15 h 96"/>
              <a:gd name="T14" fmla="*/ 142 w 142"/>
              <a:gd name="T15" fmla="*/ 0 h 96"/>
              <a:gd name="T16" fmla="*/ 142 w 142"/>
              <a:gd name="T17" fmla="*/ 1 h 96"/>
              <a:gd name="T18" fmla="*/ 141 w 142"/>
              <a:gd name="T19" fmla="*/ 2 h 96"/>
              <a:gd name="T20" fmla="*/ 141 w 142"/>
              <a:gd name="T21" fmla="*/ 3 h 96"/>
              <a:gd name="T22" fmla="*/ 140 w 142"/>
              <a:gd name="T23" fmla="*/ 4 h 96"/>
              <a:gd name="T24" fmla="*/ 138 w 142"/>
              <a:gd name="T25" fmla="*/ 6 h 96"/>
              <a:gd name="T26" fmla="*/ 136 w 142"/>
              <a:gd name="T27" fmla="*/ 7 h 96"/>
              <a:gd name="T28" fmla="*/ 136 w 142"/>
              <a:gd name="T29" fmla="*/ 8 h 96"/>
              <a:gd name="T30" fmla="*/ 1 w 142"/>
              <a:gd name="T31" fmla="*/ 81 h 96"/>
              <a:gd name="T32" fmla="*/ 0 w 142"/>
              <a:gd name="T33" fmla="*/ 96 h 96"/>
              <a:gd name="T34" fmla="*/ 135 w 142"/>
              <a:gd name="T35" fmla="*/ 2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96">
                <a:moveTo>
                  <a:pt x="135" y="23"/>
                </a:moveTo>
                <a:cubicBezTo>
                  <a:pt x="136" y="22"/>
                  <a:pt x="137" y="21"/>
                  <a:pt x="138" y="21"/>
                </a:cubicBezTo>
                <a:cubicBezTo>
                  <a:pt x="138" y="20"/>
                  <a:pt x="139" y="20"/>
                  <a:pt x="139" y="20"/>
                </a:cubicBezTo>
                <a:cubicBezTo>
                  <a:pt x="140" y="19"/>
                  <a:pt x="140" y="19"/>
                  <a:pt x="140" y="18"/>
                </a:cubicBezTo>
                <a:cubicBezTo>
                  <a:pt x="140" y="18"/>
                  <a:pt x="141" y="18"/>
                  <a:pt x="141" y="17"/>
                </a:cubicBezTo>
                <a:cubicBezTo>
                  <a:pt x="141" y="17"/>
                  <a:pt x="141" y="17"/>
                  <a:pt x="141" y="16"/>
                </a:cubicBezTo>
                <a:cubicBezTo>
                  <a:pt x="141" y="16"/>
                  <a:pt x="141" y="15"/>
                  <a:pt x="141" y="15"/>
                </a:cubicBezTo>
                <a:cubicBezTo>
                  <a:pt x="142" y="0"/>
                  <a:pt x="142" y="0"/>
                  <a:pt x="142" y="0"/>
                </a:cubicBezTo>
                <a:cubicBezTo>
                  <a:pt x="142" y="0"/>
                  <a:pt x="142" y="1"/>
                  <a:pt x="142" y="1"/>
                </a:cubicBezTo>
                <a:cubicBezTo>
                  <a:pt x="141" y="1"/>
                  <a:pt x="141" y="2"/>
                  <a:pt x="141" y="2"/>
                </a:cubicBezTo>
                <a:cubicBezTo>
                  <a:pt x="141" y="2"/>
                  <a:pt x="141" y="3"/>
                  <a:pt x="141" y="3"/>
                </a:cubicBezTo>
                <a:cubicBezTo>
                  <a:pt x="140" y="4"/>
                  <a:pt x="140" y="4"/>
                  <a:pt x="140" y="4"/>
                </a:cubicBezTo>
                <a:cubicBezTo>
                  <a:pt x="139" y="5"/>
                  <a:pt x="139" y="5"/>
                  <a:pt x="138" y="6"/>
                </a:cubicBezTo>
                <a:cubicBezTo>
                  <a:pt x="138" y="6"/>
                  <a:pt x="137" y="7"/>
                  <a:pt x="136" y="7"/>
                </a:cubicBezTo>
                <a:cubicBezTo>
                  <a:pt x="136" y="8"/>
                  <a:pt x="136" y="8"/>
                  <a:pt x="136" y="8"/>
                </a:cubicBezTo>
                <a:cubicBezTo>
                  <a:pt x="1" y="81"/>
                  <a:pt x="1" y="81"/>
                  <a:pt x="1" y="81"/>
                </a:cubicBezTo>
                <a:cubicBezTo>
                  <a:pt x="0" y="96"/>
                  <a:pt x="0" y="96"/>
                  <a:pt x="0" y="96"/>
                </a:cubicBezTo>
                <a:cubicBezTo>
                  <a:pt x="135" y="23"/>
                  <a:pt x="135" y="23"/>
                  <a:pt x="135" y="23"/>
                </a:cubicBezTo>
                <a:close/>
              </a:path>
            </a:pathLst>
          </a:custGeom>
          <a:solidFill>
            <a:srgbClr val="034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3" name="iṩļïḍê">
            <a:extLst>
              <a:ext uri="{FF2B5EF4-FFF2-40B4-BE49-F238E27FC236}">
                <a16:creationId xmlns:a16="http://schemas.microsoft.com/office/drawing/2014/main" id="{513B580C-5DA5-464F-A154-F1FE68474A0E}"/>
              </a:ext>
            </a:extLst>
          </p:cNvPr>
          <p:cNvSpPr/>
          <p:nvPr/>
        </p:nvSpPr>
        <p:spPr bwMode="auto">
          <a:xfrm flipH="1">
            <a:off x="1543927" y="3896644"/>
            <a:ext cx="84072" cy="42428"/>
          </a:xfrm>
          <a:custGeom>
            <a:avLst/>
            <a:gdLst>
              <a:gd name="T0" fmla="*/ 44 w 73"/>
              <a:gd name="T1" fmla="*/ 31 h 37"/>
              <a:gd name="T2" fmla="*/ 73 w 73"/>
              <a:gd name="T3" fmla="*/ 15 h 37"/>
              <a:gd name="T4" fmla="*/ 63 w 73"/>
              <a:gd name="T5" fmla="*/ 8 h 37"/>
              <a:gd name="T6" fmla="*/ 19 w 73"/>
              <a:gd name="T7" fmla="*/ 7 h 37"/>
              <a:gd name="T8" fmla="*/ 0 w 73"/>
              <a:gd name="T9" fmla="*/ 17 h 37"/>
              <a:gd name="T10" fmla="*/ 9 w 73"/>
              <a:gd name="T11" fmla="*/ 22 h 37"/>
              <a:gd name="T12" fmla="*/ 32 w 73"/>
              <a:gd name="T13" fmla="*/ 37 h 37"/>
              <a:gd name="T14" fmla="*/ 44 w 73"/>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37">
                <a:moveTo>
                  <a:pt x="44" y="31"/>
                </a:moveTo>
                <a:cubicBezTo>
                  <a:pt x="73" y="15"/>
                  <a:pt x="73" y="15"/>
                  <a:pt x="73" y="15"/>
                </a:cubicBezTo>
                <a:cubicBezTo>
                  <a:pt x="63" y="8"/>
                  <a:pt x="63" y="8"/>
                  <a:pt x="63" y="8"/>
                </a:cubicBezTo>
                <a:cubicBezTo>
                  <a:pt x="51" y="1"/>
                  <a:pt x="31" y="0"/>
                  <a:pt x="19" y="7"/>
                </a:cubicBezTo>
                <a:cubicBezTo>
                  <a:pt x="0" y="17"/>
                  <a:pt x="0" y="17"/>
                  <a:pt x="0" y="17"/>
                </a:cubicBezTo>
                <a:cubicBezTo>
                  <a:pt x="9" y="22"/>
                  <a:pt x="9" y="22"/>
                  <a:pt x="9" y="22"/>
                </a:cubicBezTo>
                <a:cubicBezTo>
                  <a:pt x="32" y="37"/>
                  <a:pt x="32" y="37"/>
                  <a:pt x="32" y="37"/>
                </a:cubicBezTo>
                <a:lnTo>
                  <a:pt x="44" y="31"/>
                </a:ln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4" name="ïş1idé">
            <a:extLst>
              <a:ext uri="{FF2B5EF4-FFF2-40B4-BE49-F238E27FC236}">
                <a16:creationId xmlns:a16="http://schemas.microsoft.com/office/drawing/2014/main" id="{B1F78352-025A-47CD-A77D-AFCF0782D7EF}"/>
              </a:ext>
            </a:extLst>
          </p:cNvPr>
          <p:cNvSpPr/>
          <p:nvPr/>
        </p:nvSpPr>
        <p:spPr bwMode="auto">
          <a:xfrm flipH="1">
            <a:off x="1488927" y="3922573"/>
            <a:ext cx="86429" cy="49500"/>
          </a:xfrm>
          <a:custGeom>
            <a:avLst/>
            <a:gdLst>
              <a:gd name="T0" fmla="*/ 110 w 110"/>
              <a:gd name="T1" fmla="*/ 31 h 63"/>
              <a:gd name="T2" fmla="*/ 60 w 110"/>
              <a:gd name="T3" fmla="*/ 0 h 63"/>
              <a:gd name="T4" fmla="*/ 25 w 110"/>
              <a:gd name="T5" fmla="*/ 19 h 63"/>
              <a:gd name="T6" fmla="*/ 0 w 110"/>
              <a:gd name="T7" fmla="*/ 33 h 63"/>
              <a:gd name="T8" fmla="*/ 50 w 110"/>
              <a:gd name="T9" fmla="*/ 63 h 63"/>
              <a:gd name="T10" fmla="*/ 100 w 110"/>
              <a:gd name="T11" fmla="*/ 37 h 63"/>
              <a:gd name="T12" fmla="*/ 110 w 110"/>
              <a:gd name="T13" fmla="*/ 31 h 63"/>
            </a:gdLst>
            <a:ahLst/>
            <a:cxnLst>
              <a:cxn ang="0">
                <a:pos x="T0" y="T1"/>
              </a:cxn>
              <a:cxn ang="0">
                <a:pos x="T2" y="T3"/>
              </a:cxn>
              <a:cxn ang="0">
                <a:pos x="T4" y="T5"/>
              </a:cxn>
              <a:cxn ang="0">
                <a:pos x="T6" y="T7"/>
              </a:cxn>
              <a:cxn ang="0">
                <a:pos x="T8" y="T9"/>
              </a:cxn>
              <a:cxn ang="0">
                <a:pos x="T10" y="T11"/>
              </a:cxn>
              <a:cxn ang="0">
                <a:pos x="T12" y="T13"/>
              </a:cxn>
            </a:cxnLst>
            <a:rect l="0" t="0" r="r" b="b"/>
            <a:pathLst>
              <a:path w="110" h="63">
                <a:moveTo>
                  <a:pt x="110" y="31"/>
                </a:moveTo>
                <a:lnTo>
                  <a:pt x="60" y="0"/>
                </a:lnTo>
                <a:lnTo>
                  <a:pt x="25" y="19"/>
                </a:lnTo>
                <a:lnTo>
                  <a:pt x="0" y="33"/>
                </a:lnTo>
                <a:lnTo>
                  <a:pt x="50" y="63"/>
                </a:lnTo>
                <a:lnTo>
                  <a:pt x="100" y="37"/>
                </a:lnTo>
                <a:lnTo>
                  <a:pt x="110" y="31"/>
                </a:ln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5" name="iŝ1ïdé">
            <a:extLst>
              <a:ext uri="{FF2B5EF4-FFF2-40B4-BE49-F238E27FC236}">
                <a16:creationId xmlns:a16="http://schemas.microsoft.com/office/drawing/2014/main" id="{BC96A209-3A1C-450D-B8D1-20BEB706AB7C}"/>
              </a:ext>
            </a:extLst>
          </p:cNvPr>
          <p:cNvSpPr/>
          <p:nvPr/>
        </p:nvSpPr>
        <p:spPr bwMode="auto">
          <a:xfrm flipH="1">
            <a:off x="1447284" y="3956359"/>
            <a:ext cx="72285" cy="47929"/>
          </a:xfrm>
          <a:custGeom>
            <a:avLst/>
            <a:gdLst>
              <a:gd name="T0" fmla="*/ 51 w 63"/>
              <a:gd name="T1" fmla="*/ 7 h 42"/>
              <a:gd name="T2" fmla="*/ 43 w 63"/>
              <a:gd name="T3" fmla="*/ 2 h 42"/>
              <a:gd name="T4" fmla="*/ 41 w 63"/>
              <a:gd name="T5" fmla="*/ 0 h 42"/>
              <a:gd name="T6" fmla="*/ 39 w 63"/>
              <a:gd name="T7" fmla="*/ 1 h 42"/>
              <a:gd name="T8" fmla="*/ 0 w 63"/>
              <a:gd name="T9" fmla="*/ 23 h 42"/>
              <a:gd name="T10" fmla="*/ 32 w 63"/>
              <a:gd name="T11" fmla="*/ 42 h 42"/>
              <a:gd name="T12" fmla="*/ 51 w 63"/>
              <a:gd name="T13" fmla="*/ 32 h 42"/>
              <a:gd name="T14" fmla="*/ 51 w 63"/>
              <a:gd name="T15" fmla="*/ 7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42">
                <a:moveTo>
                  <a:pt x="51" y="7"/>
                </a:moveTo>
                <a:cubicBezTo>
                  <a:pt x="43" y="2"/>
                  <a:pt x="43" y="2"/>
                  <a:pt x="43" y="2"/>
                </a:cubicBezTo>
                <a:cubicBezTo>
                  <a:pt x="41" y="0"/>
                  <a:pt x="41" y="0"/>
                  <a:pt x="41" y="0"/>
                </a:cubicBezTo>
                <a:cubicBezTo>
                  <a:pt x="39" y="1"/>
                  <a:pt x="39" y="1"/>
                  <a:pt x="39" y="1"/>
                </a:cubicBezTo>
                <a:cubicBezTo>
                  <a:pt x="0" y="23"/>
                  <a:pt x="0" y="23"/>
                  <a:pt x="0" y="23"/>
                </a:cubicBezTo>
                <a:cubicBezTo>
                  <a:pt x="32" y="42"/>
                  <a:pt x="32" y="42"/>
                  <a:pt x="32" y="42"/>
                </a:cubicBezTo>
                <a:cubicBezTo>
                  <a:pt x="51" y="32"/>
                  <a:pt x="51" y="32"/>
                  <a:pt x="51" y="32"/>
                </a:cubicBezTo>
                <a:cubicBezTo>
                  <a:pt x="63" y="26"/>
                  <a:pt x="63" y="14"/>
                  <a:pt x="51" y="7"/>
                </a:cubicBez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6" name="îŝ1îḑé">
            <a:extLst>
              <a:ext uri="{FF2B5EF4-FFF2-40B4-BE49-F238E27FC236}">
                <a16:creationId xmlns:a16="http://schemas.microsoft.com/office/drawing/2014/main" id="{4E013852-3AD4-4173-AB8C-BFFF001691B2}"/>
              </a:ext>
            </a:extLst>
          </p:cNvPr>
          <p:cNvSpPr/>
          <p:nvPr/>
        </p:nvSpPr>
        <p:spPr bwMode="auto">
          <a:xfrm flipH="1">
            <a:off x="423499" y="3507716"/>
            <a:ext cx="1507785" cy="860357"/>
          </a:xfrm>
          <a:custGeom>
            <a:avLst/>
            <a:gdLst>
              <a:gd name="T0" fmla="*/ 521 w 1309"/>
              <a:gd name="T1" fmla="*/ 744 h 748"/>
              <a:gd name="T2" fmla="*/ 929 w 1309"/>
              <a:gd name="T3" fmla="*/ 523 h 748"/>
              <a:gd name="T4" fmla="*/ 1301 w 1309"/>
              <a:gd name="T5" fmla="*/ 321 h 748"/>
              <a:gd name="T6" fmla="*/ 817 w 1309"/>
              <a:gd name="T7" fmla="*/ 5 h 748"/>
              <a:gd name="T8" fmla="*/ 414 w 1309"/>
              <a:gd name="T9" fmla="*/ 208 h 748"/>
              <a:gd name="T10" fmla="*/ 38 w 1309"/>
              <a:gd name="T11" fmla="*/ 412 h 748"/>
              <a:gd name="T12" fmla="*/ 8 w 1309"/>
              <a:gd name="T13" fmla="*/ 444 h 748"/>
              <a:gd name="T14" fmla="*/ 274 w 1309"/>
              <a:gd name="T15" fmla="*/ 495 h 748"/>
              <a:gd name="T16" fmla="*/ 220 w 1309"/>
              <a:gd name="T17" fmla="*/ 487 h 748"/>
              <a:gd name="T18" fmla="*/ 238 w 1309"/>
              <a:gd name="T19" fmla="*/ 461 h 748"/>
              <a:gd name="T20" fmla="*/ 172 w 1309"/>
              <a:gd name="T21" fmla="*/ 457 h 748"/>
              <a:gd name="T22" fmla="*/ 213 w 1309"/>
              <a:gd name="T23" fmla="*/ 435 h 748"/>
              <a:gd name="T24" fmla="*/ 238 w 1309"/>
              <a:gd name="T25" fmla="*/ 461 h 748"/>
              <a:gd name="T26" fmla="*/ 261 w 1309"/>
              <a:gd name="T27" fmla="*/ 464 h 748"/>
              <a:gd name="T28" fmla="*/ 293 w 1309"/>
              <a:gd name="T29" fmla="*/ 484 h 748"/>
              <a:gd name="T30" fmla="*/ 441 w 1309"/>
              <a:gd name="T31" fmla="*/ 259 h 748"/>
              <a:gd name="T32" fmla="*/ 500 w 1309"/>
              <a:gd name="T33" fmla="*/ 229 h 748"/>
              <a:gd name="T34" fmla="*/ 646 w 1309"/>
              <a:gd name="T35" fmla="*/ 223 h 748"/>
              <a:gd name="T36" fmla="*/ 644 w 1309"/>
              <a:gd name="T37" fmla="*/ 300 h 748"/>
              <a:gd name="T38" fmla="*/ 571 w 1309"/>
              <a:gd name="T39" fmla="*/ 340 h 748"/>
              <a:gd name="T40" fmla="*/ 441 w 1309"/>
              <a:gd name="T41" fmla="*/ 259 h 748"/>
              <a:gd name="T42" fmla="*/ 326 w 1309"/>
              <a:gd name="T43" fmla="*/ 346 h 748"/>
              <a:gd name="T44" fmla="*/ 307 w 1309"/>
              <a:gd name="T45" fmla="*/ 369 h 748"/>
              <a:gd name="T46" fmla="*/ 350 w 1309"/>
              <a:gd name="T47" fmla="*/ 361 h 748"/>
              <a:gd name="T48" fmla="*/ 377 w 1309"/>
              <a:gd name="T49" fmla="*/ 386 h 748"/>
              <a:gd name="T50" fmla="*/ 398 w 1309"/>
              <a:gd name="T51" fmla="*/ 390 h 748"/>
              <a:gd name="T52" fmla="*/ 408 w 1309"/>
              <a:gd name="T53" fmla="*/ 397 h 748"/>
              <a:gd name="T54" fmla="*/ 389 w 1309"/>
              <a:gd name="T55" fmla="*/ 432 h 748"/>
              <a:gd name="T56" fmla="*/ 398 w 1309"/>
              <a:gd name="T57" fmla="*/ 390 h 748"/>
              <a:gd name="T58" fmla="*/ 377 w 1309"/>
              <a:gd name="T59" fmla="*/ 386 h 748"/>
              <a:gd name="T60" fmla="*/ 309 w 1309"/>
              <a:gd name="T61" fmla="*/ 383 h 748"/>
              <a:gd name="T62" fmla="*/ 307 w 1309"/>
              <a:gd name="T63" fmla="*/ 369 h 748"/>
              <a:gd name="T64" fmla="*/ 272 w 1309"/>
              <a:gd name="T65" fmla="*/ 360 h 748"/>
              <a:gd name="T66" fmla="*/ 282 w 1309"/>
              <a:gd name="T67" fmla="*/ 345 h 748"/>
              <a:gd name="T68" fmla="*/ 375 w 1309"/>
              <a:gd name="T69" fmla="*/ 440 h 748"/>
              <a:gd name="T70" fmla="*/ 181 w 1309"/>
              <a:gd name="T71" fmla="*/ 399 h 748"/>
              <a:gd name="T72" fmla="*/ 149 w 1309"/>
              <a:gd name="T73" fmla="*/ 417 h 748"/>
              <a:gd name="T74" fmla="*/ 200 w 1309"/>
              <a:gd name="T75" fmla="*/ 427 h 748"/>
              <a:gd name="T76" fmla="*/ 159 w 1309"/>
              <a:gd name="T77" fmla="*/ 449 h 748"/>
              <a:gd name="T78" fmla="*/ 143 w 1309"/>
              <a:gd name="T79" fmla="*/ 438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9" h="748">
                <a:moveTo>
                  <a:pt x="493" y="743"/>
                </a:moveTo>
                <a:cubicBezTo>
                  <a:pt x="500" y="748"/>
                  <a:pt x="513" y="748"/>
                  <a:pt x="521" y="744"/>
                </a:cubicBezTo>
                <a:cubicBezTo>
                  <a:pt x="790" y="598"/>
                  <a:pt x="790" y="598"/>
                  <a:pt x="790" y="598"/>
                </a:cubicBezTo>
                <a:cubicBezTo>
                  <a:pt x="929" y="523"/>
                  <a:pt x="929" y="523"/>
                  <a:pt x="929" y="523"/>
                </a:cubicBezTo>
                <a:cubicBezTo>
                  <a:pt x="1166" y="394"/>
                  <a:pt x="1166" y="394"/>
                  <a:pt x="1166" y="394"/>
                </a:cubicBezTo>
                <a:cubicBezTo>
                  <a:pt x="1301" y="321"/>
                  <a:pt x="1301" y="321"/>
                  <a:pt x="1301" y="321"/>
                </a:cubicBezTo>
                <a:cubicBezTo>
                  <a:pt x="1309" y="316"/>
                  <a:pt x="1309" y="309"/>
                  <a:pt x="1302" y="304"/>
                </a:cubicBezTo>
                <a:cubicBezTo>
                  <a:pt x="817" y="5"/>
                  <a:pt x="817" y="5"/>
                  <a:pt x="817" y="5"/>
                </a:cubicBezTo>
                <a:cubicBezTo>
                  <a:pt x="810" y="0"/>
                  <a:pt x="797" y="0"/>
                  <a:pt x="789" y="4"/>
                </a:cubicBezTo>
                <a:cubicBezTo>
                  <a:pt x="414" y="208"/>
                  <a:pt x="414" y="208"/>
                  <a:pt x="414" y="208"/>
                </a:cubicBezTo>
                <a:cubicBezTo>
                  <a:pt x="177" y="337"/>
                  <a:pt x="177" y="337"/>
                  <a:pt x="177" y="337"/>
                </a:cubicBezTo>
                <a:cubicBezTo>
                  <a:pt x="38" y="412"/>
                  <a:pt x="38" y="412"/>
                  <a:pt x="38" y="412"/>
                </a:cubicBezTo>
                <a:cubicBezTo>
                  <a:pt x="9" y="428"/>
                  <a:pt x="9" y="428"/>
                  <a:pt x="9" y="428"/>
                </a:cubicBezTo>
                <a:cubicBezTo>
                  <a:pt x="1" y="432"/>
                  <a:pt x="0" y="440"/>
                  <a:pt x="8" y="444"/>
                </a:cubicBezTo>
                <a:cubicBezTo>
                  <a:pt x="493" y="743"/>
                  <a:pt x="493" y="743"/>
                  <a:pt x="493" y="743"/>
                </a:cubicBezTo>
                <a:moveTo>
                  <a:pt x="274" y="495"/>
                </a:moveTo>
                <a:cubicBezTo>
                  <a:pt x="262" y="501"/>
                  <a:pt x="243" y="501"/>
                  <a:pt x="231" y="493"/>
                </a:cubicBezTo>
                <a:cubicBezTo>
                  <a:pt x="220" y="487"/>
                  <a:pt x="220" y="487"/>
                  <a:pt x="220" y="487"/>
                </a:cubicBezTo>
                <a:cubicBezTo>
                  <a:pt x="258" y="466"/>
                  <a:pt x="258" y="466"/>
                  <a:pt x="258" y="466"/>
                </a:cubicBezTo>
                <a:cubicBezTo>
                  <a:pt x="238" y="461"/>
                  <a:pt x="238" y="461"/>
                  <a:pt x="238" y="461"/>
                </a:cubicBezTo>
                <a:cubicBezTo>
                  <a:pt x="207" y="478"/>
                  <a:pt x="207" y="478"/>
                  <a:pt x="207" y="478"/>
                </a:cubicBezTo>
                <a:cubicBezTo>
                  <a:pt x="172" y="457"/>
                  <a:pt x="172" y="457"/>
                  <a:pt x="172" y="457"/>
                </a:cubicBezTo>
                <a:cubicBezTo>
                  <a:pt x="188" y="449"/>
                  <a:pt x="188" y="449"/>
                  <a:pt x="188" y="449"/>
                </a:cubicBezTo>
                <a:cubicBezTo>
                  <a:pt x="213" y="435"/>
                  <a:pt x="213" y="435"/>
                  <a:pt x="213" y="435"/>
                </a:cubicBezTo>
                <a:cubicBezTo>
                  <a:pt x="248" y="456"/>
                  <a:pt x="248" y="456"/>
                  <a:pt x="248" y="456"/>
                </a:cubicBezTo>
                <a:cubicBezTo>
                  <a:pt x="238" y="461"/>
                  <a:pt x="238" y="461"/>
                  <a:pt x="238" y="461"/>
                </a:cubicBezTo>
                <a:cubicBezTo>
                  <a:pt x="258" y="466"/>
                  <a:pt x="258" y="466"/>
                  <a:pt x="258" y="466"/>
                </a:cubicBezTo>
                <a:cubicBezTo>
                  <a:pt x="261" y="464"/>
                  <a:pt x="261" y="464"/>
                  <a:pt x="261" y="464"/>
                </a:cubicBezTo>
                <a:cubicBezTo>
                  <a:pt x="268" y="469"/>
                  <a:pt x="268" y="469"/>
                  <a:pt x="268" y="469"/>
                </a:cubicBezTo>
                <a:cubicBezTo>
                  <a:pt x="293" y="484"/>
                  <a:pt x="293" y="484"/>
                  <a:pt x="293" y="484"/>
                </a:cubicBezTo>
                <a:cubicBezTo>
                  <a:pt x="274" y="495"/>
                  <a:pt x="274" y="495"/>
                  <a:pt x="274" y="495"/>
                </a:cubicBezTo>
                <a:moveTo>
                  <a:pt x="441" y="259"/>
                </a:moveTo>
                <a:cubicBezTo>
                  <a:pt x="454" y="252"/>
                  <a:pt x="470" y="248"/>
                  <a:pt x="487" y="246"/>
                </a:cubicBezTo>
                <a:cubicBezTo>
                  <a:pt x="490" y="240"/>
                  <a:pt x="494" y="234"/>
                  <a:pt x="500" y="229"/>
                </a:cubicBezTo>
                <a:cubicBezTo>
                  <a:pt x="504" y="226"/>
                  <a:pt x="508" y="222"/>
                  <a:pt x="513" y="220"/>
                </a:cubicBezTo>
                <a:cubicBezTo>
                  <a:pt x="550" y="200"/>
                  <a:pt x="610" y="201"/>
                  <a:pt x="646" y="223"/>
                </a:cubicBezTo>
                <a:cubicBezTo>
                  <a:pt x="668" y="237"/>
                  <a:pt x="676" y="255"/>
                  <a:pt x="671" y="271"/>
                </a:cubicBezTo>
                <a:cubicBezTo>
                  <a:pt x="668" y="282"/>
                  <a:pt x="659" y="292"/>
                  <a:pt x="644" y="300"/>
                </a:cubicBezTo>
                <a:cubicBezTo>
                  <a:pt x="631" y="307"/>
                  <a:pt x="615" y="312"/>
                  <a:pt x="597" y="313"/>
                </a:cubicBezTo>
                <a:cubicBezTo>
                  <a:pt x="593" y="324"/>
                  <a:pt x="584" y="333"/>
                  <a:pt x="571" y="340"/>
                </a:cubicBezTo>
                <a:cubicBezTo>
                  <a:pt x="534" y="360"/>
                  <a:pt x="475" y="358"/>
                  <a:pt x="439" y="336"/>
                </a:cubicBezTo>
                <a:cubicBezTo>
                  <a:pt x="403" y="314"/>
                  <a:pt x="404" y="279"/>
                  <a:pt x="441" y="259"/>
                </a:cubicBezTo>
                <a:moveTo>
                  <a:pt x="282" y="345"/>
                </a:moveTo>
                <a:cubicBezTo>
                  <a:pt x="294" y="338"/>
                  <a:pt x="314" y="339"/>
                  <a:pt x="326" y="346"/>
                </a:cubicBezTo>
                <a:cubicBezTo>
                  <a:pt x="336" y="353"/>
                  <a:pt x="336" y="353"/>
                  <a:pt x="336" y="353"/>
                </a:cubicBezTo>
                <a:cubicBezTo>
                  <a:pt x="307" y="369"/>
                  <a:pt x="307" y="369"/>
                  <a:pt x="307" y="369"/>
                </a:cubicBezTo>
                <a:cubicBezTo>
                  <a:pt x="326" y="374"/>
                  <a:pt x="326" y="374"/>
                  <a:pt x="326" y="374"/>
                </a:cubicBezTo>
                <a:cubicBezTo>
                  <a:pt x="350" y="361"/>
                  <a:pt x="350" y="361"/>
                  <a:pt x="350" y="361"/>
                </a:cubicBezTo>
                <a:cubicBezTo>
                  <a:pt x="384" y="382"/>
                  <a:pt x="384" y="382"/>
                  <a:pt x="384" y="382"/>
                </a:cubicBezTo>
                <a:cubicBezTo>
                  <a:pt x="377" y="386"/>
                  <a:pt x="377" y="386"/>
                  <a:pt x="377" y="386"/>
                </a:cubicBezTo>
                <a:cubicBezTo>
                  <a:pt x="399" y="389"/>
                  <a:pt x="399" y="389"/>
                  <a:pt x="399" y="389"/>
                </a:cubicBezTo>
                <a:cubicBezTo>
                  <a:pt x="398" y="390"/>
                  <a:pt x="398" y="390"/>
                  <a:pt x="398" y="390"/>
                </a:cubicBezTo>
                <a:cubicBezTo>
                  <a:pt x="400" y="392"/>
                  <a:pt x="400" y="392"/>
                  <a:pt x="400" y="392"/>
                </a:cubicBezTo>
                <a:cubicBezTo>
                  <a:pt x="408" y="397"/>
                  <a:pt x="408" y="397"/>
                  <a:pt x="408" y="397"/>
                </a:cubicBezTo>
                <a:cubicBezTo>
                  <a:pt x="420" y="404"/>
                  <a:pt x="420" y="416"/>
                  <a:pt x="408" y="422"/>
                </a:cubicBezTo>
                <a:cubicBezTo>
                  <a:pt x="389" y="432"/>
                  <a:pt x="389" y="432"/>
                  <a:pt x="389" y="432"/>
                </a:cubicBezTo>
                <a:cubicBezTo>
                  <a:pt x="357" y="413"/>
                  <a:pt x="357" y="413"/>
                  <a:pt x="357" y="413"/>
                </a:cubicBezTo>
                <a:cubicBezTo>
                  <a:pt x="398" y="390"/>
                  <a:pt x="398" y="390"/>
                  <a:pt x="398" y="390"/>
                </a:cubicBezTo>
                <a:cubicBezTo>
                  <a:pt x="398" y="390"/>
                  <a:pt x="398" y="390"/>
                  <a:pt x="398" y="390"/>
                </a:cubicBezTo>
                <a:cubicBezTo>
                  <a:pt x="377" y="386"/>
                  <a:pt x="377" y="386"/>
                  <a:pt x="377" y="386"/>
                </a:cubicBezTo>
                <a:cubicBezTo>
                  <a:pt x="343" y="404"/>
                  <a:pt x="343" y="404"/>
                  <a:pt x="343" y="404"/>
                </a:cubicBezTo>
                <a:cubicBezTo>
                  <a:pt x="309" y="383"/>
                  <a:pt x="309" y="383"/>
                  <a:pt x="309" y="383"/>
                </a:cubicBezTo>
                <a:cubicBezTo>
                  <a:pt x="326" y="374"/>
                  <a:pt x="326" y="374"/>
                  <a:pt x="326" y="374"/>
                </a:cubicBezTo>
                <a:cubicBezTo>
                  <a:pt x="307" y="369"/>
                  <a:pt x="307" y="369"/>
                  <a:pt x="307" y="369"/>
                </a:cubicBezTo>
                <a:cubicBezTo>
                  <a:pt x="295" y="375"/>
                  <a:pt x="295" y="375"/>
                  <a:pt x="295" y="375"/>
                </a:cubicBezTo>
                <a:cubicBezTo>
                  <a:pt x="272" y="360"/>
                  <a:pt x="272" y="360"/>
                  <a:pt x="272" y="360"/>
                </a:cubicBezTo>
                <a:cubicBezTo>
                  <a:pt x="263" y="355"/>
                  <a:pt x="263" y="355"/>
                  <a:pt x="263" y="355"/>
                </a:cubicBezTo>
                <a:cubicBezTo>
                  <a:pt x="282" y="345"/>
                  <a:pt x="282" y="345"/>
                  <a:pt x="282" y="345"/>
                </a:cubicBezTo>
                <a:moveTo>
                  <a:pt x="249" y="362"/>
                </a:moveTo>
                <a:cubicBezTo>
                  <a:pt x="375" y="440"/>
                  <a:pt x="375" y="440"/>
                  <a:pt x="375" y="440"/>
                </a:cubicBezTo>
                <a:cubicBezTo>
                  <a:pt x="307" y="477"/>
                  <a:pt x="307" y="477"/>
                  <a:pt x="307" y="477"/>
                </a:cubicBezTo>
                <a:cubicBezTo>
                  <a:pt x="181" y="399"/>
                  <a:pt x="181" y="399"/>
                  <a:pt x="181" y="399"/>
                </a:cubicBezTo>
                <a:cubicBezTo>
                  <a:pt x="249" y="362"/>
                  <a:pt x="249" y="362"/>
                  <a:pt x="249" y="362"/>
                </a:cubicBezTo>
                <a:moveTo>
                  <a:pt x="149" y="417"/>
                </a:moveTo>
                <a:cubicBezTo>
                  <a:pt x="168" y="407"/>
                  <a:pt x="168" y="407"/>
                  <a:pt x="168" y="407"/>
                </a:cubicBezTo>
                <a:cubicBezTo>
                  <a:pt x="200" y="427"/>
                  <a:pt x="200" y="427"/>
                  <a:pt x="200" y="427"/>
                </a:cubicBezTo>
                <a:cubicBezTo>
                  <a:pt x="168" y="444"/>
                  <a:pt x="168" y="444"/>
                  <a:pt x="168" y="444"/>
                </a:cubicBezTo>
                <a:cubicBezTo>
                  <a:pt x="159" y="449"/>
                  <a:pt x="159" y="449"/>
                  <a:pt x="159" y="449"/>
                </a:cubicBezTo>
                <a:cubicBezTo>
                  <a:pt x="148" y="442"/>
                  <a:pt x="148" y="442"/>
                  <a:pt x="148" y="442"/>
                </a:cubicBezTo>
                <a:cubicBezTo>
                  <a:pt x="146" y="441"/>
                  <a:pt x="144" y="439"/>
                  <a:pt x="143" y="438"/>
                </a:cubicBezTo>
                <a:cubicBezTo>
                  <a:pt x="137" y="431"/>
                  <a:pt x="139" y="422"/>
                  <a:pt x="149" y="417"/>
                </a:cubicBezTo>
              </a:path>
            </a:pathLst>
          </a:custGeom>
          <a:solidFill>
            <a:srgbClr val="2887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7" name="íšľïďê">
            <a:extLst>
              <a:ext uri="{FF2B5EF4-FFF2-40B4-BE49-F238E27FC236}">
                <a16:creationId xmlns:a16="http://schemas.microsoft.com/office/drawing/2014/main" id="{A4D90E87-C1F0-475F-B62C-ADB25236A53E}"/>
              </a:ext>
            </a:extLst>
          </p:cNvPr>
          <p:cNvSpPr/>
          <p:nvPr/>
        </p:nvSpPr>
        <p:spPr bwMode="auto">
          <a:xfrm flipH="1">
            <a:off x="1471642" y="3951644"/>
            <a:ext cx="25143" cy="4714"/>
          </a:xfrm>
          <a:custGeom>
            <a:avLst/>
            <a:gdLst>
              <a:gd name="T0" fmla="*/ 31 w 32"/>
              <a:gd name="T1" fmla="*/ 6 h 6"/>
              <a:gd name="T2" fmla="*/ 32 w 32"/>
              <a:gd name="T3" fmla="*/ 4 h 6"/>
              <a:gd name="T4" fmla="*/ 0 w 32"/>
              <a:gd name="T5" fmla="*/ 0 h 6"/>
              <a:gd name="T6" fmla="*/ 31 w 32"/>
              <a:gd name="T7" fmla="*/ 6 h 6"/>
              <a:gd name="T8" fmla="*/ 31 w 32"/>
              <a:gd name="T9" fmla="*/ 6 h 6"/>
            </a:gdLst>
            <a:ahLst/>
            <a:cxnLst>
              <a:cxn ang="0">
                <a:pos x="T0" y="T1"/>
              </a:cxn>
              <a:cxn ang="0">
                <a:pos x="T2" y="T3"/>
              </a:cxn>
              <a:cxn ang="0">
                <a:pos x="T4" y="T5"/>
              </a:cxn>
              <a:cxn ang="0">
                <a:pos x="T6" y="T7"/>
              </a:cxn>
              <a:cxn ang="0">
                <a:pos x="T8" y="T9"/>
              </a:cxn>
            </a:cxnLst>
            <a:rect l="0" t="0" r="r" b="b"/>
            <a:pathLst>
              <a:path w="32" h="6">
                <a:moveTo>
                  <a:pt x="31" y="6"/>
                </a:moveTo>
                <a:lnTo>
                  <a:pt x="32" y="4"/>
                </a:lnTo>
                <a:lnTo>
                  <a:pt x="0" y="0"/>
                </a:lnTo>
                <a:lnTo>
                  <a:pt x="31" y="6"/>
                </a:lnTo>
                <a:lnTo>
                  <a:pt x="31" y="6"/>
                </a:lnTo>
                <a:close/>
              </a:path>
            </a:pathLst>
          </a:custGeom>
          <a:solidFill>
            <a:srgbClr val="2887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8" name="ï$lidé">
            <a:extLst>
              <a:ext uri="{FF2B5EF4-FFF2-40B4-BE49-F238E27FC236}">
                <a16:creationId xmlns:a16="http://schemas.microsoft.com/office/drawing/2014/main" id="{F07AD074-B4D6-4532-ADEB-FBDCFB60006D}"/>
              </a:ext>
            </a:extLst>
          </p:cNvPr>
          <p:cNvSpPr/>
          <p:nvPr/>
        </p:nvSpPr>
        <p:spPr bwMode="auto">
          <a:xfrm flipH="1">
            <a:off x="1700284" y="3976002"/>
            <a:ext cx="73072" cy="47929"/>
          </a:xfrm>
          <a:custGeom>
            <a:avLst/>
            <a:gdLst>
              <a:gd name="T0" fmla="*/ 22 w 63"/>
              <a:gd name="T1" fmla="*/ 42 h 42"/>
              <a:gd name="T2" fmla="*/ 31 w 63"/>
              <a:gd name="T3" fmla="*/ 37 h 42"/>
              <a:gd name="T4" fmla="*/ 63 w 63"/>
              <a:gd name="T5" fmla="*/ 20 h 42"/>
              <a:gd name="T6" fmla="*/ 31 w 63"/>
              <a:gd name="T7" fmla="*/ 0 h 42"/>
              <a:gd name="T8" fmla="*/ 12 w 63"/>
              <a:gd name="T9" fmla="*/ 10 h 42"/>
              <a:gd name="T10" fmla="*/ 6 w 63"/>
              <a:gd name="T11" fmla="*/ 31 h 42"/>
              <a:gd name="T12" fmla="*/ 11 w 63"/>
              <a:gd name="T13" fmla="*/ 35 h 42"/>
              <a:gd name="T14" fmla="*/ 22 w 6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42">
                <a:moveTo>
                  <a:pt x="22" y="42"/>
                </a:moveTo>
                <a:cubicBezTo>
                  <a:pt x="31" y="37"/>
                  <a:pt x="31" y="37"/>
                  <a:pt x="31" y="37"/>
                </a:cubicBezTo>
                <a:cubicBezTo>
                  <a:pt x="63" y="20"/>
                  <a:pt x="63" y="20"/>
                  <a:pt x="63" y="20"/>
                </a:cubicBezTo>
                <a:cubicBezTo>
                  <a:pt x="31" y="0"/>
                  <a:pt x="31" y="0"/>
                  <a:pt x="31" y="0"/>
                </a:cubicBezTo>
                <a:cubicBezTo>
                  <a:pt x="12" y="10"/>
                  <a:pt x="12" y="10"/>
                  <a:pt x="12" y="10"/>
                </a:cubicBezTo>
                <a:cubicBezTo>
                  <a:pt x="2" y="15"/>
                  <a:pt x="0" y="24"/>
                  <a:pt x="6" y="31"/>
                </a:cubicBezTo>
                <a:cubicBezTo>
                  <a:pt x="7" y="32"/>
                  <a:pt x="9" y="34"/>
                  <a:pt x="11" y="35"/>
                </a:cubicBezTo>
                <a:lnTo>
                  <a:pt x="22" y="42"/>
                </a:ln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9" name="iṧḻïḋé">
            <a:extLst>
              <a:ext uri="{FF2B5EF4-FFF2-40B4-BE49-F238E27FC236}">
                <a16:creationId xmlns:a16="http://schemas.microsoft.com/office/drawing/2014/main" id="{CAE740CF-45BF-41DE-80D3-981EF3BFAC67}"/>
              </a:ext>
            </a:extLst>
          </p:cNvPr>
          <p:cNvSpPr/>
          <p:nvPr/>
        </p:nvSpPr>
        <p:spPr bwMode="auto">
          <a:xfrm flipH="1">
            <a:off x="1499142" y="3924144"/>
            <a:ext cx="223143" cy="132000"/>
          </a:xfrm>
          <a:custGeom>
            <a:avLst/>
            <a:gdLst>
              <a:gd name="T0" fmla="*/ 99 w 284"/>
              <a:gd name="T1" fmla="*/ 0 h 168"/>
              <a:gd name="T2" fmla="*/ 0 w 284"/>
              <a:gd name="T3" fmla="*/ 54 h 168"/>
              <a:gd name="T4" fmla="*/ 184 w 284"/>
              <a:gd name="T5" fmla="*/ 168 h 168"/>
              <a:gd name="T6" fmla="*/ 284 w 284"/>
              <a:gd name="T7" fmla="*/ 114 h 168"/>
              <a:gd name="T8" fmla="*/ 99 w 284"/>
              <a:gd name="T9" fmla="*/ 0 h 168"/>
            </a:gdLst>
            <a:ahLst/>
            <a:cxnLst>
              <a:cxn ang="0">
                <a:pos x="T0" y="T1"/>
              </a:cxn>
              <a:cxn ang="0">
                <a:pos x="T2" y="T3"/>
              </a:cxn>
              <a:cxn ang="0">
                <a:pos x="T4" y="T5"/>
              </a:cxn>
              <a:cxn ang="0">
                <a:pos x="T6" y="T7"/>
              </a:cxn>
              <a:cxn ang="0">
                <a:pos x="T8" y="T9"/>
              </a:cxn>
            </a:cxnLst>
            <a:rect l="0" t="0" r="r" b="b"/>
            <a:pathLst>
              <a:path w="284" h="168">
                <a:moveTo>
                  <a:pt x="99" y="0"/>
                </a:moveTo>
                <a:lnTo>
                  <a:pt x="0" y="54"/>
                </a:lnTo>
                <a:lnTo>
                  <a:pt x="184" y="168"/>
                </a:lnTo>
                <a:lnTo>
                  <a:pt x="284" y="114"/>
                </a:lnTo>
                <a:lnTo>
                  <a:pt x="99" y="0"/>
                </a:ln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0" name="î$ļíḑé">
            <a:extLst>
              <a:ext uri="{FF2B5EF4-FFF2-40B4-BE49-F238E27FC236}">
                <a16:creationId xmlns:a16="http://schemas.microsoft.com/office/drawing/2014/main" id="{3B01D19A-BCA0-46CD-B147-45B2AB0CDDA5}"/>
              </a:ext>
            </a:extLst>
          </p:cNvPr>
          <p:cNvSpPr/>
          <p:nvPr/>
        </p:nvSpPr>
        <p:spPr bwMode="auto">
          <a:xfrm flipH="1">
            <a:off x="1645284" y="4008216"/>
            <a:ext cx="88000" cy="49500"/>
          </a:xfrm>
          <a:custGeom>
            <a:avLst/>
            <a:gdLst>
              <a:gd name="T0" fmla="*/ 112 w 112"/>
              <a:gd name="T1" fmla="*/ 30 h 63"/>
              <a:gd name="T2" fmla="*/ 61 w 112"/>
              <a:gd name="T3" fmla="*/ 0 h 63"/>
              <a:gd name="T4" fmla="*/ 24 w 112"/>
              <a:gd name="T5" fmla="*/ 20 h 63"/>
              <a:gd name="T6" fmla="*/ 0 w 112"/>
              <a:gd name="T7" fmla="*/ 32 h 63"/>
              <a:gd name="T8" fmla="*/ 52 w 112"/>
              <a:gd name="T9" fmla="*/ 63 h 63"/>
              <a:gd name="T10" fmla="*/ 97 w 112"/>
              <a:gd name="T11" fmla="*/ 38 h 63"/>
              <a:gd name="T12" fmla="*/ 112 w 112"/>
              <a:gd name="T13" fmla="*/ 30 h 63"/>
            </a:gdLst>
            <a:ahLst/>
            <a:cxnLst>
              <a:cxn ang="0">
                <a:pos x="T0" y="T1"/>
              </a:cxn>
              <a:cxn ang="0">
                <a:pos x="T2" y="T3"/>
              </a:cxn>
              <a:cxn ang="0">
                <a:pos x="T4" y="T5"/>
              </a:cxn>
              <a:cxn ang="0">
                <a:pos x="T6" y="T7"/>
              </a:cxn>
              <a:cxn ang="0">
                <a:pos x="T8" y="T9"/>
              </a:cxn>
              <a:cxn ang="0">
                <a:pos x="T10" y="T11"/>
              </a:cxn>
              <a:cxn ang="0">
                <a:pos x="T12" y="T13"/>
              </a:cxn>
            </a:cxnLst>
            <a:rect l="0" t="0" r="r" b="b"/>
            <a:pathLst>
              <a:path w="112" h="63">
                <a:moveTo>
                  <a:pt x="112" y="30"/>
                </a:moveTo>
                <a:lnTo>
                  <a:pt x="61" y="0"/>
                </a:lnTo>
                <a:lnTo>
                  <a:pt x="24" y="20"/>
                </a:lnTo>
                <a:lnTo>
                  <a:pt x="0" y="32"/>
                </a:lnTo>
                <a:lnTo>
                  <a:pt x="52" y="63"/>
                </a:lnTo>
                <a:lnTo>
                  <a:pt x="97" y="38"/>
                </a:lnTo>
                <a:lnTo>
                  <a:pt x="112" y="30"/>
                </a:ln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1" name="iSḻiḍè">
            <a:extLst>
              <a:ext uri="{FF2B5EF4-FFF2-40B4-BE49-F238E27FC236}">
                <a16:creationId xmlns:a16="http://schemas.microsoft.com/office/drawing/2014/main" id="{7A333F48-52BF-4281-9A4E-9B1277569F6C}"/>
              </a:ext>
            </a:extLst>
          </p:cNvPr>
          <p:cNvSpPr/>
          <p:nvPr/>
        </p:nvSpPr>
        <p:spPr bwMode="auto">
          <a:xfrm flipH="1">
            <a:off x="1593428" y="4041216"/>
            <a:ext cx="84072" cy="42428"/>
          </a:xfrm>
          <a:custGeom>
            <a:avLst/>
            <a:gdLst>
              <a:gd name="T0" fmla="*/ 54 w 73"/>
              <a:gd name="T1" fmla="*/ 31 h 37"/>
              <a:gd name="T2" fmla="*/ 73 w 73"/>
              <a:gd name="T3" fmla="*/ 20 h 37"/>
              <a:gd name="T4" fmla="*/ 48 w 73"/>
              <a:gd name="T5" fmla="*/ 5 h 37"/>
              <a:gd name="T6" fmla="*/ 41 w 73"/>
              <a:gd name="T7" fmla="*/ 0 h 37"/>
              <a:gd name="T8" fmla="*/ 38 w 73"/>
              <a:gd name="T9" fmla="*/ 2 h 37"/>
              <a:gd name="T10" fmla="*/ 0 w 73"/>
              <a:gd name="T11" fmla="*/ 23 h 37"/>
              <a:gd name="T12" fmla="*/ 11 w 73"/>
              <a:gd name="T13" fmla="*/ 29 h 37"/>
              <a:gd name="T14" fmla="*/ 54 w 73"/>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37">
                <a:moveTo>
                  <a:pt x="54" y="31"/>
                </a:moveTo>
                <a:cubicBezTo>
                  <a:pt x="73" y="20"/>
                  <a:pt x="73" y="20"/>
                  <a:pt x="73" y="20"/>
                </a:cubicBezTo>
                <a:cubicBezTo>
                  <a:pt x="48" y="5"/>
                  <a:pt x="48" y="5"/>
                  <a:pt x="48" y="5"/>
                </a:cubicBezTo>
                <a:cubicBezTo>
                  <a:pt x="41" y="0"/>
                  <a:pt x="41" y="0"/>
                  <a:pt x="41" y="0"/>
                </a:cubicBezTo>
                <a:cubicBezTo>
                  <a:pt x="38" y="2"/>
                  <a:pt x="38" y="2"/>
                  <a:pt x="38" y="2"/>
                </a:cubicBezTo>
                <a:cubicBezTo>
                  <a:pt x="0" y="23"/>
                  <a:pt x="0" y="23"/>
                  <a:pt x="0" y="23"/>
                </a:cubicBezTo>
                <a:cubicBezTo>
                  <a:pt x="11" y="29"/>
                  <a:pt x="11" y="29"/>
                  <a:pt x="11" y="29"/>
                </a:cubicBezTo>
                <a:cubicBezTo>
                  <a:pt x="23" y="37"/>
                  <a:pt x="42" y="37"/>
                  <a:pt x="54" y="31"/>
                </a:cubicBezTo>
                <a:close/>
              </a:path>
            </a:pathLst>
          </a:custGeom>
          <a:solidFill>
            <a:srgbClr val="FFC8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2" name="iŝḻïḑé">
            <a:extLst>
              <a:ext uri="{FF2B5EF4-FFF2-40B4-BE49-F238E27FC236}">
                <a16:creationId xmlns:a16="http://schemas.microsoft.com/office/drawing/2014/main" id="{B18C341F-8DAB-4E8A-A20A-0F0F6898DD07}"/>
              </a:ext>
            </a:extLst>
          </p:cNvPr>
          <p:cNvSpPr/>
          <p:nvPr/>
        </p:nvSpPr>
        <p:spPr bwMode="auto">
          <a:xfrm flipH="1">
            <a:off x="588498" y="3961073"/>
            <a:ext cx="274215" cy="165000"/>
          </a:xfrm>
          <a:custGeom>
            <a:avLst/>
            <a:gdLst>
              <a:gd name="T0" fmla="*/ 2 w 349"/>
              <a:gd name="T1" fmla="*/ 188 h 210"/>
              <a:gd name="T2" fmla="*/ 0 w 349"/>
              <a:gd name="T3" fmla="*/ 210 h 210"/>
              <a:gd name="T4" fmla="*/ 349 w 349"/>
              <a:gd name="T5" fmla="*/ 22 h 210"/>
              <a:gd name="T6" fmla="*/ 349 w 349"/>
              <a:gd name="T7" fmla="*/ 0 h 210"/>
              <a:gd name="T8" fmla="*/ 2 w 349"/>
              <a:gd name="T9" fmla="*/ 188 h 210"/>
            </a:gdLst>
            <a:ahLst/>
            <a:cxnLst>
              <a:cxn ang="0">
                <a:pos x="T0" y="T1"/>
              </a:cxn>
              <a:cxn ang="0">
                <a:pos x="T2" y="T3"/>
              </a:cxn>
              <a:cxn ang="0">
                <a:pos x="T4" y="T5"/>
              </a:cxn>
              <a:cxn ang="0">
                <a:pos x="T6" y="T7"/>
              </a:cxn>
              <a:cxn ang="0">
                <a:pos x="T8" y="T9"/>
              </a:cxn>
            </a:cxnLst>
            <a:rect l="0" t="0" r="r" b="b"/>
            <a:pathLst>
              <a:path w="349" h="210">
                <a:moveTo>
                  <a:pt x="2" y="188"/>
                </a:moveTo>
                <a:lnTo>
                  <a:pt x="0" y="210"/>
                </a:lnTo>
                <a:lnTo>
                  <a:pt x="349" y="22"/>
                </a:lnTo>
                <a:lnTo>
                  <a:pt x="349" y="0"/>
                </a:lnTo>
                <a:lnTo>
                  <a:pt x="2" y="188"/>
                </a:lnTo>
                <a:close/>
              </a:path>
            </a:pathLst>
          </a:custGeom>
          <a:solidFill>
            <a:srgbClr val="034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3" name="íš1íḋê">
            <a:extLst>
              <a:ext uri="{FF2B5EF4-FFF2-40B4-BE49-F238E27FC236}">
                <a16:creationId xmlns:a16="http://schemas.microsoft.com/office/drawing/2014/main" id="{019B9F7C-8EC3-4300-A226-7900E95E431E}"/>
              </a:ext>
            </a:extLst>
          </p:cNvPr>
          <p:cNvSpPr/>
          <p:nvPr/>
        </p:nvSpPr>
        <p:spPr bwMode="auto">
          <a:xfrm flipH="1">
            <a:off x="861141" y="4009001"/>
            <a:ext cx="1067786" cy="374786"/>
          </a:xfrm>
          <a:custGeom>
            <a:avLst/>
            <a:gdLst>
              <a:gd name="T0" fmla="*/ 490 w 927"/>
              <a:gd name="T1" fmla="*/ 322 h 326"/>
              <a:gd name="T2" fmla="*/ 493 w 927"/>
              <a:gd name="T3" fmla="*/ 324 h 326"/>
              <a:gd name="T4" fmla="*/ 495 w 927"/>
              <a:gd name="T5" fmla="*/ 325 h 326"/>
              <a:gd name="T6" fmla="*/ 498 w 927"/>
              <a:gd name="T7" fmla="*/ 325 h 326"/>
              <a:gd name="T8" fmla="*/ 500 w 927"/>
              <a:gd name="T9" fmla="*/ 326 h 326"/>
              <a:gd name="T10" fmla="*/ 501 w 927"/>
              <a:gd name="T11" fmla="*/ 326 h 326"/>
              <a:gd name="T12" fmla="*/ 503 w 927"/>
              <a:gd name="T13" fmla="*/ 326 h 326"/>
              <a:gd name="T14" fmla="*/ 506 w 927"/>
              <a:gd name="T15" fmla="*/ 326 h 326"/>
              <a:gd name="T16" fmla="*/ 508 w 927"/>
              <a:gd name="T17" fmla="*/ 326 h 326"/>
              <a:gd name="T18" fmla="*/ 510 w 927"/>
              <a:gd name="T19" fmla="*/ 326 h 326"/>
              <a:gd name="T20" fmla="*/ 514 w 927"/>
              <a:gd name="T21" fmla="*/ 325 h 326"/>
              <a:gd name="T22" fmla="*/ 519 w 927"/>
              <a:gd name="T23" fmla="*/ 323 h 326"/>
              <a:gd name="T24" fmla="*/ 788 w 927"/>
              <a:gd name="T25" fmla="*/ 177 h 326"/>
              <a:gd name="T26" fmla="*/ 926 w 927"/>
              <a:gd name="T27" fmla="*/ 102 h 326"/>
              <a:gd name="T28" fmla="*/ 927 w 927"/>
              <a:gd name="T29" fmla="*/ 87 h 326"/>
              <a:gd name="T30" fmla="*/ 788 w 927"/>
              <a:gd name="T31" fmla="*/ 162 h 326"/>
              <a:gd name="T32" fmla="*/ 519 w 927"/>
              <a:gd name="T33" fmla="*/ 308 h 326"/>
              <a:gd name="T34" fmla="*/ 515 w 927"/>
              <a:gd name="T35" fmla="*/ 310 h 326"/>
              <a:gd name="T36" fmla="*/ 511 w 927"/>
              <a:gd name="T37" fmla="*/ 311 h 326"/>
              <a:gd name="T38" fmla="*/ 508 w 927"/>
              <a:gd name="T39" fmla="*/ 311 h 326"/>
              <a:gd name="T40" fmla="*/ 506 w 927"/>
              <a:gd name="T41" fmla="*/ 311 h 326"/>
              <a:gd name="T42" fmla="*/ 504 w 927"/>
              <a:gd name="T43" fmla="*/ 311 h 326"/>
              <a:gd name="T44" fmla="*/ 502 w 927"/>
              <a:gd name="T45" fmla="*/ 311 h 326"/>
              <a:gd name="T46" fmla="*/ 500 w 927"/>
              <a:gd name="T47" fmla="*/ 311 h 326"/>
              <a:gd name="T48" fmla="*/ 498 w 927"/>
              <a:gd name="T49" fmla="*/ 310 h 326"/>
              <a:gd name="T50" fmla="*/ 496 w 927"/>
              <a:gd name="T51" fmla="*/ 310 h 326"/>
              <a:gd name="T52" fmla="*/ 494 w 927"/>
              <a:gd name="T53" fmla="*/ 309 h 326"/>
              <a:gd name="T54" fmla="*/ 491 w 927"/>
              <a:gd name="T55" fmla="*/ 307 h 326"/>
              <a:gd name="T56" fmla="*/ 6 w 927"/>
              <a:gd name="T57" fmla="*/ 8 h 326"/>
              <a:gd name="T58" fmla="*/ 1 w 927"/>
              <a:gd name="T59" fmla="*/ 0 h 326"/>
              <a:gd name="T60" fmla="*/ 0 w 927"/>
              <a:gd name="T61" fmla="*/ 15 h 326"/>
              <a:gd name="T62" fmla="*/ 6 w 927"/>
              <a:gd name="T63" fmla="*/ 23 h 326"/>
              <a:gd name="T64" fmla="*/ 490 w 927"/>
              <a:gd name="T65" fmla="*/ 32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27" h="326">
                <a:moveTo>
                  <a:pt x="490" y="322"/>
                </a:moveTo>
                <a:cubicBezTo>
                  <a:pt x="491" y="323"/>
                  <a:pt x="492" y="323"/>
                  <a:pt x="493" y="324"/>
                </a:cubicBezTo>
                <a:cubicBezTo>
                  <a:pt x="494" y="324"/>
                  <a:pt x="495" y="325"/>
                  <a:pt x="495" y="325"/>
                </a:cubicBezTo>
                <a:cubicBezTo>
                  <a:pt x="496" y="325"/>
                  <a:pt x="497" y="325"/>
                  <a:pt x="498" y="325"/>
                </a:cubicBezTo>
                <a:cubicBezTo>
                  <a:pt x="498" y="326"/>
                  <a:pt x="499" y="326"/>
                  <a:pt x="500" y="326"/>
                </a:cubicBezTo>
                <a:cubicBezTo>
                  <a:pt x="500" y="326"/>
                  <a:pt x="501" y="326"/>
                  <a:pt x="501" y="326"/>
                </a:cubicBezTo>
                <a:cubicBezTo>
                  <a:pt x="502" y="326"/>
                  <a:pt x="503" y="326"/>
                  <a:pt x="503" y="326"/>
                </a:cubicBezTo>
                <a:cubicBezTo>
                  <a:pt x="504" y="326"/>
                  <a:pt x="505" y="326"/>
                  <a:pt x="506" y="326"/>
                </a:cubicBezTo>
                <a:cubicBezTo>
                  <a:pt x="506" y="326"/>
                  <a:pt x="507" y="326"/>
                  <a:pt x="508" y="326"/>
                </a:cubicBezTo>
                <a:cubicBezTo>
                  <a:pt x="509" y="326"/>
                  <a:pt x="509" y="326"/>
                  <a:pt x="510" y="326"/>
                </a:cubicBezTo>
                <a:cubicBezTo>
                  <a:pt x="512" y="326"/>
                  <a:pt x="513" y="325"/>
                  <a:pt x="514" y="325"/>
                </a:cubicBezTo>
                <a:cubicBezTo>
                  <a:pt x="516" y="325"/>
                  <a:pt x="517" y="324"/>
                  <a:pt x="519" y="323"/>
                </a:cubicBezTo>
                <a:cubicBezTo>
                  <a:pt x="788" y="177"/>
                  <a:pt x="788" y="177"/>
                  <a:pt x="788" y="177"/>
                </a:cubicBezTo>
                <a:cubicBezTo>
                  <a:pt x="926" y="102"/>
                  <a:pt x="926" y="102"/>
                  <a:pt x="926" y="102"/>
                </a:cubicBezTo>
                <a:cubicBezTo>
                  <a:pt x="927" y="87"/>
                  <a:pt x="927" y="87"/>
                  <a:pt x="927" y="87"/>
                </a:cubicBezTo>
                <a:cubicBezTo>
                  <a:pt x="788" y="162"/>
                  <a:pt x="788" y="162"/>
                  <a:pt x="788" y="162"/>
                </a:cubicBezTo>
                <a:cubicBezTo>
                  <a:pt x="519" y="308"/>
                  <a:pt x="519" y="308"/>
                  <a:pt x="519" y="308"/>
                </a:cubicBezTo>
                <a:cubicBezTo>
                  <a:pt x="518" y="309"/>
                  <a:pt x="516" y="309"/>
                  <a:pt x="515" y="310"/>
                </a:cubicBezTo>
                <a:cubicBezTo>
                  <a:pt x="513" y="310"/>
                  <a:pt x="512" y="311"/>
                  <a:pt x="511" y="311"/>
                </a:cubicBezTo>
                <a:cubicBezTo>
                  <a:pt x="510" y="311"/>
                  <a:pt x="509" y="311"/>
                  <a:pt x="508" y="311"/>
                </a:cubicBezTo>
                <a:cubicBezTo>
                  <a:pt x="507" y="311"/>
                  <a:pt x="507" y="311"/>
                  <a:pt x="506" y="311"/>
                </a:cubicBezTo>
                <a:cubicBezTo>
                  <a:pt x="505" y="311"/>
                  <a:pt x="505" y="311"/>
                  <a:pt x="504" y="311"/>
                </a:cubicBezTo>
                <a:cubicBezTo>
                  <a:pt x="503" y="311"/>
                  <a:pt x="503" y="311"/>
                  <a:pt x="502" y="311"/>
                </a:cubicBezTo>
                <a:cubicBezTo>
                  <a:pt x="501" y="311"/>
                  <a:pt x="501" y="311"/>
                  <a:pt x="500" y="311"/>
                </a:cubicBezTo>
                <a:cubicBezTo>
                  <a:pt x="499" y="310"/>
                  <a:pt x="499" y="310"/>
                  <a:pt x="498" y="310"/>
                </a:cubicBezTo>
                <a:cubicBezTo>
                  <a:pt x="497" y="310"/>
                  <a:pt x="497" y="310"/>
                  <a:pt x="496" y="310"/>
                </a:cubicBezTo>
                <a:cubicBezTo>
                  <a:pt x="495" y="309"/>
                  <a:pt x="494" y="309"/>
                  <a:pt x="494" y="309"/>
                </a:cubicBezTo>
                <a:cubicBezTo>
                  <a:pt x="493" y="308"/>
                  <a:pt x="492" y="308"/>
                  <a:pt x="491" y="307"/>
                </a:cubicBezTo>
                <a:cubicBezTo>
                  <a:pt x="6" y="8"/>
                  <a:pt x="6" y="8"/>
                  <a:pt x="6" y="8"/>
                </a:cubicBezTo>
                <a:cubicBezTo>
                  <a:pt x="2" y="6"/>
                  <a:pt x="0" y="3"/>
                  <a:pt x="1" y="0"/>
                </a:cubicBezTo>
                <a:cubicBezTo>
                  <a:pt x="0" y="15"/>
                  <a:pt x="0" y="15"/>
                  <a:pt x="0" y="15"/>
                </a:cubicBezTo>
                <a:cubicBezTo>
                  <a:pt x="0" y="18"/>
                  <a:pt x="2" y="21"/>
                  <a:pt x="6" y="23"/>
                </a:cubicBezTo>
                <a:cubicBezTo>
                  <a:pt x="490" y="322"/>
                  <a:pt x="490" y="322"/>
                  <a:pt x="490" y="322"/>
                </a:cubicBezTo>
              </a:path>
            </a:pathLst>
          </a:custGeom>
          <a:solidFill>
            <a:srgbClr val="034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4" name="îSļîḑè">
            <a:extLst>
              <a:ext uri="{FF2B5EF4-FFF2-40B4-BE49-F238E27FC236}">
                <a16:creationId xmlns:a16="http://schemas.microsoft.com/office/drawing/2014/main" id="{F9716625-4BF2-4CE1-B147-7E5154AC38AD}"/>
              </a:ext>
            </a:extLst>
          </p:cNvPr>
          <p:cNvSpPr/>
          <p:nvPr/>
        </p:nvSpPr>
        <p:spPr bwMode="auto">
          <a:xfrm flipH="1">
            <a:off x="871355" y="3601216"/>
            <a:ext cx="175214" cy="109215"/>
          </a:xfrm>
          <a:custGeom>
            <a:avLst/>
            <a:gdLst>
              <a:gd name="T0" fmla="*/ 128 w 152"/>
              <a:gd name="T1" fmla="*/ 94 h 95"/>
              <a:gd name="T2" fmla="*/ 135 w 152"/>
              <a:gd name="T3" fmla="*/ 95 h 95"/>
              <a:gd name="T4" fmla="*/ 142 w 152"/>
              <a:gd name="T5" fmla="*/ 93 h 95"/>
              <a:gd name="T6" fmla="*/ 146 w 152"/>
              <a:gd name="T7" fmla="*/ 89 h 95"/>
              <a:gd name="T8" fmla="*/ 104 w 152"/>
              <a:gd name="T9" fmla="*/ 30 h 95"/>
              <a:gd name="T10" fmla="*/ 10 w 152"/>
              <a:gd name="T11" fmla="*/ 6 h 95"/>
              <a:gd name="T12" fmla="*/ 0 w 152"/>
              <a:gd name="T13" fmla="*/ 13 h 95"/>
              <a:gd name="T14" fmla="*/ 2 w 152"/>
              <a:gd name="T15" fmla="*/ 16 h 95"/>
              <a:gd name="T16" fmla="*/ 10 w 152"/>
              <a:gd name="T17" fmla="*/ 17 h 95"/>
              <a:gd name="T18" fmla="*/ 88 w 152"/>
              <a:gd name="T19" fmla="*/ 39 h 95"/>
              <a:gd name="T20" fmla="*/ 126 w 152"/>
              <a:gd name="T21" fmla="*/ 90 h 95"/>
              <a:gd name="T22" fmla="*/ 128 w 152"/>
              <a:gd name="T23"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2" h="95">
                <a:moveTo>
                  <a:pt x="128" y="94"/>
                </a:moveTo>
                <a:cubicBezTo>
                  <a:pt x="130" y="95"/>
                  <a:pt x="132" y="95"/>
                  <a:pt x="135" y="95"/>
                </a:cubicBezTo>
                <a:cubicBezTo>
                  <a:pt x="138" y="95"/>
                  <a:pt x="140" y="95"/>
                  <a:pt x="142" y="93"/>
                </a:cubicBezTo>
                <a:cubicBezTo>
                  <a:pt x="144" y="92"/>
                  <a:pt x="146" y="91"/>
                  <a:pt x="146" y="89"/>
                </a:cubicBezTo>
                <a:cubicBezTo>
                  <a:pt x="147" y="88"/>
                  <a:pt x="152" y="60"/>
                  <a:pt x="104" y="30"/>
                </a:cubicBezTo>
                <a:cubicBezTo>
                  <a:pt x="56" y="0"/>
                  <a:pt x="11" y="6"/>
                  <a:pt x="10" y="6"/>
                </a:cubicBezTo>
                <a:cubicBezTo>
                  <a:pt x="4" y="7"/>
                  <a:pt x="0" y="10"/>
                  <a:pt x="0" y="13"/>
                </a:cubicBezTo>
                <a:cubicBezTo>
                  <a:pt x="0" y="14"/>
                  <a:pt x="1" y="15"/>
                  <a:pt x="2" y="16"/>
                </a:cubicBezTo>
                <a:cubicBezTo>
                  <a:pt x="4" y="17"/>
                  <a:pt x="7" y="18"/>
                  <a:pt x="10" y="17"/>
                </a:cubicBezTo>
                <a:cubicBezTo>
                  <a:pt x="11" y="17"/>
                  <a:pt x="47" y="13"/>
                  <a:pt x="88" y="39"/>
                </a:cubicBezTo>
                <a:cubicBezTo>
                  <a:pt x="131" y="65"/>
                  <a:pt x="126" y="90"/>
                  <a:pt x="126" y="90"/>
                </a:cubicBezTo>
                <a:cubicBezTo>
                  <a:pt x="126" y="92"/>
                  <a:pt x="127" y="93"/>
                  <a:pt x="128" y="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5" name="ïṧľíďè">
            <a:extLst>
              <a:ext uri="{FF2B5EF4-FFF2-40B4-BE49-F238E27FC236}">
                <a16:creationId xmlns:a16="http://schemas.microsoft.com/office/drawing/2014/main" id="{E2DBDB2F-06AD-4B3C-B98D-B362476B1B2C}"/>
              </a:ext>
            </a:extLst>
          </p:cNvPr>
          <p:cNvSpPr/>
          <p:nvPr/>
        </p:nvSpPr>
        <p:spPr bwMode="auto">
          <a:xfrm flipH="1">
            <a:off x="923212" y="3631074"/>
            <a:ext cx="143786" cy="90357"/>
          </a:xfrm>
          <a:custGeom>
            <a:avLst/>
            <a:gdLst>
              <a:gd name="T0" fmla="*/ 103 w 125"/>
              <a:gd name="T1" fmla="*/ 77 h 79"/>
              <a:gd name="T2" fmla="*/ 110 w 125"/>
              <a:gd name="T3" fmla="*/ 78 h 79"/>
              <a:gd name="T4" fmla="*/ 118 w 125"/>
              <a:gd name="T5" fmla="*/ 76 h 79"/>
              <a:gd name="T6" fmla="*/ 121 w 125"/>
              <a:gd name="T7" fmla="*/ 72 h 79"/>
              <a:gd name="T8" fmla="*/ 86 w 125"/>
              <a:gd name="T9" fmla="*/ 24 h 79"/>
              <a:gd name="T10" fmla="*/ 10 w 125"/>
              <a:gd name="T11" fmla="*/ 4 h 79"/>
              <a:gd name="T12" fmla="*/ 0 w 125"/>
              <a:gd name="T13" fmla="*/ 11 h 79"/>
              <a:gd name="T14" fmla="*/ 2 w 125"/>
              <a:gd name="T15" fmla="*/ 14 h 79"/>
              <a:gd name="T16" fmla="*/ 10 w 125"/>
              <a:gd name="T17" fmla="*/ 15 h 79"/>
              <a:gd name="T18" fmla="*/ 70 w 125"/>
              <a:gd name="T19" fmla="*/ 33 h 79"/>
              <a:gd name="T20" fmla="*/ 101 w 125"/>
              <a:gd name="T21" fmla="*/ 73 h 79"/>
              <a:gd name="T22" fmla="*/ 103 w 125"/>
              <a:gd name="T23" fmla="*/ 7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79">
                <a:moveTo>
                  <a:pt x="103" y="77"/>
                </a:moveTo>
                <a:cubicBezTo>
                  <a:pt x="105" y="78"/>
                  <a:pt x="108" y="79"/>
                  <a:pt x="110" y="78"/>
                </a:cubicBezTo>
                <a:cubicBezTo>
                  <a:pt x="113" y="78"/>
                  <a:pt x="116" y="77"/>
                  <a:pt x="118" y="76"/>
                </a:cubicBezTo>
                <a:cubicBezTo>
                  <a:pt x="120" y="75"/>
                  <a:pt x="121" y="74"/>
                  <a:pt x="121" y="72"/>
                </a:cubicBezTo>
                <a:cubicBezTo>
                  <a:pt x="122" y="71"/>
                  <a:pt x="125" y="49"/>
                  <a:pt x="86" y="24"/>
                </a:cubicBezTo>
                <a:cubicBezTo>
                  <a:pt x="47" y="0"/>
                  <a:pt x="11" y="4"/>
                  <a:pt x="10" y="4"/>
                </a:cubicBezTo>
                <a:cubicBezTo>
                  <a:pt x="4" y="5"/>
                  <a:pt x="0" y="8"/>
                  <a:pt x="0" y="11"/>
                </a:cubicBezTo>
                <a:cubicBezTo>
                  <a:pt x="0" y="12"/>
                  <a:pt x="0" y="13"/>
                  <a:pt x="2" y="14"/>
                </a:cubicBezTo>
                <a:cubicBezTo>
                  <a:pt x="4" y="15"/>
                  <a:pt x="7" y="16"/>
                  <a:pt x="10" y="15"/>
                </a:cubicBezTo>
                <a:cubicBezTo>
                  <a:pt x="10" y="15"/>
                  <a:pt x="37" y="13"/>
                  <a:pt x="70" y="33"/>
                </a:cubicBezTo>
                <a:cubicBezTo>
                  <a:pt x="104" y="54"/>
                  <a:pt x="101" y="73"/>
                  <a:pt x="101" y="73"/>
                </a:cubicBezTo>
                <a:cubicBezTo>
                  <a:pt x="101" y="75"/>
                  <a:pt x="102" y="76"/>
                  <a:pt x="103"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6" name="işlïďê">
            <a:extLst>
              <a:ext uri="{FF2B5EF4-FFF2-40B4-BE49-F238E27FC236}">
                <a16:creationId xmlns:a16="http://schemas.microsoft.com/office/drawing/2014/main" id="{95BFEB5B-B928-4CE1-BEFB-B06C52557BC6}"/>
              </a:ext>
            </a:extLst>
          </p:cNvPr>
          <p:cNvSpPr/>
          <p:nvPr/>
        </p:nvSpPr>
        <p:spPr bwMode="auto">
          <a:xfrm flipH="1">
            <a:off x="982927" y="3665646"/>
            <a:ext cx="113143" cy="69929"/>
          </a:xfrm>
          <a:custGeom>
            <a:avLst/>
            <a:gdLst>
              <a:gd name="T0" fmla="*/ 76 w 98"/>
              <a:gd name="T1" fmla="*/ 59 h 61"/>
              <a:gd name="T2" fmla="*/ 83 w 98"/>
              <a:gd name="T3" fmla="*/ 60 h 61"/>
              <a:gd name="T4" fmla="*/ 90 w 98"/>
              <a:gd name="T5" fmla="*/ 59 h 61"/>
              <a:gd name="T6" fmla="*/ 94 w 98"/>
              <a:gd name="T7" fmla="*/ 54 h 61"/>
              <a:gd name="T8" fmla="*/ 69 w 98"/>
              <a:gd name="T9" fmla="*/ 18 h 61"/>
              <a:gd name="T10" fmla="*/ 10 w 98"/>
              <a:gd name="T11" fmla="*/ 4 h 61"/>
              <a:gd name="T12" fmla="*/ 0 w 98"/>
              <a:gd name="T13" fmla="*/ 11 h 61"/>
              <a:gd name="T14" fmla="*/ 2 w 98"/>
              <a:gd name="T15" fmla="*/ 14 h 61"/>
              <a:gd name="T16" fmla="*/ 11 w 98"/>
              <a:gd name="T17" fmla="*/ 15 h 61"/>
              <a:gd name="T18" fmla="*/ 53 w 98"/>
              <a:gd name="T19" fmla="*/ 27 h 61"/>
              <a:gd name="T20" fmla="*/ 74 w 98"/>
              <a:gd name="T21" fmla="*/ 55 h 61"/>
              <a:gd name="T22" fmla="*/ 76 w 98"/>
              <a:gd name="T23" fmla="*/ 5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61">
                <a:moveTo>
                  <a:pt x="76" y="59"/>
                </a:moveTo>
                <a:cubicBezTo>
                  <a:pt x="77" y="60"/>
                  <a:pt x="80" y="61"/>
                  <a:pt x="83" y="60"/>
                </a:cubicBezTo>
                <a:cubicBezTo>
                  <a:pt x="85" y="60"/>
                  <a:pt x="88" y="60"/>
                  <a:pt x="90" y="59"/>
                </a:cubicBezTo>
                <a:cubicBezTo>
                  <a:pt x="92" y="57"/>
                  <a:pt x="94" y="56"/>
                  <a:pt x="94" y="54"/>
                </a:cubicBezTo>
                <a:cubicBezTo>
                  <a:pt x="94" y="54"/>
                  <a:pt x="98" y="36"/>
                  <a:pt x="69" y="18"/>
                </a:cubicBezTo>
                <a:cubicBezTo>
                  <a:pt x="40" y="0"/>
                  <a:pt x="13" y="3"/>
                  <a:pt x="10" y="4"/>
                </a:cubicBezTo>
                <a:cubicBezTo>
                  <a:pt x="5" y="5"/>
                  <a:pt x="0" y="8"/>
                  <a:pt x="0" y="11"/>
                </a:cubicBezTo>
                <a:cubicBezTo>
                  <a:pt x="0" y="12"/>
                  <a:pt x="1" y="13"/>
                  <a:pt x="2" y="14"/>
                </a:cubicBezTo>
                <a:cubicBezTo>
                  <a:pt x="4" y="15"/>
                  <a:pt x="7" y="16"/>
                  <a:pt x="11" y="15"/>
                </a:cubicBezTo>
                <a:cubicBezTo>
                  <a:pt x="12" y="15"/>
                  <a:pt x="30" y="13"/>
                  <a:pt x="53" y="27"/>
                </a:cubicBezTo>
                <a:cubicBezTo>
                  <a:pt x="76" y="41"/>
                  <a:pt x="74" y="55"/>
                  <a:pt x="74" y="55"/>
                </a:cubicBezTo>
                <a:cubicBezTo>
                  <a:pt x="74" y="57"/>
                  <a:pt x="74" y="58"/>
                  <a:pt x="76"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7" name="ïṣḷïdè">
            <a:extLst>
              <a:ext uri="{FF2B5EF4-FFF2-40B4-BE49-F238E27FC236}">
                <a16:creationId xmlns:a16="http://schemas.microsoft.com/office/drawing/2014/main" id="{B7BA24E0-DA53-4E85-A3E0-6985D10E8D3E}"/>
              </a:ext>
            </a:extLst>
          </p:cNvPr>
          <p:cNvSpPr/>
          <p:nvPr/>
        </p:nvSpPr>
        <p:spPr bwMode="auto">
          <a:xfrm flipH="1">
            <a:off x="1038713" y="3698646"/>
            <a:ext cx="77786" cy="46357"/>
          </a:xfrm>
          <a:custGeom>
            <a:avLst/>
            <a:gdLst>
              <a:gd name="T0" fmla="*/ 52 w 68"/>
              <a:gd name="T1" fmla="*/ 11 h 40"/>
              <a:gd name="T2" fmla="*/ 51 w 68"/>
              <a:gd name="T3" fmla="*/ 11 h 40"/>
              <a:gd name="T4" fmla="*/ 50 w 68"/>
              <a:gd name="T5" fmla="*/ 10 h 40"/>
              <a:gd name="T6" fmla="*/ 15 w 68"/>
              <a:gd name="T7" fmla="*/ 0 h 40"/>
              <a:gd name="T8" fmla="*/ 12 w 68"/>
              <a:gd name="T9" fmla="*/ 0 h 40"/>
              <a:gd name="T10" fmla="*/ 5 w 68"/>
              <a:gd name="T11" fmla="*/ 2 h 40"/>
              <a:gd name="T12" fmla="*/ 1 w 68"/>
              <a:gd name="T13" fmla="*/ 6 h 40"/>
              <a:gd name="T14" fmla="*/ 3 w 68"/>
              <a:gd name="T15" fmla="*/ 10 h 40"/>
              <a:gd name="T16" fmla="*/ 9 w 68"/>
              <a:gd name="T17" fmla="*/ 11 h 40"/>
              <a:gd name="T18" fmla="*/ 35 w 68"/>
              <a:gd name="T19" fmla="*/ 19 h 40"/>
              <a:gd name="T20" fmla="*/ 47 w 68"/>
              <a:gd name="T21" fmla="*/ 35 h 40"/>
              <a:gd name="T22" fmla="*/ 49 w 68"/>
              <a:gd name="T23" fmla="*/ 39 h 40"/>
              <a:gd name="T24" fmla="*/ 57 w 68"/>
              <a:gd name="T25" fmla="*/ 40 h 40"/>
              <a:gd name="T26" fmla="*/ 64 w 68"/>
              <a:gd name="T27" fmla="*/ 38 h 40"/>
              <a:gd name="T28" fmla="*/ 67 w 68"/>
              <a:gd name="T29" fmla="*/ 34 h 40"/>
              <a:gd name="T30" fmla="*/ 68 w 68"/>
              <a:gd name="T31" fmla="*/ 32 h 40"/>
              <a:gd name="T32" fmla="*/ 52 w 68"/>
              <a:gd name="T33"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40">
                <a:moveTo>
                  <a:pt x="52" y="11"/>
                </a:moveTo>
                <a:cubicBezTo>
                  <a:pt x="52" y="11"/>
                  <a:pt x="51" y="11"/>
                  <a:pt x="51" y="11"/>
                </a:cubicBezTo>
                <a:cubicBezTo>
                  <a:pt x="50" y="10"/>
                  <a:pt x="50" y="10"/>
                  <a:pt x="50" y="10"/>
                </a:cubicBezTo>
                <a:cubicBezTo>
                  <a:pt x="35" y="1"/>
                  <a:pt x="22" y="0"/>
                  <a:pt x="15" y="0"/>
                </a:cubicBezTo>
                <a:cubicBezTo>
                  <a:pt x="14" y="0"/>
                  <a:pt x="13" y="0"/>
                  <a:pt x="12" y="0"/>
                </a:cubicBezTo>
                <a:cubicBezTo>
                  <a:pt x="9" y="0"/>
                  <a:pt x="7" y="0"/>
                  <a:pt x="5" y="2"/>
                </a:cubicBezTo>
                <a:cubicBezTo>
                  <a:pt x="3" y="3"/>
                  <a:pt x="1" y="4"/>
                  <a:pt x="1" y="6"/>
                </a:cubicBezTo>
                <a:cubicBezTo>
                  <a:pt x="0" y="7"/>
                  <a:pt x="1" y="9"/>
                  <a:pt x="3" y="10"/>
                </a:cubicBezTo>
                <a:cubicBezTo>
                  <a:pt x="4" y="11"/>
                  <a:pt x="6" y="11"/>
                  <a:pt x="9" y="11"/>
                </a:cubicBezTo>
                <a:cubicBezTo>
                  <a:pt x="9" y="11"/>
                  <a:pt x="21" y="11"/>
                  <a:pt x="35" y="19"/>
                </a:cubicBezTo>
                <a:cubicBezTo>
                  <a:pt x="48" y="28"/>
                  <a:pt x="47" y="35"/>
                  <a:pt x="47" y="35"/>
                </a:cubicBezTo>
                <a:cubicBezTo>
                  <a:pt x="47" y="36"/>
                  <a:pt x="48" y="38"/>
                  <a:pt x="49" y="39"/>
                </a:cubicBezTo>
                <a:cubicBezTo>
                  <a:pt x="51" y="40"/>
                  <a:pt x="54" y="40"/>
                  <a:pt x="57" y="40"/>
                </a:cubicBezTo>
                <a:cubicBezTo>
                  <a:pt x="59" y="40"/>
                  <a:pt x="62" y="39"/>
                  <a:pt x="64" y="38"/>
                </a:cubicBezTo>
                <a:cubicBezTo>
                  <a:pt x="66" y="37"/>
                  <a:pt x="67" y="35"/>
                  <a:pt x="67" y="34"/>
                </a:cubicBezTo>
                <a:cubicBezTo>
                  <a:pt x="68" y="33"/>
                  <a:pt x="68" y="33"/>
                  <a:pt x="68" y="32"/>
                </a:cubicBezTo>
                <a:cubicBezTo>
                  <a:pt x="68" y="28"/>
                  <a:pt x="67" y="20"/>
                  <a:pt x="52"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8" name="îṩlíḋè">
            <a:extLst>
              <a:ext uri="{FF2B5EF4-FFF2-40B4-BE49-F238E27FC236}">
                <a16:creationId xmlns:a16="http://schemas.microsoft.com/office/drawing/2014/main" id="{A22F2309-B3DE-47DA-A73D-CCA4B6B6EF29}"/>
              </a:ext>
            </a:extLst>
          </p:cNvPr>
          <p:cNvSpPr/>
          <p:nvPr/>
        </p:nvSpPr>
        <p:spPr bwMode="auto">
          <a:xfrm flipH="1">
            <a:off x="658427" y="3759931"/>
            <a:ext cx="84072" cy="47929"/>
          </a:xfrm>
          <a:custGeom>
            <a:avLst/>
            <a:gdLst>
              <a:gd name="T0" fmla="*/ 24 w 73"/>
              <a:gd name="T1" fmla="*/ 10 h 42"/>
              <a:gd name="T2" fmla="*/ 33 w 73"/>
              <a:gd name="T3" fmla="*/ 7 h 42"/>
              <a:gd name="T4" fmla="*/ 29 w 73"/>
              <a:gd name="T5" fmla="*/ 0 h 42"/>
              <a:gd name="T6" fmla="*/ 14 w 73"/>
              <a:gd name="T7" fmla="*/ 5 h 42"/>
              <a:gd name="T8" fmla="*/ 18 w 73"/>
              <a:gd name="T9" fmla="*/ 33 h 42"/>
              <a:gd name="T10" fmla="*/ 43 w 73"/>
              <a:gd name="T11" fmla="*/ 42 h 42"/>
              <a:gd name="T12" fmla="*/ 62 w 73"/>
              <a:gd name="T13" fmla="*/ 38 h 42"/>
              <a:gd name="T14" fmla="*/ 62 w 73"/>
              <a:gd name="T15" fmla="*/ 18 h 42"/>
              <a:gd name="T16" fmla="*/ 31 w 73"/>
              <a:gd name="T17" fmla="*/ 15 h 42"/>
              <a:gd name="T18" fmla="*/ 25 w 73"/>
              <a:gd name="T19" fmla="*/ 22 h 42"/>
              <a:gd name="T20" fmla="*/ 24 w 73"/>
              <a:gd name="T21" fmla="*/ 10 h 42"/>
              <a:gd name="T22" fmla="*/ 38 w 73"/>
              <a:gd name="T23" fmla="*/ 23 h 42"/>
              <a:gd name="T24" fmla="*/ 51 w 73"/>
              <a:gd name="T25" fmla="*/ 25 h 42"/>
              <a:gd name="T26" fmla="*/ 53 w 73"/>
              <a:gd name="T27" fmla="*/ 33 h 42"/>
              <a:gd name="T28" fmla="*/ 47 w 73"/>
              <a:gd name="T29" fmla="*/ 34 h 42"/>
              <a:gd name="T30" fmla="*/ 34 w 73"/>
              <a:gd name="T31" fmla="*/ 28 h 42"/>
              <a:gd name="T32" fmla="*/ 34 w 73"/>
              <a:gd name="T33" fmla="*/ 28 h 42"/>
              <a:gd name="T34" fmla="*/ 38 w 73"/>
              <a:gd name="T35"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42">
                <a:moveTo>
                  <a:pt x="24" y="10"/>
                </a:moveTo>
                <a:cubicBezTo>
                  <a:pt x="27" y="9"/>
                  <a:pt x="30" y="8"/>
                  <a:pt x="33" y="7"/>
                </a:cubicBezTo>
                <a:cubicBezTo>
                  <a:pt x="33" y="5"/>
                  <a:pt x="32" y="2"/>
                  <a:pt x="29" y="0"/>
                </a:cubicBezTo>
                <a:cubicBezTo>
                  <a:pt x="24" y="1"/>
                  <a:pt x="19" y="2"/>
                  <a:pt x="14" y="5"/>
                </a:cubicBezTo>
                <a:cubicBezTo>
                  <a:pt x="0" y="13"/>
                  <a:pt x="2" y="23"/>
                  <a:pt x="18" y="33"/>
                </a:cubicBezTo>
                <a:cubicBezTo>
                  <a:pt x="32" y="41"/>
                  <a:pt x="39" y="41"/>
                  <a:pt x="43" y="42"/>
                </a:cubicBezTo>
                <a:cubicBezTo>
                  <a:pt x="46" y="42"/>
                  <a:pt x="54" y="42"/>
                  <a:pt x="62" y="38"/>
                </a:cubicBezTo>
                <a:cubicBezTo>
                  <a:pt x="71" y="33"/>
                  <a:pt x="73" y="25"/>
                  <a:pt x="62" y="18"/>
                </a:cubicBezTo>
                <a:cubicBezTo>
                  <a:pt x="50" y="11"/>
                  <a:pt x="40" y="11"/>
                  <a:pt x="31" y="15"/>
                </a:cubicBezTo>
                <a:cubicBezTo>
                  <a:pt x="28" y="17"/>
                  <a:pt x="26" y="20"/>
                  <a:pt x="25" y="22"/>
                </a:cubicBezTo>
                <a:cubicBezTo>
                  <a:pt x="19" y="18"/>
                  <a:pt x="17" y="14"/>
                  <a:pt x="24" y="10"/>
                </a:cubicBezTo>
                <a:close/>
                <a:moveTo>
                  <a:pt x="38" y="23"/>
                </a:moveTo>
                <a:cubicBezTo>
                  <a:pt x="41" y="21"/>
                  <a:pt x="45" y="21"/>
                  <a:pt x="51" y="25"/>
                </a:cubicBezTo>
                <a:cubicBezTo>
                  <a:pt x="55" y="28"/>
                  <a:pt x="57" y="31"/>
                  <a:pt x="53" y="33"/>
                </a:cubicBezTo>
                <a:cubicBezTo>
                  <a:pt x="51" y="34"/>
                  <a:pt x="49" y="34"/>
                  <a:pt x="47" y="34"/>
                </a:cubicBezTo>
                <a:cubicBezTo>
                  <a:pt x="44" y="33"/>
                  <a:pt x="40" y="31"/>
                  <a:pt x="34" y="28"/>
                </a:cubicBezTo>
                <a:cubicBezTo>
                  <a:pt x="34" y="28"/>
                  <a:pt x="34" y="28"/>
                  <a:pt x="34" y="28"/>
                </a:cubicBezTo>
                <a:cubicBezTo>
                  <a:pt x="34" y="26"/>
                  <a:pt x="35" y="24"/>
                  <a:pt x="3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9" name="îṡ1îďé">
            <a:extLst>
              <a:ext uri="{FF2B5EF4-FFF2-40B4-BE49-F238E27FC236}">
                <a16:creationId xmlns:a16="http://schemas.microsoft.com/office/drawing/2014/main" id="{B993567A-9085-4178-A1B0-DA461437C110}"/>
              </a:ext>
            </a:extLst>
          </p:cNvPr>
          <p:cNvSpPr/>
          <p:nvPr/>
        </p:nvSpPr>
        <p:spPr bwMode="auto">
          <a:xfrm flipH="1">
            <a:off x="705571" y="3785074"/>
            <a:ext cx="86429" cy="51857"/>
          </a:xfrm>
          <a:custGeom>
            <a:avLst/>
            <a:gdLst>
              <a:gd name="T0" fmla="*/ 34 w 75"/>
              <a:gd name="T1" fmla="*/ 8 h 45"/>
              <a:gd name="T2" fmla="*/ 34 w 75"/>
              <a:gd name="T3" fmla="*/ 3 h 45"/>
              <a:gd name="T4" fmla="*/ 28 w 75"/>
              <a:gd name="T5" fmla="*/ 0 h 45"/>
              <a:gd name="T6" fmla="*/ 0 w 75"/>
              <a:gd name="T7" fmla="*/ 15 h 45"/>
              <a:gd name="T8" fmla="*/ 0 w 75"/>
              <a:gd name="T9" fmla="*/ 16 h 45"/>
              <a:gd name="T10" fmla="*/ 21 w 75"/>
              <a:gd name="T11" fmla="*/ 31 h 45"/>
              <a:gd name="T12" fmla="*/ 31 w 75"/>
              <a:gd name="T13" fmla="*/ 30 h 45"/>
              <a:gd name="T14" fmla="*/ 36 w 75"/>
              <a:gd name="T15" fmla="*/ 25 h 45"/>
              <a:gd name="T16" fmla="*/ 51 w 75"/>
              <a:gd name="T17" fmla="*/ 25 h 45"/>
              <a:gd name="T18" fmla="*/ 51 w 75"/>
              <a:gd name="T19" fmla="*/ 34 h 45"/>
              <a:gd name="T20" fmla="*/ 38 w 75"/>
              <a:gd name="T21" fmla="*/ 37 h 45"/>
              <a:gd name="T22" fmla="*/ 41 w 75"/>
              <a:gd name="T23" fmla="*/ 45 h 45"/>
              <a:gd name="T24" fmla="*/ 61 w 75"/>
              <a:gd name="T25" fmla="*/ 40 h 45"/>
              <a:gd name="T26" fmla="*/ 63 w 75"/>
              <a:gd name="T27" fmla="*/ 18 h 45"/>
              <a:gd name="T28" fmla="*/ 30 w 75"/>
              <a:gd name="T29" fmla="*/ 17 h 45"/>
              <a:gd name="T30" fmla="*/ 27 w 75"/>
              <a:gd name="T31" fmla="*/ 20 h 45"/>
              <a:gd name="T32" fmla="*/ 26 w 75"/>
              <a:gd name="T33" fmla="*/ 19 h 45"/>
              <a:gd name="T34" fmla="*/ 22 w 75"/>
              <a:gd name="T35" fmla="*/ 17 h 45"/>
              <a:gd name="T36" fmla="*/ 20 w 75"/>
              <a:gd name="T37" fmla="*/ 15 h 45"/>
              <a:gd name="T38" fmla="*/ 21 w 75"/>
              <a:gd name="T39" fmla="*/ 15 h 45"/>
              <a:gd name="T40" fmla="*/ 34 w 75"/>
              <a:gd name="T41" fmla="*/ 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45">
                <a:moveTo>
                  <a:pt x="34" y="8"/>
                </a:moveTo>
                <a:cubicBezTo>
                  <a:pt x="37" y="7"/>
                  <a:pt x="37" y="4"/>
                  <a:pt x="34" y="3"/>
                </a:cubicBezTo>
                <a:cubicBezTo>
                  <a:pt x="33" y="2"/>
                  <a:pt x="31" y="1"/>
                  <a:pt x="28" y="0"/>
                </a:cubicBezTo>
                <a:cubicBezTo>
                  <a:pt x="0" y="15"/>
                  <a:pt x="0" y="15"/>
                  <a:pt x="0" y="15"/>
                </a:cubicBezTo>
                <a:cubicBezTo>
                  <a:pt x="0" y="16"/>
                  <a:pt x="0" y="16"/>
                  <a:pt x="0" y="16"/>
                </a:cubicBezTo>
                <a:cubicBezTo>
                  <a:pt x="21" y="31"/>
                  <a:pt x="21" y="31"/>
                  <a:pt x="21" y="31"/>
                </a:cubicBezTo>
                <a:cubicBezTo>
                  <a:pt x="24" y="31"/>
                  <a:pt x="29" y="31"/>
                  <a:pt x="31" y="30"/>
                </a:cubicBezTo>
                <a:cubicBezTo>
                  <a:pt x="32" y="28"/>
                  <a:pt x="33" y="26"/>
                  <a:pt x="36" y="25"/>
                </a:cubicBezTo>
                <a:cubicBezTo>
                  <a:pt x="40" y="23"/>
                  <a:pt x="46" y="22"/>
                  <a:pt x="51" y="25"/>
                </a:cubicBezTo>
                <a:cubicBezTo>
                  <a:pt x="56" y="28"/>
                  <a:pt x="55" y="32"/>
                  <a:pt x="51" y="34"/>
                </a:cubicBezTo>
                <a:cubicBezTo>
                  <a:pt x="47" y="36"/>
                  <a:pt x="43" y="37"/>
                  <a:pt x="38" y="37"/>
                </a:cubicBezTo>
                <a:cubicBezTo>
                  <a:pt x="37" y="40"/>
                  <a:pt x="39" y="43"/>
                  <a:pt x="41" y="45"/>
                </a:cubicBezTo>
                <a:cubicBezTo>
                  <a:pt x="48" y="45"/>
                  <a:pt x="55" y="43"/>
                  <a:pt x="61" y="40"/>
                </a:cubicBezTo>
                <a:cubicBezTo>
                  <a:pt x="71" y="34"/>
                  <a:pt x="75" y="26"/>
                  <a:pt x="63" y="18"/>
                </a:cubicBezTo>
                <a:cubicBezTo>
                  <a:pt x="53" y="12"/>
                  <a:pt x="41" y="12"/>
                  <a:pt x="30" y="17"/>
                </a:cubicBezTo>
                <a:cubicBezTo>
                  <a:pt x="29" y="18"/>
                  <a:pt x="28" y="19"/>
                  <a:pt x="27" y="20"/>
                </a:cubicBezTo>
                <a:cubicBezTo>
                  <a:pt x="26" y="19"/>
                  <a:pt x="26" y="19"/>
                  <a:pt x="26" y="19"/>
                </a:cubicBezTo>
                <a:cubicBezTo>
                  <a:pt x="22" y="17"/>
                  <a:pt x="22" y="17"/>
                  <a:pt x="22" y="17"/>
                </a:cubicBezTo>
                <a:cubicBezTo>
                  <a:pt x="20" y="15"/>
                  <a:pt x="20" y="15"/>
                  <a:pt x="20" y="15"/>
                </a:cubicBezTo>
                <a:cubicBezTo>
                  <a:pt x="21" y="15"/>
                  <a:pt x="21" y="15"/>
                  <a:pt x="21" y="15"/>
                </a:cubicBezTo>
                <a:lnTo>
                  <a:pt x="34"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0" name="iṩļîḍé">
            <a:extLst>
              <a:ext uri="{FF2B5EF4-FFF2-40B4-BE49-F238E27FC236}">
                <a16:creationId xmlns:a16="http://schemas.microsoft.com/office/drawing/2014/main" id="{CAFA40EA-4671-4773-822E-F462BDF651E9}"/>
              </a:ext>
            </a:extLst>
          </p:cNvPr>
          <p:cNvSpPr/>
          <p:nvPr/>
        </p:nvSpPr>
        <p:spPr bwMode="auto">
          <a:xfrm flipH="1">
            <a:off x="1132999" y="4009002"/>
            <a:ext cx="76214" cy="51072"/>
          </a:xfrm>
          <a:custGeom>
            <a:avLst/>
            <a:gdLst>
              <a:gd name="T0" fmla="*/ 32 w 66"/>
              <a:gd name="T1" fmla="*/ 16 h 44"/>
              <a:gd name="T2" fmla="*/ 32 w 66"/>
              <a:gd name="T3" fmla="*/ 18 h 44"/>
              <a:gd name="T4" fmla="*/ 41 w 66"/>
              <a:gd name="T5" fmla="*/ 33 h 44"/>
              <a:gd name="T6" fmla="*/ 51 w 66"/>
              <a:gd name="T7" fmla="*/ 41 h 44"/>
              <a:gd name="T8" fmla="*/ 54 w 66"/>
              <a:gd name="T9" fmla="*/ 44 h 44"/>
              <a:gd name="T10" fmla="*/ 61 w 66"/>
              <a:gd name="T11" fmla="*/ 41 h 44"/>
              <a:gd name="T12" fmla="*/ 64 w 66"/>
              <a:gd name="T13" fmla="*/ 39 h 44"/>
              <a:gd name="T14" fmla="*/ 66 w 66"/>
              <a:gd name="T15" fmla="*/ 37 h 44"/>
              <a:gd name="T16" fmla="*/ 63 w 66"/>
              <a:gd name="T17" fmla="*/ 35 h 44"/>
              <a:gd name="T18" fmla="*/ 44 w 66"/>
              <a:gd name="T19" fmla="*/ 11 h 44"/>
              <a:gd name="T20" fmla="*/ 43 w 66"/>
              <a:gd name="T21" fmla="*/ 6 h 44"/>
              <a:gd name="T22" fmla="*/ 41 w 66"/>
              <a:gd name="T23" fmla="*/ 3 h 44"/>
              <a:gd name="T24" fmla="*/ 31 w 66"/>
              <a:gd name="T25" fmla="*/ 0 h 44"/>
              <a:gd name="T26" fmla="*/ 0 w 66"/>
              <a:gd name="T27" fmla="*/ 17 h 44"/>
              <a:gd name="T28" fmla="*/ 5 w 66"/>
              <a:gd name="T29" fmla="*/ 21 h 44"/>
              <a:gd name="T30" fmla="*/ 9 w 66"/>
              <a:gd name="T31" fmla="*/ 23 h 44"/>
              <a:gd name="T32" fmla="*/ 21 w 66"/>
              <a:gd name="T33" fmla="*/ 17 h 44"/>
              <a:gd name="T34" fmla="*/ 31 w 66"/>
              <a:gd name="T35" fmla="*/ 10 h 44"/>
              <a:gd name="T36" fmla="*/ 32 w 66"/>
              <a:gd name="T37" fmla="*/ 10 h 44"/>
              <a:gd name="T38" fmla="*/ 32 w 66"/>
              <a:gd name="T39"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44">
                <a:moveTo>
                  <a:pt x="32" y="16"/>
                </a:moveTo>
                <a:cubicBezTo>
                  <a:pt x="32" y="18"/>
                  <a:pt x="32" y="18"/>
                  <a:pt x="32" y="18"/>
                </a:cubicBezTo>
                <a:cubicBezTo>
                  <a:pt x="33" y="22"/>
                  <a:pt x="36" y="28"/>
                  <a:pt x="41" y="33"/>
                </a:cubicBezTo>
                <a:cubicBezTo>
                  <a:pt x="44" y="36"/>
                  <a:pt x="47" y="39"/>
                  <a:pt x="51" y="41"/>
                </a:cubicBezTo>
                <a:cubicBezTo>
                  <a:pt x="54" y="44"/>
                  <a:pt x="54" y="44"/>
                  <a:pt x="54" y="44"/>
                </a:cubicBezTo>
                <a:cubicBezTo>
                  <a:pt x="56" y="43"/>
                  <a:pt x="58" y="42"/>
                  <a:pt x="61" y="41"/>
                </a:cubicBezTo>
                <a:cubicBezTo>
                  <a:pt x="62" y="40"/>
                  <a:pt x="63" y="39"/>
                  <a:pt x="64" y="39"/>
                </a:cubicBezTo>
                <a:cubicBezTo>
                  <a:pt x="65" y="38"/>
                  <a:pt x="66" y="38"/>
                  <a:pt x="66" y="37"/>
                </a:cubicBezTo>
                <a:cubicBezTo>
                  <a:pt x="63" y="35"/>
                  <a:pt x="63" y="35"/>
                  <a:pt x="63" y="35"/>
                </a:cubicBezTo>
                <a:cubicBezTo>
                  <a:pt x="53" y="27"/>
                  <a:pt x="47" y="20"/>
                  <a:pt x="44" y="11"/>
                </a:cubicBezTo>
                <a:cubicBezTo>
                  <a:pt x="43" y="6"/>
                  <a:pt x="43" y="6"/>
                  <a:pt x="43" y="6"/>
                </a:cubicBezTo>
                <a:cubicBezTo>
                  <a:pt x="43" y="5"/>
                  <a:pt x="42" y="4"/>
                  <a:pt x="41" y="3"/>
                </a:cubicBezTo>
                <a:cubicBezTo>
                  <a:pt x="39" y="2"/>
                  <a:pt x="34" y="0"/>
                  <a:pt x="31" y="0"/>
                </a:cubicBezTo>
                <a:cubicBezTo>
                  <a:pt x="0" y="17"/>
                  <a:pt x="0" y="17"/>
                  <a:pt x="0" y="17"/>
                </a:cubicBezTo>
                <a:cubicBezTo>
                  <a:pt x="1" y="18"/>
                  <a:pt x="2" y="20"/>
                  <a:pt x="5" y="21"/>
                </a:cubicBezTo>
                <a:cubicBezTo>
                  <a:pt x="6" y="22"/>
                  <a:pt x="8" y="23"/>
                  <a:pt x="9" y="23"/>
                </a:cubicBezTo>
                <a:cubicBezTo>
                  <a:pt x="21" y="17"/>
                  <a:pt x="21" y="17"/>
                  <a:pt x="21" y="17"/>
                </a:cubicBezTo>
                <a:cubicBezTo>
                  <a:pt x="23" y="15"/>
                  <a:pt x="29" y="12"/>
                  <a:pt x="31" y="10"/>
                </a:cubicBezTo>
                <a:cubicBezTo>
                  <a:pt x="32" y="10"/>
                  <a:pt x="32" y="10"/>
                  <a:pt x="32" y="10"/>
                </a:cubicBezTo>
                <a:cubicBezTo>
                  <a:pt x="31" y="12"/>
                  <a:pt x="32" y="15"/>
                  <a:pt x="32"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1" name="ïṣḻíḑé">
            <a:extLst>
              <a:ext uri="{FF2B5EF4-FFF2-40B4-BE49-F238E27FC236}">
                <a16:creationId xmlns:a16="http://schemas.microsoft.com/office/drawing/2014/main" id="{66C811DC-166C-4BA5-AF82-65E6440E65DE}"/>
              </a:ext>
            </a:extLst>
          </p:cNvPr>
          <p:cNvSpPr/>
          <p:nvPr/>
        </p:nvSpPr>
        <p:spPr bwMode="auto">
          <a:xfrm flipH="1">
            <a:off x="752713" y="3817288"/>
            <a:ext cx="77786" cy="40071"/>
          </a:xfrm>
          <a:custGeom>
            <a:avLst/>
            <a:gdLst>
              <a:gd name="T0" fmla="*/ 29 w 67"/>
              <a:gd name="T1" fmla="*/ 25 h 35"/>
              <a:gd name="T2" fmla="*/ 21 w 67"/>
              <a:gd name="T3" fmla="*/ 10 h 35"/>
              <a:gd name="T4" fmla="*/ 14 w 67"/>
              <a:gd name="T5" fmla="*/ 0 h 35"/>
              <a:gd name="T6" fmla="*/ 0 w 67"/>
              <a:gd name="T7" fmla="*/ 4 h 35"/>
              <a:gd name="T8" fmla="*/ 17 w 67"/>
              <a:gd name="T9" fmla="*/ 29 h 35"/>
              <a:gd name="T10" fmla="*/ 20 w 67"/>
              <a:gd name="T11" fmla="*/ 32 h 35"/>
              <a:gd name="T12" fmla="*/ 30 w 67"/>
              <a:gd name="T13" fmla="*/ 35 h 35"/>
              <a:gd name="T14" fmla="*/ 41 w 67"/>
              <a:gd name="T15" fmla="*/ 29 h 35"/>
              <a:gd name="T16" fmla="*/ 47 w 67"/>
              <a:gd name="T17" fmla="*/ 26 h 35"/>
              <a:gd name="T18" fmla="*/ 52 w 67"/>
              <a:gd name="T19" fmla="*/ 30 h 35"/>
              <a:gd name="T20" fmla="*/ 55 w 67"/>
              <a:gd name="T21" fmla="*/ 32 h 35"/>
              <a:gd name="T22" fmla="*/ 61 w 67"/>
              <a:gd name="T23" fmla="*/ 29 h 35"/>
              <a:gd name="T24" fmla="*/ 67 w 67"/>
              <a:gd name="T25" fmla="*/ 25 h 35"/>
              <a:gd name="T26" fmla="*/ 63 w 67"/>
              <a:gd name="T27" fmla="*/ 23 h 35"/>
              <a:gd name="T28" fmla="*/ 58 w 67"/>
              <a:gd name="T29" fmla="*/ 20 h 35"/>
              <a:gd name="T30" fmla="*/ 64 w 67"/>
              <a:gd name="T31" fmla="*/ 17 h 35"/>
              <a:gd name="T32" fmla="*/ 59 w 67"/>
              <a:gd name="T33" fmla="*/ 13 h 35"/>
              <a:gd name="T34" fmla="*/ 55 w 67"/>
              <a:gd name="T35" fmla="*/ 11 h 35"/>
              <a:gd name="T36" fmla="*/ 53 w 67"/>
              <a:gd name="T37" fmla="*/ 12 h 35"/>
              <a:gd name="T38" fmla="*/ 48 w 67"/>
              <a:gd name="T39" fmla="*/ 14 h 35"/>
              <a:gd name="T40" fmla="*/ 43 w 67"/>
              <a:gd name="T41" fmla="*/ 11 h 35"/>
              <a:gd name="T42" fmla="*/ 36 w 67"/>
              <a:gd name="T43" fmla="*/ 6 h 35"/>
              <a:gd name="T44" fmla="*/ 35 w 67"/>
              <a:gd name="T45" fmla="*/ 6 h 35"/>
              <a:gd name="T46" fmla="*/ 32 w 67"/>
              <a:gd name="T47" fmla="*/ 8 h 35"/>
              <a:gd name="T48" fmla="*/ 33 w 67"/>
              <a:gd name="T49" fmla="*/ 18 h 35"/>
              <a:gd name="T50" fmla="*/ 35 w 67"/>
              <a:gd name="T51" fmla="*/ 20 h 35"/>
              <a:gd name="T52" fmla="*/ 37 w 67"/>
              <a:gd name="T53" fmla="*/ 20 h 35"/>
              <a:gd name="T54" fmla="*/ 30 w 67"/>
              <a:gd name="T55" fmla="*/ 25 h 35"/>
              <a:gd name="T56" fmla="*/ 29 w 67"/>
              <a:gd name="T57"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35">
                <a:moveTo>
                  <a:pt x="29" y="25"/>
                </a:moveTo>
                <a:cubicBezTo>
                  <a:pt x="28" y="21"/>
                  <a:pt x="23" y="14"/>
                  <a:pt x="21" y="10"/>
                </a:cubicBezTo>
                <a:cubicBezTo>
                  <a:pt x="14" y="0"/>
                  <a:pt x="14" y="0"/>
                  <a:pt x="14" y="0"/>
                </a:cubicBezTo>
                <a:cubicBezTo>
                  <a:pt x="10" y="0"/>
                  <a:pt x="3" y="2"/>
                  <a:pt x="0" y="4"/>
                </a:cubicBezTo>
                <a:cubicBezTo>
                  <a:pt x="17" y="29"/>
                  <a:pt x="17" y="29"/>
                  <a:pt x="17" y="29"/>
                </a:cubicBezTo>
                <a:cubicBezTo>
                  <a:pt x="17" y="30"/>
                  <a:pt x="18" y="31"/>
                  <a:pt x="20" y="32"/>
                </a:cubicBezTo>
                <a:cubicBezTo>
                  <a:pt x="22" y="34"/>
                  <a:pt x="26" y="35"/>
                  <a:pt x="30" y="35"/>
                </a:cubicBezTo>
                <a:cubicBezTo>
                  <a:pt x="41" y="29"/>
                  <a:pt x="41" y="29"/>
                  <a:pt x="41" y="29"/>
                </a:cubicBezTo>
                <a:cubicBezTo>
                  <a:pt x="43" y="28"/>
                  <a:pt x="45" y="27"/>
                  <a:pt x="47" y="26"/>
                </a:cubicBezTo>
                <a:cubicBezTo>
                  <a:pt x="48" y="27"/>
                  <a:pt x="50" y="28"/>
                  <a:pt x="52" y="30"/>
                </a:cubicBezTo>
                <a:cubicBezTo>
                  <a:pt x="55" y="32"/>
                  <a:pt x="55" y="32"/>
                  <a:pt x="55" y="32"/>
                </a:cubicBezTo>
                <a:cubicBezTo>
                  <a:pt x="57" y="31"/>
                  <a:pt x="60" y="30"/>
                  <a:pt x="61" y="29"/>
                </a:cubicBezTo>
                <a:cubicBezTo>
                  <a:pt x="63" y="28"/>
                  <a:pt x="65" y="27"/>
                  <a:pt x="67" y="25"/>
                </a:cubicBezTo>
                <a:cubicBezTo>
                  <a:pt x="63" y="23"/>
                  <a:pt x="63" y="23"/>
                  <a:pt x="63" y="23"/>
                </a:cubicBezTo>
                <a:cubicBezTo>
                  <a:pt x="61" y="22"/>
                  <a:pt x="60" y="21"/>
                  <a:pt x="58" y="20"/>
                </a:cubicBezTo>
                <a:cubicBezTo>
                  <a:pt x="64" y="17"/>
                  <a:pt x="64" y="17"/>
                  <a:pt x="64" y="17"/>
                </a:cubicBezTo>
                <a:cubicBezTo>
                  <a:pt x="63" y="15"/>
                  <a:pt x="61" y="14"/>
                  <a:pt x="59" y="13"/>
                </a:cubicBezTo>
                <a:cubicBezTo>
                  <a:pt x="58" y="12"/>
                  <a:pt x="56" y="11"/>
                  <a:pt x="55" y="11"/>
                </a:cubicBezTo>
                <a:cubicBezTo>
                  <a:pt x="53" y="12"/>
                  <a:pt x="53" y="12"/>
                  <a:pt x="53" y="12"/>
                </a:cubicBezTo>
                <a:cubicBezTo>
                  <a:pt x="51" y="13"/>
                  <a:pt x="50" y="13"/>
                  <a:pt x="48" y="14"/>
                </a:cubicBezTo>
                <a:cubicBezTo>
                  <a:pt x="46" y="13"/>
                  <a:pt x="45" y="12"/>
                  <a:pt x="43" y="11"/>
                </a:cubicBezTo>
                <a:cubicBezTo>
                  <a:pt x="36" y="6"/>
                  <a:pt x="36" y="6"/>
                  <a:pt x="36" y="6"/>
                </a:cubicBezTo>
                <a:cubicBezTo>
                  <a:pt x="35" y="6"/>
                  <a:pt x="35" y="6"/>
                  <a:pt x="35" y="6"/>
                </a:cubicBezTo>
                <a:cubicBezTo>
                  <a:pt x="32" y="8"/>
                  <a:pt x="32" y="8"/>
                  <a:pt x="32" y="8"/>
                </a:cubicBezTo>
                <a:cubicBezTo>
                  <a:pt x="27" y="11"/>
                  <a:pt x="27" y="15"/>
                  <a:pt x="33" y="18"/>
                </a:cubicBezTo>
                <a:cubicBezTo>
                  <a:pt x="35" y="20"/>
                  <a:pt x="35" y="20"/>
                  <a:pt x="35" y="20"/>
                </a:cubicBezTo>
                <a:cubicBezTo>
                  <a:pt x="37" y="20"/>
                  <a:pt x="37" y="20"/>
                  <a:pt x="37" y="20"/>
                </a:cubicBezTo>
                <a:cubicBezTo>
                  <a:pt x="35" y="22"/>
                  <a:pt x="32" y="24"/>
                  <a:pt x="30" y="25"/>
                </a:cubicBezTo>
                <a:lnTo>
                  <a:pt x="29"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2" name="íṣḻiḍé">
            <a:extLst>
              <a:ext uri="{FF2B5EF4-FFF2-40B4-BE49-F238E27FC236}">
                <a16:creationId xmlns:a16="http://schemas.microsoft.com/office/drawing/2014/main" id="{D9F713A5-1CDC-4884-BFA4-760A10BC1525}"/>
              </a:ext>
            </a:extLst>
          </p:cNvPr>
          <p:cNvSpPr/>
          <p:nvPr/>
        </p:nvSpPr>
        <p:spPr bwMode="auto">
          <a:xfrm flipH="1">
            <a:off x="799855" y="3836931"/>
            <a:ext cx="88000" cy="50286"/>
          </a:xfrm>
          <a:custGeom>
            <a:avLst/>
            <a:gdLst>
              <a:gd name="T0" fmla="*/ 40 w 76"/>
              <a:gd name="T1" fmla="*/ 7 h 44"/>
              <a:gd name="T2" fmla="*/ 37 w 76"/>
              <a:gd name="T3" fmla="*/ 3 h 44"/>
              <a:gd name="T4" fmla="*/ 28 w 76"/>
              <a:gd name="T5" fmla="*/ 0 h 44"/>
              <a:gd name="T6" fmla="*/ 0 w 76"/>
              <a:gd name="T7" fmla="*/ 15 h 44"/>
              <a:gd name="T8" fmla="*/ 5 w 76"/>
              <a:gd name="T9" fmla="*/ 19 h 44"/>
              <a:gd name="T10" fmla="*/ 10 w 76"/>
              <a:gd name="T11" fmla="*/ 21 h 44"/>
              <a:gd name="T12" fmla="*/ 19 w 76"/>
              <a:gd name="T13" fmla="*/ 16 h 44"/>
              <a:gd name="T14" fmla="*/ 26 w 76"/>
              <a:gd name="T15" fmla="*/ 12 h 44"/>
              <a:gd name="T16" fmla="*/ 27 w 76"/>
              <a:gd name="T17" fmla="*/ 12 h 44"/>
              <a:gd name="T18" fmla="*/ 26 w 76"/>
              <a:gd name="T19" fmla="*/ 17 h 44"/>
              <a:gd name="T20" fmla="*/ 26 w 76"/>
              <a:gd name="T21" fmla="*/ 26 h 44"/>
              <a:gd name="T22" fmla="*/ 37 w 76"/>
              <a:gd name="T23" fmla="*/ 27 h 44"/>
              <a:gd name="T24" fmla="*/ 40 w 76"/>
              <a:gd name="T25" fmla="*/ 24 h 44"/>
              <a:gd name="T26" fmla="*/ 53 w 76"/>
              <a:gd name="T27" fmla="*/ 25 h 44"/>
              <a:gd name="T28" fmla="*/ 53 w 76"/>
              <a:gd name="T29" fmla="*/ 33 h 44"/>
              <a:gd name="T30" fmla="*/ 39 w 76"/>
              <a:gd name="T31" fmla="*/ 36 h 44"/>
              <a:gd name="T32" fmla="*/ 42 w 76"/>
              <a:gd name="T33" fmla="*/ 44 h 44"/>
              <a:gd name="T34" fmla="*/ 64 w 76"/>
              <a:gd name="T35" fmla="*/ 38 h 44"/>
              <a:gd name="T36" fmla="*/ 66 w 76"/>
              <a:gd name="T37" fmla="*/ 18 h 44"/>
              <a:gd name="T38" fmla="*/ 40 w 76"/>
              <a:gd name="T39" fmla="*/ 16 h 44"/>
              <a:gd name="T40" fmla="*/ 40 w 76"/>
              <a:gd name="T41" fmla="*/ 14 h 44"/>
              <a:gd name="T42" fmla="*/ 40 w 76"/>
              <a:gd name="T43"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44">
                <a:moveTo>
                  <a:pt x="40" y="7"/>
                </a:moveTo>
                <a:cubicBezTo>
                  <a:pt x="40" y="5"/>
                  <a:pt x="39" y="4"/>
                  <a:pt x="37" y="3"/>
                </a:cubicBezTo>
                <a:cubicBezTo>
                  <a:pt x="35" y="1"/>
                  <a:pt x="31" y="1"/>
                  <a:pt x="28" y="0"/>
                </a:cubicBezTo>
                <a:cubicBezTo>
                  <a:pt x="0" y="15"/>
                  <a:pt x="0" y="15"/>
                  <a:pt x="0" y="15"/>
                </a:cubicBezTo>
                <a:cubicBezTo>
                  <a:pt x="1" y="17"/>
                  <a:pt x="3" y="18"/>
                  <a:pt x="5" y="19"/>
                </a:cubicBezTo>
                <a:cubicBezTo>
                  <a:pt x="6" y="20"/>
                  <a:pt x="8" y="21"/>
                  <a:pt x="10" y="21"/>
                </a:cubicBezTo>
                <a:cubicBezTo>
                  <a:pt x="19" y="16"/>
                  <a:pt x="19" y="16"/>
                  <a:pt x="19" y="16"/>
                </a:cubicBezTo>
                <a:cubicBezTo>
                  <a:pt x="21" y="15"/>
                  <a:pt x="25" y="13"/>
                  <a:pt x="26" y="12"/>
                </a:cubicBezTo>
                <a:cubicBezTo>
                  <a:pt x="27" y="12"/>
                  <a:pt x="27" y="12"/>
                  <a:pt x="27" y="12"/>
                </a:cubicBezTo>
                <a:cubicBezTo>
                  <a:pt x="26" y="13"/>
                  <a:pt x="26" y="16"/>
                  <a:pt x="26" y="17"/>
                </a:cubicBezTo>
                <a:cubicBezTo>
                  <a:pt x="26" y="26"/>
                  <a:pt x="26" y="26"/>
                  <a:pt x="26" y="26"/>
                </a:cubicBezTo>
                <a:cubicBezTo>
                  <a:pt x="29" y="27"/>
                  <a:pt x="34" y="28"/>
                  <a:pt x="37" y="27"/>
                </a:cubicBezTo>
                <a:cubicBezTo>
                  <a:pt x="38" y="26"/>
                  <a:pt x="39" y="25"/>
                  <a:pt x="40" y="24"/>
                </a:cubicBezTo>
                <a:cubicBezTo>
                  <a:pt x="44" y="22"/>
                  <a:pt x="49" y="22"/>
                  <a:pt x="53" y="25"/>
                </a:cubicBezTo>
                <a:cubicBezTo>
                  <a:pt x="58" y="27"/>
                  <a:pt x="58" y="31"/>
                  <a:pt x="53" y="33"/>
                </a:cubicBezTo>
                <a:cubicBezTo>
                  <a:pt x="49" y="35"/>
                  <a:pt x="44" y="36"/>
                  <a:pt x="39" y="36"/>
                </a:cubicBezTo>
                <a:cubicBezTo>
                  <a:pt x="39" y="39"/>
                  <a:pt x="40" y="42"/>
                  <a:pt x="42" y="44"/>
                </a:cubicBezTo>
                <a:cubicBezTo>
                  <a:pt x="48" y="44"/>
                  <a:pt x="57" y="42"/>
                  <a:pt x="64" y="38"/>
                </a:cubicBezTo>
                <a:cubicBezTo>
                  <a:pt x="74" y="33"/>
                  <a:pt x="76" y="25"/>
                  <a:pt x="66" y="18"/>
                </a:cubicBezTo>
                <a:cubicBezTo>
                  <a:pt x="58" y="13"/>
                  <a:pt x="48" y="13"/>
                  <a:pt x="40" y="16"/>
                </a:cubicBezTo>
                <a:cubicBezTo>
                  <a:pt x="40" y="16"/>
                  <a:pt x="40" y="15"/>
                  <a:pt x="40" y="14"/>
                </a:cubicBezTo>
                <a:lnTo>
                  <a:pt x="4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3" name="iṣḻiďe">
            <a:extLst>
              <a:ext uri="{FF2B5EF4-FFF2-40B4-BE49-F238E27FC236}">
                <a16:creationId xmlns:a16="http://schemas.microsoft.com/office/drawing/2014/main" id="{36797B1C-80EF-40B4-8E2E-0D72E8703116}"/>
              </a:ext>
            </a:extLst>
          </p:cNvPr>
          <p:cNvSpPr/>
          <p:nvPr/>
        </p:nvSpPr>
        <p:spPr bwMode="auto">
          <a:xfrm flipH="1">
            <a:off x="865856" y="3874644"/>
            <a:ext cx="81714" cy="49500"/>
          </a:xfrm>
          <a:custGeom>
            <a:avLst/>
            <a:gdLst>
              <a:gd name="T0" fmla="*/ 45 w 71"/>
              <a:gd name="T1" fmla="*/ 20 h 43"/>
              <a:gd name="T2" fmla="*/ 39 w 71"/>
              <a:gd name="T3" fmla="*/ 5 h 43"/>
              <a:gd name="T4" fmla="*/ 8 w 71"/>
              <a:gd name="T5" fmla="*/ 5 h 43"/>
              <a:gd name="T6" fmla="*/ 3 w 71"/>
              <a:gd name="T7" fmla="*/ 9 h 43"/>
              <a:gd name="T8" fmla="*/ 4 w 71"/>
              <a:gd name="T9" fmla="*/ 22 h 43"/>
              <a:gd name="T10" fmla="*/ 16 w 71"/>
              <a:gd name="T11" fmla="*/ 19 h 43"/>
              <a:gd name="T12" fmla="*/ 15 w 71"/>
              <a:gd name="T13" fmla="*/ 12 h 43"/>
              <a:gd name="T14" fmla="*/ 16 w 71"/>
              <a:gd name="T15" fmla="*/ 11 h 43"/>
              <a:gd name="T16" fmla="*/ 27 w 71"/>
              <a:gd name="T17" fmla="*/ 12 h 43"/>
              <a:gd name="T18" fmla="*/ 30 w 71"/>
              <a:gd name="T19" fmla="*/ 16 h 43"/>
              <a:gd name="T20" fmla="*/ 30 w 71"/>
              <a:gd name="T21" fmla="*/ 18 h 43"/>
              <a:gd name="T22" fmla="*/ 29 w 71"/>
              <a:gd name="T23" fmla="*/ 27 h 43"/>
              <a:gd name="T24" fmla="*/ 33 w 71"/>
              <a:gd name="T25" fmla="*/ 40 h 43"/>
              <a:gd name="T26" fmla="*/ 45 w 71"/>
              <a:gd name="T27" fmla="*/ 43 h 43"/>
              <a:gd name="T28" fmla="*/ 68 w 71"/>
              <a:gd name="T29" fmla="*/ 30 h 43"/>
              <a:gd name="T30" fmla="*/ 71 w 71"/>
              <a:gd name="T31" fmla="*/ 26 h 43"/>
              <a:gd name="T32" fmla="*/ 69 w 71"/>
              <a:gd name="T33" fmla="*/ 23 h 43"/>
              <a:gd name="T34" fmla="*/ 65 w 71"/>
              <a:gd name="T35" fmla="*/ 20 h 43"/>
              <a:gd name="T36" fmla="*/ 59 w 71"/>
              <a:gd name="T37" fmla="*/ 23 h 43"/>
              <a:gd name="T38" fmla="*/ 55 w 71"/>
              <a:gd name="T39" fmla="*/ 26 h 43"/>
              <a:gd name="T40" fmla="*/ 44 w 71"/>
              <a:gd name="T41" fmla="*/ 32 h 43"/>
              <a:gd name="T42" fmla="*/ 44 w 71"/>
              <a:gd name="T43" fmla="*/ 25 h 43"/>
              <a:gd name="T44" fmla="*/ 45 w 71"/>
              <a:gd name="T45"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1" h="43">
                <a:moveTo>
                  <a:pt x="45" y="20"/>
                </a:moveTo>
                <a:cubicBezTo>
                  <a:pt x="46" y="14"/>
                  <a:pt x="46" y="9"/>
                  <a:pt x="39" y="5"/>
                </a:cubicBezTo>
                <a:cubicBezTo>
                  <a:pt x="30" y="0"/>
                  <a:pt x="18" y="0"/>
                  <a:pt x="8" y="5"/>
                </a:cubicBezTo>
                <a:cubicBezTo>
                  <a:pt x="6" y="6"/>
                  <a:pt x="4" y="8"/>
                  <a:pt x="3" y="9"/>
                </a:cubicBezTo>
                <a:cubicBezTo>
                  <a:pt x="0" y="13"/>
                  <a:pt x="0" y="18"/>
                  <a:pt x="4" y="22"/>
                </a:cubicBezTo>
                <a:cubicBezTo>
                  <a:pt x="8" y="22"/>
                  <a:pt x="13" y="21"/>
                  <a:pt x="16" y="19"/>
                </a:cubicBezTo>
                <a:cubicBezTo>
                  <a:pt x="14" y="17"/>
                  <a:pt x="13" y="14"/>
                  <a:pt x="15" y="12"/>
                </a:cubicBezTo>
                <a:cubicBezTo>
                  <a:pt x="16" y="12"/>
                  <a:pt x="16" y="12"/>
                  <a:pt x="16" y="11"/>
                </a:cubicBezTo>
                <a:cubicBezTo>
                  <a:pt x="20" y="10"/>
                  <a:pt x="24" y="10"/>
                  <a:pt x="27" y="12"/>
                </a:cubicBezTo>
                <a:cubicBezTo>
                  <a:pt x="29" y="13"/>
                  <a:pt x="30" y="14"/>
                  <a:pt x="30" y="16"/>
                </a:cubicBezTo>
                <a:cubicBezTo>
                  <a:pt x="30" y="17"/>
                  <a:pt x="30" y="18"/>
                  <a:pt x="30" y="18"/>
                </a:cubicBezTo>
                <a:cubicBezTo>
                  <a:pt x="29" y="27"/>
                  <a:pt x="29" y="27"/>
                  <a:pt x="29" y="27"/>
                </a:cubicBezTo>
                <a:cubicBezTo>
                  <a:pt x="28" y="33"/>
                  <a:pt x="29" y="38"/>
                  <a:pt x="33" y="40"/>
                </a:cubicBezTo>
                <a:cubicBezTo>
                  <a:pt x="36" y="42"/>
                  <a:pt x="42" y="43"/>
                  <a:pt x="45" y="43"/>
                </a:cubicBezTo>
                <a:cubicBezTo>
                  <a:pt x="68" y="30"/>
                  <a:pt x="68" y="30"/>
                  <a:pt x="68" y="30"/>
                </a:cubicBezTo>
                <a:cubicBezTo>
                  <a:pt x="70" y="29"/>
                  <a:pt x="71" y="28"/>
                  <a:pt x="71" y="26"/>
                </a:cubicBezTo>
                <a:cubicBezTo>
                  <a:pt x="71" y="25"/>
                  <a:pt x="71" y="24"/>
                  <a:pt x="69" y="23"/>
                </a:cubicBezTo>
                <a:cubicBezTo>
                  <a:pt x="68" y="22"/>
                  <a:pt x="66" y="21"/>
                  <a:pt x="65" y="20"/>
                </a:cubicBezTo>
                <a:cubicBezTo>
                  <a:pt x="59" y="23"/>
                  <a:pt x="59" y="23"/>
                  <a:pt x="59" y="23"/>
                </a:cubicBezTo>
                <a:cubicBezTo>
                  <a:pt x="55" y="26"/>
                  <a:pt x="55" y="26"/>
                  <a:pt x="55" y="26"/>
                </a:cubicBezTo>
                <a:cubicBezTo>
                  <a:pt x="52" y="27"/>
                  <a:pt x="48" y="30"/>
                  <a:pt x="44" y="32"/>
                </a:cubicBezTo>
                <a:cubicBezTo>
                  <a:pt x="43" y="31"/>
                  <a:pt x="44" y="28"/>
                  <a:pt x="44" y="25"/>
                </a:cubicBezTo>
                <a:lnTo>
                  <a:pt x="45"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4" name="iṩļiďè">
            <a:extLst>
              <a:ext uri="{FF2B5EF4-FFF2-40B4-BE49-F238E27FC236}">
                <a16:creationId xmlns:a16="http://schemas.microsoft.com/office/drawing/2014/main" id="{8103E654-550B-4FC1-84C5-8E4FB65A8DA8}"/>
              </a:ext>
            </a:extLst>
          </p:cNvPr>
          <p:cNvSpPr/>
          <p:nvPr/>
        </p:nvSpPr>
        <p:spPr bwMode="auto">
          <a:xfrm flipH="1">
            <a:off x="907500" y="3901360"/>
            <a:ext cx="79357" cy="47929"/>
          </a:xfrm>
          <a:custGeom>
            <a:avLst/>
            <a:gdLst>
              <a:gd name="T0" fmla="*/ 27 w 69"/>
              <a:gd name="T1" fmla="*/ 36 h 42"/>
              <a:gd name="T2" fmla="*/ 31 w 69"/>
              <a:gd name="T3" fmla="*/ 40 h 42"/>
              <a:gd name="T4" fmla="*/ 37 w 69"/>
              <a:gd name="T5" fmla="*/ 42 h 42"/>
              <a:gd name="T6" fmla="*/ 69 w 69"/>
              <a:gd name="T7" fmla="*/ 25 h 42"/>
              <a:gd name="T8" fmla="*/ 65 w 69"/>
              <a:gd name="T9" fmla="*/ 22 h 42"/>
              <a:gd name="T10" fmla="*/ 59 w 69"/>
              <a:gd name="T11" fmla="*/ 19 h 42"/>
              <a:gd name="T12" fmla="*/ 55 w 69"/>
              <a:gd name="T13" fmla="*/ 21 h 42"/>
              <a:gd name="T14" fmla="*/ 50 w 69"/>
              <a:gd name="T15" fmla="*/ 24 h 42"/>
              <a:gd name="T16" fmla="*/ 44 w 69"/>
              <a:gd name="T17" fmla="*/ 21 h 42"/>
              <a:gd name="T18" fmla="*/ 11 w 69"/>
              <a:gd name="T19" fmla="*/ 0 h 42"/>
              <a:gd name="T20" fmla="*/ 5 w 69"/>
              <a:gd name="T21" fmla="*/ 3 h 42"/>
              <a:gd name="T22" fmla="*/ 0 w 69"/>
              <a:gd name="T23" fmla="*/ 6 h 42"/>
              <a:gd name="T24" fmla="*/ 0 w 69"/>
              <a:gd name="T25" fmla="*/ 24 h 42"/>
              <a:gd name="T26" fmla="*/ 11 w 69"/>
              <a:gd name="T27" fmla="*/ 25 h 42"/>
              <a:gd name="T28" fmla="*/ 15 w 69"/>
              <a:gd name="T29" fmla="*/ 15 h 42"/>
              <a:gd name="T30" fmla="*/ 23 w 69"/>
              <a:gd name="T31" fmla="*/ 21 h 42"/>
              <a:gd name="T32" fmla="*/ 33 w 69"/>
              <a:gd name="T33" fmla="*/ 27 h 42"/>
              <a:gd name="T34" fmla="*/ 38 w 69"/>
              <a:gd name="T35" fmla="*/ 30 h 42"/>
              <a:gd name="T36" fmla="*/ 33 w 69"/>
              <a:gd name="T37" fmla="*/ 33 h 42"/>
              <a:gd name="T38" fmla="*/ 27 w 69"/>
              <a:gd name="T3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2">
                <a:moveTo>
                  <a:pt x="27" y="36"/>
                </a:moveTo>
                <a:cubicBezTo>
                  <a:pt x="28" y="38"/>
                  <a:pt x="30" y="39"/>
                  <a:pt x="31" y="40"/>
                </a:cubicBezTo>
                <a:cubicBezTo>
                  <a:pt x="33" y="41"/>
                  <a:pt x="35" y="42"/>
                  <a:pt x="37" y="42"/>
                </a:cubicBezTo>
                <a:cubicBezTo>
                  <a:pt x="69" y="25"/>
                  <a:pt x="69" y="25"/>
                  <a:pt x="69" y="25"/>
                </a:cubicBezTo>
                <a:cubicBezTo>
                  <a:pt x="68" y="24"/>
                  <a:pt x="66" y="23"/>
                  <a:pt x="65" y="22"/>
                </a:cubicBezTo>
                <a:cubicBezTo>
                  <a:pt x="63" y="21"/>
                  <a:pt x="61" y="20"/>
                  <a:pt x="59" y="19"/>
                </a:cubicBezTo>
                <a:cubicBezTo>
                  <a:pt x="55" y="21"/>
                  <a:pt x="55" y="21"/>
                  <a:pt x="55" y="21"/>
                </a:cubicBezTo>
                <a:cubicBezTo>
                  <a:pt x="54" y="22"/>
                  <a:pt x="51" y="24"/>
                  <a:pt x="50" y="24"/>
                </a:cubicBezTo>
                <a:cubicBezTo>
                  <a:pt x="48" y="23"/>
                  <a:pt x="46" y="22"/>
                  <a:pt x="44" y="21"/>
                </a:cubicBezTo>
                <a:cubicBezTo>
                  <a:pt x="11" y="0"/>
                  <a:pt x="11" y="0"/>
                  <a:pt x="11" y="0"/>
                </a:cubicBezTo>
                <a:cubicBezTo>
                  <a:pt x="8" y="1"/>
                  <a:pt x="7" y="2"/>
                  <a:pt x="5" y="3"/>
                </a:cubicBezTo>
                <a:cubicBezTo>
                  <a:pt x="3" y="4"/>
                  <a:pt x="1" y="5"/>
                  <a:pt x="0" y="6"/>
                </a:cubicBezTo>
                <a:cubicBezTo>
                  <a:pt x="2" y="11"/>
                  <a:pt x="3" y="17"/>
                  <a:pt x="0" y="24"/>
                </a:cubicBezTo>
                <a:cubicBezTo>
                  <a:pt x="3" y="25"/>
                  <a:pt x="8" y="26"/>
                  <a:pt x="11" y="25"/>
                </a:cubicBezTo>
                <a:cubicBezTo>
                  <a:pt x="13" y="22"/>
                  <a:pt x="15" y="19"/>
                  <a:pt x="15" y="15"/>
                </a:cubicBezTo>
                <a:cubicBezTo>
                  <a:pt x="18" y="17"/>
                  <a:pt x="21" y="20"/>
                  <a:pt x="23" y="21"/>
                </a:cubicBezTo>
                <a:cubicBezTo>
                  <a:pt x="33" y="27"/>
                  <a:pt x="33" y="27"/>
                  <a:pt x="33" y="27"/>
                </a:cubicBezTo>
                <a:cubicBezTo>
                  <a:pt x="34" y="28"/>
                  <a:pt x="36" y="29"/>
                  <a:pt x="38" y="30"/>
                </a:cubicBezTo>
                <a:cubicBezTo>
                  <a:pt x="37" y="31"/>
                  <a:pt x="34" y="32"/>
                  <a:pt x="33" y="33"/>
                </a:cubicBezTo>
                <a:lnTo>
                  <a:pt x="27"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5" name="íṥ1îḓè">
            <a:extLst>
              <a:ext uri="{FF2B5EF4-FFF2-40B4-BE49-F238E27FC236}">
                <a16:creationId xmlns:a16="http://schemas.microsoft.com/office/drawing/2014/main" id="{4FD4DA61-0BA6-40C7-A3A5-A291120977D4}"/>
              </a:ext>
            </a:extLst>
          </p:cNvPr>
          <p:cNvSpPr/>
          <p:nvPr/>
        </p:nvSpPr>
        <p:spPr bwMode="auto">
          <a:xfrm flipH="1">
            <a:off x="964857" y="3926502"/>
            <a:ext cx="76214" cy="44786"/>
          </a:xfrm>
          <a:custGeom>
            <a:avLst/>
            <a:gdLst>
              <a:gd name="T0" fmla="*/ 41 w 66"/>
              <a:gd name="T1" fmla="*/ 39 h 39"/>
              <a:gd name="T2" fmla="*/ 59 w 66"/>
              <a:gd name="T3" fmla="*/ 35 h 39"/>
              <a:gd name="T4" fmla="*/ 66 w 66"/>
              <a:gd name="T5" fmla="*/ 25 h 39"/>
              <a:gd name="T6" fmla="*/ 51 w 66"/>
              <a:gd name="T7" fmla="*/ 10 h 39"/>
              <a:gd name="T8" fmla="*/ 25 w 66"/>
              <a:gd name="T9" fmla="*/ 0 h 39"/>
              <a:gd name="T10" fmla="*/ 8 w 66"/>
              <a:gd name="T11" fmla="*/ 4 h 39"/>
              <a:gd name="T12" fmla="*/ 0 w 66"/>
              <a:gd name="T13" fmla="*/ 14 h 39"/>
              <a:gd name="T14" fmla="*/ 15 w 66"/>
              <a:gd name="T15" fmla="*/ 29 h 39"/>
              <a:gd name="T16" fmla="*/ 41 w 66"/>
              <a:gd name="T17" fmla="*/ 39 h 39"/>
              <a:gd name="T18" fmla="*/ 17 w 66"/>
              <a:gd name="T19" fmla="*/ 9 h 39"/>
              <a:gd name="T20" fmla="*/ 24 w 66"/>
              <a:gd name="T21" fmla="*/ 9 h 39"/>
              <a:gd name="T22" fmla="*/ 39 w 66"/>
              <a:gd name="T23" fmla="*/ 16 h 39"/>
              <a:gd name="T24" fmla="*/ 51 w 66"/>
              <a:gd name="T25" fmla="*/ 26 h 39"/>
              <a:gd name="T26" fmla="*/ 50 w 66"/>
              <a:gd name="T27" fmla="*/ 30 h 39"/>
              <a:gd name="T28" fmla="*/ 42 w 66"/>
              <a:gd name="T29" fmla="*/ 30 h 39"/>
              <a:gd name="T30" fmla="*/ 27 w 66"/>
              <a:gd name="T31" fmla="*/ 23 h 39"/>
              <a:gd name="T32" fmla="*/ 15 w 66"/>
              <a:gd name="T33" fmla="*/ 14 h 39"/>
              <a:gd name="T34" fmla="*/ 17 w 66"/>
              <a:gd name="T35"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
                <a:moveTo>
                  <a:pt x="41" y="39"/>
                </a:moveTo>
                <a:cubicBezTo>
                  <a:pt x="47" y="39"/>
                  <a:pt x="52" y="39"/>
                  <a:pt x="59" y="35"/>
                </a:cubicBezTo>
                <a:cubicBezTo>
                  <a:pt x="65" y="32"/>
                  <a:pt x="66" y="29"/>
                  <a:pt x="66" y="25"/>
                </a:cubicBezTo>
                <a:cubicBezTo>
                  <a:pt x="66" y="20"/>
                  <a:pt x="59" y="15"/>
                  <a:pt x="51" y="10"/>
                </a:cubicBezTo>
                <a:cubicBezTo>
                  <a:pt x="43" y="5"/>
                  <a:pt x="35" y="1"/>
                  <a:pt x="25" y="0"/>
                </a:cubicBezTo>
                <a:cubicBezTo>
                  <a:pt x="20" y="0"/>
                  <a:pt x="14" y="1"/>
                  <a:pt x="8" y="4"/>
                </a:cubicBezTo>
                <a:cubicBezTo>
                  <a:pt x="2" y="7"/>
                  <a:pt x="0" y="11"/>
                  <a:pt x="0" y="14"/>
                </a:cubicBezTo>
                <a:cubicBezTo>
                  <a:pt x="1" y="20"/>
                  <a:pt x="7" y="24"/>
                  <a:pt x="15" y="29"/>
                </a:cubicBezTo>
                <a:cubicBezTo>
                  <a:pt x="23" y="34"/>
                  <a:pt x="31" y="38"/>
                  <a:pt x="41" y="39"/>
                </a:cubicBezTo>
                <a:close/>
                <a:moveTo>
                  <a:pt x="17" y="9"/>
                </a:moveTo>
                <a:cubicBezTo>
                  <a:pt x="19" y="8"/>
                  <a:pt x="21" y="8"/>
                  <a:pt x="24" y="9"/>
                </a:cubicBezTo>
                <a:cubicBezTo>
                  <a:pt x="27" y="10"/>
                  <a:pt x="32" y="12"/>
                  <a:pt x="39" y="16"/>
                </a:cubicBezTo>
                <a:cubicBezTo>
                  <a:pt x="46" y="21"/>
                  <a:pt x="50" y="24"/>
                  <a:pt x="51" y="26"/>
                </a:cubicBezTo>
                <a:cubicBezTo>
                  <a:pt x="52" y="27"/>
                  <a:pt x="52" y="29"/>
                  <a:pt x="50" y="30"/>
                </a:cubicBezTo>
                <a:cubicBezTo>
                  <a:pt x="48" y="31"/>
                  <a:pt x="45" y="31"/>
                  <a:pt x="42" y="30"/>
                </a:cubicBezTo>
                <a:cubicBezTo>
                  <a:pt x="39" y="30"/>
                  <a:pt x="34" y="27"/>
                  <a:pt x="27" y="23"/>
                </a:cubicBezTo>
                <a:cubicBezTo>
                  <a:pt x="20" y="18"/>
                  <a:pt x="17" y="15"/>
                  <a:pt x="15" y="14"/>
                </a:cubicBezTo>
                <a:cubicBezTo>
                  <a:pt x="14" y="12"/>
                  <a:pt x="15" y="10"/>
                  <a:pt x="17"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6" name="í$lidè">
            <a:extLst>
              <a:ext uri="{FF2B5EF4-FFF2-40B4-BE49-F238E27FC236}">
                <a16:creationId xmlns:a16="http://schemas.microsoft.com/office/drawing/2014/main" id="{42580072-9415-4077-BF6E-8F45DAE7D465}"/>
              </a:ext>
            </a:extLst>
          </p:cNvPr>
          <p:cNvSpPr/>
          <p:nvPr/>
        </p:nvSpPr>
        <p:spPr bwMode="auto">
          <a:xfrm flipH="1">
            <a:off x="1008856" y="3951644"/>
            <a:ext cx="84072" cy="47929"/>
          </a:xfrm>
          <a:custGeom>
            <a:avLst/>
            <a:gdLst>
              <a:gd name="T0" fmla="*/ 50 w 73"/>
              <a:gd name="T1" fmla="*/ 32 h 42"/>
              <a:gd name="T2" fmla="*/ 40 w 73"/>
              <a:gd name="T3" fmla="*/ 35 h 42"/>
              <a:gd name="T4" fmla="*/ 45 w 73"/>
              <a:gd name="T5" fmla="*/ 42 h 42"/>
              <a:gd name="T6" fmla="*/ 60 w 73"/>
              <a:gd name="T7" fmla="*/ 37 h 42"/>
              <a:gd name="T8" fmla="*/ 55 w 73"/>
              <a:gd name="T9" fmla="*/ 10 h 42"/>
              <a:gd name="T10" fmla="*/ 31 w 73"/>
              <a:gd name="T11" fmla="*/ 1 h 42"/>
              <a:gd name="T12" fmla="*/ 12 w 73"/>
              <a:gd name="T13" fmla="*/ 4 h 42"/>
              <a:gd name="T14" fmla="*/ 12 w 73"/>
              <a:gd name="T15" fmla="*/ 25 h 42"/>
              <a:gd name="T16" fmla="*/ 42 w 73"/>
              <a:gd name="T17" fmla="*/ 27 h 42"/>
              <a:gd name="T18" fmla="*/ 48 w 73"/>
              <a:gd name="T19" fmla="*/ 20 h 42"/>
              <a:gd name="T20" fmla="*/ 50 w 73"/>
              <a:gd name="T21" fmla="*/ 32 h 42"/>
              <a:gd name="T22" fmla="*/ 36 w 73"/>
              <a:gd name="T23" fmla="*/ 20 h 42"/>
              <a:gd name="T24" fmla="*/ 23 w 73"/>
              <a:gd name="T25" fmla="*/ 18 h 42"/>
              <a:gd name="T26" fmla="*/ 20 w 73"/>
              <a:gd name="T27" fmla="*/ 10 h 42"/>
              <a:gd name="T28" fmla="*/ 26 w 73"/>
              <a:gd name="T29" fmla="*/ 9 h 42"/>
              <a:gd name="T30" fmla="*/ 39 w 73"/>
              <a:gd name="T31" fmla="*/ 14 h 42"/>
              <a:gd name="T32" fmla="*/ 40 w 73"/>
              <a:gd name="T33" fmla="*/ 15 h 42"/>
              <a:gd name="T34" fmla="*/ 36 w 73"/>
              <a:gd name="T35"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42">
                <a:moveTo>
                  <a:pt x="50" y="32"/>
                </a:moveTo>
                <a:cubicBezTo>
                  <a:pt x="47" y="34"/>
                  <a:pt x="43" y="35"/>
                  <a:pt x="40" y="35"/>
                </a:cubicBezTo>
                <a:cubicBezTo>
                  <a:pt x="40" y="38"/>
                  <a:pt x="42" y="40"/>
                  <a:pt x="45" y="42"/>
                </a:cubicBezTo>
                <a:cubicBezTo>
                  <a:pt x="49" y="42"/>
                  <a:pt x="55" y="40"/>
                  <a:pt x="60" y="37"/>
                </a:cubicBezTo>
                <a:cubicBezTo>
                  <a:pt x="73" y="30"/>
                  <a:pt x="71" y="20"/>
                  <a:pt x="55" y="10"/>
                </a:cubicBezTo>
                <a:cubicBezTo>
                  <a:pt x="42" y="2"/>
                  <a:pt x="34" y="1"/>
                  <a:pt x="31" y="1"/>
                </a:cubicBezTo>
                <a:cubicBezTo>
                  <a:pt x="27" y="0"/>
                  <a:pt x="20" y="0"/>
                  <a:pt x="12" y="4"/>
                </a:cubicBezTo>
                <a:cubicBezTo>
                  <a:pt x="2" y="9"/>
                  <a:pt x="0" y="18"/>
                  <a:pt x="12" y="25"/>
                </a:cubicBezTo>
                <a:cubicBezTo>
                  <a:pt x="23" y="32"/>
                  <a:pt x="34" y="32"/>
                  <a:pt x="42" y="27"/>
                </a:cubicBezTo>
                <a:cubicBezTo>
                  <a:pt x="46" y="25"/>
                  <a:pt x="48" y="23"/>
                  <a:pt x="48" y="20"/>
                </a:cubicBezTo>
                <a:cubicBezTo>
                  <a:pt x="54" y="24"/>
                  <a:pt x="56" y="29"/>
                  <a:pt x="50" y="32"/>
                </a:cubicBezTo>
                <a:close/>
                <a:moveTo>
                  <a:pt x="36" y="20"/>
                </a:moveTo>
                <a:cubicBezTo>
                  <a:pt x="32" y="21"/>
                  <a:pt x="28" y="21"/>
                  <a:pt x="23" y="18"/>
                </a:cubicBezTo>
                <a:cubicBezTo>
                  <a:pt x="18" y="15"/>
                  <a:pt x="16" y="12"/>
                  <a:pt x="20" y="10"/>
                </a:cubicBezTo>
                <a:cubicBezTo>
                  <a:pt x="22" y="9"/>
                  <a:pt x="24" y="9"/>
                  <a:pt x="26" y="9"/>
                </a:cubicBezTo>
                <a:cubicBezTo>
                  <a:pt x="29" y="9"/>
                  <a:pt x="34" y="11"/>
                  <a:pt x="39" y="14"/>
                </a:cubicBezTo>
                <a:cubicBezTo>
                  <a:pt x="40" y="15"/>
                  <a:pt x="40" y="15"/>
                  <a:pt x="40" y="15"/>
                </a:cubicBezTo>
                <a:cubicBezTo>
                  <a:pt x="39" y="17"/>
                  <a:pt x="38" y="18"/>
                  <a:pt x="36"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7" name="î$ḻîďé">
            <a:extLst>
              <a:ext uri="{FF2B5EF4-FFF2-40B4-BE49-F238E27FC236}">
                <a16:creationId xmlns:a16="http://schemas.microsoft.com/office/drawing/2014/main" id="{C6C4AF5F-35B1-4A43-8852-26DFDB84EFF9}"/>
              </a:ext>
            </a:extLst>
          </p:cNvPr>
          <p:cNvSpPr/>
          <p:nvPr/>
        </p:nvSpPr>
        <p:spPr bwMode="auto">
          <a:xfrm flipH="1">
            <a:off x="1071713" y="3986216"/>
            <a:ext cx="86429" cy="50286"/>
          </a:xfrm>
          <a:custGeom>
            <a:avLst/>
            <a:gdLst>
              <a:gd name="T0" fmla="*/ 41 w 75"/>
              <a:gd name="T1" fmla="*/ 4 h 44"/>
              <a:gd name="T2" fmla="*/ 11 w 75"/>
              <a:gd name="T3" fmla="*/ 5 h 44"/>
              <a:gd name="T4" fmla="*/ 7 w 75"/>
              <a:gd name="T5" fmla="*/ 23 h 44"/>
              <a:gd name="T6" fmla="*/ 26 w 75"/>
              <a:gd name="T7" fmla="*/ 26 h 44"/>
              <a:gd name="T8" fmla="*/ 30 w 75"/>
              <a:gd name="T9" fmla="*/ 38 h 44"/>
              <a:gd name="T10" fmla="*/ 62 w 75"/>
              <a:gd name="T11" fmla="*/ 37 h 44"/>
              <a:gd name="T12" fmla="*/ 67 w 75"/>
              <a:gd name="T13" fmla="*/ 18 h 44"/>
              <a:gd name="T14" fmla="*/ 66 w 75"/>
              <a:gd name="T15" fmla="*/ 18 h 44"/>
              <a:gd name="T16" fmla="*/ 45 w 75"/>
              <a:gd name="T17" fmla="*/ 15 h 44"/>
              <a:gd name="T18" fmla="*/ 41 w 75"/>
              <a:gd name="T19" fmla="*/ 4 h 44"/>
              <a:gd name="T20" fmla="*/ 33 w 75"/>
              <a:gd name="T21" fmla="*/ 17 h 44"/>
              <a:gd name="T22" fmla="*/ 32 w 75"/>
              <a:gd name="T23" fmla="*/ 17 h 44"/>
              <a:gd name="T24" fmla="*/ 19 w 75"/>
              <a:gd name="T25" fmla="*/ 16 h 44"/>
              <a:gd name="T26" fmla="*/ 19 w 75"/>
              <a:gd name="T27" fmla="*/ 11 h 44"/>
              <a:gd name="T28" fmla="*/ 30 w 75"/>
              <a:gd name="T29" fmla="*/ 11 h 44"/>
              <a:gd name="T30" fmla="*/ 33 w 75"/>
              <a:gd name="T31" fmla="*/ 17 h 44"/>
              <a:gd name="T32" fmla="*/ 54 w 75"/>
              <a:gd name="T33" fmla="*/ 25 h 44"/>
              <a:gd name="T34" fmla="*/ 54 w 75"/>
              <a:gd name="T35" fmla="*/ 32 h 44"/>
              <a:gd name="T36" fmla="*/ 42 w 75"/>
              <a:gd name="T37" fmla="*/ 31 h 44"/>
              <a:gd name="T38" fmla="*/ 38 w 75"/>
              <a:gd name="T39" fmla="*/ 24 h 44"/>
              <a:gd name="T40" fmla="*/ 40 w 75"/>
              <a:gd name="T41" fmla="*/ 24 h 44"/>
              <a:gd name="T42" fmla="*/ 54 w 75"/>
              <a:gd name="T43" fmla="*/ 2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44">
                <a:moveTo>
                  <a:pt x="41" y="4"/>
                </a:moveTo>
                <a:cubicBezTo>
                  <a:pt x="34" y="0"/>
                  <a:pt x="22" y="0"/>
                  <a:pt x="11" y="5"/>
                </a:cubicBezTo>
                <a:cubicBezTo>
                  <a:pt x="1" y="11"/>
                  <a:pt x="0" y="18"/>
                  <a:pt x="7" y="23"/>
                </a:cubicBezTo>
                <a:cubicBezTo>
                  <a:pt x="13" y="26"/>
                  <a:pt x="19" y="27"/>
                  <a:pt x="26" y="26"/>
                </a:cubicBezTo>
                <a:cubicBezTo>
                  <a:pt x="24" y="30"/>
                  <a:pt x="25" y="35"/>
                  <a:pt x="30" y="38"/>
                </a:cubicBezTo>
                <a:cubicBezTo>
                  <a:pt x="39" y="44"/>
                  <a:pt x="51" y="43"/>
                  <a:pt x="62" y="37"/>
                </a:cubicBezTo>
                <a:cubicBezTo>
                  <a:pt x="72" y="31"/>
                  <a:pt x="75" y="24"/>
                  <a:pt x="67" y="18"/>
                </a:cubicBezTo>
                <a:cubicBezTo>
                  <a:pt x="66" y="18"/>
                  <a:pt x="66" y="18"/>
                  <a:pt x="66" y="18"/>
                </a:cubicBezTo>
                <a:cubicBezTo>
                  <a:pt x="60" y="14"/>
                  <a:pt x="53" y="14"/>
                  <a:pt x="45" y="15"/>
                </a:cubicBezTo>
                <a:cubicBezTo>
                  <a:pt x="46" y="11"/>
                  <a:pt x="46" y="7"/>
                  <a:pt x="41" y="4"/>
                </a:cubicBezTo>
                <a:close/>
                <a:moveTo>
                  <a:pt x="33" y="17"/>
                </a:moveTo>
                <a:cubicBezTo>
                  <a:pt x="32" y="17"/>
                  <a:pt x="32" y="17"/>
                  <a:pt x="32" y="17"/>
                </a:cubicBezTo>
                <a:cubicBezTo>
                  <a:pt x="26" y="18"/>
                  <a:pt x="22" y="18"/>
                  <a:pt x="19" y="16"/>
                </a:cubicBezTo>
                <a:cubicBezTo>
                  <a:pt x="16" y="15"/>
                  <a:pt x="16" y="12"/>
                  <a:pt x="19" y="11"/>
                </a:cubicBezTo>
                <a:cubicBezTo>
                  <a:pt x="23" y="9"/>
                  <a:pt x="27" y="9"/>
                  <a:pt x="30" y="11"/>
                </a:cubicBezTo>
                <a:cubicBezTo>
                  <a:pt x="33" y="12"/>
                  <a:pt x="34" y="14"/>
                  <a:pt x="33" y="17"/>
                </a:cubicBezTo>
                <a:close/>
                <a:moveTo>
                  <a:pt x="54" y="25"/>
                </a:moveTo>
                <a:cubicBezTo>
                  <a:pt x="58" y="27"/>
                  <a:pt x="58" y="30"/>
                  <a:pt x="54" y="32"/>
                </a:cubicBezTo>
                <a:cubicBezTo>
                  <a:pt x="50" y="34"/>
                  <a:pt x="45" y="34"/>
                  <a:pt x="42" y="31"/>
                </a:cubicBezTo>
                <a:cubicBezTo>
                  <a:pt x="39" y="30"/>
                  <a:pt x="37" y="27"/>
                  <a:pt x="38" y="24"/>
                </a:cubicBezTo>
                <a:cubicBezTo>
                  <a:pt x="40" y="24"/>
                  <a:pt x="40" y="24"/>
                  <a:pt x="40" y="24"/>
                </a:cubicBezTo>
                <a:cubicBezTo>
                  <a:pt x="46" y="22"/>
                  <a:pt x="51" y="23"/>
                  <a:pt x="54"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8" name="íṡ1íḑè">
            <a:extLst>
              <a:ext uri="{FF2B5EF4-FFF2-40B4-BE49-F238E27FC236}">
                <a16:creationId xmlns:a16="http://schemas.microsoft.com/office/drawing/2014/main" id="{F52A03A7-B3BF-4C77-BCB7-15C4D446FE1F}"/>
              </a:ext>
            </a:extLst>
          </p:cNvPr>
          <p:cNvSpPr/>
          <p:nvPr/>
        </p:nvSpPr>
        <p:spPr bwMode="auto">
          <a:xfrm flipH="1">
            <a:off x="1281499" y="4102502"/>
            <a:ext cx="76214" cy="40857"/>
          </a:xfrm>
          <a:custGeom>
            <a:avLst/>
            <a:gdLst>
              <a:gd name="T0" fmla="*/ 28 w 66"/>
              <a:gd name="T1" fmla="*/ 26 h 36"/>
              <a:gd name="T2" fmla="*/ 20 w 66"/>
              <a:gd name="T3" fmla="*/ 11 h 36"/>
              <a:gd name="T4" fmla="*/ 13 w 66"/>
              <a:gd name="T5" fmla="*/ 1 h 36"/>
              <a:gd name="T6" fmla="*/ 0 w 66"/>
              <a:gd name="T7" fmla="*/ 5 h 36"/>
              <a:gd name="T8" fmla="*/ 11 w 66"/>
              <a:gd name="T9" fmla="*/ 22 h 36"/>
              <a:gd name="T10" fmla="*/ 16 w 66"/>
              <a:gd name="T11" fmla="*/ 30 h 36"/>
              <a:gd name="T12" fmla="*/ 20 w 66"/>
              <a:gd name="T13" fmla="*/ 33 h 36"/>
              <a:gd name="T14" fmla="*/ 29 w 66"/>
              <a:gd name="T15" fmla="*/ 36 h 36"/>
              <a:gd name="T16" fmla="*/ 40 w 66"/>
              <a:gd name="T17" fmla="*/ 30 h 36"/>
              <a:gd name="T18" fmla="*/ 41 w 66"/>
              <a:gd name="T19" fmla="*/ 30 h 36"/>
              <a:gd name="T20" fmla="*/ 46 w 66"/>
              <a:gd name="T21" fmla="*/ 27 h 36"/>
              <a:gd name="T22" fmla="*/ 51 w 66"/>
              <a:gd name="T23" fmla="*/ 31 h 36"/>
              <a:gd name="T24" fmla="*/ 54 w 66"/>
              <a:gd name="T25" fmla="*/ 33 h 36"/>
              <a:gd name="T26" fmla="*/ 61 w 66"/>
              <a:gd name="T27" fmla="*/ 30 h 36"/>
              <a:gd name="T28" fmla="*/ 66 w 66"/>
              <a:gd name="T29" fmla="*/ 26 h 36"/>
              <a:gd name="T30" fmla="*/ 63 w 66"/>
              <a:gd name="T31" fmla="*/ 24 h 36"/>
              <a:gd name="T32" fmla="*/ 57 w 66"/>
              <a:gd name="T33" fmla="*/ 21 h 36"/>
              <a:gd name="T34" fmla="*/ 63 w 66"/>
              <a:gd name="T35" fmla="*/ 18 h 36"/>
              <a:gd name="T36" fmla="*/ 59 w 66"/>
              <a:gd name="T37" fmla="*/ 14 h 36"/>
              <a:gd name="T38" fmla="*/ 54 w 66"/>
              <a:gd name="T39" fmla="*/ 12 h 36"/>
              <a:gd name="T40" fmla="*/ 52 w 66"/>
              <a:gd name="T41" fmla="*/ 13 h 36"/>
              <a:gd name="T42" fmla="*/ 48 w 66"/>
              <a:gd name="T43" fmla="*/ 15 h 36"/>
              <a:gd name="T44" fmla="*/ 42 w 66"/>
              <a:gd name="T45" fmla="*/ 12 h 36"/>
              <a:gd name="T46" fmla="*/ 35 w 66"/>
              <a:gd name="T47" fmla="*/ 7 h 36"/>
              <a:gd name="T48" fmla="*/ 34 w 66"/>
              <a:gd name="T49" fmla="*/ 7 h 36"/>
              <a:gd name="T50" fmla="*/ 31 w 66"/>
              <a:gd name="T51" fmla="*/ 9 h 36"/>
              <a:gd name="T52" fmla="*/ 32 w 66"/>
              <a:gd name="T53" fmla="*/ 19 h 36"/>
              <a:gd name="T54" fmla="*/ 35 w 66"/>
              <a:gd name="T55" fmla="*/ 20 h 36"/>
              <a:gd name="T56" fmla="*/ 36 w 66"/>
              <a:gd name="T57" fmla="*/ 21 h 36"/>
              <a:gd name="T58" fmla="*/ 29 w 66"/>
              <a:gd name="T59" fmla="*/ 26 h 36"/>
              <a:gd name="T60" fmla="*/ 28 w 66"/>
              <a:gd name="T6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6" h="36">
                <a:moveTo>
                  <a:pt x="28" y="26"/>
                </a:moveTo>
                <a:cubicBezTo>
                  <a:pt x="27" y="22"/>
                  <a:pt x="23" y="15"/>
                  <a:pt x="20" y="11"/>
                </a:cubicBezTo>
                <a:cubicBezTo>
                  <a:pt x="13" y="1"/>
                  <a:pt x="13" y="1"/>
                  <a:pt x="13" y="1"/>
                </a:cubicBezTo>
                <a:cubicBezTo>
                  <a:pt x="9" y="0"/>
                  <a:pt x="3" y="3"/>
                  <a:pt x="0" y="5"/>
                </a:cubicBezTo>
                <a:cubicBezTo>
                  <a:pt x="11" y="22"/>
                  <a:pt x="11" y="22"/>
                  <a:pt x="11" y="22"/>
                </a:cubicBezTo>
                <a:cubicBezTo>
                  <a:pt x="16" y="30"/>
                  <a:pt x="16" y="30"/>
                  <a:pt x="16" y="30"/>
                </a:cubicBezTo>
                <a:cubicBezTo>
                  <a:pt x="17" y="31"/>
                  <a:pt x="18" y="32"/>
                  <a:pt x="20" y="33"/>
                </a:cubicBezTo>
                <a:cubicBezTo>
                  <a:pt x="22" y="35"/>
                  <a:pt x="25" y="36"/>
                  <a:pt x="29" y="36"/>
                </a:cubicBezTo>
                <a:cubicBezTo>
                  <a:pt x="40" y="30"/>
                  <a:pt x="40" y="30"/>
                  <a:pt x="40" y="30"/>
                </a:cubicBezTo>
                <a:cubicBezTo>
                  <a:pt x="41" y="30"/>
                  <a:pt x="41" y="30"/>
                  <a:pt x="41" y="30"/>
                </a:cubicBezTo>
                <a:cubicBezTo>
                  <a:pt x="43" y="29"/>
                  <a:pt x="44" y="28"/>
                  <a:pt x="46" y="27"/>
                </a:cubicBezTo>
                <a:cubicBezTo>
                  <a:pt x="48" y="28"/>
                  <a:pt x="49" y="29"/>
                  <a:pt x="51" y="31"/>
                </a:cubicBezTo>
                <a:cubicBezTo>
                  <a:pt x="54" y="33"/>
                  <a:pt x="54" y="33"/>
                  <a:pt x="54" y="33"/>
                </a:cubicBezTo>
                <a:cubicBezTo>
                  <a:pt x="57" y="32"/>
                  <a:pt x="59" y="31"/>
                  <a:pt x="61" y="30"/>
                </a:cubicBezTo>
                <a:cubicBezTo>
                  <a:pt x="62" y="29"/>
                  <a:pt x="64" y="28"/>
                  <a:pt x="66" y="26"/>
                </a:cubicBezTo>
                <a:cubicBezTo>
                  <a:pt x="63" y="24"/>
                  <a:pt x="63" y="24"/>
                  <a:pt x="63" y="24"/>
                </a:cubicBezTo>
                <a:cubicBezTo>
                  <a:pt x="61" y="23"/>
                  <a:pt x="59" y="22"/>
                  <a:pt x="57" y="21"/>
                </a:cubicBezTo>
                <a:cubicBezTo>
                  <a:pt x="63" y="18"/>
                  <a:pt x="63" y="18"/>
                  <a:pt x="63" y="18"/>
                </a:cubicBezTo>
                <a:cubicBezTo>
                  <a:pt x="62" y="16"/>
                  <a:pt x="60" y="15"/>
                  <a:pt x="59" y="14"/>
                </a:cubicBezTo>
                <a:cubicBezTo>
                  <a:pt x="57" y="13"/>
                  <a:pt x="56" y="12"/>
                  <a:pt x="54" y="12"/>
                </a:cubicBezTo>
                <a:cubicBezTo>
                  <a:pt x="52" y="13"/>
                  <a:pt x="52" y="13"/>
                  <a:pt x="52" y="13"/>
                </a:cubicBezTo>
                <a:cubicBezTo>
                  <a:pt x="50" y="14"/>
                  <a:pt x="50" y="14"/>
                  <a:pt x="48" y="15"/>
                </a:cubicBezTo>
                <a:cubicBezTo>
                  <a:pt x="46" y="14"/>
                  <a:pt x="44" y="13"/>
                  <a:pt x="42" y="12"/>
                </a:cubicBezTo>
                <a:cubicBezTo>
                  <a:pt x="35" y="7"/>
                  <a:pt x="35" y="7"/>
                  <a:pt x="35" y="7"/>
                </a:cubicBezTo>
                <a:cubicBezTo>
                  <a:pt x="34" y="7"/>
                  <a:pt x="34" y="7"/>
                  <a:pt x="34" y="7"/>
                </a:cubicBezTo>
                <a:cubicBezTo>
                  <a:pt x="31" y="9"/>
                  <a:pt x="31" y="9"/>
                  <a:pt x="31" y="9"/>
                </a:cubicBezTo>
                <a:cubicBezTo>
                  <a:pt x="26" y="12"/>
                  <a:pt x="27" y="15"/>
                  <a:pt x="32" y="19"/>
                </a:cubicBezTo>
                <a:cubicBezTo>
                  <a:pt x="35" y="20"/>
                  <a:pt x="35" y="20"/>
                  <a:pt x="35" y="20"/>
                </a:cubicBezTo>
                <a:cubicBezTo>
                  <a:pt x="36" y="21"/>
                  <a:pt x="36" y="21"/>
                  <a:pt x="36" y="21"/>
                </a:cubicBezTo>
                <a:cubicBezTo>
                  <a:pt x="34" y="23"/>
                  <a:pt x="31" y="25"/>
                  <a:pt x="29" y="26"/>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9" name="îşļíḑê">
            <a:extLst>
              <a:ext uri="{FF2B5EF4-FFF2-40B4-BE49-F238E27FC236}">
                <a16:creationId xmlns:a16="http://schemas.microsoft.com/office/drawing/2014/main" id="{446F9C3F-0F0B-41E6-8E03-B087A7AF2F3F}"/>
              </a:ext>
            </a:extLst>
          </p:cNvPr>
          <p:cNvSpPr/>
          <p:nvPr/>
        </p:nvSpPr>
        <p:spPr bwMode="auto">
          <a:xfrm flipH="1">
            <a:off x="1327855" y="4122930"/>
            <a:ext cx="87215" cy="50286"/>
          </a:xfrm>
          <a:custGeom>
            <a:avLst/>
            <a:gdLst>
              <a:gd name="T0" fmla="*/ 39 w 76"/>
              <a:gd name="T1" fmla="*/ 7 h 44"/>
              <a:gd name="T2" fmla="*/ 37 w 76"/>
              <a:gd name="T3" fmla="*/ 3 h 44"/>
              <a:gd name="T4" fmla="*/ 28 w 76"/>
              <a:gd name="T5" fmla="*/ 0 h 44"/>
              <a:gd name="T6" fmla="*/ 0 w 76"/>
              <a:gd name="T7" fmla="*/ 15 h 44"/>
              <a:gd name="T8" fmla="*/ 4 w 76"/>
              <a:gd name="T9" fmla="*/ 19 h 44"/>
              <a:gd name="T10" fmla="*/ 9 w 76"/>
              <a:gd name="T11" fmla="*/ 21 h 44"/>
              <a:gd name="T12" fmla="*/ 19 w 76"/>
              <a:gd name="T13" fmla="*/ 16 h 44"/>
              <a:gd name="T14" fmla="*/ 25 w 76"/>
              <a:gd name="T15" fmla="*/ 11 h 44"/>
              <a:gd name="T16" fmla="*/ 26 w 76"/>
              <a:gd name="T17" fmla="*/ 12 h 44"/>
              <a:gd name="T18" fmla="*/ 25 w 76"/>
              <a:gd name="T19" fmla="*/ 17 h 44"/>
              <a:gd name="T20" fmla="*/ 25 w 76"/>
              <a:gd name="T21" fmla="*/ 26 h 44"/>
              <a:gd name="T22" fmla="*/ 36 w 76"/>
              <a:gd name="T23" fmla="*/ 27 h 44"/>
              <a:gd name="T24" fmla="*/ 40 w 76"/>
              <a:gd name="T25" fmla="*/ 24 h 44"/>
              <a:gd name="T26" fmla="*/ 53 w 76"/>
              <a:gd name="T27" fmla="*/ 25 h 44"/>
              <a:gd name="T28" fmla="*/ 52 w 76"/>
              <a:gd name="T29" fmla="*/ 33 h 44"/>
              <a:gd name="T30" fmla="*/ 39 w 76"/>
              <a:gd name="T31" fmla="*/ 36 h 44"/>
              <a:gd name="T32" fmla="*/ 41 w 76"/>
              <a:gd name="T33" fmla="*/ 44 h 44"/>
              <a:gd name="T34" fmla="*/ 63 w 76"/>
              <a:gd name="T35" fmla="*/ 38 h 44"/>
              <a:gd name="T36" fmla="*/ 66 w 76"/>
              <a:gd name="T37" fmla="*/ 18 h 44"/>
              <a:gd name="T38" fmla="*/ 39 w 76"/>
              <a:gd name="T39" fmla="*/ 16 h 44"/>
              <a:gd name="T40" fmla="*/ 39 w 76"/>
              <a:gd name="T41" fmla="*/ 14 h 44"/>
              <a:gd name="T42" fmla="*/ 39 w 76"/>
              <a:gd name="T43"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44">
                <a:moveTo>
                  <a:pt x="39" y="7"/>
                </a:moveTo>
                <a:cubicBezTo>
                  <a:pt x="39" y="5"/>
                  <a:pt x="39" y="4"/>
                  <a:pt x="37" y="3"/>
                </a:cubicBezTo>
                <a:cubicBezTo>
                  <a:pt x="34" y="1"/>
                  <a:pt x="31" y="0"/>
                  <a:pt x="28" y="0"/>
                </a:cubicBezTo>
                <a:cubicBezTo>
                  <a:pt x="0" y="15"/>
                  <a:pt x="0" y="15"/>
                  <a:pt x="0" y="15"/>
                </a:cubicBezTo>
                <a:cubicBezTo>
                  <a:pt x="1" y="17"/>
                  <a:pt x="3" y="18"/>
                  <a:pt x="4" y="19"/>
                </a:cubicBezTo>
                <a:cubicBezTo>
                  <a:pt x="5" y="19"/>
                  <a:pt x="7" y="20"/>
                  <a:pt x="9" y="21"/>
                </a:cubicBezTo>
                <a:cubicBezTo>
                  <a:pt x="19" y="16"/>
                  <a:pt x="19" y="16"/>
                  <a:pt x="19" y="16"/>
                </a:cubicBezTo>
                <a:cubicBezTo>
                  <a:pt x="20" y="15"/>
                  <a:pt x="24" y="13"/>
                  <a:pt x="25" y="11"/>
                </a:cubicBezTo>
                <a:cubicBezTo>
                  <a:pt x="26" y="12"/>
                  <a:pt x="26" y="12"/>
                  <a:pt x="26" y="12"/>
                </a:cubicBezTo>
                <a:cubicBezTo>
                  <a:pt x="26" y="13"/>
                  <a:pt x="26" y="16"/>
                  <a:pt x="25" y="17"/>
                </a:cubicBezTo>
                <a:cubicBezTo>
                  <a:pt x="25" y="26"/>
                  <a:pt x="25" y="26"/>
                  <a:pt x="25" y="26"/>
                </a:cubicBezTo>
                <a:cubicBezTo>
                  <a:pt x="29" y="27"/>
                  <a:pt x="33" y="28"/>
                  <a:pt x="36" y="27"/>
                </a:cubicBezTo>
                <a:cubicBezTo>
                  <a:pt x="37" y="26"/>
                  <a:pt x="38" y="25"/>
                  <a:pt x="40" y="24"/>
                </a:cubicBezTo>
                <a:cubicBezTo>
                  <a:pt x="43" y="22"/>
                  <a:pt x="49" y="22"/>
                  <a:pt x="53" y="25"/>
                </a:cubicBezTo>
                <a:cubicBezTo>
                  <a:pt x="57" y="27"/>
                  <a:pt x="57" y="31"/>
                  <a:pt x="52" y="33"/>
                </a:cubicBezTo>
                <a:cubicBezTo>
                  <a:pt x="48" y="35"/>
                  <a:pt x="43" y="36"/>
                  <a:pt x="39" y="36"/>
                </a:cubicBezTo>
                <a:cubicBezTo>
                  <a:pt x="38" y="39"/>
                  <a:pt x="39" y="42"/>
                  <a:pt x="41" y="44"/>
                </a:cubicBezTo>
                <a:cubicBezTo>
                  <a:pt x="48" y="44"/>
                  <a:pt x="56" y="42"/>
                  <a:pt x="63" y="38"/>
                </a:cubicBezTo>
                <a:cubicBezTo>
                  <a:pt x="73" y="33"/>
                  <a:pt x="76" y="24"/>
                  <a:pt x="66" y="18"/>
                </a:cubicBezTo>
                <a:cubicBezTo>
                  <a:pt x="57" y="13"/>
                  <a:pt x="47" y="13"/>
                  <a:pt x="39" y="16"/>
                </a:cubicBezTo>
                <a:cubicBezTo>
                  <a:pt x="39" y="15"/>
                  <a:pt x="39" y="15"/>
                  <a:pt x="39" y="14"/>
                </a:cubicBezTo>
                <a:lnTo>
                  <a:pt x="3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0" name="iṧḷíde">
            <a:extLst>
              <a:ext uri="{FF2B5EF4-FFF2-40B4-BE49-F238E27FC236}">
                <a16:creationId xmlns:a16="http://schemas.microsoft.com/office/drawing/2014/main" id="{75B9BCED-0833-4CE1-9912-26604517B92E}"/>
              </a:ext>
            </a:extLst>
          </p:cNvPr>
          <p:cNvSpPr/>
          <p:nvPr/>
        </p:nvSpPr>
        <p:spPr bwMode="auto">
          <a:xfrm flipH="1">
            <a:off x="1372641" y="4149645"/>
            <a:ext cx="84857" cy="49500"/>
          </a:xfrm>
          <a:custGeom>
            <a:avLst/>
            <a:gdLst>
              <a:gd name="T0" fmla="*/ 46 w 74"/>
              <a:gd name="T1" fmla="*/ 20 h 43"/>
              <a:gd name="T2" fmla="*/ 41 w 74"/>
              <a:gd name="T3" fmla="*/ 6 h 43"/>
              <a:gd name="T4" fmla="*/ 9 w 74"/>
              <a:gd name="T5" fmla="*/ 6 h 43"/>
              <a:gd name="T6" fmla="*/ 5 w 74"/>
              <a:gd name="T7" fmla="*/ 22 h 43"/>
              <a:gd name="T8" fmla="*/ 17 w 74"/>
              <a:gd name="T9" fmla="*/ 20 h 43"/>
              <a:gd name="T10" fmla="*/ 18 w 74"/>
              <a:gd name="T11" fmla="*/ 12 h 43"/>
              <a:gd name="T12" fmla="*/ 28 w 74"/>
              <a:gd name="T13" fmla="*/ 13 h 43"/>
              <a:gd name="T14" fmla="*/ 31 w 74"/>
              <a:gd name="T15" fmla="*/ 19 h 43"/>
              <a:gd name="T16" fmla="*/ 30 w 74"/>
              <a:gd name="T17" fmla="*/ 28 h 43"/>
              <a:gd name="T18" fmla="*/ 35 w 74"/>
              <a:gd name="T19" fmla="*/ 41 h 43"/>
              <a:gd name="T20" fmla="*/ 46 w 74"/>
              <a:gd name="T21" fmla="*/ 43 h 43"/>
              <a:gd name="T22" fmla="*/ 69 w 74"/>
              <a:gd name="T23" fmla="*/ 31 h 43"/>
              <a:gd name="T24" fmla="*/ 71 w 74"/>
              <a:gd name="T25" fmla="*/ 24 h 43"/>
              <a:gd name="T26" fmla="*/ 67 w 74"/>
              <a:gd name="T27" fmla="*/ 21 h 43"/>
              <a:gd name="T28" fmla="*/ 56 w 74"/>
              <a:gd name="T29" fmla="*/ 26 h 43"/>
              <a:gd name="T30" fmla="*/ 45 w 74"/>
              <a:gd name="T31" fmla="*/ 33 h 43"/>
              <a:gd name="T32" fmla="*/ 45 w 74"/>
              <a:gd name="T33" fmla="*/ 26 h 43"/>
              <a:gd name="T34" fmla="*/ 46 w 74"/>
              <a:gd name="T35"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43">
                <a:moveTo>
                  <a:pt x="46" y="20"/>
                </a:moveTo>
                <a:cubicBezTo>
                  <a:pt x="47" y="15"/>
                  <a:pt x="47" y="10"/>
                  <a:pt x="41" y="6"/>
                </a:cubicBezTo>
                <a:cubicBezTo>
                  <a:pt x="32" y="0"/>
                  <a:pt x="19" y="0"/>
                  <a:pt x="9" y="6"/>
                </a:cubicBezTo>
                <a:cubicBezTo>
                  <a:pt x="1" y="10"/>
                  <a:pt x="0" y="17"/>
                  <a:pt x="5" y="22"/>
                </a:cubicBezTo>
                <a:cubicBezTo>
                  <a:pt x="9" y="23"/>
                  <a:pt x="14" y="21"/>
                  <a:pt x="17" y="20"/>
                </a:cubicBezTo>
                <a:cubicBezTo>
                  <a:pt x="15" y="17"/>
                  <a:pt x="14" y="14"/>
                  <a:pt x="18" y="12"/>
                </a:cubicBezTo>
                <a:cubicBezTo>
                  <a:pt x="21" y="10"/>
                  <a:pt x="25" y="11"/>
                  <a:pt x="28" y="13"/>
                </a:cubicBezTo>
                <a:cubicBezTo>
                  <a:pt x="31" y="14"/>
                  <a:pt x="32" y="17"/>
                  <a:pt x="31" y="19"/>
                </a:cubicBezTo>
                <a:cubicBezTo>
                  <a:pt x="30" y="28"/>
                  <a:pt x="30" y="28"/>
                  <a:pt x="30" y="28"/>
                </a:cubicBezTo>
                <a:cubicBezTo>
                  <a:pt x="30" y="33"/>
                  <a:pt x="30" y="38"/>
                  <a:pt x="35" y="41"/>
                </a:cubicBezTo>
                <a:cubicBezTo>
                  <a:pt x="37" y="43"/>
                  <a:pt x="43" y="43"/>
                  <a:pt x="46" y="43"/>
                </a:cubicBezTo>
                <a:cubicBezTo>
                  <a:pt x="69" y="31"/>
                  <a:pt x="69" y="31"/>
                  <a:pt x="69" y="31"/>
                </a:cubicBezTo>
                <a:cubicBezTo>
                  <a:pt x="73" y="29"/>
                  <a:pt x="74" y="26"/>
                  <a:pt x="71" y="24"/>
                </a:cubicBezTo>
                <a:cubicBezTo>
                  <a:pt x="70" y="23"/>
                  <a:pt x="68" y="21"/>
                  <a:pt x="67" y="21"/>
                </a:cubicBezTo>
                <a:cubicBezTo>
                  <a:pt x="56" y="26"/>
                  <a:pt x="56" y="26"/>
                  <a:pt x="56" y="26"/>
                </a:cubicBezTo>
                <a:cubicBezTo>
                  <a:pt x="53" y="28"/>
                  <a:pt x="49" y="31"/>
                  <a:pt x="45" y="33"/>
                </a:cubicBezTo>
                <a:cubicBezTo>
                  <a:pt x="44" y="31"/>
                  <a:pt x="45" y="28"/>
                  <a:pt x="45" y="26"/>
                </a:cubicBezTo>
                <a:lnTo>
                  <a:pt x="46"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1" name="íṣḻíďe">
            <a:extLst>
              <a:ext uri="{FF2B5EF4-FFF2-40B4-BE49-F238E27FC236}">
                <a16:creationId xmlns:a16="http://schemas.microsoft.com/office/drawing/2014/main" id="{FB9059AF-F9BE-4E75-AD27-ADC97FB5DE6B}"/>
              </a:ext>
            </a:extLst>
          </p:cNvPr>
          <p:cNvSpPr/>
          <p:nvPr/>
        </p:nvSpPr>
        <p:spPr bwMode="auto">
          <a:xfrm flipH="1">
            <a:off x="1167570" y="4035715"/>
            <a:ext cx="82500" cy="47929"/>
          </a:xfrm>
          <a:custGeom>
            <a:avLst/>
            <a:gdLst>
              <a:gd name="T0" fmla="*/ 23 w 72"/>
              <a:gd name="T1" fmla="*/ 10 h 42"/>
              <a:gd name="T2" fmla="*/ 32 w 72"/>
              <a:gd name="T3" fmla="*/ 7 h 42"/>
              <a:gd name="T4" fmla="*/ 28 w 72"/>
              <a:gd name="T5" fmla="*/ 0 h 42"/>
              <a:gd name="T6" fmla="*/ 13 w 72"/>
              <a:gd name="T7" fmla="*/ 5 h 42"/>
              <a:gd name="T8" fmla="*/ 18 w 72"/>
              <a:gd name="T9" fmla="*/ 32 h 42"/>
              <a:gd name="T10" fmla="*/ 42 w 72"/>
              <a:gd name="T11" fmla="*/ 41 h 42"/>
              <a:gd name="T12" fmla="*/ 61 w 72"/>
              <a:gd name="T13" fmla="*/ 38 h 42"/>
              <a:gd name="T14" fmla="*/ 61 w 72"/>
              <a:gd name="T15" fmla="*/ 18 h 42"/>
              <a:gd name="T16" fmla="*/ 31 w 72"/>
              <a:gd name="T17" fmla="*/ 15 h 42"/>
              <a:gd name="T18" fmla="*/ 24 w 72"/>
              <a:gd name="T19" fmla="*/ 22 h 42"/>
              <a:gd name="T20" fmla="*/ 23 w 72"/>
              <a:gd name="T21" fmla="*/ 10 h 42"/>
              <a:gd name="T22" fmla="*/ 37 w 72"/>
              <a:gd name="T23" fmla="*/ 22 h 42"/>
              <a:gd name="T24" fmla="*/ 50 w 72"/>
              <a:gd name="T25" fmla="*/ 24 h 42"/>
              <a:gd name="T26" fmla="*/ 53 w 72"/>
              <a:gd name="T27" fmla="*/ 32 h 42"/>
              <a:gd name="T28" fmla="*/ 47 w 72"/>
              <a:gd name="T29" fmla="*/ 33 h 42"/>
              <a:gd name="T30" fmla="*/ 34 w 72"/>
              <a:gd name="T31" fmla="*/ 28 h 42"/>
              <a:gd name="T32" fmla="*/ 33 w 72"/>
              <a:gd name="T33" fmla="*/ 27 h 42"/>
              <a:gd name="T34" fmla="*/ 37 w 72"/>
              <a:gd name="T35"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42">
                <a:moveTo>
                  <a:pt x="23" y="10"/>
                </a:moveTo>
                <a:cubicBezTo>
                  <a:pt x="26" y="8"/>
                  <a:pt x="29" y="7"/>
                  <a:pt x="32" y="7"/>
                </a:cubicBezTo>
                <a:cubicBezTo>
                  <a:pt x="33" y="4"/>
                  <a:pt x="31" y="2"/>
                  <a:pt x="28" y="0"/>
                </a:cubicBezTo>
                <a:cubicBezTo>
                  <a:pt x="23" y="1"/>
                  <a:pt x="18" y="2"/>
                  <a:pt x="13" y="5"/>
                </a:cubicBezTo>
                <a:cubicBezTo>
                  <a:pt x="0" y="12"/>
                  <a:pt x="1" y="22"/>
                  <a:pt x="18" y="32"/>
                </a:cubicBezTo>
                <a:cubicBezTo>
                  <a:pt x="31" y="41"/>
                  <a:pt x="39" y="41"/>
                  <a:pt x="42" y="41"/>
                </a:cubicBezTo>
                <a:cubicBezTo>
                  <a:pt x="45" y="42"/>
                  <a:pt x="53" y="42"/>
                  <a:pt x="61" y="38"/>
                </a:cubicBezTo>
                <a:cubicBezTo>
                  <a:pt x="70" y="33"/>
                  <a:pt x="72" y="24"/>
                  <a:pt x="61" y="18"/>
                </a:cubicBezTo>
                <a:cubicBezTo>
                  <a:pt x="50" y="10"/>
                  <a:pt x="39" y="10"/>
                  <a:pt x="31" y="15"/>
                </a:cubicBezTo>
                <a:cubicBezTo>
                  <a:pt x="27" y="17"/>
                  <a:pt x="25" y="20"/>
                  <a:pt x="24" y="22"/>
                </a:cubicBezTo>
                <a:cubicBezTo>
                  <a:pt x="18" y="18"/>
                  <a:pt x="17" y="14"/>
                  <a:pt x="23" y="10"/>
                </a:cubicBezTo>
                <a:close/>
                <a:moveTo>
                  <a:pt x="37" y="22"/>
                </a:moveTo>
                <a:cubicBezTo>
                  <a:pt x="40" y="21"/>
                  <a:pt x="44" y="21"/>
                  <a:pt x="50" y="24"/>
                </a:cubicBezTo>
                <a:cubicBezTo>
                  <a:pt x="55" y="27"/>
                  <a:pt x="56" y="30"/>
                  <a:pt x="53" y="32"/>
                </a:cubicBezTo>
                <a:cubicBezTo>
                  <a:pt x="51" y="33"/>
                  <a:pt x="48" y="33"/>
                  <a:pt x="47" y="33"/>
                </a:cubicBezTo>
                <a:cubicBezTo>
                  <a:pt x="43" y="33"/>
                  <a:pt x="39" y="31"/>
                  <a:pt x="34" y="28"/>
                </a:cubicBezTo>
                <a:cubicBezTo>
                  <a:pt x="33" y="27"/>
                  <a:pt x="33" y="27"/>
                  <a:pt x="33" y="27"/>
                </a:cubicBezTo>
                <a:cubicBezTo>
                  <a:pt x="33" y="25"/>
                  <a:pt x="35" y="24"/>
                  <a:pt x="37"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2" name="íSļíḍé">
            <a:extLst>
              <a:ext uri="{FF2B5EF4-FFF2-40B4-BE49-F238E27FC236}">
                <a16:creationId xmlns:a16="http://schemas.microsoft.com/office/drawing/2014/main" id="{83102A50-BA29-48EF-84CA-FB81A9C946FE}"/>
              </a:ext>
            </a:extLst>
          </p:cNvPr>
          <p:cNvSpPr/>
          <p:nvPr/>
        </p:nvSpPr>
        <p:spPr bwMode="auto">
          <a:xfrm flipH="1">
            <a:off x="1214714" y="4060858"/>
            <a:ext cx="86429" cy="50286"/>
          </a:xfrm>
          <a:custGeom>
            <a:avLst/>
            <a:gdLst>
              <a:gd name="T0" fmla="*/ 34 w 75"/>
              <a:gd name="T1" fmla="*/ 8 h 44"/>
              <a:gd name="T2" fmla="*/ 34 w 75"/>
              <a:gd name="T3" fmla="*/ 2 h 44"/>
              <a:gd name="T4" fmla="*/ 28 w 75"/>
              <a:gd name="T5" fmla="*/ 0 h 44"/>
              <a:gd name="T6" fmla="*/ 1 w 75"/>
              <a:gd name="T7" fmla="*/ 15 h 44"/>
              <a:gd name="T8" fmla="*/ 0 w 75"/>
              <a:gd name="T9" fmla="*/ 16 h 44"/>
              <a:gd name="T10" fmla="*/ 22 w 75"/>
              <a:gd name="T11" fmla="*/ 30 h 44"/>
              <a:gd name="T12" fmla="*/ 32 w 75"/>
              <a:gd name="T13" fmla="*/ 30 h 44"/>
              <a:gd name="T14" fmla="*/ 36 w 75"/>
              <a:gd name="T15" fmla="*/ 25 h 44"/>
              <a:gd name="T16" fmla="*/ 51 w 75"/>
              <a:gd name="T17" fmla="*/ 25 h 44"/>
              <a:gd name="T18" fmla="*/ 51 w 75"/>
              <a:gd name="T19" fmla="*/ 34 h 44"/>
              <a:gd name="T20" fmla="*/ 38 w 75"/>
              <a:gd name="T21" fmla="*/ 37 h 44"/>
              <a:gd name="T22" fmla="*/ 41 w 75"/>
              <a:gd name="T23" fmla="*/ 44 h 44"/>
              <a:gd name="T24" fmla="*/ 62 w 75"/>
              <a:gd name="T25" fmla="*/ 39 h 44"/>
              <a:gd name="T26" fmla="*/ 63 w 75"/>
              <a:gd name="T27" fmla="*/ 18 h 44"/>
              <a:gd name="T28" fmla="*/ 31 w 75"/>
              <a:gd name="T29" fmla="*/ 17 h 44"/>
              <a:gd name="T30" fmla="*/ 27 w 75"/>
              <a:gd name="T31" fmla="*/ 20 h 44"/>
              <a:gd name="T32" fmla="*/ 26 w 75"/>
              <a:gd name="T33" fmla="*/ 19 h 44"/>
              <a:gd name="T34" fmla="*/ 23 w 75"/>
              <a:gd name="T35" fmla="*/ 16 h 44"/>
              <a:gd name="T36" fmla="*/ 21 w 75"/>
              <a:gd name="T37" fmla="*/ 15 h 44"/>
              <a:gd name="T38" fmla="*/ 21 w 75"/>
              <a:gd name="T39" fmla="*/ 15 h 44"/>
              <a:gd name="T40" fmla="*/ 34 w 75"/>
              <a:gd name="T41"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44">
                <a:moveTo>
                  <a:pt x="34" y="8"/>
                </a:moveTo>
                <a:cubicBezTo>
                  <a:pt x="37" y="6"/>
                  <a:pt x="37" y="4"/>
                  <a:pt x="34" y="2"/>
                </a:cubicBezTo>
                <a:cubicBezTo>
                  <a:pt x="33" y="2"/>
                  <a:pt x="31" y="1"/>
                  <a:pt x="28" y="0"/>
                </a:cubicBezTo>
                <a:cubicBezTo>
                  <a:pt x="1" y="15"/>
                  <a:pt x="1" y="15"/>
                  <a:pt x="1" y="15"/>
                </a:cubicBezTo>
                <a:cubicBezTo>
                  <a:pt x="0" y="16"/>
                  <a:pt x="0" y="16"/>
                  <a:pt x="0" y="16"/>
                </a:cubicBezTo>
                <a:cubicBezTo>
                  <a:pt x="22" y="30"/>
                  <a:pt x="22" y="30"/>
                  <a:pt x="22" y="30"/>
                </a:cubicBezTo>
                <a:cubicBezTo>
                  <a:pt x="25" y="31"/>
                  <a:pt x="29" y="30"/>
                  <a:pt x="32" y="30"/>
                </a:cubicBezTo>
                <a:cubicBezTo>
                  <a:pt x="32" y="27"/>
                  <a:pt x="34" y="26"/>
                  <a:pt x="36" y="25"/>
                </a:cubicBezTo>
                <a:cubicBezTo>
                  <a:pt x="40" y="22"/>
                  <a:pt x="46" y="22"/>
                  <a:pt x="51" y="25"/>
                </a:cubicBezTo>
                <a:cubicBezTo>
                  <a:pt x="56" y="28"/>
                  <a:pt x="55" y="32"/>
                  <a:pt x="51" y="34"/>
                </a:cubicBezTo>
                <a:cubicBezTo>
                  <a:pt x="48" y="36"/>
                  <a:pt x="43" y="37"/>
                  <a:pt x="38" y="37"/>
                </a:cubicBezTo>
                <a:cubicBezTo>
                  <a:pt x="38" y="39"/>
                  <a:pt x="39" y="43"/>
                  <a:pt x="41" y="44"/>
                </a:cubicBezTo>
                <a:cubicBezTo>
                  <a:pt x="48" y="44"/>
                  <a:pt x="56" y="43"/>
                  <a:pt x="62" y="39"/>
                </a:cubicBezTo>
                <a:cubicBezTo>
                  <a:pt x="71" y="34"/>
                  <a:pt x="75" y="25"/>
                  <a:pt x="63" y="18"/>
                </a:cubicBezTo>
                <a:cubicBezTo>
                  <a:pt x="54" y="12"/>
                  <a:pt x="41" y="11"/>
                  <a:pt x="31" y="17"/>
                </a:cubicBezTo>
                <a:cubicBezTo>
                  <a:pt x="29" y="18"/>
                  <a:pt x="28" y="19"/>
                  <a:pt x="27" y="20"/>
                </a:cubicBezTo>
                <a:cubicBezTo>
                  <a:pt x="26" y="19"/>
                  <a:pt x="26" y="19"/>
                  <a:pt x="26" y="19"/>
                </a:cubicBezTo>
                <a:cubicBezTo>
                  <a:pt x="23" y="16"/>
                  <a:pt x="23" y="16"/>
                  <a:pt x="23" y="16"/>
                </a:cubicBezTo>
                <a:cubicBezTo>
                  <a:pt x="21" y="15"/>
                  <a:pt x="21" y="15"/>
                  <a:pt x="21" y="15"/>
                </a:cubicBezTo>
                <a:cubicBezTo>
                  <a:pt x="21" y="15"/>
                  <a:pt x="21" y="15"/>
                  <a:pt x="21" y="15"/>
                </a:cubicBezTo>
                <a:lnTo>
                  <a:pt x="34"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3" name="iṡļïḑè">
            <a:extLst>
              <a:ext uri="{FF2B5EF4-FFF2-40B4-BE49-F238E27FC236}">
                <a16:creationId xmlns:a16="http://schemas.microsoft.com/office/drawing/2014/main" id="{EF832957-02CC-4A73-96E8-BFB40306FEE8}"/>
              </a:ext>
            </a:extLst>
          </p:cNvPr>
          <p:cNvSpPr/>
          <p:nvPr/>
        </p:nvSpPr>
        <p:spPr bwMode="auto">
          <a:xfrm flipH="1">
            <a:off x="1415857" y="4177144"/>
            <a:ext cx="80143" cy="47929"/>
          </a:xfrm>
          <a:custGeom>
            <a:avLst/>
            <a:gdLst>
              <a:gd name="T0" fmla="*/ 27 w 69"/>
              <a:gd name="T1" fmla="*/ 36 h 42"/>
              <a:gd name="T2" fmla="*/ 32 w 69"/>
              <a:gd name="T3" fmla="*/ 39 h 42"/>
              <a:gd name="T4" fmla="*/ 37 w 69"/>
              <a:gd name="T5" fmla="*/ 42 h 42"/>
              <a:gd name="T6" fmla="*/ 69 w 69"/>
              <a:gd name="T7" fmla="*/ 25 h 42"/>
              <a:gd name="T8" fmla="*/ 65 w 69"/>
              <a:gd name="T9" fmla="*/ 21 h 42"/>
              <a:gd name="T10" fmla="*/ 59 w 69"/>
              <a:gd name="T11" fmla="*/ 19 h 42"/>
              <a:gd name="T12" fmla="*/ 55 w 69"/>
              <a:gd name="T13" fmla="*/ 21 h 42"/>
              <a:gd name="T14" fmla="*/ 50 w 69"/>
              <a:gd name="T15" fmla="*/ 24 h 42"/>
              <a:gd name="T16" fmla="*/ 45 w 69"/>
              <a:gd name="T17" fmla="*/ 20 h 42"/>
              <a:gd name="T18" fmla="*/ 11 w 69"/>
              <a:gd name="T19" fmla="*/ 0 h 42"/>
              <a:gd name="T20" fmla="*/ 5 w 69"/>
              <a:gd name="T21" fmla="*/ 3 h 42"/>
              <a:gd name="T22" fmla="*/ 0 w 69"/>
              <a:gd name="T23" fmla="*/ 6 h 42"/>
              <a:gd name="T24" fmla="*/ 0 w 69"/>
              <a:gd name="T25" fmla="*/ 23 h 42"/>
              <a:gd name="T26" fmla="*/ 12 w 69"/>
              <a:gd name="T27" fmla="*/ 25 h 42"/>
              <a:gd name="T28" fmla="*/ 15 w 69"/>
              <a:gd name="T29" fmla="*/ 15 h 42"/>
              <a:gd name="T30" fmla="*/ 23 w 69"/>
              <a:gd name="T31" fmla="*/ 21 h 42"/>
              <a:gd name="T32" fmla="*/ 33 w 69"/>
              <a:gd name="T33" fmla="*/ 27 h 42"/>
              <a:gd name="T34" fmla="*/ 39 w 69"/>
              <a:gd name="T35" fmla="*/ 30 h 42"/>
              <a:gd name="T36" fmla="*/ 34 w 69"/>
              <a:gd name="T37" fmla="*/ 33 h 42"/>
              <a:gd name="T38" fmla="*/ 27 w 69"/>
              <a:gd name="T3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2">
                <a:moveTo>
                  <a:pt x="27" y="36"/>
                </a:moveTo>
                <a:cubicBezTo>
                  <a:pt x="28" y="37"/>
                  <a:pt x="30" y="38"/>
                  <a:pt x="32" y="39"/>
                </a:cubicBezTo>
                <a:cubicBezTo>
                  <a:pt x="33" y="40"/>
                  <a:pt x="35" y="41"/>
                  <a:pt x="37" y="42"/>
                </a:cubicBezTo>
                <a:cubicBezTo>
                  <a:pt x="69" y="25"/>
                  <a:pt x="69" y="25"/>
                  <a:pt x="69" y="25"/>
                </a:cubicBezTo>
                <a:cubicBezTo>
                  <a:pt x="68" y="24"/>
                  <a:pt x="66" y="22"/>
                  <a:pt x="65" y="21"/>
                </a:cubicBezTo>
                <a:cubicBezTo>
                  <a:pt x="63" y="20"/>
                  <a:pt x="61" y="19"/>
                  <a:pt x="59" y="19"/>
                </a:cubicBezTo>
                <a:cubicBezTo>
                  <a:pt x="55" y="21"/>
                  <a:pt x="55" y="21"/>
                  <a:pt x="55" y="21"/>
                </a:cubicBezTo>
                <a:cubicBezTo>
                  <a:pt x="54" y="22"/>
                  <a:pt x="51" y="23"/>
                  <a:pt x="50" y="24"/>
                </a:cubicBezTo>
                <a:cubicBezTo>
                  <a:pt x="48" y="23"/>
                  <a:pt x="46" y="22"/>
                  <a:pt x="45" y="20"/>
                </a:cubicBezTo>
                <a:cubicBezTo>
                  <a:pt x="11" y="0"/>
                  <a:pt x="11" y="0"/>
                  <a:pt x="11" y="0"/>
                </a:cubicBezTo>
                <a:cubicBezTo>
                  <a:pt x="9" y="1"/>
                  <a:pt x="7" y="2"/>
                  <a:pt x="5" y="3"/>
                </a:cubicBezTo>
                <a:cubicBezTo>
                  <a:pt x="3" y="3"/>
                  <a:pt x="2" y="5"/>
                  <a:pt x="0" y="6"/>
                </a:cubicBezTo>
                <a:cubicBezTo>
                  <a:pt x="3" y="11"/>
                  <a:pt x="3" y="16"/>
                  <a:pt x="0" y="23"/>
                </a:cubicBezTo>
                <a:cubicBezTo>
                  <a:pt x="3" y="25"/>
                  <a:pt x="8" y="26"/>
                  <a:pt x="12" y="25"/>
                </a:cubicBezTo>
                <a:cubicBezTo>
                  <a:pt x="14" y="22"/>
                  <a:pt x="15" y="19"/>
                  <a:pt x="15" y="15"/>
                </a:cubicBezTo>
                <a:cubicBezTo>
                  <a:pt x="18" y="17"/>
                  <a:pt x="21" y="19"/>
                  <a:pt x="23" y="21"/>
                </a:cubicBezTo>
                <a:cubicBezTo>
                  <a:pt x="33" y="27"/>
                  <a:pt x="33" y="27"/>
                  <a:pt x="33" y="27"/>
                </a:cubicBezTo>
                <a:cubicBezTo>
                  <a:pt x="35" y="28"/>
                  <a:pt x="37" y="29"/>
                  <a:pt x="39" y="30"/>
                </a:cubicBezTo>
                <a:cubicBezTo>
                  <a:pt x="37" y="31"/>
                  <a:pt x="35" y="32"/>
                  <a:pt x="34" y="33"/>
                </a:cubicBezTo>
                <a:lnTo>
                  <a:pt x="27"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4" name="íşḻïdê">
            <a:extLst>
              <a:ext uri="{FF2B5EF4-FFF2-40B4-BE49-F238E27FC236}">
                <a16:creationId xmlns:a16="http://schemas.microsoft.com/office/drawing/2014/main" id="{38EB4350-C196-4FCA-891D-DBD3E25F1007}"/>
              </a:ext>
            </a:extLst>
          </p:cNvPr>
          <p:cNvSpPr/>
          <p:nvPr/>
        </p:nvSpPr>
        <p:spPr bwMode="auto">
          <a:xfrm flipH="1">
            <a:off x="1137714" y="4141001"/>
            <a:ext cx="65214" cy="41643"/>
          </a:xfrm>
          <a:custGeom>
            <a:avLst/>
            <a:gdLst>
              <a:gd name="T0" fmla="*/ 16 w 57"/>
              <a:gd name="T1" fmla="*/ 9 h 36"/>
              <a:gd name="T2" fmla="*/ 30 w 57"/>
              <a:gd name="T3" fmla="*/ 11 h 36"/>
              <a:gd name="T4" fmla="*/ 31 w 57"/>
              <a:gd name="T5" fmla="*/ 11 h 36"/>
              <a:gd name="T6" fmla="*/ 35 w 57"/>
              <a:gd name="T7" fmla="*/ 10 h 36"/>
              <a:gd name="T8" fmla="*/ 35 w 57"/>
              <a:gd name="T9" fmla="*/ 4 h 36"/>
              <a:gd name="T10" fmla="*/ 9 w 57"/>
              <a:gd name="T11" fmla="*/ 5 h 36"/>
              <a:gd name="T12" fmla="*/ 4 w 57"/>
              <a:gd name="T13" fmla="*/ 20 h 36"/>
              <a:gd name="T14" fmla="*/ 12 w 57"/>
              <a:gd name="T15" fmla="*/ 26 h 36"/>
              <a:gd name="T16" fmla="*/ 47 w 57"/>
              <a:gd name="T17" fmla="*/ 30 h 36"/>
              <a:gd name="T18" fmla="*/ 48 w 57"/>
              <a:gd name="T19" fmla="*/ 30 h 36"/>
              <a:gd name="T20" fmla="*/ 57 w 57"/>
              <a:gd name="T21" fmla="*/ 18 h 36"/>
              <a:gd name="T22" fmla="*/ 47 w 57"/>
              <a:gd name="T23" fmla="*/ 16 h 36"/>
              <a:gd name="T24" fmla="*/ 41 w 57"/>
              <a:gd name="T25" fmla="*/ 24 h 36"/>
              <a:gd name="T26" fmla="*/ 22 w 57"/>
              <a:gd name="T27" fmla="*/ 21 h 36"/>
              <a:gd name="T28" fmla="*/ 16 w 57"/>
              <a:gd name="T29"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36">
                <a:moveTo>
                  <a:pt x="16" y="9"/>
                </a:moveTo>
                <a:cubicBezTo>
                  <a:pt x="20" y="7"/>
                  <a:pt x="26" y="8"/>
                  <a:pt x="30" y="11"/>
                </a:cubicBezTo>
                <a:cubicBezTo>
                  <a:pt x="31" y="11"/>
                  <a:pt x="31" y="11"/>
                  <a:pt x="31" y="11"/>
                </a:cubicBezTo>
                <a:cubicBezTo>
                  <a:pt x="32" y="11"/>
                  <a:pt x="33" y="11"/>
                  <a:pt x="35" y="10"/>
                </a:cubicBezTo>
                <a:cubicBezTo>
                  <a:pt x="38" y="8"/>
                  <a:pt x="39" y="6"/>
                  <a:pt x="35" y="4"/>
                </a:cubicBezTo>
                <a:cubicBezTo>
                  <a:pt x="29" y="0"/>
                  <a:pt x="18" y="0"/>
                  <a:pt x="9" y="5"/>
                </a:cubicBezTo>
                <a:cubicBezTo>
                  <a:pt x="2" y="8"/>
                  <a:pt x="0" y="14"/>
                  <a:pt x="4" y="20"/>
                </a:cubicBezTo>
                <a:cubicBezTo>
                  <a:pt x="6" y="22"/>
                  <a:pt x="9" y="24"/>
                  <a:pt x="12" y="26"/>
                </a:cubicBezTo>
                <a:cubicBezTo>
                  <a:pt x="21" y="32"/>
                  <a:pt x="35" y="36"/>
                  <a:pt x="47" y="30"/>
                </a:cubicBezTo>
                <a:cubicBezTo>
                  <a:pt x="48" y="30"/>
                  <a:pt x="48" y="30"/>
                  <a:pt x="48" y="30"/>
                </a:cubicBezTo>
                <a:cubicBezTo>
                  <a:pt x="54" y="26"/>
                  <a:pt x="57" y="21"/>
                  <a:pt x="57" y="18"/>
                </a:cubicBezTo>
                <a:cubicBezTo>
                  <a:pt x="55" y="17"/>
                  <a:pt x="50" y="16"/>
                  <a:pt x="47" y="16"/>
                </a:cubicBezTo>
                <a:cubicBezTo>
                  <a:pt x="46" y="19"/>
                  <a:pt x="45" y="22"/>
                  <a:pt x="41" y="24"/>
                </a:cubicBezTo>
                <a:cubicBezTo>
                  <a:pt x="36" y="27"/>
                  <a:pt x="30" y="26"/>
                  <a:pt x="22" y="21"/>
                </a:cubicBezTo>
                <a:cubicBezTo>
                  <a:pt x="13" y="16"/>
                  <a:pt x="11" y="12"/>
                  <a:pt x="16" y="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5" name="ïšļiďe">
            <a:extLst>
              <a:ext uri="{FF2B5EF4-FFF2-40B4-BE49-F238E27FC236}">
                <a16:creationId xmlns:a16="http://schemas.microsoft.com/office/drawing/2014/main" id="{35A4C226-A532-46BB-9ABA-43D2D3CBFF66}"/>
              </a:ext>
            </a:extLst>
          </p:cNvPr>
          <p:cNvSpPr/>
          <p:nvPr/>
        </p:nvSpPr>
        <p:spPr bwMode="auto">
          <a:xfrm flipH="1">
            <a:off x="1251642" y="4182646"/>
            <a:ext cx="17285" cy="9429"/>
          </a:xfrm>
          <a:custGeom>
            <a:avLst/>
            <a:gdLst>
              <a:gd name="T0" fmla="*/ 7 w 15"/>
              <a:gd name="T1" fmla="*/ 8 h 8"/>
              <a:gd name="T2" fmla="*/ 12 w 15"/>
              <a:gd name="T3" fmla="*/ 6 h 8"/>
              <a:gd name="T4" fmla="*/ 15 w 15"/>
              <a:gd name="T5" fmla="*/ 4 h 8"/>
              <a:gd name="T6" fmla="*/ 13 w 15"/>
              <a:gd name="T7" fmla="*/ 1 h 8"/>
              <a:gd name="T8" fmla="*/ 9 w 15"/>
              <a:gd name="T9" fmla="*/ 0 h 8"/>
              <a:gd name="T10" fmla="*/ 4 w 15"/>
              <a:gd name="T11" fmla="*/ 1 h 8"/>
              <a:gd name="T12" fmla="*/ 0 w 15"/>
              <a:gd name="T13" fmla="*/ 4 h 8"/>
              <a:gd name="T14" fmla="*/ 3 w 15"/>
              <a:gd name="T15" fmla="*/ 7 h 8"/>
              <a:gd name="T16" fmla="*/ 7 w 15"/>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8">
                <a:moveTo>
                  <a:pt x="7" y="8"/>
                </a:moveTo>
                <a:cubicBezTo>
                  <a:pt x="8" y="8"/>
                  <a:pt x="10" y="7"/>
                  <a:pt x="12" y="6"/>
                </a:cubicBezTo>
                <a:cubicBezTo>
                  <a:pt x="13" y="6"/>
                  <a:pt x="15" y="4"/>
                  <a:pt x="15" y="4"/>
                </a:cubicBezTo>
                <a:cubicBezTo>
                  <a:pt x="15" y="3"/>
                  <a:pt x="14" y="2"/>
                  <a:pt x="13" y="1"/>
                </a:cubicBezTo>
                <a:cubicBezTo>
                  <a:pt x="12" y="1"/>
                  <a:pt x="10" y="0"/>
                  <a:pt x="9" y="0"/>
                </a:cubicBezTo>
                <a:cubicBezTo>
                  <a:pt x="7" y="0"/>
                  <a:pt x="5" y="1"/>
                  <a:pt x="4" y="1"/>
                </a:cubicBezTo>
                <a:cubicBezTo>
                  <a:pt x="2" y="2"/>
                  <a:pt x="1" y="3"/>
                  <a:pt x="0" y="4"/>
                </a:cubicBezTo>
                <a:cubicBezTo>
                  <a:pt x="1" y="5"/>
                  <a:pt x="2" y="6"/>
                  <a:pt x="3" y="7"/>
                </a:cubicBezTo>
                <a:cubicBezTo>
                  <a:pt x="4" y="7"/>
                  <a:pt x="5" y="8"/>
                  <a:pt x="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6" name="îś1ïdè">
            <a:extLst>
              <a:ext uri="{FF2B5EF4-FFF2-40B4-BE49-F238E27FC236}">
                <a16:creationId xmlns:a16="http://schemas.microsoft.com/office/drawing/2014/main" id="{9738CEFC-EA79-4316-9C49-8BA2556E712C}"/>
              </a:ext>
            </a:extLst>
          </p:cNvPr>
          <p:cNvSpPr/>
          <p:nvPr/>
        </p:nvSpPr>
        <p:spPr bwMode="auto">
          <a:xfrm flipH="1">
            <a:off x="1232784" y="4192074"/>
            <a:ext cx="55786" cy="42428"/>
          </a:xfrm>
          <a:custGeom>
            <a:avLst/>
            <a:gdLst>
              <a:gd name="T0" fmla="*/ 10 w 48"/>
              <a:gd name="T1" fmla="*/ 30 h 37"/>
              <a:gd name="T2" fmla="*/ 35 w 48"/>
              <a:gd name="T3" fmla="*/ 33 h 37"/>
              <a:gd name="T4" fmla="*/ 39 w 48"/>
              <a:gd name="T5" fmla="*/ 26 h 37"/>
              <a:gd name="T6" fmla="*/ 48 w 48"/>
              <a:gd name="T7" fmla="*/ 25 h 37"/>
              <a:gd name="T8" fmla="*/ 46 w 48"/>
              <a:gd name="T9" fmla="*/ 21 h 37"/>
              <a:gd name="T10" fmla="*/ 41 w 48"/>
              <a:gd name="T11" fmla="*/ 19 h 37"/>
              <a:gd name="T12" fmla="*/ 13 w 48"/>
              <a:gd name="T13" fmla="*/ 2 h 37"/>
              <a:gd name="T14" fmla="*/ 3 w 48"/>
              <a:gd name="T15" fmla="*/ 2 h 37"/>
              <a:gd name="T16" fmla="*/ 0 w 48"/>
              <a:gd name="T17" fmla="*/ 3 h 37"/>
              <a:gd name="T18" fmla="*/ 0 w 48"/>
              <a:gd name="T19" fmla="*/ 4 h 37"/>
              <a:gd name="T20" fmla="*/ 13 w 48"/>
              <a:gd name="T21" fmla="*/ 12 h 37"/>
              <a:gd name="T22" fmla="*/ 7 w 48"/>
              <a:gd name="T23" fmla="*/ 14 h 37"/>
              <a:gd name="T24" fmla="*/ 10 w 48"/>
              <a:gd name="T25" fmla="*/ 30 h 37"/>
              <a:gd name="T26" fmla="*/ 15 w 48"/>
              <a:gd name="T27" fmla="*/ 17 h 37"/>
              <a:gd name="T28" fmla="*/ 20 w 48"/>
              <a:gd name="T29" fmla="*/ 16 h 37"/>
              <a:gd name="T30" fmla="*/ 32 w 48"/>
              <a:gd name="T31" fmla="*/ 24 h 37"/>
              <a:gd name="T32" fmla="*/ 30 w 48"/>
              <a:gd name="T33" fmla="*/ 27 h 37"/>
              <a:gd name="T34" fmla="*/ 19 w 48"/>
              <a:gd name="T35" fmla="*/ 25 h 37"/>
              <a:gd name="T36" fmla="*/ 15 w 48"/>
              <a:gd name="T37" fmla="*/ 1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7">
                <a:moveTo>
                  <a:pt x="10" y="30"/>
                </a:moveTo>
                <a:cubicBezTo>
                  <a:pt x="18" y="35"/>
                  <a:pt x="28" y="37"/>
                  <a:pt x="35" y="33"/>
                </a:cubicBezTo>
                <a:cubicBezTo>
                  <a:pt x="38" y="31"/>
                  <a:pt x="39" y="29"/>
                  <a:pt x="39" y="26"/>
                </a:cubicBezTo>
                <a:cubicBezTo>
                  <a:pt x="42" y="27"/>
                  <a:pt x="45" y="27"/>
                  <a:pt x="48" y="25"/>
                </a:cubicBezTo>
                <a:cubicBezTo>
                  <a:pt x="48" y="24"/>
                  <a:pt x="48" y="22"/>
                  <a:pt x="46" y="21"/>
                </a:cubicBezTo>
                <a:cubicBezTo>
                  <a:pt x="45" y="21"/>
                  <a:pt x="43" y="20"/>
                  <a:pt x="41" y="19"/>
                </a:cubicBezTo>
                <a:cubicBezTo>
                  <a:pt x="13" y="2"/>
                  <a:pt x="13" y="2"/>
                  <a:pt x="13" y="2"/>
                </a:cubicBezTo>
                <a:cubicBezTo>
                  <a:pt x="9" y="0"/>
                  <a:pt x="7" y="0"/>
                  <a:pt x="3" y="2"/>
                </a:cubicBezTo>
                <a:cubicBezTo>
                  <a:pt x="0" y="3"/>
                  <a:pt x="0" y="3"/>
                  <a:pt x="0" y="3"/>
                </a:cubicBezTo>
                <a:cubicBezTo>
                  <a:pt x="0" y="4"/>
                  <a:pt x="0" y="4"/>
                  <a:pt x="0" y="4"/>
                </a:cubicBezTo>
                <a:cubicBezTo>
                  <a:pt x="13" y="12"/>
                  <a:pt x="13" y="12"/>
                  <a:pt x="13" y="12"/>
                </a:cubicBezTo>
                <a:cubicBezTo>
                  <a:pt x="11" y="13"/>
                  <a:pt x="9" y="13"/>
                  <a:pt x="7" y="14"/>
                </a:cubicBezTo>
                <a:cubicBezTo>
                  <a:pt x="0" y="18"/>
                  <a:pt x="0" y="24"/>
                  <a:pt x="10" y="30"/>
                </a:cubicBezTo>
                <a:close/>
                <a:moveTo>
                  <a:pt x="15" y="17"/>
                </a:moveTo>
                <a:cubicBezTo>
                  <a:pt x="16" y="17"/>
                  <a:pt x="18" y="16"/>
                  <a:pt x="20" y="16"/>
                </a:cubicBezTo>
                <a:cubicBezTo>
                  <a:pt x="32" y="24"/>
                  <a:pt x="32" y="24"/>
                  <a:pt x="32" y="24"/>
                </a:cubicBezTo>
                <a:cubicBezTo>
                  <a:pt x="32" y="26"/>
                  <a:pt x="31" y="27"/>
                  <a:pt x="30" y="27"/>
                </a:cubicBezTo>
                <a:cubicBezTo>
                  <a:pt x="28" y="28"/>
                  <a:pt x="24" y="28"/>
                  <a:pt x="19" y="25"/>
                </a:cubicBezTo>
                <a:cubicBezTo>
                  <a:pt x="14" y="21"/>
                  <a:pt x="12" y="19"/>
                  <a:pt x="15"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7" name="ïSļïdé">
            <a:extLst>
              <a:ext uri="{FF2B5EF4-FFF2-40B4-BE49-F238E27FC236}">
                <a16:creationId xmlns:a16="http://schemas.microsoft.com/office/drawing/2014/main" id="{81CA1446-1240-48C5-BC7A-0D8A47A6B062}"/>
              </a:ext>
            </a:extLst>
          </p:cNvPr>
          <p:cNvSpPr/>
          <p:nvPr/>
        </p:nvSpPr>
        <p:spPr bwMode="auto">
          <a:xfrm flipH="1">
            <a:off x="1268927" y="4220359"/>
            <a:ext cx="54215" cy="31429"/>
          </a:xfrm>
          <a:custGeom>
            <a:avLst/>
            <a:gdLst>
              <a:gd name="T0" fmla="*/ 33 w 47"/>
              <a:gd name="T1" fmla="*/ 5 h 27"/>
              <a:gd name="T2" fmla="*/ 9 w 47"/>
              <a:gd name="T3" fmla="*/ 4 h 27"/>
              <a:gd name="T4" fmla="*/ 11 w 47"/>
              <a:gd name="T5" fmla="*/ 20 h 27"/>
              <a:gd name="T6" fmla="*/ 39 w 47"/>
              <a:gd name="T7" fmla="*/ 22 h 27"/>
              <a:gd name="T8" fmla="*/ 47 w 47"/>
              <a:gd name="T9" fmla="*/ 14 h 27"/>
              <a:gd name="T10" fmla="*/ 39 w 47"/>
              <a:gd name="T11" fmla="*/ 12 h 27"/>
              <a:gd name="T12" fmla="*/ 33 w 47"/>
              <a:gd name="T13" fmla="*/ 17 h 27"/>
              <a:gd name="T14" fmla="*/ 23 w 47"/>
              <a:gd name="T15" fmla="*/ 17 h 27"/>
              <a:gd name="T16" fmla="*/ 38 w 47"/>
              <a:gd name="T17" fmla="*/ 9 h 27"/>
              <a:gd name="T18" fmla="*/ 33 w 47"/>
              <a:gd name="T19" fmla="*/ 5 h 27"/>
              <a:gd name="T20" fmla="*/ 17 w 47"/>
              <a:gd name="T21" fmla="*/ 13 h 27"/>
              <a:gd name="T22" fmla="*/ 15 w 47"/>
              <a:gd name="T23" fmla="*/ 8 h 27"/>
              <a:gd name="T24" fmla="*/ 24 w 47"/>
              <a:gd name="T25" fmla="*/ 8 h 27"/>
              <a:gd name="T26" fmla="*/ 25 w 47"/>
              <a:gd name="T27" fmla="*/ 9 h 27"/>
              <a:gd name="T28" fmla="*/ 17 w 47"/>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27">
                <a:moveTo>
                  <a:pt x="33" y="5"/>
                </a:moveTo>
                <a:cubicBezTo>
                  <a:pt x="26" y="0"/>
                  <a:pt x="17" y="0"/>
                  <a:pt x="9" y="4"/>
                </a:cubicBezTo>
                <a:cubicBezTo>
                  <a:pt x="0" y="9"/>
                  <a:pt x="3" y="15"/>
                  <a:pt x="11" y="20"/>
                </a:cubicBezTo>
                <a:cubicBezTo>
                  <a:pt x="19" y="24"/>
                  <a:pt x="29" y="27"/>
                  <a:pt x="39" y="22"/>
                </a:cubicBezTo>
                <a:cubicBezTo>
                  <a:pt x="43" y="20"/>
                  <a:pt x="46" y="17"/>
                  <a:pt x="47" y="14"/>
                </a:cubicBezTo>
                <a:cubicBezTo>
                  <a:pt x="45" y="13"/>
                  <a:pt x="42" y="12"/>
                  <a:pt x="39" y="12"/>
                </a:cubicBezTo>
                <a:cubicBezTo>
                  <a:pt x="38" y="14"/>
                  <a:pt x="36" y="16"/>
                  <a:pt x="33" y="17"/>
                </a:cubicBezTo>
                <a:cubicBezTo>
                  <a:pt x="30" y="19"/>
                  <a:pt x="26" y="18"/>
                  <a:pt x="23" y="17"/>
                </a:cubicBezTo>
                <a:cubicBezTo>
                  <a:pt x="38" y="9"/>
                  <a:pt x="38" y="9"/>
                  <a:pt x="38" y="9"/>
                </a:cubicBezTo>
                <a:cubicBezTo>
                  <a:pt x="37" y="7"/>
                  <a:pt x="35" y="6"/>
                  <a:pt x="33" y="5"/>
                </a:cubicBezTo>
                <a:close/>
                <a:moveTo>
                  <a:pt x="17" y="13"/>
                </a:moveTo>
                <a:cubicBezTo>
                  <a:pt x="14" y="11"/>
                  <a:pt x="13" y="9"/>
                  <a:pt x="15" y="8"/>
                </a:cubicBezTo>
                <a:cubicBezTo>
                  <a:pt x="18" y="6"/>
                  <a:pt x="21" y="7"/>
                  <a:pt x="24" y="8"/>
                </a:cubicBezTo>
                <a:cubicBezTo>
                  <a:pt x="25" y="9"/>
                  <a:pt x="25" y="9"/>
                  <a:pt x="25" y="9"/>
                </a:cubicBezTo>
                <a:lnTo>
                  <a:pt x="17"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8" name="îsļïḋè">
            <a:extLst>
              <a:ext uri="{FF2B5EF4-FFF2-40B4-BE49-F238E27FC236}">
                <a16:creationId xmlns:a16="http://schemas.microsoft.com/office/drawing/2014/main" id="{29E2D508-AAF4-47AB-BFA1-E8C92B1D4639}"/>
              </a:ext>
            </a:extLst>
          </p:cNvPr>
          <p:cNvSpPr/>
          <p:nvPr/>
        </p:nvSpPr>
        <p:spPr bwMode="auto">
          <a:xfrm flipH="1">
            <a:off x="1328642" y="4244716"/>
            <a:ext cx="68357" cy="41643"/>
          </a:xfrm>
          <a:custGeom>
            <a:avLst/>
            <a:gdLst>
              <a:gd name="T0" fmla="*/ 17 w 59"/>
              <a:gd name="T1" fmla="*/ 9 h 36"/>
              <a:gd name="T2" fmla="*/ 32 w 59"/>
              <a:gd name="T3" fmla="*/ 11 h 36"/>
              <a:gd name="T4" fmla="*/ 33 w 59"/>
              <a:gd name="T5" fmla="*/ 12 h 36"/>
              <a:gd name="T6" fmla="*/ 37 w 59"/>
              <a:gd name="T7" fmla="*/ 10 h 36"/>
              <a:gd name="T8" fmla="*/ 37 w 59"/>
              <a:gd name="T9" fmla="*/ 4 h 36"/>
              <a:gd name="T10" fmla="*/ 11 w 59"/>
              <a:gd name="T11" fmla="*/ 5 h 36"/>
              <a:gd name="T12" fmla="*/ 14 w 59"/>
              <a:gd name="T13" fmla="*/ 26 h 36"/>
              <a:gd name="T14" fmla="*/ 49 w 59"/>
              <a:gd name="T15" fmla="*/ 30 h 36"/>
              <a:gd name="T16" fmla="*/ 59 w 59"/>
              <a:gd name="T17" fmla="*/ 18 h 36"/>
              <a:gd name="T18" fmla="*/ 49 w 59"/>
              <a:gd name="T19" fmla="*/ 17 h 36"/>
              <a:gd name="T20" fmla="*/ 43 w 59"/>
              <a:gd name="T21" fmla="*/ 24 h 36"/>
              <a:gd name="T22" fmla="*/ 24 w 59"/>
              <a:gd name="T23" fmla="*/ 21 h 36"/>
              <a:gd name="T24" fmla="*/ 17 w 59"/>
              <a:gd name="T25"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36">
                <a:moveTo>
                  <a:pt x="17" y="9"/>
                </a:moveTo>
                <a:cubicBezTo>
                  <a:pt x="22" y="7"/>
                  <a:pt x="28" y="9"/>
                  <a:pt x="32" y="11"/>
                </a:cubicBezTo>
                <a:cubicBezTo>
                  <a:pt x="33" y="12"/>
                  <a:pt x="33" y="12"/>
                  <a:pt x="33" y="12"/>
                </a:cubicBezTo>
                <a:cubicBezTo>
                  <a:pt x="34" y="11"/>
                  <a:pt x="35" y="11"/>
                  <a:pt x="37" y="10"/>
                </a:cubicBezTo>
                <a:cubicBezTo>
                  <a:pt x="40" y="8"/>
                  <a:pt x="40" y="6"/>
                  <a:pt x="37" y="4"/>
                </a:cubicBezTo>
                <a:cubicBezTo>
                  <a:pt x="30" y="0"/>
                  <a:pt x="19" y="0"/>
                  <a:pt x="11" y="5"/>
                </a:cubicBezTo>
                <a:cubicBezTo>
                  <a:pt x="2" y="10"/>
                  <a:pt x="0" y="18"/>
                  <a:pt x="14" y="26"/>
                </a:cubicBezTo>
                <a:cubicBezTo>
                  <a:pt x="23" y="32"/>
                  <a:pt x="37" y="36"/>
                  <a:pt x="49" y="30"/>
                </a:cubicBezTo>
                <a:cubicBezTo>
                  <a:pt x="56" y="26"/>
                  <a:pt x="59" y="22"/>
                  <a:pt x="59" y="18"/>
                </a:cubicBezTo>
                <a:cubicBezTo>
                  <a:pt x="56" y="17"/>
                  <a:pt x="52" y="16"/>
                  <a:pt x="49" y="17"/>
                </a:cubicBezTo>
                <a:cubicBezTo>
                  <a:pt x="48" y="19"/>
                  <a:pt x="47" y="22"/>
                  <a:pt x="43" y="24"/>
                </a:cubicBezTo>
                <a:cubicBezTo>
                  <a:pt x="38" y="27"/>
                  <a:pt x="31" y="26"/>
                  <a:pt x="24" y="21"/>
                </a:cubicBezTo>
                <a:cubicBezTo>
                  <a:pt x="15" y="16"/>
                  <a:pt x="13" y="12"/>
                  <a:pt x="17"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9" name="íślíďe">
            <a:extLst>
              <a:ext uri="{FF2B5EF4-FFF2-40B4-BE49-F238E27FC236}">
                <a16:creationId xmlns:a16="http://schemas.microsoft.com/office/drawing/2014/main" id="{4440B2DD-C7E7-4A9B-B0AF-56B0EBE93DE8}"/>
              </a:ext>
            </a:extLst>
          </p:cNvPr>
          <p:cNvSpPr/>
          <p:nvPr/>
        </p:nvSpPr>
        <p:spPr bwMode="auto">
          <a:xfrm flipH="1">
            <a:off x="1041070" y="4087573"/>
            <a:ext cx="55000" cy="42428"/>
          </a:xfrm>
          <a:custGeom>
            <a:avLst/>
            <a:gdLst>
              <a:gd name="T0" fmla="*/ 10 w 48"/>
              <a:gd name="T1" fmla="*/ 30 h 37"/>
              <a:gd name="T2" fmla="*/ 35 w 48"/>
              <a:gd name="T3" fmla="*/ 33 h 37"/>
              <a:gd name="T4" fmla="*/ 39 w 48"/>
              <a:gd name="T5" fmla="*/ 27 h 37"/>
              <a:gd name="T6" fmla="*/ 48 w 48"/>
              <a:gd name="T7" fmla="*/ 25 h 37"/>
              <a:gd name="T8" fmla="*/ 46 w 48"/>
              <a:gd name="T9" fmla="*/ 21 h 37"/>
              <a:gd name="T10" fmla="*/ 41 w 48"/>
              <a:gd name="T11" fmla="*/ 20 h 37"/>
              <a:gd name="T12" fmla="*/ 13 w 48"/>
              <a:gd name="T13" fmla="*/ 3 h 37"/>
              <a:gd name="T14" fmla="*/ 3 w 48"/>
              <a:gd name="T15" fmla="*/ 2 h 37"/>
              <a:gd name="T16" fmla="*/ 0 w 48"/>
              <a:gd name="T17" fmla="*/ 4 h 37"/>
              <a:gd name="T18" fmla="*/ 0 w 48"/>
              <a:gd name="T19" fmla="*/ 4 h 37"/>
              <a:gd name="T20" fmla="*/ 13 w 48"/>
              <a:gd name="T21" fmla="*/ 13 h 37"/>
              <a:gd name="T22" fmla="*/ 7 w 48"/>
              <a:gd name="T23" fmla="*/ 15 h 37"/>
              <a:gd name="T24" fmla="*/ 10 w 48"/>
              <a:gd name="T25" fmla="*/ 30 h 37"/>
              <a:gd name="T26" fmla="*/ 15 w 48"/>
              <a:gd name="T27" fmla="*/ 18 h 37"/>
              <a:gd name="T28" fmla="*/ 20 w 48"/>
              <a:gd name="T29" fmla="*/ 17 h 37"/>
              <a:gd name="T30" fmla="*/ 32 w 48"/>
              <a:gd name="T31" fmla="*/ 24 h 37"/>
              <a:gd name="T32" fmla="*/ 30 w 48"/>
              <a:gd name="T33" fmla="*/ 28 h 37"/>
              <a:gd name="T34" fmla="*/ 19 w 48"/>
              <a:gd name="T35" fmla="*/ 25 h 37"/>
              <a:gd name="T36" fmla="*/ 15 w 48"/>
              <a:gd name="T37"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7">
                <a:moveTo>
                  <a:pt x="10" y="30"/>
                </a:moveTo>
                <a:cubicBezTo>
                  <a:pt x="18" y="35"/>
                  <a:pt x="28" y="37"/>
                  <a:pt x="35" y="33"/>
                </a:cubicBezTo>
                <a:cubicBezTo>
                  <a:pt x="38" y="31"/>
                  <a:pt x="39" y="29"/>
                  <a:pt x="39" y="27"/>
                </a:cubicBezTo>
                <a:cubicBezTo>
                  <a:pt x="42" y="27"/>
                  <a:pt x="45" y="27"/>
                  <a:pt x="48" y="25"/>
                </a:cubicBezTo>
                <a:cubicBezTo>
                  <a:pt x="48" y="24"/>
                  <a:pt x="48" y="22"/>
                  <a:pt x="46" y="21"/>
                </a:cubicBezTo>
                <a:cubicBezTo>
                  <a:pt x="45" y="21"/>
                  <a:pt x="43" y="21"/>
                  <a:pt x="41" y="20"/>
                </a:cubicBezTo>
                <a:cubicBezTo>
                  <a:pt x="13" y="3"/>
                  <a:pt x="13" y="3"/>
                  <a:pt x="13" y="3"/>
                </a:cubicBezTo>
                <a:cubicBezTo>
                  <a:pt x="9" y="0"/>
                  <a:pt x="7" y="0"/>
                  <a:pt x="3" y="2"/>
                </a:cubicBezTo>
                <a:cubicBezTo>
                  <a:pt x="0" y="4"/>
                  <a:pt x="0" y="4"/>
                  <a:pt x="0" y="4"/>
                </a:cubicBezTo>
                <a:cubicBezTo>
                  <a:pt x="0" y="4"/>
                  <a:pt x="0" y="4"/>
                  <a:pt x="0" y="4"/>
                </a:cubicBezTo>
                <a:cubicBezTo>
                  <a:pt x="13" y="13"/>
                  <a:pt x="13" y="13"/>
                  <a:pt x="13" y="13"/>
                </a:cubicBezTo>
                <a:cubicBezTo>
                  <a:pt x="11" y="13"/>
                  <a:pt x="9" y="14"/>
                  <a:pt x="7" y="15"/>
                </a:cubicBezTo>
                <a:cubicBezTo>
                  <a:pt x="0" y="18"/>
                  <a:pt x="0" y="24"/>
                  <a:pt x="10" y="30"/>
                </a:cubicBezTo>
                <a:moveTo>
                  <a:pt x="15" y="18"/>
                </a:moveTo>
                <a:cubicBezTo>
                  <a:pt x="16" y="17"/>
                  <a:pt x="18" y="17"/>
                  <a:pt x="20" y="17"/>
                </a:cubicBezTo>
                <a:cubicBezTo>
                  <a:pt x="32" y="24"/>
                  <a:pt x="32" y="24"/>
                  <a:pt x="32" y="24"/>
                </a:cubicBezTo>
                <a:cubicBezTo>
                  <a:pt x="32" y="26"/>
                  <a:pt x="31" y="27"/>
                  <a:pt x="30" y="28"/>
                </a:cubicBezTo>
                <a:cubicBezTo>
                  <a:pt x="28" y="29"/>
                  <a:pt x="24" y="28"/>
                  <a:pt x="19" y="25"/>
                </a:cubicBezTo>
                <a:cubicBezTo>
                  <a:pt x="14" y="22"/>
                  <a:pt x="12" y="19"/>
                  <a:pt x="15"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0" name="iṣļiḑê">
            <a:extLst>
              <a:ext uri="{FF2B5EF4-FFF2-40B4-BE49-F238E27FC236}">
                <a16:creationId xmlns:a16="http://schemas.microsoft.com/office/drawing/2014/main" id="{3E2503B9-D2C1-4A33-883B-34C4B2EE0225}"/>
              </a:ext>
            </a:extLst>
          </p:cNvPr>
          <p:cNvSpPr/>
          <p:nvPr/>
        </p:nvSpPr>
        <p:spPr bwMode="auto">
          <a:xfrm flipH="1">
            <a:off x="1081142" y="4112715"/>
            <a:ext cx="42428" cy="30643"/>
          </a:xfrm>
          <a:custGeom>
            <a:avLst/>
            <a:gdLst>
              <a:gd name="T0" fmla="*/ 0 w 37"/>
              <a:gd name="T1" fmla="*/ 9 h 27"/>
              <a:gd name="T2" fmla="*/ 2 w 37"/>
              <a:gd name="T3" fmla="*/ 14 h 27"/>
              <a:gd name="T4" fmla="*/ 10 w 37"/>
              <a:gd name="T5" fmla="*/ 16 h 27"/>
              <a:gd name="T6" fmla="*/ 28 w 37"/>
              <a:gd name="T7" fmla="*/ 27 h 27"/>
              <a:gd name="T8" fmla="*/ 32 w 37"/>
              <a:gd name="T9" fmla="*/ 25 h 27"/>
              <a:gd name="T10" fmla="*/ 37 w 37"/>
              <a:gd name="T11" fmla="*/ 22 h 27"/>
              <a:gd name="T12" fmla="*/ 19 w 37"/>
              <a:gd name="T13" fmla="*/ 12 h 27"/>
              <a:gd name="T14" fmla="*/ 21 w 37"/>
              <a:gd name="T15" fmla="*/ 7 h 27"/>
              <a:gd name="T16" fmla="*/ 25 w 37"/>
              <a:gd name="T17" fmla="*/ 6 h 27"/>
              <a:gd name="T18" fmla="*/ 19 w 37"/>
              <a:gd name="T19" fmla="*/ 0 h 27"/>
              <a:gd name="T20" fmla="*/ 14 w 37"/>
              <a:gd name="T21" fmla="*/ 2 h 27"/>
              <a:gd name="T22" fmla="*/ 12 w 37"/>
              <a:gd name="T23" fmla="*/ 9 h 27"/>
              <a:gd name="T24" fmla="*/ 0 w 37"/>
              <a:gd name="T25"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7">
                <a:moveTo>
                  <a:pt x="0" y="9"/>
                </a:moveTo>
                <a:cubicBezTo>
                  <a:pt x="0" y="11"/>
                  <a:pt x="1" y="12"/>
                  <a:pt x="2" y="14"/>
                </a:cubicBezTo>
                <a:cubicBezTo>
                  <a:pt x="3" y="14"/>
                  <a:pt x="6" y="14"/>
                  <a:pt x="10" y="16"/>
                </a:cubicBezTo>
                <a:cubicBezTo>
                  <a:pt x="28" y="27"/>
                  <a:pt x="28" y="27"/>
                  <a:pt x="28" y="27"/>
                </a:cubicBezTo>
                <a:cubicBezTo>
                  <a:pt x="29" y="26"/>
                  <a:pt x="31" y="26"/>
                  <a:pt x="32" y="25"/>
                </a:cubicBezTo>
                <a:cubicBezTo>
                  <a:pt x="34" y="24"/>
                  <a:pt x="35" y="23"/>
                  <a:pt x="37" y="22"/>
                </a:cubicBezTo>
                <a:cubicBezTo>
                  <a:pt x="19" y="12"/>
                  <a:pt x="19" y="12"/>
                  <a:pt x="19" y="12"/>
                </a:cubicBezTo>
                <a:cubicBezTo>
                  <a:pt x="19" y="10"/>
                  <a:pt x="19" y="8"/>
                  <a:pt x="21" y="7"/>
                </a:cubicBezTo>
                <a:cubicBezTo>
                  <a:pt x="22" y="7"/>
                  <a:pt x="23" y="6"/>
                  <a:pt x="25" y="6"/>
                </a:cubicBezTo>
                <a:cubicBezTo>
                  <a:pt x="24" y="4"/>
                  <a:pt x="21" y="1"/>
                  <a:pt x="19" y="0"/>
                </a:cubicBezTo>
                <a:cubicBezTo>
                  <a:pt x="17" y="0"/>
                  <a:pt x="16" y="1"/>
                  <a:pt x="14" y="2"/>
                </a:cubicBezTo>
                <a:cubicBezTo>
                  <a:pt x="11" y="4"/>
                  <a:pt x="11" y="6"/>
                  <a:pt x="12" y="9"/>
                </a:cubicBezTo>
                <a:cubicBezTo>
                  <a:pt x="8" y="7"/>
                  <a:pt x="4" y="8"/>
                  <a:pt x="0" y="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1" name="îs1íḓe">
            <a:extLst>
              <a:ext uri="{FF2B5EF4-FFF2-40B4-BE49-F238E27FC236}">
                <a16:creationId xmlns:a16="http://schemas.microsoft.com/office/drawing/2014/main" id="{408E8BDB-E674-4135-B6C1-BD819FB2D2FB}"/>
              </a:ext>
            </a:extLst>
          </p:cNvPr>
          <p:cNvSpPr/>
          <p:nvPr/>
        </p:nvSpPr>
        <p:spPr bwMode="auto">
          <a:xfrm flipH="1">
            <a:off x="1100785" y="4130002"/>
            <a:ext cx="56571" cy="32215"/>
          </a:xfrm>
          <a:custGeom>
            <a:avLst/>
            <a:gdLst>
              <a:gd name="T0" fmla="*/ 18 w 49"/>
              <a:gd name="T1" fmla="*/ 24 h 28"/>
              <a:gd name="T2" fmla="*/ 35 w 49"/>
              <a:gd name="T3" fmla="*/ 25 h 28"/>
              <a:gd name="T4" fmla="*/ 40 w 49"/>
              <a:gd name="T5" fmla="*/ 18 h 28"/>
              <a:gd name="T6" fmla="*/ 49 w 49"/>
              <a:gd name="T7" fmla="*/ 17 h 28"/>
              <a:gd name="T8" fmla="*/ 47 w 49"/>
              <a:gd name="T9" fmla="*/ 13 h 28"/>
              <a:gd name="T10" fmla="*/ 42 w 49"/>
              <a:gd name="T11" fmla="*/ 11 h 28"/>
              <a:gd name="T12" fmla="*/ 31 w 49"/>
              <a:gd name="T13" fmla="*/ 4 h 28"/>
              <a:gd name="T14" fmla="*/ 11 w 49"/>
              <a:gd name="T15" fmla="*/ 4 h 28"/>
              <a:gd name="T16" fmla="*/ 0 w 49"/>
              <a:gd name="T17" fmla="*/ 12 h 28"/>
              <a:gd name="T18" fmla="*/ 9 w 49"/>
              <a:gd name="T19" fmla="*/ 15 h 28"/>
              <a:gd name="T20" fmla="*/ 15 w 49"/>
              <a:gd name="T21" fmla="*/ 9 h 28"/>
              <a:gd name="T22" fmla="*/ 22 w 49"/>
              <a:gd name="T23" fmla="*/ 10 h 28"/>
              <a:gd name="T24" fmla="*/ 24 w 49"/>
              <a:gd name="T25" fmla="*/ 10 h 28"/>
              <a:gd name="T26" fmla="*/ 19 w 49"/>
              <a:gd name="T27" fmla="*/ 12 h 28"/>
              <a:gd name="T28" fmla="*/ 18 w 49"/>
              <a:gd name="T29" fmla="*/ 24 h 28"/>
              <a:gd name="T30" fmla="*/ 26 w 49"/>
              <a:gd name="T31" fmla="*/ 15 h 28"/>
              <a:gd name="T32" fmla="*/ 29 w 49"/>
              <a:gd name="T33" fmla="*/ 14 h 28"/>
              <a:gd name="T34" fmla="*/ 33 w 49"/>
              <a:gd name="T35" fmla="*/ 16 h 28"/>
              <a:gd name="T36" fmla="*/ 31 w 49"/>
              <a:gd name="T37" fmla="*/ 20 h 28"/>
              <a:gd name="T38" fmla="*/ 26 w 49"/>
              <a:gd name="T39" fmla="*/ 19 h 28"/>
              <a:gd name="T40" fmla="*/ 26 w 49"/>
              <a:gd name="T41"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28">
                <a:moveTo>
                  <a:pt x="18" y="24"/>
                </a:moveTo>
                <a:cubicBezTo>
                  <a:pt x="22" y="27"/>
                  <a:pt x="29" y="28"/>
                  <a:pt x="35" y="25"/>
                </a:cubicBezTo>
                <a:cubicBezTo>
                  <a:pt x="38" y="23"/>
                  <a:pt x="40" y="21"/>
                  <a:pt x="40" y="18"/>
                </a:cubicBezTo>
                <a:cubicBezTo>
                  <a:pt x="43" y="19"/>
                  <a:pt x="46" y="18"/>
                  <a:pt x="49" y="17"/>
                </a:cubicBezTo>
                <a:cubicBezTo>
                  <a:pt x="49" y="16"/>
                  <a:pt x="48" y="14"/>
                  <a:pt x="47" y="13"/>
                </a:cubicBezTo>
                <a:cubicBezTo>
                  <a:pt x="45" y="13"/>
                  <a:pt x="44" y="12"/>
                  <a:pt x="42" y="11"/>
                </a:cubicBezTo>
                <a:cubicBezTo>
                  <a:pt x="31" y="4"/>
                  <a:pt x="31" y="4"/>
                  <a:pt x="31" y="4"/>
                </a:cubicBezTo>
                <a:cubicBezTo>
                  <a:pt x="24" y="0"/>
                  <a:pt x="16" y="1"/>
                  <a:pt x="11" y="4"/>
                </a:cubicBezTo>
                <a:cubicBezTo>
                  <a:pt x="7" y="6"/>
                  <a:pt x="3" y="9"/>
                  <a:pt x="0" y="12"/>
                </a:cubicBezTo>
                <a:cubicBezTo>
                  <a:pt x="3" y="14"/>
                  <a:pt x="6" y="15"/>
                  <a:pt x="9" y="15"/>
                </a:cubicBezTo>
                <a:cubicBezTo>
                  <a:pt x="11" y="13"/>
                  <a:pt x="13" y="11"/>
                  <a:pt x="15" y="9"/>
                </a:cubicBezTo>
                <a:cubicBezTo>
                  <a:pt x="18" y="8"/>
                  <a:pt x="20" y="8"/>
                  <a:pt x="22" y="10"/>
                </a:cubicBezTo>
                <a:cubicBezTo>
                  <a:pt x="24" y="10"/>
                  <a:pt x="24" y="10"/>
                  <a:pt x="24" y="10"/>
                </a:cubicBezTo>
                <a:cubicBezTo>
                  <a:pt x="22" y="11"/>
                  <a:pt x="20" y="12"/>
                  <a:pt x="19" y="12"/>
                </a:cubicBezTo>
                <a:cubicBezTo>
                  <a:pt x="13" y="16"/>
                  <a:pt x="11" y="20"/>
                  <a:pt x="18" y="24"/>
                </a:cubicBezTo>
                <a:moveTo>
                  <a:pt x="26" y="15"/>
                </a:moveTo>
                <a:cubicBezTo>
                  <a:pt x="27" y="15"/>
                  <a:pt x="28" y="14"/>
                  <a:pt x="29" y="14"/>
                </a:cubicBezTo>
                <a:cubicBezTo>
                  <a:pt x="33" y="16"/>
                  <a:pt x="33" y="16"/>
                  <a:pt x="33" y="16"/>
                </a:cubicBezTo>
                <a:cubicBezTo>
                  <a:pt x="33" y="18"/>
                  <a:pt x="32" y="19"/>
                  <a:pt x="31" y="20"/>
                </a:cubicBezTo>
                <a:cubicBezTo>
                  <a:pt x="29" y="20"/>
                  <a:pt x="27" y="20"/>
                  <a:pt x="26" y="19"/>
                </a:cubicBezTo>
                <a:cubicBezTo>
                  <a:pt x="24" y="18"/>
                  <a:pt x="23" y="17"/>
                  <a:pt x="26"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2" name="íṡliďé">
            <a:extLst>
              <a:ext uri="{FF2B5EF4-FFF2-40B4-BE49-F238E27FC236}">
                <a16:creationId xmlns:a16="http://schemas.microsoft.com/office/drawing/2014/main" id="{4A6F7017-9BD0-44B5-BD03-DA3C9EF678C6}"/>
              </a:ext>
            </a:extLst>
          </p:cNvPr>
          <p:cNvSpPr/>
          <p:nvPr/>
        </p:nvSpPr>
        <p:spPr bwMode="auto">
          <a:xfrm flipH="1">
            <a:off x="1187213" y="4173216"/>
            <a:ext cx="56571" cy="29857"/>
          </a:xfrm>
          <a:custGeom>
            <a:avLst/>
            <a:gdLst>
              <a:gd name="T0" fmla="*/ 26 w 49"/>
              <a:gd name="T1" fmla="*/ 3 h 26"/>
              <a:gd name="T2" fmla="*/ 22 w 49"/>
              <a:gd name="T3" fmla="*/ 1 h 26"/>
              <a:gd name="T4" fmla="*/ 16 w 49"/>
              <a:gd name="T5" fmla="*/ 5 h 26"/>
              <a:gd name="T6" fmla="*/ 8 w 49"/>
              <a:gd name="T7" fmla="*/ 0 h 26"/>
              <a:gd name="T8" fmla="*/ 7 w 49"/>
              <a:gd name="T9" fmla="*/ 0 h 26"/>
              <a:gd name="T10" fmla="*/ 3 w 49"/>
              <a:gd name="T11" fmla="*/ 2 h 26"/>
              <a:gd name="T12" fmla="*/ 4 w 49"/>
              <a:gd name="T13" fmla="*/ 8 h 26"/>
              <a:gd name="T14" fmla="*/ 7 w 49"/>
              <a:gd name="T15" fmla="*/ 10 h 26"/>
              <a:gd name="T16" fmla="*/ 2 w 49"/>
              <a:gd name="T17" fmla="*/ 12 h 26"/>
              <a:gd name="T18" fmla="*/ 5 w 49"/>
              <a:gd name="T19" fmla="*/ 14 h 26"/>
              <a:gd name="T20" fmla="*/ 9 w 49"/>
              <a:gd name="T21" fmla="*/ 16 h 26"/>
              <a:gd name="T22" fmla="*/ 13 w 49"/>
              <a:gd name="T23" fmla="*/ 13 h 26"/>
              <a:gd name="T24" fmla="*/ 27 w 49"/>
              <a:gd name="T25" fmla="*/ 22 h 26"/>
              <a:gd name="T26" fmla="*/ 42 w 49"/>
              <a:gd name="T27" fmla="*/ 23 h 26"/>
              <a:gd name="T28" fmla="*/ 49 w 49"/>
              <a:gd name="T29" fmla="*/ 18 h 26"/>
              <a:gd name="T30" fmla="*/ 48 w 49"/>
              <a:gd name="T31" fmla="*/ 17 h 26"/>
              <a:gd name="T32" fmla="*/ 43 w 49"/>
              <a:gd name="T33" fmla="*/ 15 h 26"/>
              <a:gd name="T34" fmla="*/ 39 w 49"/>
              <a:gd name="T35" fmla="*/ 17 h 26"/>
              <a:gd name="T36" fmla="*/ 34 w 49"/>
              <a:gd name="T37" fmla="*/ 16 h 26"/>
              <a:gd name="T38" fmla="*/ 22 w 49"/>
              <a:gd name="T39" fmla="*/ 9 h 26"/>
              <a:gd name="T40" fmla="*/ 29 w 49"/>
              <a:gd name="T41" fmla="*/ 5 h 26"/>
              <a:gd name="T42" fmla="*/ 26 w 49"/>
              <a:gd name="T43"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26">
                <a:moveTo>
                  <a:pt x="26" y="3"/>
                </a:moveTo>
                <a:cubicBezTo>
                  <a:pt x="25" y="2"/>
                  <a:pt x="24" y="2"/>
                  <a:pt x="22" y="1"/>
                </a:cubicBezTo>
                <a:cubicBezTo>
                  <a:pt x="16" y="5"/>
                  <a:pt x="16" y="5"/>
                  <a:pt x="16" y="5"/>
                </a:cubicBezTo>
                <a:cubicBezTo>
                  <a:pt x="8" y="0"/>
                  <a:pt x="8" y="0"/>
                  <a:pt x="8" y="0"/>
                </a:cubicBezTo>
                <a:cubicBezTo>
                  <a:pt x="7" y="0"/>
                  <a:pt x="7" y="0"/>
                  <a:pt x="7" y="0"/>
                </a:cubicBezTo>
                <a:cubicBezTo>
                  <a:pt x="3" y="2"/>
                  <a:pt x="3" y="2"/>
                  <a:pt x="3" y="2"/>
                </a:cubicBezTo>
                <a:cubicBezTo>
                  <a:pt x="0" y="4"/>
                  <a:pt x="0" y="5"/>
                  <a:pt x="4" y="8"/>
                </a:cubicBezTo>
                <a:cubicBezTo>
                  <a:pt x="7" y="10"/>
                  <a:pt x="7" y="10"/>
                  <a:pt x="7" y="10"/>
                </a:cubicBezTo>
                <a:cubicBezTo>
                  <a:pt x="2" y="12"/>
                  <a:pt x="2" y="12"/>
                  <a:pt x="2" y="12"/>
                </a:cubicBezTo>
                <a:cubicBezTo>
                  <a:pt x="3" y="13"/>
                  <a:pt x="4" y="13"/>
                  <a:pt x="5" y="14"/>
                </a:cubicBezTo>
                <a:cubicBezTo>
                  <a:pt x="6" y="15"/>
                  <a:pt x="7" y="15"/>
                  <a:pt x="9" y="16"/>
                </a:cubicBezTo>
                <a:cubicBezTo>
                  <a:pt x="13" y="13"/>
                  <a:pt x="13" y="13"/>
                  <a:pt x="13" y="13"/>
                </a:cubicBezTo>
                <a:cubicBezTo>
                  <a:pt x="27" y="22"/>
                  <a:pt x="27" y="22"/>
                  <a:pt x="27" y="22"/>
                </a:cubicBezTo>
                <a:cubicBezTo>
                  <a:pt x="32" y="25"/>
                  <a:pt x="37" y="26"/>
                  <a:pt x="42" y="23"/>
                </a:cubicBezTo>
                <a:cubicBezTo>
                  <a:pt x="45" y="22"/>
                  <a:pt x="47" y="20"/>
                  <a:pt x="49" y="18"/>
                </a:cubicBezTo>
                <a:cubicBezTo>
                  <a:pt x="49" y="18"/>
                  <a:pt x="48" y="18"/>
                  <a:pt x="48" y="17"/>
                </a:cubicBezTo>
                <a:cubicBezTo>
                  <a:pt x="46" y="16"/>
                  <a:pt x="44" y="15"/>
                  <a:pt x="43" y="15"/>
                </a:cubicBezTo>
                <a:cubicBezTo>
                  <a:pt x="39" y="17"/>
                  <a:pt x="39" y="17"/>
                  <a:pt x="39" y="17"/>
                </a:cubicBezTo>
                <a:cubicBezTo>
                  <a:pt x="38" y="18"/>
                  <a:pt x="36" y="17"/>
                  <a:pt x="34" y="16"/>
                </a:cubicBezTo>
                <a:cubicBezTo>
                  <a:pt x="22" y="9"/>
                  <a:pt x="22" y="9"/>
                  <a:pt x="22" y="9"/>
                </a:cubicBezTo>
                <a:cubicBezTo>
                  <a:pt x="29" y="5"/>
                  <a:pt x="29" y="5"/>
                  <a:pt x="29" y="5"/>
                </a:cubicBezTo>
                <a:cubicBezTo>
                  <a:pt x="28" y="4"/>
                  <a:pt x="27" y="4"/>
                  <a:pt x="2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3" name="ïṣḷíḋê">
            <a:extLst>
              <a:ext uri="{FF2B5EF4-FFF2-40B4-BE49-F238E27FC236}">
                <a16:creationId xmlns:a16="http://schemas.microsoft.com/office/drawing/2014/main" id="{D2AED33A-8DC0-47CF-912D-54E593C93741}"/>
              </a:ext>
            </a:extLst>
          </p:cNvPr>
          <p:cNvSpPr/>
          <p:nvPr/>
        </p:nvSpPr>
        <p:spPr bwMode="auto">
          <a:xfrm flipH="1">
            <a:off x="1212356" y="4190501"/>
            <a:ext cx="46357" cy="24357"/>
          </a:xfrm>
          <a:custGeom>
            <a:avLst/>
            <a:gdLst>
              <a:gd name="T0" fmla="*/ 7 w 40"/>
              <a:gd name="T1" fmla="*/ 9 h 21"/>
              <a:gd name="T2" fmla="*/ 13 w 40"/>
              <a:gd name="T3" fmla="*/ 9 h 21"/>
              <a:gd name="T4" fmla="*/ 31 w 40"/>
              <a:gd name="T5" fmla="*/ 21 h 21"/>
              <a:gd name="T6" fmla="*/ 36 w 40"/>
              <a:gd name="T7" fmla="*/ 18 h 21"/>
              <a:gd name="T8" fmla="*/ 40 w 40"/>
              <a:gd name="T9" fmla="*/ 16 h 21"/>
              <a:gd name="T10" fmla="*/ 19 w 40"/>
              <a:gd name="T11" fmla="*/ 3 h 21"/>
              <a:gd name="T12" fmla="*/ 6 w 40"/>
              <a:gd name="T13" fmla="*/ 2 h 21"/>
              <a:gd name="T14" fmla="*/ 5 w 40"/>
              <a:gd name="T15" fmla="*/ 3 h 21"/>
              <a:gd name="T16" fmla="*/ 0 w 40"/>
              <a:gd name="T17" fmla="*/ 6 h 21"/>
              <a:gd name="T18" fmla="*/ 3 w 40"/>
              <a:gd name="T19" fmla="*/ 8 h 21"/>
              <a:gd name="T20" fmla="*/ 6 w 40"/>
              <a:gd name="T21" fmla="*/ 9 h 21"/>
              <a:gd name="T22" fmla="*/ 7 w 40"/>
              <a:gd name="T2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1">
                <a:moveTo>
                  <a:pt x="7" y="9"/>
                </a:moveTo>
                <a:cubicBezTo>
                  <a:pt x="9" y="8"/>
                  <a:pt x="11" y="8"/>
                  <a:pt x="13" y="9"/>
                </a:cubicBezTo>
                <a:cubicBezTo>
                  <a:pt x="31" y="21"/>
                  <a:pt x="31" y="21"/>
                  <a:pt x="31" y="21"/>
                </a:cubicBezTo>
                <a:cubicBezTo>
                  <a:pt x="33" y="20"/>
                  <a:pt x="34" y="19"/>
                  <a:pt x="36" y="18"/>
                </a:cubicBezTo>
                <a:cubicBezTo>
                  <a:pt x="37" y="18"/>
                  <a:pt x="39" y="17"/>
                  <a:pt x="40" y="16"/>
                </a:cubicBezTo>
                <a:cubicBezTo>
                  <a:pt x="19" y="3"/>
                  <a:pt x="19" y="3"/>
                  <a:pt x="19" y="3"/>
                </a:cubicBezTo>
                <a:cubicBezTo>
                  <a:pt x="15" y="0"/>
                  <a:pt x="10" y="0"/>
                  <a:pt x="6" y="2"/>
                </a:cubicBezTo>
                <a:cubicBezTo>
                  <a:pt x="5" y="3"/>
                  <a:pt x="5" y="3"/>
                  <a:pt x="5" y="3"/>
                </a:cubicBezTo>
                <a:cubicBezTo>
                  <a:pt x="3" y="3"/>
                  <a:pt x="2" y="4"/>
                  <a:pt x="0" y="6"/>
                </a:cubicBezTo>
                <a:cubicBezTo>
                  <a:pt x="1" y="6"/>
                  <a:pt x="2" y="7"/>
                  <a:pt x="3" y="8"/>
                </a:cubicBezTo>
                <a:cubicBezTo>
                  <a:pt x="4" y="8"/>
                  <a:pt x="5" y="9"/>
                  <a:pt x="6" y="9"/>
                </a:cubicBezTo>
                <a:lnTo>
                  <a:pt x="7"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4" name="íşḷíḓé">
            <a:extLst>
              <a:ext uri="{FF2B5EF4-FFF2-40B4-BE49-F238E27FC236}">
                <a16:creationId xmlns:a16="http://schemas.microsoft.com/office/drawing/2014/main" id="{17878606-C88E-4193-8306-CD4690380C69}"/>
              </a:ext>
            </a:extLst>
          </p:cNvPr>
          <p:cNvSpPr/>
          <p:nvPr/>
        </p:nvSpPr>
        <p:spPr bwMode="auto">
          <a:xfrm flipH="1">
            <a:off x="1306641" y="4234503"/>
            <a:ext cx="41643" cy="30643"/>
          </a:xfrm>
          <a:custGeom>
            <a:avLst/>
            <a:gdLst>
              <a:gd name="T0" fmla="*/ 0 w 36"/>
              <a:gd name="T1" fmla="*/ 9 h 27"/>
              <a:gd name="T2" fmla="*/ 2 w 36"/>
              <a:gd name="T3" fmla="*/ 13 h 27"/>
              <a:gd name="T4" fmla="*/ 10 w 36"/>
              <a:gd name="T5" fmla="*/ 16 h 27"/>
              <a:gd name="T6" fmla="*/ 28 w 36"/>
              <a:gd name="T7" fmla="*/ 27 h 27"/>
              <a:gd name="T8" fmla="*/ 32 w 36"/>
              <a:gd name="T9" fmla="*/ 25 h 27"/>
              <a:gd name="T10" fmla="*/ 36 w 36"/>
              <a:gd name="T11" fmla="*/ 22 h 27"/>
              <a:gd name="T12" fmla="*/ 19 w 36"/>
              <a:gd name="T13" fmla="*/ 11 h 27"/>
              <a:gd name="T14" fmla="*/ 21 w 36"/>
              <a:gd name="T15" fmla="*/ 7 h 27"/>
              <a:gd name="T16" fmla="*/ 24 w 36"/>
              <a:gd name="T17" fmla="*/ 6 h 27"/>
              <a:gd name="T18" fmla="*/ 19 w 36"/>
              <a:gd name="T19" fmla="*/ 0 h 27"/>
              <a:gd name="T20" fmla="*/ 14 w 36"/>
              <a:gd name="T21" fmla="*/ 2 h 27"/>
              <a:gd name="T22" fmla="*/ 12 w 36"/>
              <a:gd name="T23" fmla="*/ 8 h 27"/>
              <a:gd name="T24" fmla="*/ 0 w 36"/>
              <a:gd name="T25"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7">
                <a:moveTo>
                  <a:pt x="0" y="9"/>
                </a:moveTo>
                <a:cubicBezTo>
                  <a:pt x="0" y="10"/>
                  <a:pt x="1" y="12"/>
                  <a:pt x="2" y="13"/>
                </a:cubicBezTo>
                <a:cubicBezTo>
                  <a:pt x="3" y="13"/>
                  <a:pt x="6" y="14"/>
                  <a:pt x="10" y="16"/>
                </a:cubicBezTo>
                <a:cubicBezTo>
                  <a:pt x="28" y="27"/>
                  <a:pt x="28" y="27"/>
                  <a:pt x="28" y="27"/>
                </a:cubicBezTo>
                <a:cubicBezTo>
                  <a:pt x="29" y="26"/>
                  <a:pt x="31" y="26"/>
                  <a:pt x="32" y="25"/>
                </a:cubicBezTo>
                <a:cubicBezTo>
                  <a:pt x="34" y="24"/>
                  <a:pt x="35" y="23"/>
                  <a:pt x="36" y="22"/>
                </a:cubicBezTo>
                <a:cubicBezTo>
                  <a:pt x="19" y="11"/>
                  <a:pt x="19" y="11"/>
                  <a:pt x="19" y="11"/>
                </a:cubicBezTo>
                <a:cubicBezTo>
                  <a:pt x="19" y="10"/>
                  <a:pt x="19" y="8"/>
                  <a:pt x="21" y="7"/>
                </a:cubicBezTo>
                <a:cubicBezTo>
                  <a:pt x="22" y="7"/>
                  <a:pt x="23" y="6"/>
                  <a:pt x="24" y="6"/>
                </a:cubicBezTo>
                <a:cubicBezTo>
                  <a:pt x="24" y="4"/>
                  <a:pt x="21" y="1"/>
                  <a:pt x="19" y="0"/>
                </a:cubicBezTo>
                <a:cubicBezTo>
                  <a:pt x="17" y="0"/>
                  <a:pt x="16" y="1"/>
                  <a:pt x="14" y="2"/>
                </a:cubicBezTo>
                <a:cubicBezTo>
                  <a:pt x="11" y="4"/>
                  <a:pt x="11" y="6"/>
                  <a:pt x="12" y="8"/>
                </a:cubicBezTo>
                <a:cubicBezTo>
                  <a:pt x="8" y="7"/>
                  <a:pt x="4"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5" name="iṡľiḓé">
            <a:extLst>
              <a:ext uri="{FF2B5EF4-FFF2-40B4-BE49-F238E27FC236}">
                <a16:creationId xmlns:a16="http://schemas.microsoft.com/office/drawing/2014/main" id="{91952B30-23CB-4CA6-A717-20CF14EABB21}"/>
              </a:ext>
            </a:extLst>
          </p:cNvPr>
          <p:cNvSpPr/>
          <p:nvPr/>
        </p:nvSpPr>
        <p:spPr bwMode="auto">
          <a:xfrm flipH="1">
            <a:off x="977427" y="4068715"/>
            <a:ext cx="219215" cy="176000"/>
          </a:xfrm>
          <a:custGeom>
            <a:avLst/>
            <a:gdLst>
              <a:gd name="T0" fmla="*/ 60 w 190"/>
              <a:gd name="T1" fmla="*/ 68 h 153"/>
              <a:gd name="T2" fmla="*/ 63 w 190"/>
              <a:gd name="T3" fmla="*/ 73 h 153"/>
              <a:gd name="T4" fmla="*/ 67 w 190"/>
              <a:gd name="T5" fmla="*/ 69 h 153"/>
              <a:gd name="T6" fmla="*/ 107 w 190"/>
              <a:gd name="T7" fmla="*/ 33 h 153"/>
              <a:gd name="T8" fmla="*/ 106 w 190"/>
              <a:gd name="T9" fmla="*/ 41 h 153"/>
              <a:gd name="T10" fmla="*/ 117 w 190"/>
              <a:gd name="T11" fmla="*/ 44 h 153"/>
              <a:gd name="T12" fmla="*/ 107 w 190"/>
              <a:gd name="T13" fmla="*/ 33 h 153"/>
              <a:gd name="T14" fmla="*/ 34 w 190"/>
              <a:gd name="T15" fmla="*/ 65 h 153"/>
              <a:gd name="T16" fmla="*/ 55 w 190"/>
              <a:gd name="T17" fmla="*/ 54 h 153"/>
              <a:gd name="T18" fmla="*/ 76 w 190"/>
              <a:gd name="T19" fmla="*/ 64 h 153"/>
              <a:gd name="T20" fmla="*/ 81 w 190"/>
              <a:gd name="T21" fmla="*/ 66 h 153"/>
              <a:gd name="T22" fmla="*/ 76 w 190"/>
              <a:gd name="T23" fmla="*/ 71 h 153"/>
              <a:gd name="T24" fmla="*/ 69 w 190"/>
              <a:gd name="T25" fmla="*/ 78 h 153"/>
              <a:gd name="T26" fmla="*/ 52 w 190"/>
              <a:gd name="T27" fmla="*/ 77 h 153"/>
              <a:gd name="T28" fmla="*/ 58 w 190"/>
              <a:gd name="T29" fmla="*/ 63 h 153"/>
              <a:gd name="T30" fmla="*/ 53 w 190"/>
              <a:gd name="T31" fmla="*/ 61 h 153"/>
              <a:gd name="T32" fmla="*/ 43 w 190"/>
              <a:gd name="T33" fmla="*/ 68 h 153"/>
              <a:gd name="T34" fmla="*/ 77 w 190"/>
              <a:gd name="T35" fmla="*/ 40 h 153"/>
              <a:gd name="T36" fmla="*/ 88 w 190"/>
              <a:gd name="T37" fmla="*/ 44 h 153"/>
              <a:gd name="T38" fmla="*/ 82 w 190"/>
              <a:gd name="T39" fmla="*/ 50 h 153"/>
              <a:gd name="T40" fmla="*/ 95 w 190"/>
              <a:gd name="T41" fmla="*/ 63 h 153"/>
              <a:gd name="T42" fmla="*/ 73 w 190"/>
              <a:gd name="T43" fmla="*/ 54 h 153"/>
              <a:gd name="T44" fmla="*/ 65 w 190"/>
              <a:gd name="T45" fmla="*/ 52 h 153"/>
              <a:gd name="T46" fmla="*/ 70 w 190"/>
              <a:gd name="T47" fmla="*/ 46 h 153"/>
              <a:gd name="T48" fmla="*/ 113 w 190"/>
              <a:gd name="T49" fmla="*/ 51 h 153"/>
              <a:gd name="T50" fmla="*/ 94 w 190"/>
              <a:gd name="T51" fmla="*/ 31 h 153"/>
              <a:gd name="T52" fmla="*/ 87 w 190"/>
              <a:gd name="T53" fmla="*/ 20 h 153"/>
              <a:gd name="T54" fmla="*/ 90 w 190"/>
              <a:gd name="T55" fmla="*/ 18 h 153"/>
              <a:gd name="T56" fmla="*/ 100 w 190"/>
              <a:gd name="T57" fmla="*/ 19 h 153"/>
              <a:gd name="T58" fmla="*/ 133 w 190"/>
              <a:gd name="T59" fmla="*/ 37 h 153"/>
              <a:gd name="T60" fmla="*/ 135 w 190"/>
              <a:gd name="T61" fmla="*/ 41 h 153"/>
              <a:gd name="T62" fmla="*/ 126 w 190"/>
              <a:gd name="T63" fmla="*/ 43 h 153"/>
              <a:gd name="T64" fmla="*/ 113 w 190"/>
              <a:gd name="T65" fmla="*/ 51 h 153"/>
              <a:gd name="T66" fmla="*/ 26 w 190"/>
              <a:gd name="T67" fmla="*/ 16 h 153"/>
              <a:gd name="T68" fmla="*/ 18 w 190"/>
              <a:gd name="T69" fmla="*/ 64 h 153"/>
              <a:gd name="T70" fmla="*/ 29 w 190"/>
              <a:gd name="T71" fmla="*/ 73 h 153"/>
              <a:gd name="T72" fmla="*/ 24 w 190"/>
              <a:gd name="T73" fmla="*/ 74 h 153"/>
              <a:gd name="T74" fmla="*/ 10 w 190"/>
              <a:gd name="T75" fmla="*/ 72 h 153"/>
              <a:gd name="T76" fmla="*/ 29 w 190"/>
              <a:gd name="T77" fmla="*/ 88 h 153"/>
              <a:gd name="T78" fmla="*/ 41 w 190"/>
              <a:gd name="T79" fmla="*/ 79 h 153"/>
              <a:gd name="T80" fmla="*/ 51 w 190"/>
              <a:gd name="T81" fmla="*/ 81 h 153"/>
              <a:gd name="T82" fmla="*/ 41 w 190"/>
              <a:gd name="T83" fmla="*/ 93 h 153"/>
              <a:gd name="T84" fmla="*/ 10 w 190"/>
              <a:gd name="T85" fmla="*/ 91 h 153"/>
              <a:gd name="T86" fmla="*/ 97 w 190"/>
              <a:gd name="T87" fmla="*/ 140 h 153"/>
              <a:gd name="T88" fmla="*/ 189 w 190"/>
              <a:gd name="T89" fmla="*/ 90 h 153"/>
              <a:gd name="T90" fmla="*/ 129 w 190"/>
              <a:gd name="T91" fmla="*/ 1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0" h="153">
                <a:moveTo>
                  <a:pt x="63" y="67"/>
                </a:moveTo>
                <a:cubicBezTo>
                  <a:pt x="62" y="67"/>
                  <a:pt x="61" y="68"/>
                  <a:pt x="60" y="68"/>
                </a:cubicBezTo>
                <a:cubicBezTo>
                  <a:pt x="57" y="70"/>
                  <a:pt x="58" y="71"/>
                  <a:pt x="60" y="72"/>
                </a:cubicBezTo>
                <a:cubicBezTo>
                  <a:pt x="61" y="73"/>
                  <a:pt x="62" y="73"/>
                  <a:pt x="63" y="73"/>
                </a:cubicBezTo>
                <a:cubicBezTo>
                  <a:pt x="63" y="73"/>
                  <a:pt x="64" y="73"/>
                  <a:pt x="65" y="73"/>
                </a:cubicBezTo>
                <a:cubicBezTo>
                  <a:pt x="66" y="72"/>
                  <a:pt x="67" y="71"/>
                  <a:pt x="67" y="69"/>
                </a:cubicBezTo>
                <a:cubicBezTo>
                  <a:pt x="63" y="67"/>
                  <a:pt x="63" y="67"/>
                  <a:pt x="63" y="67"/>
                </a:cubicBezTo>
                <a:moveTo>
                  <a:pt x="107" y="33"/>
                </a:moveTo>
                <a:cubicBezTo>
                  <a:pt x="105" y="33"/>
                  <a:pt x="103" y="33"/>
                  <a:pt x="102" y="34"/>
                </a:cubicBezTo>
                <a:cubicBezTo>
                  <a:pt x="99" y="35"/>
                  <a:pt x="101" y="38"/>
                  <a:pt x="106" y="41"/>
                </a:cubicBezTo>
                <a:cubicBezTo>
                  <a:pt x="110" y="43"/>
                  <a:pt x="113" y="44"/>
                  <a:pt x="115" y="44"/>
                </a:cubicBezTo>
                <a:cubicBezTo>
                  <a:pt x="116" y="44"/>
                  <a:pt x="116" y="44"/>
                  <a:pt x="117" y="44"/>
                </a:cubicBezTo>
                <a:cubicBezTo>
                  <a:pt x="118" y="43"/>
                  <a:pt x="119" y="42"/>
                  <a:pt x="119" y="40"/>
                </a:cubicBezTo>
                <a:cubicBezTo>
                  <a:pt x="107" y="33"/>
                  <a:pt x="107" y="33"/>
                  <a:pt x="107" y="33"/>
                </a:cubicBezTo>
                <a:moveTo>
                  <a:pt x="43" y="68"/>
                </a:moveTo>
                <a:cubicBezTo>
                  <a:pt x="40" y="68"/>
                  <a:pt x="37" y="67"/>
                  <a:pt x="34" y="65"/>
                </a:cubicBezTo>
                <a:cubicBezTo>
                  <a:pt x="37" y="62"/>
                  <a:pt x="41" y="59"/>
                  <a:pt x="45" y="57"/>
                </a:cubicBezTo>
                <a:cubicBezTo>
                  <a:pt x="48" y="55"/>
                  <a:pt x="51" y="54"/>
                  <a:pt x="55" y="54"/>
                </a:cubicBezTo>
                <a:cubicBezTo>
                  <a:pt x="58" y="54"/>
                  <a:pt x="61" y="55"/>
                  <a:pt x="65" y="57"/>
                </a:cubicBezTo>
                <a:cubicBezTo>
                  <a:pt x="76" y="64"/>
                  <a:pt x="76" y="64"/>
                  <a:pt x="76" y="64"/>
                </a:cubicBezTo>
                <a:cubicBezTo>
                  <a:pt x="77" y="65"/>
                  <a:pt x="79" y="66"/>
                  <a:pt x="80" y="66"/>
                </a:cubicBezTo>
                <a:cubicBezTo>
                  <a:pt x="81" y="66"/>
                  <a:pt x="81" y="66"/>
                  <a:pt x="81" y="66"/>
                </a:cubicBezTo>
                <a:cubicBezTo>
                  <a:pt x="82" y="67"/>
                  <a:pt x="83" y="69"/>
                  <a:pt x="83" y="70"/>
                </a:cubicBezTo>
                <a:cubicBezTo>
                  <a:pt x="81" y="71"/>
                  <a:pt x="78" y="71"/>
                  <a:pt x="76" y="71"/>
                </a:cubicBezTo>
                <a:cubicBezTo>
                  <a:pt x="75" y="71"/>
                  <a:pt x="74" y="71"/>
                  <a:pt x="74" y="71"/>
                </a:cubicBezTo>
                <a:cubicBezTo>
                  <a:pt x="74" y="74"/>
                  <a:pt x="72" y="76"/>
                  <a:pt x="69" y="78"/>
                </a:cubicBezTo>
                <a:cubicBezTo>
                  <a:pt x="66" y="79"/>
                  <a:pt x="63" y="80"/>
                  <a:pt x="61" y="80"/>
                </a:cubicBezTo>
                <a:cubicBezTo>
                  <a:pt x="57" y="80"/>
                  <a:pt x="54" y="79"/>
                  <a:pt x="52" y="77"/>
                </a:cubicBezTo>
                <a:cubicBezTo>
                  <a:pt x="45" y="73"/>
                  <a:pt x="47" y="69"/>
                  <a:pt x="53" y="65"/>
                </a:cubicBezTo>
                <a:cubicBezTo>
                  <a:pt x="54" y="65"/>
                  <a:pt x="56" y="64"/>
                  <a:pt x="58" y="63"/>
                </a:cubicBezTo>
                <a:cubicBezTo>
                  <a:pt x="56" y="63"/>
                  <a:pt x="56" y="63"/>
                  <a:pt x="56" y="63"/>
                </a:cubicBezTo>
                <a:cubicBezTo>
                  <a:pt x="55" y="62"/>
                  <a:pt x="54" y="61"/>
                  <a:pt x="53" y="61"/>
                </a:cubicBezTo>
                <a:cubicBezTo>
                  <a:pt x="52" y="61"/>
                  <a:pt x="50" y="62"/>
                  <a:pt x="49" y="62"/>
                </a:cubicBezTo>
                <a:cubicBezTo>
                  <a:pt x="47" y="64"/>
                  <a:pt x="45" y="66"/>
                  <a:pt x="43" y="68"/>
                </a:cubicBezTo>
                <a:moveTo>
                  <a:pt x="75" y="47"/>
                </a:moveTo>
                <a:cubicBezTo>
                  <a:pt x="74" y="44"/>
                  <a:pt x="74" y="42"/>
                  <a:pt x="77" y="40"/>
                </a:cubicBezTo>
                <a:cubicBezTo>
                  <a:pt x="79" y="39"/>
                  <a:pt x="80" y="38"/>
                  <a:pt x="82" y="38"/>
                </a:cubicBezTo>
                <a:cubicBezTo>
                  <a:pt x="84" y="39"/>
                  <a:pt x="87" y="42"/>
                  <a:pt x="88" y="44"/>
                </a:cubicBezTo>
                <a:cubicBezTo>
                  <a:pt x="86" y="44"/>
                  <a:pt x="85" y="45"/>
                  <a:pt x="84" y="45"/>
                </a:cubicBezTo>
                <a:cubicBezTo>
                  <a:pt x="82" y="46"/>
                  <a:pt x="82" y="48"/>
                  <a:pt x="82" y="50"/>
                </a:cubicBezTo>
                <a:cubicBezTo>
                  <a:pt x="100" y="60"/>
                  <a:pt x="100" y="60"/>
                  <a:pt x="100" y="60"/>
                </a:cubicBezTo>
                <a:cubicBezTo>
                  <a:pt x="98" y="61"/>
                  <a:pt x="97" y="62"/>
                  <a:pt x="95" y="63"/>
                </a:cubicBezTo>
                <a:cubicBezTo>
                  <a:pt x="94" y="64"/>
                  <a:pt x="92" y="64"/>
                  <a:pt x="91" y="65"/>
                </a:cubicBezTo>
                <a:cubicBezTo>
                  <a:pt x="73" y="54"/>
                  <a:pt x="73" y="54"/>
                  <a:pt x="73" y="54"/>
                </a:cubicBezTo>
                <a:cubicBezTo>
                  <a:pt x="70" y="52"/>
                  <a:pt x="67" y="52"/>
                  <a:pt x="65" y="52"/>
                </a:cubicBezTo>
                <a:cubicBezTo>
                  <a:pt x="65" y="52"/>
                  <a:pt x="65" y="52"/>
                  <a:pt x="65" y="52"/>
                </a:cubicBezTo>
                <a:cubicBezTo>
                  <a:pt x="64" y="50"/>
                  <a:pt x="63" y="49"/>
                  <a:pt x="63" y="47"/>
                </a:cubicBezTo>
                <a:cubicBezTo>
                  <a:pt x="65" y="46"/>
                  <a:pt x="68" y="46"/>
                  <a:pt x="70" y="46"/>
                </a:cubicBezTo>
                <a:cubicBezTo>
                  <a:pt x="72" y="46"/>
                  <a:pt x="74" y="46"/>
                  <a:pt x="75" y="47"/>
                </a:cubicBezTo>
                <a:moveTo>
                  <a:pt x="113" y="51"/>
                </a:moveTo>
                <a:cubicBezTo>
                  <a:pt x="108" y="51"/>
                  <a:pt x="102" y="49"/>
                  <a:pt x="97" y="46"/>
                </a:cubicBezTo>
                <a:cubicBezTo>
                  <a:pt x="87" y="40"/>
                  <a:pt x="87" y="34"/>
                  <a:pt x="94" y="31"/>
                </a:cubicBezTo>
                <a:cubicBezTo>
                  <a:pt x="96" y="30"/>
                  <a:pt x="98" y="29"/>
                  <a:pt x="100" y="29"/>
                </a:cubicBezTo>
                <a:cubicBezTo>
                  <a:pt x="87" y="20"/>
                  <a:pt x="87" y="20"/>
                  <a:pt x="87" y="20"/>
                </a:cubicBezTo>
                <a:cubicBezTo>
                  <a:pt x="87" y="20"/>
                  <a:pt x="87" y="20"/>
                  <a:pt x="87" y="20"/>
                </a:cubicBezTo>
                <a:cubicBezTo>
                  <a:pt x="90" y="18"/>
                  <a:pt x="90" y="18"/>
                  <a:pt x="90" y="18"/>
                </a:cubicBezTo>
                <a:cubicBezTo>
                  <a:pt x="92" y="17"/>
                  <a:pt x="93" y="17"/>
                  <a:pt x="95" y="17"/>
                </a:cubicBezTo>
                <a:cubicBezTo>
                  <a:pt x="96" y="17"/>
                  <a:pt x="98" y="17"/>
                  <a:pt x="100" y="19"/>
                </a:cubicBezTo>
                <a:cubicBezTo>
                  <a:pt x="128" y="36"/>
                  <a:pt x="128" y="36"/>
                  <a:pt x="128" y="36"/>
                </a:cubicBezTo>
                <a:cubicBezTo>
                  <a:pt x="129" y="37"/>
                  <a:pt x="131" y="37"/>
                  <a:pt x="133" y="37"/>
                </a:cubicBezTo>
                <a:cubicBezTo>
                  <a:pt x="133" y="37"/>
                  <a:pt x="133" y="37"/>
                  <a:pt x="133" y="37"/>
                </a:cubicBezTo>
                <a:cubicBezTo>
                  <a:pt x="135" y="38"/>
                  <a:pt x="135" y="40"/>
                  <a:pt x="135" y="41"/>
                </a:cubicBezTo>
                <a:cubicBezTo>
                  <a:pt x="133" y="42"/>
                  <a:pt x="131" y="43"/>
                  <a:pt x="128" y="43"/>
                </a:cubicBezTo>
                <a:cubicBezTo>
                  <a:pt x="128" y="43"/>
                  <a:pt x="127" y="43"/>
                  <a:pt x="126" y="43"/>
                </a:cubicBezTo>
                <a:cubicBezTo>
                  <a:pt x="126" y="45"/>
                  <a:pt x="125" y="47"/>
                  <a:pt x="122" y="49"/>
                </a:cubicBezTo>
                <a:cubicBezTo>
                  <a:pt x="119" y="51"/>
                  <a:pt x="116" y="51"/>
                  <a:pt x="113" y="51"/>
                </a:cubicBezTo>
                <a:moveTo>
                  <a:pt x="72" y="0"/>
                </a:moveTo>
                <a:cubicBezTo>
                  <a:pt x="56" y="0"/>
                  <a:pt x="40" y="5"/>
                  <a:pt x="26" y="16"/>
                </a:cubicBezTo>
                <a:cubicBezTo>
                  <a:pt x="4" y="32"/>
                  <a:pt x="0" y="50"/>
                  <a:pt x="3" y="68"/>
                </a:cubicBezTo>
                <a:cubicBezTo>
                  <a:pt x="8" y="65"/>
                  <a:pt x="13" y="64"/>
                  <a:pt x="18" y="64"/>
                </a:cubicBezTo>
                <a:cubicBezTo>
                  <a:pt x="22" y="64"/>
                  <a:pt x="26" y="65"/>
                  <a:pt x="29" y="67"/>
                </a:cubicBezTo>
                <a:cubicBezTo>
                  <a:pt x="33" y="69"/>
                  <a:pt x="32" y="71"/>
                  <a:pt x="29" y="73"/>
                </a:cubicBezTo>
                <a:cubicBezTo>
                  <a:pt x="27" y="74"/>
                  <a:pt x="26" y="74"/>
                  <a:pt x="25" y="74"/>
                </a:cubicBezTo>
                <a:cubicBezTo>
                  <a:pt x="24" y="74"/>
                  <a:pt x="24" y="74"/>
                  <a:pt x="24" y="74"/>
                </a:cubicBezTo>
                <a:cubicBezTo>
                  <a:pt x="21" y="72"/>
                  <a:pt x="18" y="71"/>
                  <a:pt x="15" y="71"/>
                </a:cubicBezTo>
                <a:cubicBezTo>
                  <a:pt x="13" y="71"/>
                  <a:pt x="11" y="71"/>
                  <a:pt x="10" y="72"/>
                </a:cubicBezTo>
                <a:cubicBezTo>
                  <a:pt x="5" y="75"/>
                  <a:pt x="7" y="79"/>
                  <a:pt x="16" y="84"/>
                </a:cubicBezTo>
                <a:cubicBezTo>
                  <a:pt x="21" y="87"/>
                  <a:pt x="25" y="88"/>
                  <a:pt x="29" y="88"/>
                </a:cubicBezTo>
                <a:cubicBezTo>
                  <a:pt x="32" y="88"/>
                  <a:pt x="34" y="88"/>
                  <a:pt x="35" y="87"/>
                </a:cubicBezTo>
                <a:cubicBezTo>
                  <a:pt x="39" y="85"/>
                  <a:pt x="40" y="82"/>
                  <a:pt x="41" y="79"/>
                </a:cubicBezTo>
                <a:cubicBezTo>
                  <a:pt x="42" y="79"/>
                  <a:pt x="42" y="79"/>
                  <a:pt x="43" y="79"/>
                </a:cubicBezTo>
                <a:cubicBezTo>
                  <a:pt x="46" y="79"/>
                  <a:pt x="49" y="80"/>
                  <a:pt x="51" y="81"/>
                </a:cubicBezTo>
                <a:cubicBezTo>
                  <a:pt x="51" y="84"/>
                  <a:pt x="48" y="89"/>
                  <a:pt x="42" y="93"/>
                </a:cubicBezTo>
                <a:cubicBezTo>
                  <a:pt x="41" y="93"/>
                  <a:pt x="41" y="93"/>
                  <a:pt x="41" y="93"/>
                </a:cubicBezTo>
                <a:cubicBezTo>
                  <a:pt x="37" y="95"/>
                  <a:pt x="32" y="96"/>
                  <a:pt x="28" y="96"/>
                </a:cubicBezTo>
                <a:cubicBezTo>
                  <a:pt x="22" y="96"/>
                  <a:pt x="15" y="94"/>
                  <a:pt x="10" y="91"/>
                </a:cubicBezTo>
                <a:cubicBezTo>
                  <a:pt x="17" y="110"/>
                  <a:pt x="46" y="138"/>
                  <a:pt x="72" y="153"/>
                </a:cubicBezTo>
                <a:cubicBezTo>
                  <a:pt x="97" y="140"/>
                  <a:pt x="97" y="140"/>
                  <a:pt x="97" y="140"/>
                </a:cubicBezTo>
                <a:cubicBezTo>
                  <a:pt x="152" y="110"/>
                  <a:pt x="152" y="110"/>
                  <a:pt x="152" y="110"/>
                </a:cubicBezTo>
                <a:cubicBezTo>
                  <a:pt x="189" y="90"/>
                  <a:pt x="189" y="90"/>
                  <a:pt x="189" y="90"/>
                </a:cubicBezTo>
                <a:cubicBezTo>
                  <a:pt x="190" y="87"/>
                  <a:pt x="190" y="84"/>
                  <a:pt x="190" y="81"/>
                </a:cubicBezTo>
                <a:cubicBezTo>
                  <a:pt x="187" y="63"/>
                  <a:pt x="147" y="29"/>
                  <a:pt x="129" y="18"/>
                </a:cubicBezTo>
                <a:cubicBezTo>
                  <a:pt x="111" y="7"/>
                  <a:pt x="91" y="0"/>
                  <a:pt x="72" y="0"/>
                </a:cubicBezTo>
              </a:path>
            </a:pathLst>
          </a:custGeom>
          <a:solidFill>
            <a:srgbClr val="1970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6" name="ïṧļîḍe">
            <a:extLst>
              <a:ext uri="{FF2B5EF4-FFF2-40B4-BE49-F238E27FC236}">
                <a16:creationId xmlns:a16="http://schemas.microsoft.com/office/drawing/2014/main" id="{7B0DF296-63BF-4033-8C65-D1338C022B24}"/>
              </a:ext>
            </a:extLst>
          </p:cNvPr>
          <p:cNvSpPr/>
          <p:nvPr/>
        </p:nvSpPr>
        <p:spPr bwMode="auto">
          <a:xfrm flipH="1">
            <a:off x="978999" y="4172431"/>
            <a:ext cx="105286" cy="57358"/>
          </a:xfrm>
          <a:custGeom>
            <a:avLst/>
            <a:gdLst>
              <a:gd name="T0" fmla="*/ 92 w 92"/>
              <a:gd name="T1" fmla="*/ 0 h 50"/>
              <a:gd name="T2" fmla="*/ 55 w 92"/>
              <a:gd name="T3" fmla="*/ 20 h 50"/>
              <a:gd name="T4" fmla="*/ 0 w 92"/>
              <a:gd name="T5" fmla="*/ 50 h 50"/>
              <a:gd name="T6" fmla="*/ 54 w 92"/>
              <a:gd name="T7" fmla="*/ 22 h 50"/>
              <a:gd name="T8" fmla="*/ 91 w 92"/>
              <a:gd name="T9" fmla="*/ 3 h 50"/>
              <a:gd name="T10" fmla="*/ 92 w 92"/>
              <a:gd name="T11" fmla="*/ 0 h 50"/>
            </a:gdLst>
            <a:ahLst/>
            <a:cxnLst>
              <a:cxn ang="0">
                <a:pos x="T0" y="T1"/>
              </a:cxn>
              <a:cxn ang="0">
                <a:pos x="T2" y="T3"/>
              </a:cxn>
              <a:cxn ang="0">
                <a:pos x="T4" y="T5"/>
              </a:cxn>
              <a:cxn ang="0">
                <a:pos x="T6" y="T7"/>
              </a:cxn>
              <a:cxn ang="0">
                <a:pos x="T8" y="T9"/>
              </a:cxn>
              <a:cxn ang="0">
                <a:pos x="T10" y="T11"/>
              </a:cxn>
            </a:cxnLst>
            <a:rect l="0" t="0" r="r" b="b"/>
            <a:pathLst>
              <a:path w="92" h="50">
                <a:moveTo>
                  <a:pt x="92" y="0"/>
                </a:moveTo>
                <a:cubicBezTo>
                  <a:pt x="55" y="20"/>
                  <a:pt x="55" y="20"/>
                  <a:pt x="55" y="20"/>
                </a:cubicBezTo>
                <a:cubicBezTo>
                  <a:pt x="0" y="50"/>
                  <a:pt x="0" y="50"/>
                  <a:pt x="0" y="50"/>
                </a:cubicBezTo>
                <a:cubicBezTo>
                  <a:pt x="54" y="22"/>
                  <a:pt x="54" y="22"/>
                  <a:pt x="54" y="22"/>
                </a:cubicBezTo>
                <a:cubicBezTo>
                  <a:pt x="91" y="3"/>
                  <a:pt x="91" y="3"/>
                  <a:pt x="91" y="3"/>
                </a:cubicBezTo>
                <a:cubicBezTo>
                  <a:pt x="91" y="2"/>
                  <a:pt x="92" y="1"/>
                  <a:pt x="92" y="0"/>
                </a:cubicBezTo>
              </a:path>
            </a:pathLst>
          </a:custGeom>
          <a:solidFill>
            <a:srgbClr val="034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7" name="íṡľíḍê">
            <a:extLst>
              <a:ext uri="{FF2B5EF4-FFF2-40B4-BE49-F238E27FC236}">
                <a16:creationId xmlns:a16="http://schemas.microsoft.com/office/drawing/2014/main" id="{3834D206-EC9B-4086-8058-F58AF01E5F8D}"/>
              </a:ext>
            </a:extLst>
          </p:cNvPr>
          <p:cNvSpPr/>
          <p:nvPr/>
        </p:nvSpPr>
        <p:spPr bwMode="auto">
          <a:xfrm flipH="1">
            <a:off x="1137714" y="4142573"/>
            <a:ext cx="55000" cy="36928"/>
          </a:xfrm>
          <a:custGeom>
            <a:avLst/>
            <a:gdLst>
              <a:gd name="T0" fmla="*/ 15 w 48"/>
              <a:gd name="T1" fmla="*/ 0 h 32"/>
              <a:gd name="T2" fmla="*/ 0 w 48"/>
              <a:gd name="T3" fmla="*/ 4 h 32"/>
              <a:gd name="T4" fmla="*/ 7 w 48"/>
              <a:gd name="T5" fmla="*/ 27 h 32"/>
              <a:gd name="T6" fmla="*/ 7 w 48"/>
              <a:gd name="T7" fmla="*/ 27 h 32"/>
              <a:gd name="T8" fmla="*/ 25 w 48"/>
              <a:gd name="T9" fmla="*/ 32 h 32"/>
              <a:gd name="T10" fmla="*/ 38 w 48"/>
              <a:gd name="T11" fmla="*/ 29 h 32"/>
              <a:gd name="T12" fmla="*/ 39 w 48"/>
              <a:gd name="T13" fmla="*/ 29 h 32"/>
              <a:gd name="T14" fmla="*/ 48 w 48"/>
              <a:gd name="T15" fmla="*/ 17 h 32"/>
              <a:gd name="T16" fmla="*/ 40 w 48"/>
              <a:gd name="T17" fmla="*/ 15 h 32"/>
              <a:gd name="T18" fmla="*/ 38 w 48"/>
              <a:gd name="T19" fmla="*/ 15 h 32"/>
              <a:gd name="T20" fmla="*/ 32 w 48"/>
              <a:gd name="T21" fmla="*/ 23 h 32"/>
              <a:gd name="T22" fmla="*/ 26 w 48"/>
              <a:gd name="T23" fmla="*/ 24 h 32"/>
              <a:gd name="T24" fmla="*/ 13 w 48"/>
              <a:gd name="T25" fmla="*/ 20 h 32"/>
              <a:gd name="T26" fmla="*/ 7 w 48"/>
              <a:gd name="T27" fmla="*/ 8 h 32"/>
              <a:gd name="T28" fmla="*/ 12 w 48"/>
              <a:gd name="T29" fmla="*/ 7 h 32"/>
              <a:gd name="T30" fmla="*/ 21 w 48"/>
              <a:gd name="T31" fmla="*/ 10 h 32"/>
              <a:gd name="T32" fmla="*/ 22 w 48"/>
              <a:gd name="T33" fmla="*/ 10 h 32"/>
              <a:gd name="T34" fmla="*/ 26 w 48"/>
              <a:gd name="T35" fmla="*/ 9 h 32"/>
              <a:gd name="T36" fmla="*/ 26 w 48"/>
              <a:gd name="T37" fmla="*/ 3 h 32"/>
              <a:gd name="T38" fmla="*/ 15 w 48"/>
              <a:gd name="T3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32">
                <a:moveTo>
                  <a:pt x="15" y="0"/>
                </a:moveTo>
                <a:cubicBezTo>
                  <a:pt x="10" y="0"/>
                  <a:pt x="5" y="1"/>
                  <a:pt x="0" y="4"/>
                </a:cubicBezTo>
                <a:cubicBezTo>
                  <a:pt x="1" y="11"/>
                  <a:pt x="4" y="19"/>
                  <a:pt x="7" y="27"/>
                </a:cubicBezTo>
                <a:cubicBezTo>
                  <a:pt x="7" y="27"/>
                  <a:pt x="7" y="27"/>
                  <a:pt x="7" y="27"/>
                </a:cubicBezTo>
                <a:cubicBezTo>
                  <a:pt x="12" y="30"/>
                  <a:pt x="19" y="32"/>
                  <a:pt x="25" y="32"/>
                </a:cubicBezTo>
                <a:cubicBezTo>
                  <a:pt x="29" y="32"/>
                  <a:pt x="34" y="31"/>
                  <a:pt x="38" y="29"/>
                </a:cubicBezTo>
                <a:cubicBezTo>
                  <a:pt x="39" y="29"/>
                  <a:pt x="39" y="29"/>
                  <a:pt x="39" y="29"/>
                </a:cubicBezTo>
                <a:cubicBezTo>
                  <a:pt x="45" y="25"/>
                  <a:pt x="48" y="20"/>
                  <a:pt x="48" y="17"/>
                </a:cubicBezTo>
                <a:cubicBezTo>
                  <a:pt x="46" y="16"/>
                  <a:pt x="43" y="15"/>
                  <a:pt x="40" y="15"/>
                </a:cubicBezTo>
                <a:cubicBezTo>
                  <a:pt x="39" y="15"/>
                  <a:pt x="39" y="15"/>
                  <a:pt x="38" y="15"/>
                </a:cubicBezTo>
                <a:cubicBezTo>
                  <a:pt x="37" y="18"/>
                  <a:pt x="36" y="21"/>
                  <a:pt x="32" y="23"/>
                </a:cubicBezTo>
                <a:cubicBezTo>
                  <a:pt x="31" y="24"/>
                  <a:pt x="29" y="24"/>
                  <a:pt x="26" y="24"/>
                </a:cubicBezTo>
                <a:cubicBezTo>
                  <a:pt x="22" y="24"/>
                  <a:pt x="18" y="23"/>
                  <a:pt x="13" y="20"/>
                </a:cubicBezTo>
                <a:cubicBezTo>
                  <a:pt x="4" y="15"/>
                  <a:pt x="2" y="11"/>
                  <a:pt x="7" y="8"/>
                </a:cubicBezTo>
                <a:cubicBezTo>
                  <a:pt x="8" y="7"/>
                  <a:pt x="10" y="7"/>
                  <a:pt x="12" y="7"/>
                </a:cubicBezTo>
                <a:cubicBezTo>
                  <a:pt x="15" y="7"/>
                  <a:pt x="18" y="8"/>
                  <a:pt x="21" y="10"/>
                </a:cubicBezTo>
                <a:cubicBezTo>
                  <a:pt x="22" y="10"/>
                  <a:pt x="22" y="10"/>
                  <a:pt x="22" y="10"/>
                </a:cubicBezTo>
                <a:cubicBezTo>
                  <a:pt x="23" y="10"/>
                  <a:pt x="24" y="10"/>
                  <a:pt x="26" y="9"/>
                </a:cubicBezTo>
                <a:cubicBezTo>
                  <a:pt x="29" y="7"/>
                  <a:pt x="30" y="5"/>
                  <a:pt x="26" y="3"/>
                </a:cubicBezTo>
                <a:cubicBezTo>
                  <a:pt x="23" y="1"/>
                  <a:pt x="19" y="0"/>
                  <a:pt x="15" y="0"/>
                </a:cubicBezTo>
              </a:path>
            </a:pathLst>
          </a:custGeom>
          <a:solidFill>
            <a:srgbClr val="9AB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8" name="i$ľîḍè">
            <a:extLst>
              <a:ext uri="{FF2B5EF4-FFF2-40B4-BE49-F238E27FC236}">
                <a16:creationId xmlns:a16="http://schemas.microsoft.com/office/drawing/2014/main" id="{0AE54E62-ECFE-452B-854A-576A6382228D}"/>
              </a:ext>
            </a:extLst>
          </p:cNvPr>
          <p:cNvSpPr/>
          <p:nvPr/>
        </p:nvSpPr>
        <p:spPr bwMode="auto">
          <a:xfrm flipH="1">
            <a:off x="1041070" y="4088359"/>
            <a:ext cx="55000" cy="39286"/>
          </a:xfrm>
          <a:custGeom>
            <a:avLst/>
            <a:gdLst>
              <a:gd name="T0" fmla="*/ 28 w 48"/>
              <a:gd name="T1" fmla="*/ 27 h 34"/>
              <a:gd name="T2" fmla="*/ 19 w 48"/>
              <a:gd name="T3" fmla="*/ 24 h 34"/>
              <a:gd name="T4" fmla="*/ 15 w 48"/>
              <a:gd name="T5" fmla="*/ 17 h 34"/>
              <a:gd name="T6" fmla="*/ 20 w 48"/>
              <a:gd name="T7" fmla="*/ 16 h 34"/>
              <a:gd name="T8" fmla="*/ 32 w 48"/>
              <a:gd name="T9" fmla="*/ 23 h 34"/>
              <a:gd name="T10" fmla="*/ 30 w 48"/>
              <a:gd name="T11" fmla="*/ 27 h 34"/>
              <a:gd name="T12" fmla="*/ 28 w 48"/>
              <a:gd name="T13" fmla="*/ 27 h 34"/>
              <a:gd name="T14" fmla="*/ 8 w 48"/>
              <a:gd name="T15" fmla="*/ 0 h 34"/>
              <a:gd name="T16" fmla="*/ 3 w 48"/>
              <a:gd name="T17" fmla="*/ 1 h 34"/>
              <a:gd name="T18" fmla="*/ 0 w 48"/>
              <a:gd name="T19" fmla="*/ 3 h 34"/>
              <a:gd name="T20" fmla="*/ 0 w 48"/>
              <a:gd name="T21" fmla="*/ 3 h 34"/>
              <a:gd name="T22" fmla="*/ 13 w 48"/>
              <a:gd name="T23" fmla="*/ 12 h 34"/>
              <a:gd name="T24" fmla="*/ 7 w 48"/>
              <a:gd name="T25" fmla="*/ 14 h 34"/>
              <a:gd name="T26" fmla="*/ 10 w 48"/>
              <a:gd name="T27" fmla="*/ 29 h 34"/>
              <a:gd name="T28" fmla="*/ 26 w 48"/>
              <a:gd name="T29" fmla="*/ 34 h 34"/>
              <a:gd name="T30" fmla="*/ 35 w 48"/>
              <a:gd name="T31" fmla="*/ 32 h 34"/>
              <a:gd name="T32" fmla="*/ 39 w 48"/>
              <a:gd name="T33" fmla="*/ 26 h 34"/>
              <a:gd name="T34" fmla="*/ 41 w 48"/>
              <a:gd name="T35" fmla="*/ 26 h 34"/>
              <a:gd name="T36" fmla="*/ 48 w 48"/>
              <a:gd name="T37" fmla="*/ 24 h 34"/>
              <a:gd name="T38" fmla="*/ 46 w 48"/>
              <a:gd name="T39" fmla="*/ 20 h 34"/>
              <a:gd name="T40" fmla="*/ 46 w 48"/>
              <a:gd name="T41" fmla="*/ 20 h 34"/>
              <a:gd name="T42" fmla="*/ 41 w 48"/>
              <a:gd name="T43" fmla="*/ 19 h 34"/>
              <a:gd name="T44" fmla="*/ 13 w 48"/>
              <a:gd name="T45" fmla="*/ 2 h 34"/>
              <a:gd name="T46" fmla="*/ 8 w 48"/>
              <a:gd name="T4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34">
                <a:moveTo>
                  <a:pt x="28" y="27"/>
                </a:moveTo>
                <a:cubicBezTo>
                  <a:pt x="26" y="27"/>
                  <a:pt x="23" y="26"/>
                  <a:pt x="19" y="24"/>
                </a:cubicBezTo>
                <a:cubicBezTo>
                  <a:pt x="14" y="21"/>
                  <a:pt x="12" y="18"/>
                  <a:pt x="15" y="17"/>
                </a:cubicBezTo>
                <a:cubicBezTo>
                  <a:pt x="16" y="16"/>
                  <a:pt x="18" y="16"/>
                  <a:pt x="20" y="16"/>
                </a:cubicBezTo>
                <a:cubicBezTo>
                  <a:pt x="32" y="23"/>
                  <a:pt x="32" y="23"/>
                  <a:pt x="32" y="23"/>
                </a:cubicBezTo>
                <a:cubicBezTo>
                  <a:pt x="32" y="25"/>
                  <a:pt x="31" y="26"/>
                  <a:pt x="30" y="27"/>
                </a:cubicBezTo>
                <a:cubicBezTo>
                  <a:pt x="29" y="27"/>
                  <a:pt x="29" y="27"/>
                  <a:pt x="28" y="27"/>
                </a:cubicBezTo>
                <a:moveTo>
                  <a:pt x="8" y="0"/>
                </a:moveTo>
                <a:cubicBezTo>
                  <a:pt x="6" y="0"/>
                  <a:pt x="5" y="0"/>
                  <a:pt x="3" y="1"/>
                </a:cubicBezTo>
                <a:cubicBezTo>
                  <a:pt x="0" y="3"/>
                  <a:pt x="0" y="3"/>
                  <a:pt x="0" y="3"/>
                </a:cubicBezTo>
                <a:cubicBezTo>
                  <a:pt x="0" y="3"/>
                  <a:pt x="0" y="3"/>
                  <a:pt x="0" y="3"/>
                </a:cubicBezTo>
                <a:cubicBezTo>
                  <a:pt x="13" y="12"/>
                  <a:pt x="13" y="12"/>
                  <a:pt x="13" y="12"/>
                </a:cubicBezTo>
                <a:cubicBezTo>
                  <a:pt x="11" y="12"/>
                  <a:pt x="9" y="13"/>
                  <a:pt x="7" y="14"/>
                </a:cubicBezTo>
                <a:cubicBezTo>
                  <a:pt x="0" y="17"/>
                  <a:pt x="0" y="23"/>
                  <a:pt x="10" y="29"/>
                </a:cubicBezTo>
                <a:cubicBezTo>
                  <a:pt x="15" y="32"/>
                  <a:pt x="21" y="34"/>
                  <a:pt x="26" y="34"/>
                </a:cubicBezTo>
                <a:cubicBezTo>
                  <a:pt x="29" y="34"/>
                  <a:pt x="32" y="34"/>
                  <a:pt x="35" y="32"/>
                </a:cubicBezTo>
                <a:cubicBezTo>
                  <a:pt x="38" y="30"/>
                  <a:pt x="39" y="28"/>
                  <a:pt x="39" y="26"/>
                </a:cubicBezTo>
                <a:cubicBezTo>
                  <a:pt x="40" y="26"/>
                  <a:pt x="41" y="26"/>
                  <a:pt x="41" y="26"/>
                </a:cubicBezTo>
                <a:cubicBezTo>
                  <a:pt x="44" y="26"/>
                  <a:pt x="46" y="25"/>
                  <a:pt x="48" y="24"/>
                </a:cubicBezTo>
                <a:cubicBezTo>
                  <a:pt x="48" y="23"/>
                  <a:pt x="48" y="21"/>
                  <a:pt x="46" y="20"/>
                </a:cubicBezTo>
                <a:cubicBezTo>
                  <a:pt x="46" y="20"/>
                  <a:pt x="46" y="20"/>
                  <a:pt x="46" y="20"/>
                </a:cubicBezTo>
                <a:cubicBezTo>
                  <a:pt x="44" y="20"/>
                  <a:pt x="42" y="20"/>
                  <a:pt x="41" y="19"/>
                </a:cubicBezTo>
                <a:cubicBezTo>
                  <a:pt x="13" y="2"/>
                  <a:pt x="13" y="2"/>
                  <a:pt x="13" y="2"/>
                </a:cubicBezTo>
                <a:cubicBezTo>
                  <a:pt x="11" y="0"/>
                  <a:pt x="9" y="0"/>
                  <a:pt x="8" y="0"/>
                </a:cubicBezTo>
              </a:path>
            </a:pathLst>
          </a:custGeom>
          <a:solidFill>
            <a:srgbClr val="9AB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9" name="íṥľîḓé">
            <a:extLst>
              <a:ext uri="{FF2B5EF4-FFF2-40B4-BE49-F238E27FC236}">
                <a16:creationId xmlns:a16="http://schemas.microsoft.com/office/drawing/2014/main" id="{8FE12352-3C86-46F0-8B2A-5D5D106A52FA}"/>
              </a:ext>
            </a:extLst>
          </p:cNvPr>
          <p:cNvSpPr/>
          <p:nvPr/>
        </p:nvSpPr>
        <p:spPr bwMode="auto">
          <a:xfrm flipH="1">
            <a:off x="1081142" y="4112715"/>
            <a:ext cx="42428" cy="30643"/>
          </a:xfrm>
          <a:custGeom>
            <a:avLst/>
            <a:gdLst>
              <a:gd name="T0" fmla="*/ 19 w 37"/>
              <a:gd name="T1" fmla="*/ 0 h 27"/>
              <a:gd name="T2" fmla="*/ 14 w 37"/>
              <a:gd name="T3" fmla="*/ 2 h 27"/>
              <a:gd name="T4" fmla="*/ 12 w 37"/>
              <a:gd name="T5" fmla="*/ 9 h 27"/>
              <a:gd name="T6" fmla="*/ 7 w 37"/>
              <a:gd name="T7" fmla="*/ 8 h 27"/>
              <a:gd name="T8" fmla="*/ 0 w 37"/>
              <a:gd name="T9" fmla="*/ 9 h 27"/>
              <a:gd name="T10" fmla="*/ 2 w 37"/>
              <a:gd name="T11" fmla="*/ 14 h 27"/>
              <a:gd name="T12" fmla="*/ 2 w 37"/>
              <a:gd name="T13" fmla="*/ 14 h 27"/>
              <a:gd name="T14" fmla="*/ 10 w 37"/>
              <a:gd name="T15" fmla="*/ 16 h 27"/>
              <a:gd name="T16" fmla="*/ 28 w 37"/>
              <a:gd name="T17" fmla="*/ 27 h 27"/>
              <a:gd name="T18" fmla="*/ 32 w 37"/>
              <a:gd name="T19" fmla="*/ 25 h 27"/>
              <a:gd name="T20" fmla="*/ 37 w 37"/>
              <a:gd name="T21" fmla="*/ 22 h 27"/>
              <a:gd name="T22" fmla="*/ 19 w 37"/>
              <a:gd name="T23" fmla="*/ 12 h 27"/>
              <a:gd name="T24" fmla="*/ 21 w 37"/>
              <a:gd name="T25" fmla="*/ 7 h 27"/>
              <a:gd name="T26" fmla="*/ 25 w 37"/>
              <a:gd name="T27" fmla="*/ 6 h 27"/>
              <a:gd name="T28" fmla="*/ 19 w 37"/>
              <a:gd name="T2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27">
                <a:moveTo>
                  <a:pt x="19" y="0"/>
                </a:moveTo>
                <a:cubicBezTo>
                  <a:pt x="17" y="0"/>
                  <a:pt x="16" y="1"/>
                  <a:pt x="14" y="2"/>
                </a:cubicBezTo>
                <a:cubicBezTo>
                  <a:pt x="11" y="4"/>
                  <a:pt x="11" y="6"/>
                  <a:pt x="12" y="9"/>
                </a:cubicBezTo>
                <a:cubicBezTo>
                  <a:pt x="11" y="8"/>
                  <a:pt x="9" y="8"/>
                  <a:pt x="7" y="8"/>
                </a:cubicBezTo>
                <a:cubicBezTo>
                  <a:pt x="5" y="8"/>
                  <a:pt x="2" y="8"/>
                  <a:pt x="0" y="9"/>
                </a:cubicBezTo>
                <a:cubicBezTo>
                  <a:pt x="0" y="11"/>
                  <a:pt x="1" y="12"/>
                  <a:pt x="2" y="14"/>
                </a:cubicBezTo>
                <a:cubicBezTo>
                  <a:pt x="2" y="14"/>
                  <a:pt x="2" y="14"/>
                  <a:pt x="2" y="14"/>
                </a:cubicBezTo>
                <a:cubicBezTo>
                  <a:pt x="4" y="14"/>
                  <a:pt x="7" y="14"/>
                  <a:pt x="10" y="16"/>
                </a:cubicBezTo>
                <a:cubicBezTo>
                  <a:pt x="28" y="27"/>
                  <a:pt x="28" y="27"/>
                  <a:pt x="28" y="27"/>
                </a:cubicBezTo>
                <a:cubicBezTo>
                  <a:pt x="29" y="26"/>
                  <a:pt x="31" y="26"/>
                  <a:pt x="32" y="25"/>
                </a:cubicBezTo>
                <a:cubicBezTo>
                  <a:pt x="34" y="24"/>
                  <a:pt x="35" y="23"/>
                  <a:pt x="37" y="22"/>
                </a:cubicBezTo>
                <a:cubicBezTo>
                  <a:pt x="19" y="12"/>
                  <a:pt x="19" y="12"/>
                  <a:pt x="19" y="12"/>
                </a:cubicBezTo>
                <a:cubicBezTo>
                  <a:pt x="19" y="10"/>
                  <a:pt x="19" y="8"/>
                  <a:pt x="21" y="7"/>
                </a:cubicBezTo>
                <a:cubicBezTo>
                  <a:pt x="22" y="7"/>
                  <a:pt x="23" y="6"/>
                  <a:pt x="25" y="6"/>
                </a:cubicBezTo>
                <a:cubicBezTo>
                  <a:pt x="24" y="4"/>
                  <a:pt x="21" y="1"/>
                  <a:pt x="19" y="0"/>
                </a:cubicBezTo>
              </a:path>
            </a:pathLst>
          </a:custGeom>
          <a:solidFill>
            <a:srgbClr val="9AB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0" name="í$líḋè">
            <a:extLst>
              <a:ext uri="{FF2B5EF4-FFF2-40B4-BE49-F238E27FC236}">
                <a16:creationId xmlns:a16="http://schemas.microsoft.com/office/drawing/2014/main" id="{AABBD458-E640-4A13-8F75-20FB551155DB}"/>
              </a:ext>
            </a:extLst>
          </p:cNvPr>
          <p:cNvSpPr/>
          <p:nvPr/>
        </p:nvSpPr>
        <p:spPr bwMode="auto">
          <a:xfrm flipH="1">
            <a:off x="1100785" y="4130787"/>
            <a:ext cx="56571" cy="29857"/>
          </a:xfrm>
          <a:custGeom>
            <a:avLst/>
            <a:gdLst>
              <a:gd name="T0" fmla="*/ 29 w 49"/>
              <a:gd name="T1" fmla="*/ 19 h 26"/>
              <a:gd name="T2" fmla="*/ 26 w 49"/>
              <a:gd name="T3" fmla="*/ 18 h 26"/>
              <a:gd name="T4" fmla="*/ 26 w 49"/>
              <a:gd name="T5" fmla="*/ 14 h 26"/>
              <a:gd name="T6" fmla="*/ 29 w 49"/>
              <a:gd name="T7" fmla="*/ 13 h 26"/>
              <a:gd name="T8" fmla="*/ 33 w 49"/>
              <a:gd name="T9" fmla="*/ 15 h 26"/>
              <a:gd name="T10" fmla="*/ 31 w 49"/>
              <a:gd name="T11" fmla="*/ 19 h 26"/>
              <a:gd name="T12" fmla="*/ 29 w 49"/>
              <a:gd name="T13" fmla="*/ 19 h 26"/>
              <a:gd name="T14" fmla="*/ 21 w 49"/>
              <a:gd name="T15" fmla="*/ 0 h 26"/>
              <a:gd name="T16" fmla="*/ 11 w 49"/>
              <a:gd name="T17" fmla="*/ 3 h 26"/>
              <a:gd name="T18" fmla="*/ 0 w 49"/>
              <a:gd name="T19" fmla="*/ 11 h 26"/>
              <a:gd name="T20" fmla="*/ 9 w 49"/>
              <a:gd name="T21" fmla="*/ 14 h 26"/>
              <a:gd name="T22" fmla="*/ 15 w 49"/>
              <a:gd name="T23" fmla="*/ 8 h 26"/>
              <a:gd name="T24" fmla="*/ 19 w 49"/>
              <a:gd name="T25" fmla="*/ 7 h 26"/>
              <a:gd name="T26" fmla="*/ 22 w 49"/>
              <a:gd name="T27" fmla="*/ 9 h 26"/>
              <a:gd name="T28" fmla="*/ 24 w 49"/>
              <a:gd name="T29" fmla="*/ 9 h 26"/>
              <a:gd name="T30" fmla="*/ 19 w 49"/>
              <a:gd name="T31" fmla="*/ 11 h 26"/>
              <a:gd name="T32" fmla="*/ 18 w 49"/>
              <a:gd name="T33" fmla="*/ 23 h 26"/>
              <a:gd name="T34" fmla="*/ 27 w 49"/>
              <a:gd name="T35" fmla="*/ 26 h 26"/>
              <a:gd name="T36" fmla="*/ 35 w 49"/>
              <a:gd name="T37" fmla="*/ 24 h 26"/>
              <a:gd name="T38" fmla="*/ 40 w 49"/>
              <a:gd name="T39" fmla="*/ 17 h 26"/>
              <a:gd name="T40" fmla="*/ 42 w 49"/>
              <a:gd name="T41" fmla="*/ 17 h 26"/>
              <a:gd name="T42" fmla="*/ 49 w 49"/>
              <a:gd name="T43" fmla="*/ 16 h 26"/>
              <a:gd name="T44" fmla="*/ 47 w 49"/>
              <a:gd name="T45" fmla="*/ 12 h 26"/>
              <a:gd name="T46" fmla="*/ 46 w 49"/>
              <a:gd name="T47" fmla="*/ 12 h 26"/>
              <a:gd name="T48" fmla="*/ 42 w 49"/>
              <a:gd name="T49" fmla="*/ 10 h 26"/>
              <a:gd name="T50" fmla="*/ 31 w 49"/>
              <a:gd name="T51" fmla="*/ 3 h 26"/>
              <a:gd name="T52" fmla="*/ 21 w 49"/>
              <a:gd name="T5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26">
                <a:moveTo>
                  <a:pt x="29" y="19"/>
                </a:moveTo>
                <a:cubicBezTo>
                  <a:pt x="28" y="19"/>
                  <a:pt x="27" y="19"/>
                  <a:pt x="26" y="18"/>
                </a:cubicBezTo>
                <a:cubicBezTo>
                  <a:pt x="24" y="17"/>
                  <a:pt x="23" y="16"/>
                  <a:pt x="26" y="14"/>
                </a:cubicBezTo>
                <a:cubicBezTo>
                  <a:pt x="27" y="14"/>
                  <a:pt x="28" y="13"/>
                  <a:pt x="29" y="13"/>
                </a:cubicBezTo>
                <a:cubicBezTo>
                  <a:pt x="33" y="15"/>
                  <a:pt x="33" y="15"/>
                  <a:pt x="33" y="15"/>
                </a:cubicBezTo>
                <a:cubicBezTo>
                  <a:pt x="33" y="17"/>
                  <a:pt x="32" y="18"/>
                  <a:pt x="31" y="19"/>
                </a:cubicBezTo>
                <a:cubicBezTo>
                  <a:pt x="30" y="19"/>
                  <a:pt x="29" y="19"/>
                  <a:pt x="29" y="19"/>
                </a:cubicBezTo>
                <a:moveTo>
                  <a:pt x="21" y="0"/>
                </a:moveTo>
                <a:cubicBezTo>
                  <a:pt x="17" y="0"/>
                  <a:pt x="14" y="1"/>
                  <a:pt x="11" y="3"/>
                </a:cubicBezTo>
                <a:cubicBezTo>
                  <a:pt x="7" y="5"/>
                  <a:pt x="3" y="8"/>
                  <a:pt x="0" y="11"/>
                </a:cubicBezTo>
                <a:cubicBezTo>
                  <a:pt x="3" y="13"/>
                  <a:pt x="6" y="14"/>
                  <a:pt x="9" y="14"/>
                </a:cubicBezTo>
                <a:cubicBezTo>
                  <a:pt x="11" y="12"/>
                  <a:pt x="13" y="10"/>
                  <a:pt x="15" y="8"/>
                </a:cubicBezTo>
                <a:cubicBezTo>
                  <a:pt x="16" y="8"/>
                  <a:pt x="18" y="7"/>
                  <a:pt x="19" y="7"/>
                </a:cubicBezTo>
                <a:cubicBezTo>
                  <a:pt x="20" y="7"/>
                  <a:pt x="21" y="8"/>
                  <a:pt x="22" y="9"/>
                </a:cubicBezTo>
                <a:cubicBezTo>
                  <a:pt x="24" y="9"/>
                  <a:pt x="24" y="9"/>
                  <a:pt x="24" y="9"/>
                </a:cubicBezTo>
                <a:cubicBezTo>
                  <a:pt x="22" y="10"/>
                  <a:pt x="20" y="11"/>
                  <a:pt x="19" y="11"/>
                </a:cubicBezTo>
                <a:cubicBezTo>
                  <a:pt x="13" y="15"/>
                  <a:pt x="11" y="19"/>
                  <a:pt x="18" y="23"/>
                </a:cubicBezTo>
                <a:cubicBezTo>
                  <a:pt x="20" y="25"/>
                  <a:pt x="23" y="26"/>
                  <a:pt x="27" y="26"/>
                </a:cubicBezTo>
                <a:cubicBezTo>
                  <a:pt x="29" y="26"/>
                  <a:pt x="32" y="25"/>
                  <a:pt x="35" y="24"/>
                </a:cubicBezTo>
                <a:cubicBezTo>
                  <a:pt x="38" y="22"/>
                  <a:pt x="40" y="20"/>
                  <a:pt x="40" y="17"/>
                </a:cubicBezTo>
                <a:cubicBezTo>
                  <a:pt x="40" y="17"/>
                  <a:pt x="41" y="17"/>
                  <a:pt x="42" y="17"/>
                </a:cubicBezTo>
                <a:cubicBezTo>
                  <a:pt x="44" y="17"/>
                  <a:pt x="47" y="17"/>
                  <a:pt x="49" y="16"/>
                </a:cubicBezTo>
                <a:cubicBezTo>
                  <a:pt x="49" y="15"/>
                  <a:pt x="48" y="13"/>
                  <a:pt x="47" y="12"/>
                </a:cubicBezTo>
                <a:cubicBezTo>
                  <a:pt x="47" y="12"/>
                  <a:pt x="47" y="12"/>
                  <a:pt x="46" y="12"/>
                </a:cubicBezTo>
                <a:cubicBezTo>
                  <a:pt x="45" y="12"/>
                  <a:pt x="43" y="11"/>
                  <a:pt x="42" y="10"/>
                </a:cubicBezTo>
                <a:cubicBezTo>
                  <a:pt x="31" y="3"/>
                  <a:pt x="31" y="3"/>
                  <a:pt x="31" y="3"/>
                </a:cubicBezTo>
                <a:cubicBezTo>
                  <a:pt x="27" y="1"/>
                  <a:pt x="24" y="0"/>
                  <a:pt x="21" y="0"/>
                </a:cubicBezTo>
              </a:path>
            </a:pathLst>
          </a:custGeom>
          <a:solidFill>
            <a:srgbClr val="9AB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1" name="îṩļîḍe">
            <a:extLst>
              <a:ext uri="{FF2B5EF4-FFF2-40B4-BE49-F238E27FC236}">
                <a16:creationId xmlns:a16="http://schemas.microsoft.com/office/drawing/2014/main" id="{F4861E10-516D-44A3-83F5-844DA598D152}"/>
              </a:ext>
            </a:extLst>
          </p:cNvPr>
          <p:cNvSpPr/>
          <p:nvPr/>
        </p:nvSpPr>
        <p:spPr bwMode="auto">
          <a:xfrm flipH="1">
            <a:off x="628570" y="4549572"/>
            <a:ext cx="425071" cy="335500"/>
          </a:xfrm>
          <a:custGeom>
            <a:avLst/>
            <a:gdLst>
              <a:gd name="T0" fmla="*/ 109 w 369"/>
              <a:gd name="T1" fmla="*/ 182 h 292"/>
              <a:gd name="T2" fmla="*/ 190 w 369"/>
              <a:gd name="T3" fmla="*/ 229 h 292"/>
              <a:gd name="T4" fmla="*/ 280 w 369"/>
              <a:gd name="T5" fmla="*/ 260 h 292"/>
              <a:gd name="T6" fmla="*/ 330 w 369"/>
              <a:gd name="T7" fmla="*/ 292 h 292"/>
              <a:gd name="T8" fmla="*/ 369 w 369"/>
              <a:gd name="T9" fmla="*/ 74 h 292"/>
              <a:gd name="T10" fmla="*/ 358 w 369"/>
              <a:gd name="T11" fmla="*/ 16 h 292"/>
              <a:gd name="T12" fmla="*/ 181 w 369"/>
              <a:gd name="T13" fmla="*/ 71 h 292"/>
              <a:gd name="T14" fmla="*/ 159 w 369"/>
              <a:gd name="T15" fmla="*/ 107 h 292"/>
              <a:gd name="T16" fmla="*/ 109 w 369"/>
              <a:gd name="T17" fmla="*/ 118 h 292"/>
              <a:gd name="T18" fmla="*/ 28 w 369"/>
              <a:gd name="T19" fmla="*/ 29 h 292"/>
              <a:gd name="T20" fmla="*/ 0 w 369"/>
              <a:gd name="T21" fmla="*/ 0 h 292"/>
              <a:gd name="T22" fmla="*/ 11 w 369"/>
              <a:gd name="T23" fmla="*/ 58 h 292"/>
              <a:gd name="T24" fmla="*/ 53 w 369"/>
              <a:gd name="T25" fmla="*/ 147 h 292"/>
              <a:gd name="T26" fmla="*/ 109 w 369"/>
              <a:gd name="T27" fmla="*/ 1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 h="292">
                <a:moveTo>
                  <a:pt x="109" y="182"/>
                </a:moveTo>
                <a:cubicBezTo>
                  <a:pt x="123" y="187"/>
                  <a:pt x="183" y="224"/>
                  <a:pt x="190" y="229"/>
                </a:cubicBezTo>
                <a:cubicBezTo>
                  <a:pt x="251" y="270"/>
                  <a:pt x="280" y="260"/>
                  <a:pt x="280" y="260"/>
                </a:cubicBezTo>
                <a:cubicBezTo>
                  <a:pt x="330" y="292"/>
                  <a:pt x="330" y="292"/>
                  <a:pt x="330" y="292"/>
                </a:cubicBezTo>
                <a:cubicBezTo>
                  <a:pt x="369" y="74"/>
                  <a:pt x="369" y="74"/>
                  <a:pt x="369" y="74"/>
                </a:cubicBezTo>
                <a:cubicBezTo>
                  <a:pt x="363" y="41"/>
                  <a:pt x="358" y="16"/>
                  <a:pt x="358" y="16"/>
                </a:cubicBezTo>
                <a:cubicBezTo>
                  <a:pt x="181" y="71"/>
                  <a:pt x="181" y="71"/>
                  <a:pt x="181" y="71"/>
                </a:cubicBezTo>
                <a:cubicBezTo>
                  <a:pt x="181" y="71"/>
                  <a:pt x="170" y="92"/>
                  <a:pt x="159" y="107"/>
                </a:cubicBezTo>
                <a:cubicBezTo>
                  <a:pt x="152" y="117"/>
                  <a:pt x="127" y="131"/>
                  <a:pt x="109" y="118"/>
                </a:cubicBezTo>
                <a:cubicBezTo>
                  <a:pt x="84" y="100"/>
                  <a:pt x="50" y="50"/>
                  <a:pt x="28" y="29"/>
                </a:cubicBezTo>
                <a:cubicBezTo>
                  <a:pt x="21" y="23"/>
                  <a:pt x="24" y="18"/>
                  <a:pt x="0" y="0"/>
                </a:cubicBezTo>
                <a:cubicBezTo>
                  <a:pt x="2" y="17"/>
                  <a:pt x="7" y="44"/>
                  <a:pt x="11" y="58"/>
                </a:cubicBezTo>
                <a:cubicBezTo>
                  <a:pt x="17" y="83"/>
                  <a:pt x="41" y="125"/>
                  <a:pt x="53" y="147"/>
                </a:cubicBezTo>
                <a:cubicBezTo>
                  <a:pt x="60" y="159"/>
                  <a:pt x="102" y="180"/>
                  <a:pt x="109" y="182"/>
                </a:cubicBezTo>
                <a:close/>
              </a:path>
            </a:pathLst>
          </a:custGeom>
          <a:solidFill>
            <a:srgbClr val="FFB8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2" name="iślïdê">
            <a:extLst>
              <a:ext uri="{FF2B5EF4-FFF2-40B4-BE49-F238E27FC236}">
                <a16:creationId xmlns:a16="http://schemas.microsoft.com/office/drawing/2014/main" id="{9BA6BF16-A0B6-4167-9647-5C34F26EBB8E}"/>
              </a:ext>
            </a:extLst>
          </p:cNvPr>
          <p:cNvSpPr/>
          <p:nvPr/>
        </p:nvSpPr>
        <p:spPr bwMode="auto">
          <a:xfrm flipH="1">
            <a:off x="712642" y="4742858"/>
            <a:ext cx="123357" cy="101357"/>
          </a:xfrm>
          <a:custGeom>
            <a:avLst/>
            <a:gdLst>
              <a:gd name="T0" fmla="*/ 77 w 107"/>
              <a:gd name="T1" fmla="*/ 88 h 88"/>
              <a:gd name="T2" fmla="*/ 99 w 107"/>
              <a:gd name="T3" fmla="*/ 58 h 88"/>
              <a:gd name="T4" fmla="*/ 105 w 107"/>
              <a:gd name="T5" fmla="*/ 24 h 88"/>
              <a:gd name="T6" fmla="*/ 50 w 107"/>
              <a:gd name="T7" fmla="*/ 2 h 88"/>
              <a:gd name="T8" fmla="*/ 15 w 107"/>
              <a:gd name="T9" fmla="*/ 14 h 88"/>
              <a:gd name="T10" fmla="*/ 17 w 107"/>
              <a:gd name="T11" fmla="*/ 53 h 88"/>
              <a:gd name="T12" fmla="*/ 77 w 107"/>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07" h="88">
                <a:moveTo>
                  <a:pt x="77" y="88"/>
                </a:moveTo>
                <a:cubicBezTo>
                  <a:pt x="77" y="88"/>
                  <a:pt x="88" y="82"/>
                  <a:pt x="99" y="58"/>
                </a:cubicBezTo>
                <a:cubicBezTo>
                  <a:pt x="107" y="40"/>
                  <a:pt x="105" y="24"/>
                  <a:pt x="105" y="24"/>
                </a:cubicBezTo>
                <a:cubicBezTo>
                  <a:pt x="105" y="24"/>
                  <a:pt x="78" y="5"/>
                  <a:pt x="50" y="2"/>
                </a:cubicBezTo>
                <a:cubicBezTo>
                  <a:pt x="38" y="0"/>
                  <a:pt x="21" y="7"/>
                  <a:pt x="15" y="14"/>
                </a:cubicBezTo>
                <a:cubicBezTo>
                  <a:pt x="0" y="31"/>
                  <a:pt x="12" y="47"/>
                  <a:pt x="17" y="53"/>
                </a:cubicBezTo>
                <a:cubicBezTo>
                  <a:pt x="32" y="69"/>
                  <a:pt x="77" y="88"/>
                  <a:pt x="77" y="88"/>
                </a:cubicBezTo>
                <a:close/>
              </a:path>
            </a:pathLst>
          </a:custGeom>
          <a:solidFill>
            <a:srgbClr val="FFD5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3" name="îšľïḋé">
            <a:extLst>
              <a:ext uri="{FF2B5EF4-FFF2-40B4-BE49-F238E27FC236}">
                <a16:creationId xmlns:a16="http://schemas.microsoft.com/office/drawing/2014/main" id="{E6B15716-5588-4309-8577-D4723D559AD3}"/>
              </a:ext>
            </a:extLst>
          </p:cNvPr>
          <p:cNvSpPr/>
          <p:nvPr/>
        </p:nvSpPr>
        <p:spPr bwMode="auto">
          <a:xfrm flipH="1">
            <a:off x="754286" y="4511859"/>
            <a:ext cx="330000" cy="194072"/>
          </a:xfrm>
          <a:custGeom>
            <a:avLst/>
            <a:gdLst>
              <a:gd name="T0" fmla="*/ 128 w 287"/>
              <a:gd name="T1" fmla="*/ 163 h 169"/>
              <a:gd name="T2" fmla="*/ 177 w 287"/>
              <a:gd name="T3" fmla="*/ 164 h 169"/>
              <a:gd name="T4" fmla="*/ 224 w 287"/>
              <a:gd name="T5" fmla="*/ 146 h 169"/>
              <a:gd name="T6" fmla="*/ 0 w 287"/>
              <a:gd name="T7" fmla="*/ 0 h 169"/>
              <a:gd name="T8" fmla="*/ 50 w 287"/>
              <a:gd name="T9" fmla="*/ 71 h 169"/>
              <a:gd name="T10" fmla="*/ 128 w 287"/>
              <a:gd name="T11" fmla="*/ 163 h 169"/>
            </a:gdLst>
            <a:ahLst/>
            <a:cxnLst>
              <a:cxn ang="0">
                <a:pos x="T0" y="T1"/>
              </a:cxn>
              <a:cxn ang="0">
                <a:pos x="T2" y="T3"/>
              </a:cxn>
              <a:cxn ang="0">
                <a:pos x="T4" y="T5"/>
              </a:cxn>
              <a:cxn ang="0">
                <a:pos x="T6" y="T7"/>
              </a:cxn>
              <a:cxn ang="0">
                <a:pos x="T8" y="T9"/>
              </a:cxn>
              <a:cxn ang="0">
                <a:pos x="T10" y="T11"/>
              </a:cxn>
            </a:cxnLst>
            <a:rect l="0" t="0" r="r" b="b"/>
            <a:pathLst>
              <a:path w="287" h="169">
                <a:moveTo>
                  <a:pt x="128" y="163"/>
                </a:moveTo>
                <a:cubicBezTo>
                  <a:pt x="140" y="169"/>
                  <a:pt x="165" y="169"/>
                  <a:pt x="177" y="164"/>
                </a:cubicBezTo>
                <a:cubicBezTo>
                  <a:pt x="188" y="159"/>
                  <a:pt x="188" y="159"/>
                  <a:pt x="224" y="146"/>
                </a:cubicBezTo>
                <a:cubicBezTo>
                  <a:pt x="287" y="123"/>
                  <a:pt x="0" y="0"/>
                  <a:pt x="0" y="0"/>
                </a:cubicBezTo>
                <a:cubicBezTo>
                  <a:pt x="0" y="0"/>
                  <a:pt x="43" y="63"/>
                  <a:pt x="50" y="71"/>
                </a:cubicBezTo>
                <a:cubicBezTo>
                  <a:pt x="70" y="94"/>
                  <a:pt x="102" y="148"/>
                  <a:pt x="128" y="163"/>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4" name="íṡḻiḓè">
            <a:extLst>
              <a:ext uri="{FF2B5EF4-FFF2-40B4-BE49-F238E27FC236}">
                <a16:creationId xmlns:a16="http://schemas.microsoft.com/office/drawing/2014/main" id="{07945D98-7411-49BF-A409-8AAAE5DB92C0}"/>
              </a:ext>
            </a:extLst>
          </p:cNvPr>
          <p:cNvSpPr/>
          <p:nvPr/>
        </p:nvSpPr>
        <p:spPr bwMode="auto">
          <a:xfrm flipH="1">
            <a:off x="608142" y="4205430"/>
            <a:ext cx="568857" cy="495000"/>
          </a:xfrm>
          <a:custGeom>
            <a:avLst/>
            <a:gdLst>
              <a:gd name="T0" fmla="*/ 27 w 494"/>
              <a:gd name="T1" fmla="*/ 161 h 430"/>
              <a:gd name="T2" fmla="*/ 0 w 494"/>
              <a:gd name="T3" fmla="*/ 184 h 430"/>
              <a:gd name="T4" fmla="*/ 0 w 494"/>
              <a:gd name="T5" fmla="*/ 187 h 430"/>
              <a:gd name="T6" fmla="*/ 37 w 494"/>
              <a:gd name="T7" fmla="*/ 211 h 430"/>
              <a:gd name="T8" fmla="*/ 61 w 494"/>
              <a:gd name="T9" fmla="*/ 204 h 430"/>
              <a:gd name="T10" fmla="*/ 68 w 494"/>
              <a:gd name="T11" fmla="*/ 250 h 430"/>
              <a:gd name="T12" fmla="*/ 107 w 494"/>
              <a:gd name="T13" fmla="*/ 299 h 430"/>
              <a:gd name="T14" fmla="*/ 135 w 494"/>
              <a:gd name="T15" fmla="*/ 328 h 430"/>
              <a:gd name="T16" fmla="*/ 216 w 494"/>
              <a:gd name="T17" fmla="*/ 417 h 430"/>
              <a:gd name="T18" fmla="*/ 266 w 494"/>
              <a:gd name="T19" fmla="*/ 406 h 430"/>
              <a:gd name="T20" fmla="*/ 288 w 494"/>
              <a:gd name="T21" fmla="*/ 370 h 430"/>
              <a:gd name="T22" fmla="*/ 465 w 494"/>
              <a:gd name="T23" fmla="*/ 315 h 430"/>
              <a:gd name="T24" fmla="*/ 476 w 494"/>
              <a:gd name="T25" fmla="*/ 373 h 430"/>
              <a:gd name="T26" fmla="*/ 494 w 494"/>
              <a:gd name="T27" fmla="*/ 270 h 430"/>
              <a:gd name="T28" fmla="*/ 148 w 494"/>
              <a:gd name="T29" fmla="*/ 0 h 430"/>
              <a:gd name="T30" fmla="*/ 134 w 494"/>
              <a:gd name="T31" fmla="*/ 7 h 430"/>
              <a:gd name="T32" fmla="*/ 255 w 494"/>
              <a:gd name="T33" fmla="*/ 149 h 430"/>
              <a:gd name="T34" fmla="*/ 223 w 494"/>
              <a:gd name="T35" fmla="*/ 155 h 430"/>
              <a:gd name="T36" fmla="*/ 181 w 494"/>
              <a:gd name="T37" fmla="*/ 115 h 430"/>
              <a:gd name="T38" fmla="*/ 139 w 494"/>
              <a:gd name="T39" fmla="*/ 110 h 430"/>
              <a:gd name="T40" fmla="*/ 87 w 494"/>
              <a:gd name="T41" fmla="*/ 33 h 430"/>
              <a:gd name="T42" fmla="*/ 14 w 494"/>
              <a:gd name="T43" fmla="*/ 72 h 430"/>
              <a:gd name="T44" fmla="*/ 15 w 494"/>
              <a:gd name="T45" fmla="*/ 96 h 430"/>
              <a:gd name="T46" fmla="*/ 14 w 494"/>
              <a:gd name="T47" fmla="*/ 98 h 430"/>
              <a:gd name="T48" fmla="*/ 20 w 494"/>
              <a:gd name="T49" fmla="*/ 95 h 430"/>
              <a:gd name="T50" fmla="*/ 27 w 494"/>
              <a:gd name="T51" fmla="*/ 161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4" h="430">
                <a:moveTo>
                  <a:pt x="27" y="161"/>
                </a:moveTo>
                <a:cubicBezTo>
                  <a:pt x="14" y="169"/>
                  <a:pt x="5" y="178"/>
                  <a:pt x="0" y="184"/>
                </a:cubicBezTo>
                <a:cubicBezTo>
                  <a:pt x="0" y="185"/>
                  <a:pt x="0" y="186"/>
                  <a:pt x="0" y="187"/>
                </a:cubicBezTo>
                <a:cubicBezTo>
                  <a:pt x="2" y="202"/>
                  <a:pt x="26" y="209"/>
                  <a:pt x="37" y="211"/>
                </a:cubicBezTo>
                <a:cubicBezTo>
                  <a:pt x="43" y="212"/>
                  <a:pt x="61" y="204"/>
                  <a:pt x="61" y="204"/>
                </a:cubicBezTo>
                <a:cubicBezTo>
                  <a:pt x="61" y="204"/>
                  <a:pt x="62" y="238"/>
                  <a:pt x="68" y="250"/>
                </a:cubicBezTo>
                <a:cubicBezTo>
                  <a:pt x="74" y="263"/>
                  <a:pt x="106" y="293"/>
                  <a:pt x="107" y="299"/>
                </a:cubicBezTo>
                <a:cubicBezTo>
                  <a:pt x="131" y="317"/>
                  <a:pt x="128" y="322"/>
                  <a:pt x="135" y="328"/>
                </a:cubicBezTo>
                <a:cubicBezTo>
                  <a:pt x="157" y="349"/>
                  <a:pt x="191" y="399"/>
                  <a:pt x="216" y="417"/>
                </a:cubicBezTo>
                <a:cubicBezTo>
                  <a:pt x="234" y="430"/>
                  <a:pt x="259" y="416"/>
                  <a:pt x="266" y="406"/>
                </a:cubicBezTo>
                <a:cubicBezTo>
                  <a:pt x="277" y="391"/>
                  <a:pt x="288" y="370"/>
                  <a:pt x="288" y="370"/>
                </a:cubicBezTo>
                <a:cubicBezTo>
                  <a:pt x="465" y="315"/>
                  <a:pt x="465" y="315"/>
                  <a:pt x="465" y="315"/>
                </a:cubicBezTo>
                <a:cubicBezTo>
                  <a:pt x="465" y="315"/>
                  <a:pt x="470" y="340"/>
                  <a:pt x="476" y="373"/>
                </a:cubicBezTo>
                <a:cubicBezTo>
                  <a:pt x="494" y="270"/>
                  <a:pt x="494" y="270"/>
                  <a:pt x="494" y="270"/>
                </a:cubicBezTo>
                <a:cubicBezTo>
                  <a:pt x="148" y="0"/>
                  <a:pt x="148" y="0"/>
                  <a:pt x="148" y="0"/>
                </a:cubicBezTo>
                <a:cubicBezTo>
                  <a:pt x="134" y="7"/>
                  <a:pt x="134" y="7"/>
                  <a:pt x="134" y="7"/>
                </a:cubicBezTo>
                <a:cubicBezTo>
                  <a:pt x="255" y="149"/>
                  <a:pt x="255" y="149"/>
                  <a:pt x="255" y="149"/>
                </a:cubicBezTo>
                <a:cubicBezTo>
                  <a:pt x="223" y="155"/>
                  <a:pt x="223" y="155"/>
                  <a:pt x="223" y="155"/>
                </a:cubicBezTo>
                <a:cubicBezTo>
                  <a:pt x="223" y="155"/>
                  <a:pt x="194" y="121"/>
                  <a:pt x="181" y="115"/>
                </a:cubicBezTo>
                <a:cubicBezTo>
                  <a:pt x="171" y="111"/>
                  <a:pt x="139" y="110"/>
                  <a:pt x="139" y="110"/>
                </a:cubicBezTo>
                <a:cubicBezTo>
                  <a:pt x="139" y="110"/>
                  <a:pt x="107" y="61"/>
                  <a:pt x="87" y="33"/>
                </a:cubicBezTo>
                <a:cubicBezTo>
                  <a:pt x="14" y="72"/>
                  <a:pt x="14" y="72"/>
                  <a:pt x="14" y="72"/>
                </a:cubicBezTo>
                <a:cubicBezTo>
                  <a:pt x="13" y="76"/>
                  <a:pt x="15" y="93"/>
                  <a:pt x="15" y="96"/>
                </a:cubicBezTo>
                <a:cubicBezTo>
                  <a:pt x="15" y="96"/>
                  <a:pt x="15" y="97"/>
                  <a:pt x="14" y="98"/>
                </a:cubicBezTo>
                <a:cubicBezTo>
                  <a:pt x="17" y="96"/>
                  <a:pt x="20" y="95"/>
                  <a:pt x="20" y="95"/>
                </a:cubicBezTo>
                <a:cubicBezTo>
                  <a:pt x="34" y="102"/>
                  <a:pt x="40" y="153"/>
                  <a:pt x="27" y="161"/>
                </a:cubicBezTo>
                <a:close/>
              </a:path>
            </a:pathLst>
          </a:custGeom>
          <a:solidFill>
            <a:srgbClr val="FFB8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5" name="i$1ïḋe">
            <a:extLst>
              <a:ext uri="{FF2B5EF4-FFF2-40B4-BE49-F238E27FC236}">
                <a16:creationId xmlns:a16="http://schemas.microsoft.com/office/drawing/2014/main" id="{521A947B-F855-4DD4-88E1-EC4C7BCF7283}"/>
              </a:ext>
            </a:extLst>
          </p:cNvPr>
          <p:cNvSpPr/>
          <p:nvPr/>
        </p:nvSpPr>
        <p:spPr bwMode="auto">
          <a:xfrm flipH="1">
            <a:off x="883142" y="4214073"/>
            <a:ext cx="193286" cy="169714"/>
          </a:xfrm>
          <a:custGeom>
            <a:avLst/>
            <a:gdLst>
              <a:gd name="T0" fmla="*/ 136 w 168"/>
              <a:gd name="T1" fmla="*/ 148 h 148"/>
              <a:gd name="T2" fmla="*/ 168 w 168"/>
              <a:gd name="T3" fmla="*/ 142 h 148"/>
              <a:gd name="T4" fmla="*/ 47 w 168"/>
              <a:gd name="T5" fmla="*/ 0 h 148"/>
              <a:gd name="T6" fmla="*/ 0 w 168"/>
              <a:gd name="T7" fmla="*/ 26 h 148"/>
              <a:gd name="T8" fmla="*/ 52 w 168"/>
              <a:gd name="T9" fmla="*/ 103 h 148"/>
              <a:gd name="T10" fmla="*/ 96 w 168"/>
              <a:gd name="T11" fmla="*/ 115 h 148"/>
              <a:gd name="T12" fmla="*/ 136 w 168"/>
              <a:gd name="T13" fmla="*/ 148 h 148"/>
            </a:gdLst>
            <a:ahLst/>
            <a:cxnLst>
              <a:cxn ang="0">
                <a:pos x="T0" y="T1"/>
              </a:cxn>
              <a:cxn ang="0">
                <a:pos x="T2" y="T3"/>
              </a:cxn>
              <a:cxn ang="0">
                <a:pos x="T4" y="T5"/>
              </a:cxn>
              <a:cxn ang="0">
                <a:pos x="T6" y="T7"/>
              </a:cxn>
              <a:cxn ang="0">
                <a:pos x="T8" y="T9"/>
              </a:cxn>
              <a:cxn ang="0">
                <a:pos x="T10" y="T11"/>
              </a:cxn>
              <a:cxn ang="0">
                <a:pos x="T12" y="T13"/>
              </a:cxn>
            </a:cxnLst>
            <a:rect l="0" t="0" r="r" b="b"/>
            <a:pathLst>
              <a:path w="168" h="148">
                <a:moveTo>
                  <a:pt x="136" y="148"/>
                </a:moveTo>
                <a:cubicBezTo>
                  <a:pt x="168" y="142"/>
                  <a:pt x="168" y="142"/>
                  <a:pt x="168" y="142"/>
                </a:cubicBezTo>
                <a:cubicBezTo>
                  <a:pt x="47" y="0"/>
                  <a:pt x="47" y="0"/>
                  <a:pt x="47" y="0"/>
                </a:cubicBezTo>
                <a:cubicBezTo>
                  <a:pt x="0" y="26"/>
                  <a:pt x="0" y="26"/>
                  <a:pt x="0" y="26"/>
                </a:cubicBezTo>
                <a:cubicBezTo>
                  <a:pt x="20" y="54"/>
                  <a:pt x="52" y="103"/>
                  <a:pt x="52" y="103"/>
                </a:cubicBezTo>
                <a:cubicBezTo>
                  <a:pt x="52" y="103"/>
                  <a:pt x="86" y="110"/>
                  <a:pt x="96" y="115"/>
                </a:cubicBezTo>
                <a:cubicBezTo>
                  <a:pt x="109" y="121"/>
                  <a:pt x="136" y="148"/>
                  <a:pt x="136" y="148"/>
                </a:cubicBezTo>
                <a:close/>
              </a:path>
            </a:pathLst>
          </a:custGeom>
          <a:solidFill>
            <a:srgbClr val="FFB8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6" name="îš1iḑe">
            <a:extLst>
              <a:ext uri="{FF2B5EF4-FFF2-40B4-BE49-F238E27FC236}">
                <a16:creationId xmlns:a16="http://schemas.microsoft.com/office/drawing/2014/main" id="{BB150126-6D9A-4CF6-BEFF-1C1ED14D24E2}"/>
              </a:ext>
            </a:extLst>
          </p:cNvPr>
          <p:cNvSpPr/>
          <p:nvPr/>
        </p:nvSpPr>
        <p:spPr bwMode="auto">
          <a:xfrm flipH="1">
            <a:off x="1000214" y="4232144"/>
            <a:ext cx="73857" cy="95857"/>
          </a:xfrm>
          <a:custGeom>
            <a:avLst/>
            <a:gdLst>
              <a:gd name="T0" fmla="*/ 64 w 64"/>
              <a:gd name="T1" fmla="*/ 70 h 83"/>
              <a:gd name="T2" fmla="*/ 17 w 64"/>
              <a:gd name="T3" fmla="*/ 0 h 83"/>
              <a:gd name="T4" fmla="*/ 0 w 64"/>
              <a:gd name="T5" fmla="*/ 9 h 83"/>
              <a:gd name="T6" fmla="*/ 9 w 64"/>
              <a:gd name="T7" fmla="*/ 19 h 83"/>
              <a:gd name="T8" fmla="*/ 53 w 64"/>
              <a:gd name="T9" fmla="*/ 80 h 83"/>
              <a:gd name="T10" fmla="*/ 64 w 64"/>
              <a:gd name="T11" fmla="*/ 70 h 83"/>
            </a:gdLst>
            <a:ahLst/>
            <a:cxnLst>
              <a:cxn ang="0">
                <a:pos x="T0" y="T1"/>
              </a:cxn>
              <a:cxn ang="0">
                <a:pos x="T2" y="T3"/>
              </a:cxn>
              <a:cxn ang="0">
                <a:pos x="T4" y="T5"/>
              </a:cxn>
              <a:cxn ang="0">
                <a:pos x="T6" y="T7"/>
              </a:cxn>
              <a:cxn ang="0">
                <a:pos x="T8" y="T9"/>
              </a:cxn>
              <a:cxn ang="0">
                <a:pos x="T10" y="T11"/>
              </a:cxn>
            </a:cxnLst>
            <a:rect l="0" t="0" r="r" b="b"/>
            <a:pathLst>
              <a:path w="64" h="83">
                <a:moveTo>
                  <a:pt x="64" y="70"/>
                </a:moveTo>
                <a:cubicBezTo>
                  <a:pt x="64" y="70"/>
                  <a:pt x="39" y="31"/>
                  <a:pt x="17" y="0"/>
                </a:cubicBezTo>
                <a:cubicBezTo>
                  <a:pt x="0" y="9"/>
                  <a:pt x="0" y="9"/>
                  <a:pt x="0" y="9"/>
                </a:cubicBezTo>
                <a:cubicBezTo>
                  <a:pt x="3" y="11"/>
                  <a:pt x="6" y="16"/>
                  <a:pt x="9" y="19"/>
                </a:cubicBezTo>
                <a:cubicBezTo>
                  <a:pt x="52" y="63"/>
                  <a:pt x="52" y="77"/>
                  <a:pt x="53" y="80"/>
                </a:cubicBezTo>
                <a:cubicBezTo>
                  <a:pt x="53" y="83"/>
                  <a:pt x="64" y="70"/>
                  <a:pt x="64" y="70"/>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7" name="iṡḷiḓe">
            <a:extLst>
              <a:ext uri="{FF2B5EF4-FFF2-40B4-BE49-F238E27FC236}">
                <a16:creationId xmlns:a16="http://schemas.microsoft.com/office/drawing/2014/main" id="{E4899FCE-8D74-4B05-A049-338CEDA641E9}"/>
              </a:ext>
            </a:extLst>
          </p:cNvPr>
          <p:cNvSpPr/>
          <p:nvPr/>
        </p:nvSpPr>
        <p:spPr bwMode="auto">
          <a:xfrm flipH="1">
            <a:off x="722070" y="4460787"/>
            <a:ext cx="132000" cy="223143"/>
          </a:xfrm>
          <a:custGeom>
            <a:avLst/>
            <a:gdLst>
              <a:gd name="T0" fmla="*/ 34 w 115"/>
              <a:gd name="T1" fmla="*/ 158 h 194"/>
              <a:gd name="T2" fmla="*/ 84 w 115"/>
              <a:gd name="T3" fmla="*/ 190 h 194"/>
              <a:gd name="T4" fmla="*/ 99 w 115"/>
              <a:gd name="T5" fmla="*/ 194 h 194"/>
              <a:gd name="T6" fmla="*/ 115 w 115"/>
              <a:gd name="T7" fmla="*/ 121 h 194"/>
              <a:gd name="T8" fmla="*/ 42 w 115"/>
              <a:gd name="T9" fmla="*/ 0 h 194"/>
              <a:gd name="T10" fmla="*/ 20 w 115"/>
              <a:gd name="T11" fmla="*/ 43 h 194"/>
              <a:gd name="T12" fmla="*/ 0 w 115"/>
              <a:gd name="T13" fmla="*/ 58 h 194"/>
              <a:gd name="T14" fmla="*/ 14 w 115"/>
              <a:gd name="T15" fmla="*/ 100 h 194"/>
              <a:gd name="T16" fmla="*/ 8 w 115"/>
              <a:gd name="T17" fmla="*/ 148 h 194"/>
              <a:gd name="T18" fmla="*/ 34 w 115"/>
              <a:gd name="T19" fmla="*/ 15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94">
                <a:moveTo>
                  <a:pt x="34" y="158"/>
                </a:moveTo>
                <a:cubicBezTo>
                  <a:pt x="48" y="164"/>
                  <a:pt x="70" y="183"/>
                  <a:pt x="84" y="190"/>
                </a:cubicBezTo>
                <a:cubicBezTo>
                  <a:pt x="87" y="192"/>
                  <a:pt x="99" y="194"/>
                  <a:pt x="99" y="194"/>
                </a:cubicBezTo>
                <a:cubicBezTo>
                  <a:pt x="115" y="121"/>
                  <a:pt x="115" y="121"/>
                  <a:pt x="115" y="121"/>
                </a:cubicBezTo>
                <a:cubicBezTo>
                  <a:pt x="42" y="0"/>
                  <a:pt x="42" y="0"/>
                  <a:pt x="42" y="0"/>
                </a:cubicBezTo>
                <a:cubicBezTo>
                  <a:pt x="42" y="0"/>
                  <a:pt x="28" y="34"/>
                  <a:pt x="20" y="43"/>
                </a:cubicBezTo>
                <a:cubicBezTo>
                  <a:pt x="16" y="48"/>
                  <a:pt x="0" y="58"/>
                  <a:pt x="0" y="58"/>
                </a:cubicBezTo>
                <a:cubicBezTo>
                  <a:pt x="0" y="58"/>
                  <a:pt x="13" y="89"/>
                  <a:pt x="14" y="100"/>
                </a:cubicBezTo>
                <a:cubicBezTo>
                  <a:pt x="17" y="125"/>
                  <a:pt x="8" y="148"/>
                  <a:pt x="8" y="148"/>
                </a:cubicBezTo>
                <a:cubicBezTo>
                  <a:pt x="8" y="148"/>
                  <a:pt x="28" y="155"/>
                  <a:pt x="34" y="158"/>
                </a:cubicBezTo>
                <a:close/>
              </a:path>
            </a:pathLst>
          </a:custGeom>
          <a:solidFill>
            <a:srgbClr val="C18A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8" name="iṩľîdê">
            <a:extLst>
              <a:ext uri="{FF2B5EF4-FFF2-40B4-BE49-F238E27FC236}">
                <a16:creationId xmlns:a16="http://schemas.microsoft.com/office/drawing/2014/main" id="{97F0B3BF-8E5E-42BA-B018-ABBD409238D7}"/>
              </a:ext>
            </a:extLst>
          </p:cNvPr>
          <p:cNvSpPr/>
          <p:nvPr/>
        </p:nvSpPr>
        <p:spPr bwMode="auto">
          <a:xfrm flipH="1">
            <a:off x="957785" y="4295787"/>
            <a:ext cx="148500" cy="145357"/>
          </a:xfrm>
          <a:custGeom>
            <a:avLst/>
            <a:gdLst>
              <a:gd name="T0" fmla="*/ 90 w 129"/>
              <a:gd name="T1" fmla="*/ 52 h 127"/>
              <a:gd name="T2" fmla="*/ 129 w 129"/>
              <a:gd name="T3" fmla="*/ 38 h 127"/>
              <a:gd name="T4" fmla="*/ 85 w 129"/>
              <a:gd name="T5" fmla="*/ 0 h 127"/>
              <a:gd name="T6" fmla="*/ 74 w 129"/>
              <a:gd name="T7" fmla="*/ 25 h 127"/>
              <a:gd name="T8" fmla="*/ 63 w 129"/>
              <a:gd name="T9" fmla="*/ 64 h 127"/>
              <a:gd name="T10" fmla="*/ 0 w 129"/>
              <a:gd name="T11" fmla="*/ 126 h 127"/>
              <a:gd name="T12" fmla="*/ 57 w 129"/>
              <a:gd name="T13" fmla="*/ 103 h 127"/>
              <a:gd name="T14" fmla="*/ 90 w 129"/>
              <a:gd name="T15" fmla="*/ 52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27">
                <a:moveTo>
                  <a:pt x="90" y="52"/>
                </a:moveTo>
                <a:cubicBezTo>
                  <a:pt x="102" y="36"/>
                  <a:pt x="129" y="38"/>
                  <a:pt x="129" y="38"/>
                </a:cubicBezTo>
                <a:cubicBezTo>
                  <a:pt x="85" y="0"/>
                  <a:pt x="85" y="0"/>
                  <a:pt x="85" y="0"/>
                </a:cubicBezTo>
                <a:cubicBezTo>
                  <a:pt x="85" y="0"/>
                  <a:pt x="77" y="18"/>
                  <a:pt x="74" y="25"/>
                </a:cubicBezTo>
                <a:cubicBezTo>
                  <a:pt x="71" y="34"/>
                  <a:pt x="67" y="55"/>
                  <a:pt x="63" y="64"/>
                </a:cubicBezTo>
                <a:cubicBezTo>
                  <a:pt x="40" y="117"/>
                  <a:pt x="0" y="126"/>
                  <a:pt x="0" y="126"/>
                </a:cubicBezTo>
                <a:cubicBezTo>
                  <a:pt x="0" y="126"/>
                  <a:pt x="31" y="127"/>
                  <a:pt x="57" y="103"/>
                </a:cubicBezTo>
                <a:cubicBezTo>
                  <a:pt x="75" y="88"/>
                  <a:pt x="80" y="64"/>
                  <a:pt x="90" y="52"/>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9" name="iṡ1îḋê">
            <a:extLst>
              <a:ext uri="{FF2B5EF4-FFF2-40B4-BE49-F238E27FC236}">
                <a16:creationId xmlns:a16="http://schemas.microsoft.com/office/drawing/2014/main" id="{74086F09-84EB-4EE8-BC8A-5959B36159E1}"/>
              </a:ext>
            </a:extLst>
          </p:cNvPr>
          <p:cNvSpPr/>
          <p:nvPr/>
        </p:nvSpPr>
        <p:spPr bwMode="auto">
          <a:xfrm flipH="1">
            <a:off x="747999" y="4339001"/>
            <a:ext cx="251429" cy="188571"/>
          </a:xfrm>
          <a:custGeom>
            <a:avLst/>
            <a:gdLst>
              <a:gd name="T0" fmla="*/ 1 w 218"/>
              <a:gd name="T1" fmla="*/ 34 h 164"/>
              <a:gd name="T2" fmla="*/ 33 w 218"/>
              <a:gd name="T3" fmla="*/ 49 h 164"/>
              <a:gd name="T4" fmla="*/ 61 w 218"/>
              <a:gd name="T5" fmla="*/ 73 h 164"/>
              <a:gd name="T6" fmla="*/ 90 w 218"/>
              <a:gd name="T7" fmla="*/ 112 h 164"/>
              <a:gd name="T8" fmla="*/ 100 w 218"/>
              <a:gd name="T9" fmla="*/ 135 h 164"/>
              <a:gd name="T10" fmla="*/ 126 w 218"/>
              <a:gd name="T11" fmla="*/ 164 h 164"/>
              <a:gd name="T12" fmla="*/ 218 w 218"/>
              <a:gd name="T13" fmla="*/ 134 h 164"/>
              <a:gd name="T14" fmla="*/ 76 w 218"/>
              <a:gd name="T15" fmla="*/ 0 h 164"/>
              <a:gd name="T16" fmla="*/ 68 w 218"/>
              <a:gd name="T17" fmla="*/ 18 h 164"/>
              <a:gd name="T18" fmla="*/ 69 w 218"/>
              <a:gd name="T19" fmla="*/ 43 h 164"/>
              <a:gd name="T20" fmla="*/ 48 w 218"/>
              <a:gd name="T21" fmla="*/ 34 h 164"/>
              <a:gd name="T22" fmla="*/ 1 w 218"/>
              <a:gd name="T23" fmla="*/ 3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164">
                <a:moveTo>
                  <a:pt x="1" y="34"/>
                </a:moveTo>
                <a:cubicBezTo>
                  <a:pt x="0" y="42"/>
                  <a:pt x="26" y="46"/>
                  <a:pt x="33" y="49"/>
                </a:cubicBezTo>
                <a:cubicBezTo>
                  <a:pt x="41" y="54"/>
                  <a:pt x="54" y="67"/>
                  <a:pt x="61" y="73"/>
                </a:cubicBezTo>
                <a:cubicBezTo>
                  <a:pt x="69" y="82"/>
                  <a:pt x="84" y="102"/>
                  <a:pt x="90" y="112"/>
                </a:cubicBezTo>
                <a:cubicBezTo>
                  <a:pt x="93" y="118"/>
                  <a:pt x="96" y="129"/>
                  <a:pt x="100" y="135"/>
                </a:cubicBezTo>
                <a:cubicBezTo>
                  <a:pt x="105" y="143"/>
                  <a:pt x="126" y="164"/>
                  <a:pt x="126" y="164"/>
                </a:cubicBezTo>
                <a:cubicBezTo>
                  <a:pt x="218" y="134"/>
                  <a:pt x="218" y="134"/>
                  <a:pt x="218" y="134"/>
                </a:cubicBezTo>
                <a:cubicBezTo>
                  <a:pt x="76" y="0"/>
                  <a:pt x="76" y="0"/>
                  <a:pt x="76" y="0"/>
                </a:cubicBezTo>
                <a:cubicBezTo>
                  <a:pt x="68" y="18"/>
                  <a:pt x="68" y="18"/>
                  <a:pt x="68" y="18"/>
                </a:cubicBezTo>
                <a:cubicBezTo>
                  <a:pt x="69" y="43"/>
                  <a:pt x="69" y="43"/>
                  <a:pt x="69" y="43"/>
                </a:cubicBezTo>
                <a:cubicBezTo>
                  <a:pt x="69" y="43"/>
                  <a:pt x="54" y="34"/>
                  <a:pt x="48" y="34"/>
                </a:cubicBezTo>
                <a:cubicBezTo>
                  <a:pt x="38" y="33"/>
                  <a:pt x="2" y="23"/>
                  <a:pt x="1" y="34"/>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0" name="íṣḷíḑe">
            <a:extLst>
              <a:ext uri="{FF2B5EF4-FFF2-40B4-BE49-F238E27FC236}">
                <a16:creationId xmlns:a16="http://schemas.microsoft.com/office/drawing/2014/main" id="{AFB5F93B-C2F1-41AC-A6DB-764398D44149}"/>
              </a:ext>
            </a:extLst>
          </p:cNvPr>
          <p:cNvSpPr/>
          <p:nvPr/>
        </p:nvSpPr>
        <p:spPr bwMode="auto">
          <a:xfrm flipH="1">
            <a:off x="-1" y="3973644"/>
            <a:ext cx="1207642" cy="2070357"/>
          </a:xfrm>
          <a:custGeom>
            <a:avLst/>
            <a:gdLst>
              <a:gd name="T0" fmla="*/ 410 w 1049"/>
              <a:gd name="T1" fmla="*/ 762 h 1801"/>
              <a:gd name="T2" fmla="*/ 528 w 1049"/>
              <a:gd name="T3" fmla="*/ 951 h 1801"/>
              <a:gd name="T4" fmla="*/ 631 w 1049"/>
              <a:gd name="T5" fmla="*/ 1037 h 1801"/>
              <a:gd name="T6" fmla="*/ 1049 w 1049"/>
              <a:gd name="T7" fmla="*/ 1801 h 1801"/>
              <a:gd name="T8" fmla="*/ 1049 w 1049"/>
              <a:gd name="T9" fmla="*/ 891 h 1801"/>
              <a:gd name="T10" fmla="*/ 973 w 1049"/>
              <a:gd name="T11" fmla="*/ 687 h 1801"/>
              <a:gd name="T12" fmla="*/ 861 w 1049"/>
              <a:gd name="T13" fmla="*/ 435 h 1801"/>
              <a:gd name="T14" fmla="*/ 762 w 1049"/>
              <a:gd name="T15" fmla="*/ 227 h 1801"/>
              <a:gd name="T16" fmla="*/ 696 w 1049"/>
              <a:gd name="T17" fmla="*/ 95 h 1801"/>
              <a:gd name="T18" fmla="*/ 559 w 1049"/>
              <a:gd name="T19" fmla="*/ 48 h 1801"/>
              <a:gd name="T20" fmla="*/ 503 w 1049"/>
              <a:gd name="T21" fmla="*/ 24 h 1801"/>
              <a:gd name="T22" fmla="*/ 312 w 1049"/>
              <a:gd name="T23" fmla="*/ 122 h 1801"/>
              <a:gd name="T24" fmla="*/ 251 w 1049"/>
              <a:gd name="T25" fmla="*/ 78 h 1801"/>
              <a:gd name="T26" fmla="*/ 132 w 1049"/>
              <a:gd name="T27" fmla="*/ 12 h 1801"/>
              <a:gd name="T28" fmla="*/ 74 w 1049"/>
              <a:gd name="T29" fmla="*/ 170 h 1801"/>
              <a:gd name="T30" fmla="*/ 140 w 1049"/>
              <a:gd name="T31" fmla="*/ 257 h 1801"/>
              <a:gd name="T32" fmla="*/ 200 w 1049"/>
              <a:gd name="T33" fmla="*/ 316 h 1801"/>
              <a:gd name="T34" fmla="*/ 233 w 1049"/>
              <a:gd name="T35" fmla="*/ 336 h 1801"/>
              <a:gd name="T36" fmla="*/ 266 w 1049"/>
              <a:gd name="T37" fmla="*/ 365 h 1801"/>
              <a:gd name="T38" fmla="*/ 310 w 1049"/>
              <a:gd name="T39" fmla="*/ 408 h 1801"/>
              <a:gd name="T40" fmla="*/ 364 w 1049"/>
              <a:gd name="T41" fmla="*/ 481 h 1801"/>
              <a:gd name="T42" fmla="*/ 371 w 1049"/>
              <a:gd name="T43" fmla="*/ 502 h 1801"/>
              <a:gd name="T44" fmla="*/ 384 w 1049"/>
              <a:gd name="T45" fmla="*/ 518 h 1801"/>
              <a:gd name="T46" fmla="*/ 403 w 1049"/>
              <a:gd name="T47" fmla="*/ 619 h 1801"/>
              <a:gd name="T48" fmla="*/ 447 w 1049"/>
              <a:gd name="T49" fmla="*/ 734 h 1801"/>
              <a:gd name="T50" fmla="*/ 410 w 1049"/>
              <a:gd name="T51" fmla="*/ 76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9" h="1801">
                <a:moveTo>
                  <a:pt x="410" y="762"/>
                </a:moveTo>
                <a:cubicBezTo>
                  <a:pt x="444" y="812"/>
                  <a:pt x="492" y="908"/>
                  <a:pt x="528" y="951"/>
                </a:cubicBezTo>
                <a:cubicBezTo>
                  <a:pt x="551" y="977"/>
                  <a:pt x="593" y="1017"/>
                  <a:pt x="631" y="1037"/>
                </a:cubicBezTo>
                <a:cubicBezTo>
                  <a:pt x="632" y="1038"/>
                  <a:pt x="1049" y="1801"/>
                  <a:pt x="1049" y="1801"/>
                </a:cubicBezTo>
                <a:cubicBezTo>
                  <a:pt x="1049" y="891"/>
                  <a:pt x="1049" y="891"/>
                  <a:pt x="1049" y="891"/>
                </a:cubicBezTo>
                <a:cubicBezTo>
                  <a:pt x="1049" y="891"/>
                  <a:pt x="990" y="712"/>
                  <a:pt x="973" y="687"/>
                </a:cubicBezTo>
                <a:cubicBezTo>
                  <a:pt x="933" y="631"/>
                  <a:pt x="890" y="505"/>
                  <a:pt x="861" y="435"/>
                </a:cubicBezTo>
                <a:cubicBezTo>
                  <a:pt x="839" y="381"/>
                  <a:pt x="785" y="287"/>
                  <a:pt x="762" y="227"/>
                </a:cubicBezTo>
                <a:cubicBezTo>
                  <a:pt x="749" y="193"/>
                  <a:pt x="723" y="119"/>
                  <a:pt x="696" y="95"/>
                </a:cubicBezTo>
                <a:cubicBezTo>
                  <a:pt x="669" y="71"/>
                  <a:pt x="593" y="61"/>
                  <a:pt x="559" y="48"/>
                </a:cubicBezTo>
                <a:cubicBezTo>
                  <a:pt x="547" y="43"/>
                  <a:pt x="503" y="24"/>
                  <a:pt x="503" y="24"/>
                </a:cubicBezTo>
                <a:cubicBezTo>
                  <a:pt x="312" y="122"/>
                  <a:pt x="312" y="122"/>
                  <a:pt x="312" y="122"/>
                </a:cubicBezTo>
                <a:cubicBezTo>
                  <a:pt x="312" y="122"/>
                  <a:pt x="273" y="93"/>
                  <a:pt x="251" y="78"/>
                </a:cubicBezTo>
                <a:cubicBezTo>
                  <a:pt x="224" y="60"/>
                  <a:pt x="169" y="21"/>
                  <a:pt x="132" y="12"/>
                </a:cubicBezTo>
                <a:cubicBezTo>
                  <a:pt x="82" y="0"/>
                  <a:pt x="0" y="62"/>
                  <a:pt x="74" y="170"/>
                </a:cubicBezTo>
                <a:cubicBezTo>
                  <a:pt x="92" y="197"/>
                  <a:pt x="122" y="237"/>
                  <a:pt x="140" y="257"/>
                </a:cubicBezTo>
                <a:cubicBezTo>
                  <a:pt x="155" y="274"/>
                  <a:pt x="184" y="301"/>
                  <a:pt x="200" y="316"/>
                </a:cubicBezTo>
                <a:cubicBezTo>
                  <a:pt x="207" y="322"/>
                  <a:pt x="226" y="331"/>
                  <a:pt x="233" y="336"/>
                </a:cubicBezTo>
                <a:cubicBezTo>
                  <a:pt x="236" y="338"/>
                  <a:pt x="261" y="360"/>
                  <a:pt x="266" y="365"/>
                </a:cubicBezTo>
                <a:cubicBezTo>
                  <a:pt x="278" y="376"/>
                  <a:pt x="299" y="397"/>
                  <a:pt x="310" y="408"/>
                </a:cubicBezTo>
                <a:cubicBezTo>
                  <a:pt x="325" y="425"/>
                  <a:pt x="340" y="456"/>
                  <a:pt x="364" y="481"/>
                </a:cubicBezTo>
                <a:cubicBezTo>
                  <a:pt x="368" y="485"/>
                  <a:pt x="368" y="497"/>
                  <a:pt x="371" y="502"/>
                </a:cubicBezTo>
                <a:cubicBezTo>
                  <a:pt x="373" y="507"/>
                  <a:pt x="384" y="514"/>
                  <a:pt x="384" y="518"/>
                </a:cubicBezTo>
                <a:cubicBezTo>
                  <a:pt x="383" y="559"/>
                  <a:pt x="395" y="595"/>
                  <a:pt x="403" y="619"/>
                </a:cubicBezTo>
                <a:cubicBezTo>
                  <a:pt x="438" y="732"/>
                  <a:pt x="449" y="729"/>
                  <a:pt x="447" y="734"/>
                </a:cubicBezTo>
                <a:cubicBezTo>
                  <a:pt x="436" y="767"/>
                  <a:pt x="410" y="762"/>
                  <a:pt x="410" y="762"/>
                </a:cubicBezTo>
                <a:close/>
              </a:path>
            </a:pathLst>
          </a:custGeom>
          <a:solidFill>
            <a:srgbClr val="FFB8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1" name="isḻide">
            <a:extLst>
              <a:ext uri="{FF2B5EF4-FFF2-40B4-BE49-F238E27FC236}">
                <a16:creationId xmlns:a16="http://schemas.microsoft.com/office/drawing/2014/main" id="{DFDA6571-F5E1-4CA9-ADFA-84074CF1046C}"/>
              </a:ext>
            </a:extLst>
          </p:cNvPr>
          <p:cNvSpPr/>
          <p:nvPr/>
        </p:nvSpPr>
        <p:spPr bwMode="auto">
          <a:xfrm flipH="1">
            <a:off x="964856" y="3984645"/>
            <a:ext cx="178357" cy="167358"/>
          </a:xfrm>
          <a:custGeom>
            <a:avLst/>
            <a:gdLst>
              <a:gd name="T0" fmla="*/ 81 w 155"/>
              <a:gd name="T1" fmla="*/ 143 h 145"/>
              <a:gd name="T2" fmla="*/ 125 w 155"/>
              <a:gd name="T3" fmla="*/ 115 h 145"/>
              <a:gd name="T4" fmla="*/ 153 w 155"/>
              <a:gd name="T5" fmla="*/ 73 h 145"/>
              <a:gd name="T6" fmla="*/ 107 w 155"/>
              <a:gd name="T7" fmla="*/ 21 h 145"/>
              <a:gd name="T8" fmla="*/ 27 w 155"/>
              <a:gd name="T9" fmla="*/ 18 h 145"/>
              <a:gd name="T10" fmla="*/ 9 w 155"/>
              <a:gd name="T11" fmla="*/ 79 h 145"/>
              <a:gd name="T12" fmla="*/ 81 w 155"/>
              <a:gd name="T13" fmla="*/ 143 h 145"/>
            </a:gdLst>
            <a:ahLst/>
            <a:cxnLst>
              <a:cxn ang="0">
                <a:pos x="T0" y="T1"/>
              </a:cxn>
              <a:cxn ang="0">
                <a:pos x="T2" y="T3"/>
              </a:cxn>
              <a:cxn ang="0">
                <a:pos x="T4" y="T5"/>
              </a:cxn>
              <a:cxn ang="0">
                <a:pos x="T6" y="T7"/>
              </a:cxn>
              <a:cxn ang="0">
                <a:pos x="T8" y="T9"/>
              </a:cxn>
              <a:cxn ang="0">
                <a:pos x="T10" y="T11"/>
              </a:cxn>
              <a:cxn ang="0">
                <a:pos x="T12" y="T13"/>
              </a:cxn>
            </a:cxnLst>
            <a:rect l="0" t="0" r="r" b="b"/>
            <a:pathLst>
              <a:path w="155" h="145">
                <a:moveTo>
                  <a:pt x="81" y="143"/>
                </a:moveTo>
                <a:cubicBezTo>
                  <a:pt x="96" y="145"/>
                  <a:pt x="115" y="125"/>
                  <a:pt x="125" y="115"/>
                </a:cubicBezTo>
                <a:cubicBezTo>
                  <a:pt x="134" y="105"/>
                  <a:pt x="155" y="87"/>
                  <a:pt x="153" y="73"/>
                </a:cubicBezTo>
                <a:cubicBezTo>
                  <a:pt x="151" y="58"/>
                  <a:pt x="121" y="30"/>
                  <a:pt x="107" y="21"/>
                </a:cubicBezTo>
                <a:cubicBezTo>
                  <a:pt x="81" y="4"/>
                  <a:pt x="51" y="0"/>
                  <a:pt x="27" y="18"/>
                </a:cubicBezTo>
                <a:cubicBezTo>
                  <a:pt x="0" y="36"/>
                  <a:pt x="4" y="58"/>
                  <a:pt x="9" y="79"/>
                </a:cubicBezTo>
                <a:cubicBezTo>
                  <a:pt x="15" y="102"/>
                  <a:pt x="57" y="141"/>
                  <a:pt x="81" y="143"/>
                </a:cubicBezTo>
                <a:close/>
              </a:path>
            </a:pathLst>
          </a:custGeom>
          <a:solidFill>
            <a:srgbClr val="FFD5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2" name="ïṩlíḓê">
            <a:extLst>
              <a:ext uri="{FF2B5EF4-FFF2-40B4-BE49-F238E27FC236}">
                <a16:creationId xmlns:a16="http://schemas.microsoft.com/office/drawing/2014/main" id="{EE65935B-FD63-4351-B824-35F455A0EECA}"/>
              </a:ext>
            </a:extLst>
          </p:cNvPr>
          <p:cNvSpPr/>
          <p:nvPr/>
        </p:nvSpPr>
        <p:spPr bwMode="auto">
          <a:xfrm flipH="1">
            <a:off x="425070" y="4087573"/>
            <a:ext cx="423500" cy="328429"/>
          </a:xfrm>
          <a:custGeom>
            <a:avLst/>
            <a:gdLst>
              <a:gd name="T0" fmla="*/ 151 w 368"/>
              <a:gd name="T1" fmla="*/ 60 h 286"/>
              <a:gd name="T2" fmla="*/ 170 w 368"/>
              <a:gd name="T3" fmla="*/ 11 h 286"/>
              <a:gd name="T4" fmla="*/ 121 w 368"/>
              <a:gd name="T5" fmla="*/ 49 h 286"/>
              <a:gd name="T6" fmla="*/ 88 w 368"/>
              <a:gd name="T7" fmla="*/ 46 h 286"/>
              <a:gd name="T8" fmla="*/ 46 w 368"/>
              <a:gd name="T9" fmla="*/ 0 h 286"/>
              <a:gd name="T10" fmla="*/ 0 w 368"/>
              <a:gd name="T11" fmla="*/ 23 h 286"/>
              <a:gd name="T12" fmla="*/ 60 w 368"/>
              <a:gd name="T13" fmla="*/ 68 h 286"/>
              <a:gd name="T14" fmla="*/ 149 w 368"/>
              <a:gd name="T15" fmla="*/ 163 h 286"/>
              <a:gd name="T16" fmla="*/ 353 w 368"/>
              <a:gd name="T17" fmla="*/ 280 h 286"/>
              <a:gd name="T18" fmla="*/ 324 w 368"/>
              <a:gd name="T19" fmla="*/ 249 h 286"/>
              <a:gd name="T20" fmla="*/ 367 w 368"/>
              <a:gd name="T21" fmla="*/ 235 h 286"/>
              <a:gd name="T22" fmla="*/ 298 w 368"/>
              <a:gd name="T23" fmla="*/ 225 h 286"/>
              <a:gd name="T24" fmla="*/ 213 w 368"/>
              <a:gd name="T25" fmla="*/ 182 h 286"/>
              <a:gd name="T26" fmla="*/ 270 w 368"/>
              <a:gd name="T27" fmla="*/ 110 h 286"/>
              <a:gd name="T28" fmla="*/ 319 w 368"/>
              <a:gd name="T29" fmla="*/ 72 h 286"/>
              <a:gd name="T30" fmla="*/ 239 w 368"/>
              <a:gd name="T31" fmla="*/ 110 h 286"/>
              <a:gd name="T32" fmla="*/ 192 w 368"/>
              <a:gd name="T33" fmla="*/ 148 h 286"/>
              <a:gd name="T34" fmla="*/ 114 w 368"/>
              <a:gd name="T35" fmla="*/ 90 h 286"/>
              <a:gd name="T36" fmla="*/ 151 w 368"/>
              <a:gd name="T37" fmla="*/ 6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8" h="286">
                <a:moveTo>
                  <a:pt x="151" y="60"/>
                </a:moveTo>
                <a:cubicBezTo>
                  <a:pt x="169" y="46"/>
                  <a:pt x="184" y="12"/>
                  <a:pt x="170" y="11"/>
                </a:cubicBezTo>
                <a:cubicBezTo>
                  <a:pt x="164" y="11"/>
                  <a:pt x="151" y="41"/>
                  <a:pt x="121" y="49"/>
                </a:cubicBezTo>
                <a:cubicBezTo>
                  <a:pt x="113" y="51"/>
                  <a:pt x="95" y="50"/>
                  <a:pt x="88" y="46"/>
                </a:cubicBezTo>
                <a:cubicBezTo>
                  <a:pt x="70" y="38"/>
                  <a:pt x="46" y="0"/>
                  <a:pt x="46" y="0"/>
                </a:cubicBezTo>
                <a:cubicBezTo>
                  <a:pt x="0" y="23"/>
                  <a:pt x="0" y="23"/>
                  <a:pt x="0" y="23"/>
                </a:cubicBezTo>
                <a:cubicBezTo>
                  <a:pt x="0" y="23"/>
                  <a:pt x="46" y="56"/>
                  <a:pt x="60" y="68"/>
                </a:cubicBezTo>
                <a:cubicBezTo>
                  <a:pt x="83" y="91"/>
                  <a:pt x="119" y="123"/>
                  <a:pt x="149" y="163"/>
                </a:cubicBezTo>
                <a:cubicBezTo>
                  <a:pt x="185" y="210"/>
                  <a:pt x="344" y="286"/>
                  <a:pt x="353" y="280"/>
                </a:cubicBezTo>
                <a:cubicBezTo>
                  <a:pt x="361" y="274"/>
                  <a:pt x="321" y="258"/>
                  <a:pt x="324" y="249"/>
                </a:cubicBezTo>
                <a:cubicBezTo>
                  <a:pt x="327" y="240"/>
                  <a:pt x="366" y="245"/>
                  <a:pt x="367" y="235"/>
                </a:cubicBezTo>
                <a:cubicBezTo>
                  <a:pt x="368" y="226"/>
                  <a:pt x="315" y="229"/>
                  <a:pt x="298" y="225"/>
                </a:cubicBezTo>
                <a:cubicBezTo>
                  <a:pt x="253" y="213"/>
                  <a:pt x="216" y="205"/>
                  <a:pt x="213" y="182"/>
                </a:cubicBezTo>
                <a:cubicBezTo>
                  <a:pt x="210" y="162"/>
                  <a:pt x="256" y="125"/>
                  <a:pt x="270" y="110"/>
                </a:cubicBezTo>
                <a:cubicBezTo>
                  <a:pt x="281" y="99"/>
                  <a:pt x="320" y="78"/>
                  <a:pt x="319" y="72"/>
                </a:cubicBezTo>
                <a:cubicBezTo>
                  <a:pt x="314" y="55"/>
                  <a:pt x="264" y="83"/>
                  <a:pt x="239" y="110"/>
                </a:cubicBezTo>
                <a:cubicBezTo>
                  <a:pt x="228" y="121"/>
                  <a:pt x="207" y="146"/>
                  <a:pt x="192" y="148"/>
                </a:cubicBezTo>
                <a:cubicBezTo>
                  <a:pt x="168" y="153"/>
                  <a:pt x="113" y="116"/>
                  <a:pt x="114" y="90"/>
                </a:cubicBezTo>
                <a:cubicBezTo>
                  <a:pt x="114" y="77"/>
                  <a:pt x="135" y="73"/>
                  <a:pt x="151" y="60"/>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3" name="ïsļïdè">
            <a:extLst>
              <a:ext uri="{FF2B5EF4-FFF2-40B4-BE49-F238E27FC236}">
                <a16:creationId xmlns:a16="http://schemas.microsoft.com/office/drawing/2014/main" id="{A8CC599B-AE12-415B-A479-10DE0F46A28E}"/>
              </a:ext>
            </a:extLst>
          </p:cNvPr>
          <p:cNvSpPr/>
          <p:nvPr/>
        </p:nvSpPr>
        <p:spPr bwMode="auto">
          <a:xfrm flipH="1">
            <a:off x="892570" y="4552715"/>
            <a:ext cx="107643" cy="124142"/>
          </a:xfrm>
          <a:custGeom>
            <a:avLst/>
            <a:gdLst>
              <a:gd name="T0" fmla="*/ 73 w 94"/>
              <a:gd name="T1" fmla="*/ 76 h 108"/>
              <a:gd name="T2" fmla="*/ 91 w 94"/>
              <a:gd name="T3" fmla="*/ 44 h 108"/>
              <a:gd name="T4" fmla="*/ 35 w 94"/>
              <a:gd name="T5" fmla="*/ 3 h 108"/>
              <a:gd name="T6" fmla="*/ 13 w 94"/>
              <a:gd name="T7" fmla="*/ 3 h 108"/>
              <a:gd name="T8" fmla="*/ 0 w 94"/>
              <a:gd name="T9" fmla="*/ 25 h 108"/>
              <a:gd name="T10" fmla="*/ 63 w 94"/>
              <a:gd name="T11" fmla="*/ 108 h 108"/>
              <a:gd name="T12" fmla="*/ 73 w 94"/>
              <a:gd name="T13" fmla="*/ 76 h 108"/>
            </a:gdLst>
            <a:ahLst/>
            <a:cxnLst>
              <a:cxn ang="0">
                <a:pos x="T0" y="T1"/>
              </a:cxn>
              <a:cxn ang="0">
                <a:pos x="T2" y="T3"/>
              </a:cxn>
              <a:cxn ang="0">
                <a:pos x="T4" y="T5"/>
              </a:cxn>
              <a:cxn ang="0">
                <a:pos x="T6" y="T7"/>
              </a:cxn>
              <a:cxn ang="0">
                <a:pos x="T8" y="T9"/>
              </a:cxn>
              <a:cxn ang="0">
                <a:pos x="T10" y="T11"/>
              </a:cxn>
              <a:cxn ang="0">
                <a:pos x="T12" y="T13"/>
              </a:cxn>
            </a:cxnLst>
            <a:rect l="0" t="0" r="r" b="b"/>
            <a:pathLst>
              <a:path w="94" h="108">
                <a:moveTo>
                  <a:pt x="73" y="76"/>
                </a:moveTo>
                <a:cubicBezTo>
                  <a:pt x="76" y="69"/>
                  <a:pt x="87" y="48"/>
                  <a:pt x="91" y="44"/>
                </a:cubicBezTo>
                <a:cubicBezTo>
                  <a:pt x="94" y="41"/>
                  <a:pt x="68" y="16"/>
                  <a:pt x="35" y="3"/>
                </a:cubicBezTo>
                <a:cubicBezTo>
                  <a:pt x="30" y="0"/>
                  <a:pt x="18" y="0"/>
                  <a:pt x="13" y="3"/>
                </a:cubicBezTo>
                <a:cubicBezTo>
                  <a:pt x="3" y="7"/>
                  <a:pt x="0" y="19"/>
                  <a:pt x="0" y="25"/>
                </a:cubicBezTo>
                <a:cubicBezTo>
                  <a:pt x="2" y="52"/>
                  <a:pt x="63" y="108"/>
                  <a:pt x="63" y="108"/>
                </a:cubicBezTo>
                <a:cubicBezTo>
                  <a:pt x="63" y="108"/>
                  <a:pt x="65" y="93"/>
                  <a:pt x="73" y="76"/>
                </a:cubicBezTo>
                <a:close/>
              </a:path>
            </a:pathLst>
          </a:custGeom>
          <a:solidFill>
            <a:srgbClr val="FFD5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4" name="ïṩliḓê">
            <a:extLst>
              <a:ext uri="{FF2B5EF4-FFF2-40B4-BE49-F238E27FC236}">
                <a16:creationId xmlns:a16="http://schemas.microsoft.com/office/drawing/2014/main" id="{C7A1D7B6-78C2-4282-983C-0F27860B0A99}"/>
              </a:ext>
            </a:extLst>
          </p:cNvPr>
          <p:cNvSpPr/>
          <p:nvPr/>
        </p:nvSpPr>
        <p:spPr bwMode="auto">
          <a:xfrm flipH="1">
            <a:off x="1130641" y="4314645"/>
            <a:ext cx="48714" cy="102929"/>
          </a:xfrm>
          <a:custGeom>
            <a:avLst/>
            <a:gdLst>
              <a:gd name="T0" fmla="*/ 29 w 42"/>
              <a:gd name="T1" fmla="*/ 66 h 89"/>
              <a:gd name="T2" fmla="*/ 22 w 42"/>
              <a:gd name="T3" fmla="*/ 0 h 89"/>
              <a:gd name="T4" fmla="*/ 16 w 42"/>
              <a:gd name="T5" fmla="*/ 3 h 89"/>
              <a:gd name="T6" fmla="*/ 11 w 42"/>
              <a:gd name="T7" fmla="*/ 21 h 89"/>
              <a:gd name="T8" fmla="*/ 2 w 42"/>
              <a:gd name="T9" fmla="*/ 89 h 89"/>
              <a:gd name="T10" fmla="*/ 29 w 42"/>
              <a:gd name="T11" fmla="*/ 66 h 89"/>
            </a:gdLst>
            <a:ahLst/>
            <a:cxnLst>
              <a:cxn ang="0">
                <a:pos x="T0" y="T1"/>
              </a:cxn>
              <a:cxn ang="0">
                <a:pos x="T2" y="T3"/>
              </a:cxn>
              <a:cxn ang="0">
                <a:pos x="T4" y="T5"/>
              </a:cxn>
              <a:cxn ang="0">
                <a:pos x="T6" y="T7"/>
              </a:cxn>
              <a:cxn ang="0">
                <a:pos x="T8" y="T9"/>
              </a:cxn>
              <a:cxn ang="0">
                <a:pos x="T10" y="T11"/>
              </a:cxn>
            </a:cxnLst>
            <a:rect l="0" t="0" r="r" b="b"/>
            <a:pathLst>
              <a:path w="42" h="89">
                <a:moveTo>
                  <a:pt x="29" y="66"/>
                </a:moveTo>
                <a:cubicBezTo>
                  <a:pt x="42" y="58"/>
                  <a:pt x="36" y="7"/>
                  <a:pt x="22" y="0"/>
                </a:cubicBezTo>
                <a:cubicBezTo>
                  <a:pt x="22" y="0"/>
                  <a:pt x="19" y="1"/>
                  <a:pt x="16" y="3"/>
                </a:cubicBezTo>
                <a:cubicBezTo>
                  <a:pt x="16" y="8"/>
                  <a:pt x="12" y="16"/>
                  <a:pt x="11" y="21"/>
                </a:cubicBezTo>
                <a:cubicBezTo>
                  <a:pt x="7" y="37"/>
                  <a:pt x="0" y="71"/>
                  <a:pt x="2" y="89"/>
                </a:cubicBezTo>
                <a:cubicBezTo>
                  <a:pt x="7" y="83"/>
                  <a:pt x="16" y="74"/>
                  <a:pt x="29" y="66"/>
                </a:cubicBezTo>
                <a:close/>
              </a:path>
            </a:pathLst>
          </a:custGeom>
          <a:solidFill>
            <a:srgbClr val="FFD5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5" name="iSḷiḓe">
            <a:extLst>
              <a:ext uri="{FF2B5EF4-FFF2-40B4-BE49-F238E27FC236}">
                <a16:creationId xmlns:a16="http://schemas.microsoft.com/office/drawing/2014/main" id="{F1FE5FC7-D386-4E48-934C-06E49CA71713}"/>
              </a:ext>
            </a:extLst>
          </p:cNvPr>
          <p:cNvSpPr/>
          <p:nvPr/>
        </p:nvSpPr>
        <p:spPr bwMode="auto">
          <a:xfrm flipH="1">
            <a:off x="476926" y="4815930"/>
            <a:ext cx="254572" cy="210571"/>
          </a:xfrm>
          <a:custGeom>
            <a:avLst/>
            <a:gdLst>
              <a:gd name="T0" fmla="*/ 202 w 221"/>
              <a:gd name="T1" fmla="*/ 177 h 183"/>
              <a:gd name="T2" fmla="*/ 209 w 221"/>
              <a:gd name="T3" fmla="*/ 168 h 183"/>
              <a:gd name="T4" fmla="*/ 72 w 221"/>
              <a:gd name="T5" fmla="*/ 49 h 183"/>
              <a:gd name="T6" fmla="*/ 37 w 221"/>
              <a:gd name="T7" fmla="*/ 0 h 183"/>
              <a:gd name="T8" fmla="*/ 21 w 221"/>
              <a:gd name="T9" fmla="*/ 22 h 183"/>
              <a:gd name="T10" fmla="*/ 0 w 221"/>
              <a:gd name="T11" fmla="*/ 28 h 183"/>
              <a:gd name="T12" fmla="*/ 83 w 221"/>
              <a:gd name="T13" fmla="*/ 87 h 183"/>
              <a:gd name="T14" fmla="*/ 202 w 221"/>
              <a:gd name="T15" fmla="*/ 177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183">
                <a:moveTo>
                  <a:pt x="202" y="177"/>
                </a:moveTo>
                <a:cubicBezTo>
                  <a:pt x="214" y="183"/>
                  <a:pt x="221" y="175"/>
                  <a:pt x="209" y="168"/>
                </a:cubicBezTo>
                <a:cubicBezTo>
                  <a:pt x="206" y="167"/>
                  <a:pt x="131" y="117"/>
                  <a:pt x="72" y="49"/>
                </a:cubicBezTo>
                <a:cubicBezTo>
                  <a:pt x="62" y="38"/>
                  <a:pt x="37" y="0"/>
                  <a:pt x="37" y="0"/>
                </a:cubicBezTo>
                <a:cubicBezTo>
                  <a:pt x="37" y="0"/>
                  <a:pt x="32" y="15"/>
                  <a:pt x="21" y="22"/>
                </a:cubicBezTo>
                <a:cubicBezTo>
                  <a:pt x="12" y="28"/>
                  <a:pt x="0" y="28"/>
                  <a:pt x="0" y="28"/>
                </a:cubicBezTo>
                <a:cubicBezTo>
                  <a:pt x="0" y="28"/>
                  <a:pt x="30" y="46"/>
                  <a:pt x="83" y="87"/>
                </a:cubicBezTo>
                <a:cubicBezTo>
                  <a:pt x="98" y="99"/>
                  <a:pt x="126" y="139"/>
                  <a:pt x="202" y="177"/>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6" name="íşḷîdé">
            <a:extLst>
              <a:ext uri="{FF2B5EF4-FFF2-40B4-BE49-F238E27FC236}">
                <a16:creationId xmlns:a16="http://schemas.microsoft.com/office/drawing/2014/main" id="{CC45B87E-CC33-421C-889F-9E0DCF9A3596}"/>
              </a:ext>
            </a:extLst>
          </p:cNvPr>
          <p:cNvSpPr/>
          <p:nvPr/>
        </p:nvSpPr>
        <p:spPr bwMode="auto">
          <a:xfrm flipH="1">
            <a:off x="769999" y="4184215"/>
            <a:ext cx="110000" cy="112358"/>
          </a:xfrm>
          <a:custGeom>
            <a:avLst/>
            <a:gdLst>
              <a:gd name="T0" fmla="*/ 61 w 95"/>
              <a:gd name="T1" fmla="*/ 12 h 98"/>
              <a:gd name="T2" fmla="*/ 47 w 95"/>
              <a:gd name="T3" fmla="*/ 6 h 98"/>
              <a:gd name="T4" fmla="*/ 32 w 95"/>
              <a:gd name="T5" fmla="*/ 30 h 98"/>
              <a:gd name="T6" fmla="*/ 14 w 95"/>
              <a:gd name="T7" fmla="*/ 51 h 98"/>
              <a:gd name="T8" fmla="*/ 4 w 95"/>
              <a:gd name="T9" fmla="*/ 67 h 98"/>
              <a:gd name="T10" fmla="*/ 17 w 95"/>
              <a:gd name="T11" fmla="*/ 65 h 98"/>
              <a:gd name="T12" fmla="*/ 32 w 95"/>
              <a:gd name="T13" fmla="*/ 59 h 98"/>
              <a:gd name="T14" fmla="*/ 33 w 95"/>
              <a:gd name="T15" fmla="*/ 89 h 98"/>
              <a:gd name="T16" fmla="*/ 50 w 95"/>
              <a:gd name="T17" fmla="*/ 86 h 98"/>
              <a:gd name="T18" fmla="*/ 88 w 95"/>
              <a:gd name="T19" fmla="*/ 41 h 98"/>
              <a:gd name="T20" fmla="*/ 87 w 95"/>
              <a:gd name="T21" fmla="*/ 24 h 98"/>
              <a:gd name="T22" fmla="*/ 73 w 95"/>
              <a:gd name="T23" fmla="*/ 39 h 98"/>
              <a:gd name="T24" fmla="*/ 56 w 95"/>
              <a:gd name="T25" fmla="*/ 41 h 98"/>
              <a:gd name="T26" fmla="*/ 58 w 95"/>
              <a:gd name="T27" fmla="*/ 28 h 98"/>
              <a:gd name="T28" fmla="*/ 61 w 95"/>
              <a:gd name="T29" fmla="*/ 1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8">
                <a:moveTo>
                  <a:pt x="61" y="12"/>
                </a:moveTo>
                <a:cubicBezTo>
                  <a:pt x="61" y="2"/>
                  <a:pt x="52" y="0"/>
                  <a:pt x="47" y="6"/>
                </a:cubicBezTo>
                <a:cubicBezTo>
                  <a:pt x="42" y="12"/>
                  <a:pt x="37" y="24"/>
                  <a:pt x="32" y="30"/>
                </a:cubicBezTo>
                <a:cubicBezTo>
                  <a:pt x="27" y="37"/>
                  <a:pt x="21" y="44"/>
                  <a:pt x="14" y="51"/>
                </a:cubicBezTo>
                <a:cubicBezTo>
                  <a:pt x="11" y="55"/>
                  <a:pt x="0" y="61"/>
                  <a:pt x="4" y="67"/>
                </a:cubicBezTo>
                <a:cubicBezTo>
                  <a:pt x="8" y="72"/>
                  <a:pt x="13" y="68"/>
                  <a:pt x="17" y="65"/>
                </a:cubicBezTo>
                <a:cubicBezTo>
                  <a:pt x="21" y="62"/>
                  <a:pt x="26" y="59"/>
                  <a:pt x="32" y="59"/>
                </a:cubicBezTo>
                <a:cubicBezTo>
                  <a:pt x="47" y="60"/>
                  <a:pt x="32" y="81"/>
                  <a:pt x="33" y="89"/>
                </a:cubicBezTo>
                <a:cubicBezTo>
                  <a:pt x="36" y="98"/>
                  <a:pt x="50" y="86"/>
                  <a:pt x="50" y="86"/>
                </a:cubicBezTo>
                <a:cubicBezTo>
                  <a:pt x="57" y="80"/>
                  <a:pt x="81" y="59"/>
                  <a:pt x="88" y="41"/>
                </a:cubicBezTo>
                <a:cubicBezTo>
                  <a:pt x="90" y="38"/>
                  <a:pt x="95" y="25"/>
                  <a:pt x="87" y="24"/>
                </a:cubicBezTo>
                <a:cubicBezTo>
                  <a:pt x="81" y="24"/>
                  <a:pt x="77" y="36"/>
                  <a:pt x="73" y="39"/>
                </a:cubicBezTo>
                <a:cubicBezTo>
                  <a:pt x="70" y="42"/>
                  <a:pt x="59" y="45"/>
                  <a:pt x="56" y="41"/>
                </a:cubicBezTo>
                <a:cubicBezTo>
                  <a:pt x="54" y="38"/>
                  <a:pt x="57" y="31"/>
                  <a:pt x="58" y="28"/>
                </a:cubicBezTo>
                <a:cubicBezTo>
                  <a:pt x="59" y="23"/>
                  <a:pt x="61" y="17"/>
                  <a:pt x="61" y="12"/>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7" name="işľíḓé">
            <a:extLst>
              <a:ext uri="{FF2B5EF4-FFF2-40B4-BE49-F238E27FC236}">
                <a16:creationId xmlns:a16="http://schemas.microsoft.com/office/drawing/2014/main" id="{99B2A37D-6C4B-4966-A04E-F24B5E3474D8}"/>
              </a:ext>
            </a:extLst>
          </p:cNvPr>
          <p:cNvSpPr/>
          <p:nvPr/>
        </p:nvSpPr>
        <p:spPr bwMode="auto">
          <a:xfrm flipH="1">
            <a:off x="729141" y="4610858"/>
            <a:ext cx="146143" cy="107643"/>
          </a:xfrm>
          <a:custGeom>
            <a:avLst/>
            <a:gdLst>
              <a:gd name="T0" fmla="*/ 61 w 127"/>
              <a:gd name="T1" fmla="*/ 10 h 94"/>
              <a:gd name="T2" fmla="*/ 39 w 127"/>
              <a:gd name="T3" fmla="*/ 12 h 94"/>
              <a:gd name="T4" fmla="*/ 30 w 127"/>
              <a:gd name="T5" fmla="*/ 5 h 94"/>
              <a:gd name="T6" fmla="*/ 16 w 127"/>
              <a:gd name="T7" fmla="*/ 35 h 94"/>
              <a:gd name="T8" fmla="*/ 0 w 127"/>
              <a:gd name="T9" fmla="*/ 59 h 94"/>
              <a:gd name="T10" fmla="*/ 46 w 127"/>
              <a:gd name="T11" fmla="*/ 60 h 94"/>
              <a:gd name="T12" fmla="*/ 92 w 127"/>
              <a:gd name="T13" fmla="*/ 73 h 94"/>
              <a:gd name="T14" fmla="*/ 127 w 127"/>
              <a:gd name="T15" fmla="*/ 94 h 94"/>
              <a:gd name="T16" fmla="*/ 117 w 127"/>
              <a:gd name="T17" fmla="*/ 64 h 94"/>
              <a:gd name="T18" fmla="*/ 94 w 127"/>
              <a:gd name="T19" fmla="*/ 50 h 94"/>
              <a:gd name="T20" fmla="*/ 77 w 127"/>
              <a:gd name="T21" fmla="*/ 38 h 94"/>
              <a:gd name="T22" fmla="*/ 61 w 127"/>
              <a:gd name="T23" fmla="*/ 1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94">
                <a:moveTo>
                  <a:pt x="61" y="10"/>
                </a:moveTo>
                <a:cubicBezTo>
                  <a:pt x="76" y="0"/>
                  <a:pt x="40" y="14"/>
                  <a:pt x="39" y="12"/>
                </a:cubicBezTo>
                <a:cubicBezTo>
                  <a:pt x="37" y="9"/>
                  <a:pt x="30" y="5"/>
                  <a:pt x="30" y="5"/>
                </a:cubicBezTo>
                <a:cubicBezTo>
                  <a:pt x="30" y="5"/>
                  <a:pt x="21" y="27"/>
                  <a:pt x="16" y="35"/>
                </a:cubicBezTo>
                <a:cubicBezTo>
                  <a:pt x="13" y="41"/>
                  <a:pt x="0" y="59"/>
                  <a:pt x="0" y="59"/>
                </a:cubicBezTo>
                <a:cubicBezTo>
                  <a:pt x="0" y="59"/>
                  <a:pt x="35" y="59"/>
                  <a:pt x="46" y="60"/>
                </a:cubicBezTo>
                <a:cubicBezTo>
                  <a:pt x="58" y="62"/>
                  <a:pt x="81" y="69"/>
                  <a:pt x="92" y="73"/>
                </a:cubicBezTo>
                <a:cubicBezTo>
                  <a:pt x="102" y="77"/>
                  <a:pt x="127" y="94"/>
                  <a:pt x="127" y="94"/>
                </a:cubicBezTo>
                <a:cubicBezTo>
                  <a:pt x="117" y="64"/>
                  <a:pt x="117" y="64"/>
                  <a:pt x="117" y="64"/>
                </a:cubicBezTo>
                <a:cubicBezTo>
                  <a:pt x="117" y="64"/>
                  <a:pt x="99" y="54"/>
                  <a:pt x="94" y="50"/>
                </a:cubicBezTo>
                <a:cubicBezTo>
                  <a:pt x="90" y="47"/>
                  <a:pt x="81" y="41"/>
                  <a:pt x="77" y="38"/>
                </a:cubicBezTo>
                <a:cubicBezTo>
                  <a:pt x="68" y="33"/>
                  <a:pt x="53" y="16"/>
                  <a:pt x="61" y="10"/>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8" name="îŝḷiḓe">
            <a:extLst>
              <a:ext uri="{FF2B5EF4-FFF2-40B4-BE49-F238E27FC236}">
                <a16:creationId xmlns:a16="http://schemas.microsoft.com/office/drawing/2014/main" id="{EC0D71BC-DA36-4F34-B5EF-0F4D374CB7CD}"/>
              </a:ext>
            </a:extLst>
          </p:cNvPr>
          <p:cNvSpPr/>
          <p:nvPr/>
        </p:nvSpPr>
        <p:spPr bwMode="auto">
          <a:xfrm flipH="1">
            <a:off x="677283" y="4214073"/>
            <a:ext cx="409357" cy="623073"/>
          </a:xfrm>
          <a:custGeom>
            <a:avLst/>
            <a:gdLst>
              <a:gd name="T0" fmla="*/ 216 w 356"/>
              <a:gd name="T1" fmla="*/ 359 h 542"/>
              <a:gd name="T2" fmla="*/ 244 w 356"/>
              <a:gd name="T3" fmla="*/ 374 h 542"/>
              <a:gd name="T4" fmla="*/ 273 w 356"/>
              <a:gd name="T5" fmla="*/ 394 h 542"/>
              <a:gd name="T6" fmla="*/ 294 w 356"/>
              <a:gd name="T7" fmla="*/ 423 h 542"/>
              <a:gd name="T8" fmla="*/ 310 w 356"/>
              <a:gd name="T9" fmla="*/ 456 h 542"/>
              <a:gd name="T10" fmla="*/ 355 w 356"/>
              <a:gd name="T11" fmla="*/ 537 h 542"/>
              <a:gd name="T12" fmla="*/ 350 w 356"/>
              <a:gd name="T13" fmla="*/ 529 h 542"/>
              <a:gd name="T14" fmla="*/ 315 w 356"/>
              <a:gd name="T15" fmla="*/ 450 h 542"/>
              <a:gd name="T16" fmla="*/ 288 w 356"/>
              <a:gd name="T17" fmla="*/ 345 h 542"/>
              <a:gd name="T18" fmla="*/ 283 w 356"/>
              <a:gd name="T19" fmla="*/ 308 h 542"/>
              <a:gd name="T20" fmla="*/ 197 w 356"/>
              <a:gd name="T21" fmla="*/ 184 h 542"/>
              <a:gd name="T22" fmla="*/ 172 w 356"/>
              <a:gd name="T23" fmla="*/ 161 h 542"/>
              <a:gd name="T24" fmla="*/ 143 w 356"/>
              <a:gd name="T25" fmla="*/ 135 h 542"/>
              <a:gd name="T26" fmla="*/ 121 w 356"/>
              <a:gd name="T27" fmla="*/ 116 h 542"/>
              <a:gd name="T28" fmla="*/ 71 w 356"/>
              <a:gd name="T29" fmla="*/ 78 h 542"/>
              <a:gd name="T30" fmla="*/ 36 w 356"/>
              <a:gd name="T31" fmla="*/ 45 h 542"/>
              <a:gd name="T32" fmla="*/ 4 w 356"/>
              <a:gd name="T33" fmla="*/ 11 h 542"/>
              <a:gd name="T34" fmla="*/ 52 w 356"/>
              <a:gd name="T35" fmla="*/ 78 h 542"/>
              <a:gd name="T36" fmla="*/ 53 w 356"/>
              <a:gd name="T37" fmla="*/ 96 h 542"/>
              <a:gd name="T38" fmla="*/ 44 w 356"/>
              <a:gd name="T39" fmla="*/ 131 h 542"/>
              <a:gd name="T40" fmla="*/ 4 w 356"/>
              <a:gd name="T41" fmla="*/ 187 h 542"/>
              <a:gd name="T42" fmla="*/ 51 w 356"/>
              <a:gd name="T43" fmla="*/ 135 h 542"/>
              <a:gd name="T44" fmla="*/ 67 w 356"/>
              <a:gd name="T45" fmla="*/ 96 h 542"/>
              <a:gd name="T46" fmla="*/ 98 w 356"/>
              <a:gd name="T47" fmla="*/ 109 h 542"/>
              <a:gd name="T48" fmla="*/ 136 w 356"/>
              <a:gd name="T49" fmla="*/ 140 h 542"/>
              <a:gd name="T50" fmla="*/ 137 w 356"/>
              <a:gd name="T51" fmla="*/ 162 h 542"/>
              <a:gd name="T52" fmla="*/ 134 w 356"/>
              <a:gd name="T53" fmla="*/ 168 h 542"/>
              <a:gd name="T54" fmla="*/ 110 w 356"/>
              <a:gd name="T55" fmla="*/ 150 h 542"/>
              <a:gd name="T56" fmla="*/ 81 w 356"/>
              <a:gd name="T57" fmla="*/ 146 h 542"/>
              <a:gd name="T58" fmla="*/ 107 w 356"/>
              <a:gd name="T59" fmla="*/ 160 h 542"/>
              <a:gd name="T60" fmla="*/ 133 w 356"/>
              <a:gd name="T61" fmla="*/ 181 h 542"/>
              <a:gd name="T62" fmla="*/ 173 w 356"/>
              <a:gd name="T63" fmla="*/ 243 h 542"/>
              <a:gd name="T64" fmla="*/ 204 w 356"/>
              <a:gd name="T65" fmla="*/ 287 h 542"/>
              <a:gd name="T66" fmla="*/ 212 w 356"/>
              <a:gd name="T67" fmla="*/ 324 h 542"/>
              <a:gd name="T68" fmla="*/ 206 w 356"/>
              <a:gd name="T69" fmla="*/ 368 h 542"/>
              <a:gd name="T70" fmla="*/ 216 w 356"/>
              <a:gd name="T71" fmla="*/ 359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6" h="542">
                <a:moveTo>
                  <a:pt x="216" y="359"/>
                </a:moveTo>
                <a:cubicBezTo>
                  <a:pt x="224" y="362"/>
                  <a:pt x="237" y="369"/>
                  <a:pt x="244" y="374"/>
                </a:cubicBezTo>
                <a:cubicBezTo>
                  <a:pt x="251" y="379"/>
                  <a:pt x="266" y="388"/>
                  <a:pt x="273" y="394"/>
                </a:cubicBezTo>
                <a:cubicBezTo>
                  <a:pt x="281" y="401"/>
                  <a:pt x="289" y="414"/>
                  <a:pt x="294" y="423"/>
                </a:cubicBezTo>
                <a:cubicBezTo>
                  <a:pt x="298" y="430"/>
                  <a:pt x="308" y="448"/>
                  <a:pt x="310" y="456"/>
                </a:cubicBezTo>
                <a:cubicBezTo>
                  <a:pt x="326" y="499"/>
                  <a:pt x="356" y="542"/>
                  <a:pt x="355" y="537"/>
                </a:cubicBezTo>
                <a:cubicBezTo>
                  <a:pt x="354" y="536"/>
                  <a:pt x="351" y="532"/>
                  <a:pt x="350" y="529"/>
                </a:cubicBezTo>
                <a:cubicBezTo>
                  <a:pt x="344" y="518"/>
                  <a:pt x="324" y="474"/>
                  <a:pt x="315" y="450"/>
                </a:cubicBezTo>
                <a:cubicBezTo>
                  <a:pt x="306" y="424"/>
                  <a:pt x="293" y="371"/>
                  <a:pt x="288" y="345"/>
                </a:cubicBezTo>
                <a:cubicBezTo>
                  <a:pt x="287" y="337"/>
                  <a:pt x="284" y="316"/>
                  <a:pt x="283" y="308"/>
                </a:cubicBezTo>
                <a:cubicBezTo>
                  <a:pt x="278" y="279"/>
                  <a:pt x="254" y="247"/>
                  <a:pt x="197" y="184"/>
                </a:cubicBezTo>
                <a:cubicBezTo>
                  <a:pt x="192" y="178"/>
                  <a:pt x="179" y="167"/>
                  <a:pt x="172" y="161"/>
                </a:cubicBezTo>
                <a:cubicBezTo>
                  <a:pt x="165" y="154"/>
                  <a:pt x="149" y="143"/>
                  <a:pt x="143" y="135"/>
                </a:cubicBezTo>
                <a:cubicBezTo>
                  <a:pt x="141" y="133"/>
                  <a:pt x="125" y="119"/>
                  <a:pt x="121" y="116"/>
                </a:cubicBezTo>
                <a:cubicBezTo>
                  <a:pt x="118" y="114"/>
                  <a:pt x="80" y="86"/>
                  <a:pt x="71" y="78"/>
                </a:cubicBezTo>
                <a:cubicBezTo>
                  <a:pt x="62" y="70"/>
                  <a:pt x="44" y="54"/>
                  <a:pt x="36" y="45"/>
                </a:cubicBezTo>
                <a:cubicBezTo>
                  <a:pt x="29" y="36"/>
                  <a:pt x="0" y="0"/>
                  <a:pt x="4" y="11"/>
                </a:cubicBezTo>
                <a:cubicBezTo>
                  <a:pt x="18" y="45"/>
                  <a:pt x="48" y="58"/>
                  <a:pt x="52" y="78"/>
                </a:cubicBezTo>
                <a:cubicBezTo>
                  <a:pt x="53" y="83"/>
                  <a:pt x="54" y="91"/>
                  <a:pt x="53" y="96"/>
                </a:cubicBezTo>
                <a:cubicBezTo>
                  <a:pt x="51" y="105"/>
                  <a:pt x="48" y="123"/>
                  <a:pt x="44" y="131"/>
                </a:cubicBezTo>
                <a:cubicBezTo>
                  <a:pt x="30" y="162"/>
                  <a:pt x="2" y="188"/>
                  <a:pt x="4" y="187"/>
                </a:cubicBezTo>
                <a:cubicBezTo>
                  <a:pt x="27" y="177"/>
                  <a:pt x="46" y="146"/>
                  <a:pt x="51" y="135"/>
                </a:cubicBezTo>
                <a:cubicBezTo>
                  <a:pt x="60" y="116"/>
                  <a:pt x="63" y="100"/>
                  <a:pt x="67" y="96"/>
                </a:cubicBezTo>
                <a:cubicBezTo>
                  <a:pt x="73" y="89"/>
                  <a:pt x="90" y="104"/>
                  <a:pt x="98" y="109"/>
                </a:cubicBezTo>
                <a:cubicBezTo>
                  <a:pt x="109" y="116"/>
                  <a:pt x="131" y="129"/>
                  <a:pt x="136" y="140"/>
                </a:cubicBezTo>
                <a:cubicBezTo>
                  <a:pt x="139" y="145"/>
                  <a:pt x="139" y="156"/>
                  <a:pt x="137" y="162"/>
                </a:cubicBezTo>
                <a:cubicBezTo>
                  <a:pt x="137" y="163"/>
                  <a:pt x="136" y="168"/>
                  <a:pt x="134" y="168"/>
                </a:cubicBezTo>
                <a:cubicBezTo>
                  <a:pt x="125" y="170"/>
                  <a:pt x="118" y="153"/>
                  <a:pt x="110" y="150"/>
                </a:cubicBezTo>
                <a:cubicBezTo>
                  <a:pt x="104" y="148"/>
                  <a:pt x="82" y="139"/>
                  <a:pt x="81" y="146"/>
                </a:cubicBezTo>
                <a:cubicBezTo>
                  <a:pt x="79" y="153"/>
                  <a:pt x="102" y="156"/>
                  <a:pt x="107" y="160"/>
                </a:cubicBezTo>
                <a:cubicBezTo>
                  <a:pt x="115" y="165"/>
                  <a:pt x="127" y="174"/>
                  <a:pt x="133" y="181"/>
                </a:cubicBezTo>
                <a:cubicBezTo>
                  <a:pt x="144" y="196"/>
                  <a:pt x="162" y="228"/>
                  <a:pt x="173" y="243"/>
                </a:cubicBezTo>
                <a:cubicBezTo>
                  <a:pt x="180" y="254"/>
                  <a:pt x="199" y="274"/>
                  <a:pt x="204" y="287"/>
                </a:cubicBezTo>
                <a:cubicBezTo>
                  <a:pt x="208" y="296"/>
                  <a:pt x="212" y="315"/>
                  <a:pt x="212" y="324"/>
                </a:cubicBezTo>
                <a:cubicBezTo>
                  <a:pt x="213" y="335"/>
                  <a:pt x="209" y="356"/>
                  <a:pt x="206" y="368"/>
                </a:cubicBezTo>
                <a:cubicBezTo>
                  <a:pt x="205" y="371"/>
                  <a:pt x="212" y="358"/>
                  <a:pt x="216" y="359"/>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9" name="íṩľíḑe">
            <a:extLst>
              <a:ext uri="{FF2B5EF4-FFF2-40B4-BE49-F238E27FC236}">
                <a16:creationId xmlns:a16="http://schemas.microsoft.com/office/drawing/2014/main" id="{875712F7-6538-4AC5-A12A-BC244A045D63}"/>
              </a:ext>
            </a:extLst>
          </p:cNvPr>
          <p:cNvSpPr/>
          <p:nvPr/>
        </p:nvSpPr>
        <p:spPr bwMode="auto">
          <a:xfrm flipH="1">
            <a:off x="1030856" y="4242358"/>
            <a:ext cx="129643" cy="74643"/>
          </a:xfrm>
          <a:custGeom>
            <a:avLst/>
            <a:gdLst>
              <a:gd name="T0" fmla="*/ 41 w 113"/>
              <a:gd name="T1" fmla="*/ 23 h 65"/>
              <a:gd name="T2" fmla="*/ 111 w 113"/>
              <a:gd name="T3" fmla="*/ 40 h 65"/>
              <a:gd name="T4" fmla="*/ 113 w 113"/>
              <a:gd name="T5" fmla="*/ 37 h 65"/>
              <a:gd name="T6" fmla="*/ 75 w 113"/>
              <a:gd name="T7" fmla="*/ 0 h 65"/>
              <a:gd name="T8" fmla="*/ 0 w 113"/>
              <a:gd name="T9" fmla="*/ 40 h 65"/>
              <a:gd name="T10" fmla="*/ 0 w 113"/>
              <a:gd name="T11" fmla="*/ 51 h 65"/>
              <a:gd name="T12" fmla="*/ 1 w 113"/>
              <a:gd name="T13" fmla="*/ 65 h 65"/>
              <a:gd name="T14" fmla="*/ 41 w 113"/>
              <a:gd name="T15" fmla="*/ 2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65">
                <a:moveTo>
                  <a:pt x="41" y="23"/>
                </a:moveTo>
                <a:cubicBezTo>
                  <a:pt x="60" y="13"/>
                  <a:pt x="85" y="8"/>
                  <a:pt x="111" y="40"/>
                </a:cubicBezTo>
                <a:cubicBezTo>
                  <a:pt x="113" y="37"/>
                  <a:pt x="113" y="37"/>
                  <a:pt x="113" y="37"/>
                </a:cubicBezTo>
                <a:cubicBezTo>
                  <a:pt x="75" y="0"/>
                  <a:pt x="75" y="0"/>
                  <a:pt x="75" y="0"/>
                </a:cubicBezTo>
                <a:cubicBezTo>
                  <a:pt x="0" y="40"/>
                  <a:pt x="0" y="40"/>
                  <a:pt x="0" y="40"/>
                </a:cubicBezTo>
                <a:cubicBezTo>
                  <a:pt x="0" y="40"/>
                  <a:pt x="0" y="44"/>
                  <a:pt x="0" y="51"/>
                </a:cubicBezTo>
                <a:cubicBezTo>
                  <a:pt x="0" y="59"/>
                  <a:pt x="1" y="65"/>
                  <a:pt x="1" y="65"/>
                </a:cubicBezTo>
                <a:cubicBezTo>
                  <a:pt x="3" y="49"/>
                  <a:pt x="21" y="32"/>
                  <a:pt x="41" y="23"/>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0" name="ïšľiďe">
            <a:extLst>
              <a:ext uri="{FF2B5EF4-FFF2-40B4-BE49-F238E27FC236}">
                <a16:creationId xmlns:a16="http://schemas.microsoft.com/office/drawing/2014/main" id="{23571937-1D89-4566-A051-1D0E090535B7}"/>
              </a:ext>
            </a:extLst>
          </p:cNvPr>
          <p:cNvSpPr/>
          <p:nvPr/>
        </p:nvSpPr>
        <p:spPr bwMode="auto">
          <a:xfrm flipH="1">
            <a:off x="703213" y="4038858"/>
            <a:ext cx="107643" cy="119429"/>
          </a:xfrm>
          <a:custGeom>
            <a:avLst/>
            <a:gdLst>
              <a:gd name="T0" fmla="*/ 93 w 93"/>
              <a:gd name="T1" fmla="*/ 0 h 104"/>
              <a:gd name="T2" fmla="*/ 0 w 93"/>
              <a:gd name="T3" fmla="*/ 48 h 104"/>
              <a:gd name="T4" fmla="*/ 38 w 93"/>
              <a:gd name="T5" fmla="*/ 104 h 104"/>
              <a:gd name="T6" fmla="*/ 37 w 93"/>
              <a:gd name="T7" fmla="*/ 90 h 104"/>
              <a:gd name="T8" fmla="*/ 48 w 93"/>
              <a:gd name="T9" fmla="*/ 86 h 104"/>
              <a:gd name="T10" fmla="*/ 93 w 93"/>
              <a:gd name="T11" fmla="*/ 0 h 104"/>
            </a:gdLst>
            <a:ahLst/>
            <a:cxnLst>
              <a:cxn ang="0">
                <a:pos x="T0" y="T1"/>
              </a:cxn>
              <a:cxn ang="0">
                <a:pos x="T2" y="T3"/>
              </a:cxn>
              <a:cxn ang="0">
                <a:pos x="T4" y="T5"/>
              </a:cxn>
              <a:cxn ang="0">
                <a:pos x="T6" y="T7"/>
              </a:cxn>
              <a:cxn ang="0">
                <a:pos x="T8" y="T9"/>
              </a:cxn>
              <a:cxn ang="0">
                <a:pos x="T10" y="T11"/>
              </a:cxn>
            </a:cxnLst>
            <a:rect l="0" t="0" r="r" b="b"/>
            <a:pathLst>
              <a:path w="93" h="104">
                <a:moveTo>
                  <a:pt x="93" y="0"/>
                </a:moveTo>
                <a:cubicBezTo>
                  <a:pt x="0" y="48"/>
                  <a:pt x="0" y="48"/>
                  <a:pt x="0" y="48"/>
                </a:cubicBezTo>
                <a:cubicBezTo>
                  <a:pt x="17" y="72"/>
                  <a:pt x="38" y="104"/>
                  <a:pt x="38" y="104"/>
                </a:cubicBezTo>
                <a:cubicBezTo>
                  <a:pt x="37" y="90"/>
                  <a:pt x="37" y="90"/>
                  <a:pt x="37" y="90"/>
                </a:cubicBezTo>
                <a:cubicBezTo>
                  <a:pt x="39" y="85"/>
                  <a:pt x="63" y="94"/>
                  <a:pt x="48" y="86"/>
                </a:cubicBezTo>
                <a:cubicBezTo>
                  <a:pt x="20" y="71"/>
                  <a:pt x="46" y="29"/>
                  <a:pt x="93" y="0"/>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1" name="îŝḷídê">
            <a:extLst>
              <a:ext uri="{FF2B5EF4-FFF2-40B4-BE49-F238E27FC236}">
                <a16:creationId xmlns:a16="http://schemas.microsoft.com/office/drawing/2014/main" id="{EB76C175-63E9-4740-B584-80501FC472CF}"/>
              </a:ext>
            </a:extLst>
          </p:cNvPr>
          <p:cNvSpPr/>
          <p:nvPr/>
        </p:nvSpPr>
        <p:spPr bwMode="auto">
          <a:xfrm flipH="1">
            <a:off x="2518999" y="4691001"/>
            <a:ext cx="124929" cy="72285"/>
          </a:xfrm>
          <a:custGeom>
            <a:avLst/>
            <a:gdLst>
              <a:gd name="T0" fmla="*/ 0 w 159"/>
              <a:gd name="T1" fmla="*/ 44 h 92"/>
              <a:gd name="T2" fmla="*/ 84 w 159"/>
              <a:gd name="T3" fmla="*/ 92 h 92"/>
              <a:gd name="T4" fmla="*/ 159 w 159"/>
              <a:gd name="T5" fmla="*/ 48 h 92"/>
              <a:gd name="T6" fmla="*/ 75 w 159"/>
              <a:gd name="T7" fmla="*/ 0 h 92"/>
              <a:gd name="T8" fmla="*/ 0 w 159"/>
              <a:gd name="T9" fmla="*/ 44 h 92"/>
            </a:gdLst>
            <a:ahLst/>
            <a:cxnLst>
              <a:cxn ang="0">
                <a:pos x="T0" y="T1"/>
              </a:cxn>
              <a:cxn ang="0">
                <a:pos x="T2" y="T3"/>
              </a:cxn>
              <a:cxn ang="0">
                <a:pos x="T4" y="T5"/>
              </a:cxn>
              <a:cxn ang="0">
                <a:pos x="T6" y="T7"/>
              </a:cxn>
              <a:cxn ang="0">
                <a:pos x="T8" y="T9"/>
              </a:cxn>
            </a:cxnLst>
            <a:rect l="0" t="0" r="r" b="b"/>
            <a:pathLst>
              <a:path w="159" h="92">
                <a:moveTo>
                  <a:pt x="0" y="44"/>
                </a:moveTo>
                <a:lnTo>
                  <a:pt x="84" y="92"/>
                </a:lnTo>
                <a:lnTo>
                  <a:pt x="159" y="48"/>
                </a:lnTo>
                <a:lnTo>
                  <a:pt x="75" y="0"/>
                </a:lnTo>
                <a:lnTo>
                  <a:pt x="0" y="44"/>
                </a:lnTo>
                <a:close/>
              </a:path>
            </a:pathLst>
          </a:custGeom>
          <a:solidFill>
            <a:srgbClr val="F98A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2" name="iśḻiḓe">
            <a:extLst>
              <a:ext uri="{FF2B5EF4-FFF2-40B4-BE49-F238E27FC236}">
                <a16:creationId xmlns:a16="http://schemas.microsoft.com/office/drawing/2014/main" id="{2E851903-996C-430E-AD77-3495E639E588}"/>
              </a:ext>
            </a:extLst>
          </p:cNvPr>
          <p:cNvSpPr/>
          <p:nvPr/>
        </p:nvSpPr>
        <p:spPr bwMode="auto">
          <a:xfrm flipH="1">
            <a:off x="2518999" y="4691001"/>
            <a:ext cx="124929" cy="72285"/>
          </a:xfrm>
          <a:custGeom>
            <a:avLst/>
            <a:gdLst>
              <a:gd name="T0" fmla="*/ 0 w 159"/>
              <a:gd name="T1" fmla="*/ 44 h 92"/>
              <a:gd name="T2" fmla="*/ 84 w 159"/>
              <a:gd name="T3" fmla="*/ 92 h 92"/>
              <a:gd name="T4" fmla="*/ 159 w 159"/>
              <a:gd name="T5" fmla="*/ 48 h 92"/>
              <a:gd name="T6" fmla="*/ 75 w 159"/>
              <a:gd name="T7" fmla="*/ 0 h 92"/>
              <a:gd name="T8" fmla="*/ 0 w 159"/>
              <a:gd name="T9" fmla="*/ 44 h 92"/>
            </a:gdLst>
            <a:ahLst/>
            <a:cxnLst>
              <a:cxn ang="0">
                <a:pos x="T0" y="T1"/>
              </a:cxn>
              <a:cxn ang="0">
                <a:pos x="T2" y="T3"/>
              </a:cxn>
              <a:cxn ang="0">
                <a:pos x="T4" y="T5"/>
              </a:cxn>
              <a:cxn ang="0">
                <a:pos x="T6" y="T7"/>
              </a:cxn>
              <a:cxn ang="0">
                <a:pos x="T8" y="T9"/>
              </a:cxn>
            </a:cxnLst>
            <a:rect l="0" t="0" r="r" b="b"/>
            <a:pathLst>
              <a:path w="159" h="92">
                <a:moveTo>
                  <a:pt x="0" y="44"/>
                </a:moveTo>
                <a:lnTo>
                  <a:pt x="84" y="92"/>
                </a:lnTo>
                <a:lnTo>
                  <a:pt x="159" y="48"/>
                </a:lnTo>
                <a:lnTo>
                  <a:pt x="75" y="0"/>
                </a:lnTo>
                <a:lnTo>
                  <a:pt x="0"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3" name="ïṩļîḑê">
            <a:extLst>
              <a:ext uri="{FF2B5EF4-FFF2-40B4-BE49-F238E27FC236}">
                <a16:creationId xmlns:a16="http://schemas.microsoft.com/office/drawing/2014/main" id="{895EA8FF-8004-4DCA-9A31-8AAAECFE7C5F}"/>
              </a:ext>
            </a:extLst>
          </p:cNvPr>
          <p:cNvSpPr/>
          <p:nvPr/>
        </p:nvSpPr>
        <p:spPr bwMode="auto">
          <a:xfrm flipH="1">
            <a:off x="2594426" y="4654073"/>
            <a:ext cx="113929" cy="57358"/>
          </a:xfrm>
          <a:custGeom>
            <a:avLst/>
            <a:gdLst>
              <a:gd name="T0" fmla="*/ 34 w 99"/>
              <a:gd name="T1" fmla="*/ 0 h 50"/>
              <a:gd name="T2" fmla="*/ 21 w 99"/>
              <a:gd name="T3" fmla="*/ 2 h 50"/>
              <a:gd name="T4" fmla="*/ 25 w 99"/>
              <a:gd name="T5" fmla="*/ 42 h 50"/>
              <a:gd name="T6" fmla="*/ 51 w 99"/>
              <a:gd name="T7" fmla="*/ 48 h 50"/>
              <a:gd name="T8" fmla="*/ 69 w 99"/>
              <a:gd name="T9" fmla="*/ 45 h 50"/>
              <a:gd name="T10" fmla="*/ 78 w 99"/>
              <a:gd name="T11" fmla="*/ 50 h 50"/>
              <a:gd name="T12" fmla="*/ 93 w 99"/>
              <a:gd name="T13" fmla="*/ 41 h 50"/>
              <a:gd name="T14" fmla="*/ 89 w 99"/>
              <a:gd name="T15" fmla="*/ 38 h 50"/>
              <a:gd name="T16" fmla="*/ 77 w 99"/>
              <a:gd name="T17" fmla="*/ 14 h 50"/>
              <a:gd name="T18" fmla="*/ 34 w 99"/>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50">
                <a:moveTo>
                  <a:pt x="34" y="0"/>
                </a:moveTo>
                <a:cubicBezTo>
                  <a:pt x="30" y="0"/>
                  <a:pt x="25" y="0"/>
                  <a:pt x="21" y="2"/>
                </a:cubicBezTo>
                <a:cubicBezTo>
                  <a:pt x="0" y="9"/>
                  <a:pt x="12" y="34"/>
                  <a:pt x="25" y="42"/>
                </a:cubicBezTo>
                <a:cubicBezTo>
                  <a:pt x="31" y="46"/>
                  <a:pt x="41" y="48"/>
                  <a:pt x="51" y="48"/>
                </a:cubicBezTo>
                <a:cubicBezTo>
                  <a:pt x="57" y="48"/>
                  <a:pt x="63" y="47"/>
                  <a:pt x="69" y="45"/>
                </a:cubicBezTo>
                <a:cubicBezTo>
                  <a:pt x="78" y="50"/>
                  <a:pt x="78" y="50"/>
                  <a:pt x="78" y="50"/>
                </a:cubicBezTo>
                <a:cubicBezTo>
                  <a:pt x="93" y="41"/>
                  <a:pt x="93" y="41"/>
                  <a:pt x="93" y="41"/>
                </a:cubicBezTo>
                <a:cubicBezTo>
                  <a:pt x="89" y="38"/>
                  <a:pt x="89" y="38"/>
                  <a:pt x="89" y="38"/>
                </a:cubicBezTo>
                <a:cubicBezTo>
                  <a:pt x="99" y="31"/>
                  <a:pt x="87" y="20"/>
                  <a:pt x="77" y="14"/>
                </a:cubicBezTo>
                <a:cubicBezTo>
                  <a:pt x="67" y="8"/>
                  <a:pt x="50" y="0"/>
                  <a:pt x="34" y="0"/>
                </a:cubicBezTo>
              </a:path>
            </a:pathLst>
          </a:custGeom>
          <a:solidFill>
            <a:srgbClr val="898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4" name="íşlîḓè">
            <a:extLst>
              <a:ext uri="{FF2B5EF4-FFF2-40B4-BE49-F238E27FC236}">
                <a16:creationId xmlns:a16="http://schemas.microsoft.com/office/drawing/2014/main" id="{684B736A-66F1-43C9-94A1-FF34A84A5C57}"/>
              </a:ext>
            </a:extLst>
          </p:cNvPr>
          <p:cNvSpPr/>
          <p:nvPr/>
        </p:nvSpPr>
        <p:spPr bwMode="auto">
          <a:xfrm flipH="1">
            <a:off x="2570069" y="4701215"/>
            <a:ext cx="47929" cy="24357"/>
          </a:xfrm>
          <a:custGeom>
            <a:avLst/>
            <a:gdLst>
              <a:gd name="T0" fmla="*/ 15 w 42"/>
              <a:gd name="T1" fmla="*/ 0 h 21"/>
              <a:gd name="T2" fmla="*/ 0 w 42"/>
              <a:gd name="T3" fmla="*/ 9 h 21"/>
              <a:gd name="T4" fmla="*/ 20 w 42"/>
              <a:gd name="T5" fmla="*/ 18 h 21"/>
              <a:gd name="T6" fmla="*/ 29 w 42"/>
              <a:gd name="T7" fmla="*/ 21 h 21"/>
              <a:gd name="T8" fmla="*/ 33 w 42"/>
              <a:gd name="T9" fmla="*/ 20 h 21"/>
              <a:gd name="T10" fmla="*/ 40 w 42"/>
              <a:gd name="T11" fmla="*/ 14 h 21"/>
              <a:gd name="T12" fmla="*/ 15 w 4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42" h="21">
                <a:moveTo>
                  <a:pt x="15" y="0"/>
                </a:moveTo>
                <a:cubicBezTo>
                  <a:pt x="0" y="9"/>
                  <a:pt x="0" y="9"/>
                  <a:pt x="0" y="9"/>
                </a:cubicBezTo>
                <a:cubicBezTo>
                  <a:pt x="20" y="18"/>
                  <a:pt x="20" y="18"/>
                  <a:pt x="20" y="18"/>
                </a:cubicBezTo>
                <a:cubicBezTo>
                  <a:pt x="22" y="19"/>
                  <a:pt x="25" y="21"/>
                  <a:pt x="29" y="21"/>
                </a:cubicBezTo>
                <a:cubicBezTo>
                  <a:pt x="30" y="21"/>
                  <a:pt x="31" y="21"/>
                  <a:pt x="33" y="20"/>
                </a:cubicBezTo>
                <a:cubicBezTo>
                  <a:pt x="39" y="18"/>
                  <a:pt x="42" y="16"/>
                  <a:pt x="40" y="14"/>
                </a:cubicBezTo>
                <a:cubicBezTo>
                  <a:pt x="15" y="0"/>
                  <a:pt x="15" y="0"/>
                  <a:pt x="15"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5" name="îşľîḑe">
            <a:extLst>
              <a:ext uri="{FF2B5EF4-FFF2-40B4-BE49-F238E27FC236}">
                <a16:creationId xmlns:a16="http://schemas.microsoft.com/office/drawing/2014/main" id="{17D283B9-DCD6-40A8-BCA2-F709AB06F3F0}"/>
              </a:ext>
            </a:extLst>
          </p:cNvPr>
          <p:cNvSpPr/>
          <p:nvPr/>
        </p:nvSpPr>
        <p:spPr bwMode="auto">
          <a:xfrm flipH="1">
            <a:off x="2570069" y="4653287"/>
            <a:ext cx="22786" cy="74643"/>
          </a:xfrm>
          <a:custGeom>
            <a:avLst/>
            <a:gdLst>
              <a:gd name="T0" fmla="*/ 10 w 20"/>
              <a:gd name="T1" fmla="*/ 65 h 65"/>
              <a:gd name="T2" fmla="*/ 20 w 20"/>
              <a:gd name="T3" fmla="*/ 58 h 65"/>
              <a:gd name="T4" fmla="*/ 20 w 20"/>
              <a:gd name="T5" fmla="*/ 0 h 65"/>
              <a:gd name="T6" fmla="*/ 0 w 20"/>
              <a:gd name="T7" fmla="*/ 0 h 65"/>
              <a:gd name="T8" fmla="*/ 0 w 20"/>
              <a:gd name="T9" fmla="*/ 58 h 65"/>
              <a:gd name="T10" fmla="*/ 10 w 20"/>
              <a:gd name="T11" fmla="*/ 65 h 65"/>
            </a:gdLst>
            <a:ahLst/>
            <a:cxnLst>
              <a:cxn ang="0">
                <a:pos x="T0" y="T1"/>
              </a:cxn>
              <a:cxn ang="0">
                <a:pos x="T2" y="T3"/>
              </a:cxn>
              <a:cxn ang="0">
                <a:pos x="T4" y="T5"/>
              </a:cxn>
              <a:cxn ang="0">
                <a:pos x="T6" y="T7"/>
              </a:cxn>
              <a:cxn ang="0">
                <a:pos x="T8" y="T9"/>
              </a:cxn>
              <a:cxn ang="0">
                <a:pos x="T10" y="T11"/>
              </a:cxn>
            </a:cxnLst>
            <a:rect l="0" t="0" r="r" b="b"/>
            <a:pathLst>
              <a:path w="20" h="65">
                <a:moveTo>
                  <a:pt x="10" y="65"/>
                </a:moveTo>
                <a:cubicBezTo>
                  <a:pt x="15" y="65"/>
                  <a:pt x="20" y="62"/>
                  <a:pt x="20" y="58"/>
                </a:cubicBezTo>
                <a:cubicBezTo>
                  <a:pt x="20" y="0"/>
                  <a:pt x="20" y="0"/>
                  <a:pt x="20" y="0"/>
                </a:cubicBezTo>
                <a:cubicBezTo>
                  <a:pt x="0" y="0"/>
                  <a:pt x="0" y="0"/>
                  <a:pt x="0" y="0"/>
                </a:cubicBezTo>
                <a:cubicBezTo>
                  <a:pt x="0" y="58"/>
                  <a:pt x="0" y="58"/>
                  <a:pt x="0" y="58"/>
                </a:cubicBezTo>
                <a:cubicBezTo>
                  <a:pt x="0" y="62"/>
                  <a:pt x="5" y="65"/>
                  <a:pt x="10" y="65"/>
                </a:cubicBezTo>
                <a:close/>
              </a:path>
            </a:pathLst>
          </a:custGeom>
          <a:solidFill>
            <a:srgbClr val="A84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6" name="isḻíḓe">
            <a:extLst>
              <a:ext uri="{FF2B5EF4-FFF2-40B4-BE49-F238E27FC236}">
                <a16:creationId xmlns:a16="http://schemas.microsoft.com/office/drawing/2014/main" id="{2326ADDD-BBC7-4FC1-88BE-330C783A24CC}"/>
              </a:ext>
            </a:extLst>
          </p:cNvPr>
          <p:cNvSpPr/>
          <p:nvPr/>
        </p:nvSpPr>
        <p:spPr bwMode="auto">
          <a:xfrm flipH="1">
            <a:off x="2517426" y="4484358"/>
            <a:ext cx="117072" cy="183857"/>
          </a:xfrm>
          <a:prstGeom prst="ellipse">
            <a:avLst/>
          </a:prstGeom>
          <a:solidFill>
            <a:srgbClr val="4482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7" name="ïśļïdé">
            <a:extLst>
              <a:ext uri="{FF2B5EF4-FFF2-40B4-BE49-F238E27FC236}">
                <a16:creationId xmlns:a16="http://schemas.microsoft.com/office/drawing/2014/main" id="{7ACA6E68-07DC-4C58-9FB3-5FDB88DB7C91}"/>
              </a:ext>
            </a:extLst>
          </p:cNvPr>
          <p:cNvSpPr/>
          <p:nvPr/>
        </p:nvSpPr>
        <p:spPr bwMode="auto">
          <a:xfrm flipH="1">
            <a:off x="2397213" y="4764858"/>
            <a:ext cx="123357" cy="72285"/>
          </a:xfrm>
          <a:custGeom>
            <a:avLst/>
            <a:gdLst>
              <a:gd name="T0" fmla="*/ 157 w 157"/>
              <a:gd name="T1" fmla="*/ 48 h 92"/>
              <a:gd name="T2" fmla="*/ 75 w 157"/>
              <a:gd name="T3" fmla="*/ 0 h 92"/>
              <a:gd name="T4" fmla="*/ 0 w 157"/>
              <a:gd name="T5" fmla="*/ 44 h 92"/>
              <a:gd name="T6" fmla="*/ 84 w 157"/>
              <a:gd name="T7" fmla="*/ 92 h 92"/>
              <a:gd name="T8" fmla="*/ 157 w 157"/>
              <a:gd name="T9" fmla="*/ 48 h 92"/>
            </a:gdLst>
            <a:ahLst/>
            <a:cxnLst>
              <a:cxn ang="0">
                <a:pos x="T0" y="T1"/>
              </a:cxn>
              <a:cxn ang="0">
                <a:pos x="T2" y="T3"/>
              </a:cxn>
              <a:cxn ang="0">
                <a:pos x="T4" y="T5"/>
              </a:cxn>
              <a:cxn ang="0">
                <a:pos x="T6" y="T7"/>
              </a:cxn>
              <a:cxn ang="0">
                <a:pos x="T8" y="T9"/>
              </a:cxn>
            </a:cxnLst>
            <a:rect l="0" t="0" r="r" b="b"/>
            <a:pathLst>
              <a:path w="157" h="92">
                <a:moveTo>
                  <a:pt x="157" y="48"/>
                </a:moveTo>
                <a:lnTo>
                  <a:pt x="75" y="0"/>
                </a:lnTo>
                <a:lnTo>
                  <a:pt x="0" y="44"/>
                </a:lnTo>
                <a:lnTo>
                  <a:pt x="84" y="92"/>
                </a:lnTo>
                <a:lnTo>
                  <a:pt x="157" y="48"/>
                </a:lnTo>
                <a:close/>
              </a:path>
            </a:pathLst>
          </a:custGeom>
          <a:solidFill>
            <a:srgbClr val="F98A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8" name="i$ḷíḍe">
            <a:extLst>
              <a:ext uri="{FF2B5EF4-FFF2-40B4-BE49-F238E27FC236}">
                <a16:creationId xmlns:a16="http://schemas.microsoft.com/office/drawing/2014/main" id="{1B55C783-17CC-4EB3-9741-9062C5951EAD}"/>
              </a:ext>
            </a:extLst>
          </p:cNvPr>
          <p:cNvSpPr/>
          <p:nvPr/>
        </p:nvSpPr>
        <p:spPr bwMode="auto">
          <a:xfrm flipH="1">
            <a:off x="2397213" y="4764858"/>
            <a:ext cx="123357" cy="72285"/>
          </a:xfrm>
          <a:custGeom>
            <a:avLst/>
            <a:gdLst>
              <a:gd name="T0" fmla="*/ 157 w 157"/>
              <a:gd name="T1" fmla="*/ 48 h 92"/>
              <a:gd name="T2" fmla="*/ 75 w 157"/>
              <a:gd name="T3" fmla="*/ 0 h 92"/>
              <a:gd name="T4" fmla="*/ 0 w 157"/>
              <a:gd name="T5" fmla="*/ 44 h 92"/>
              <a:gd name="T6" fmla="*/ 84 w 157"/>
              <a:gd name="T7" fmla="*/ 92 h 92"/>
              <a:gd name="T8" fmla="*/ 157 w 157"/>
              <a:gd name="T9" fmla="*/ 48 h 92"/>
            </a:gdLst>
            <a:ahLst/>
            <a:cxnLst>
              <a:cxn ang="0">
                <a:pos x="T0" y="T1"/>
              </a:cxn>
              <a:cxn ang="0">
                <a:pos x="T2" y="T3"/>
              </a:cxn>
              <a:cxn ang="0">
                <a:pos x="T4" y="T5"/>
              </a:cxn>
              <a:cxn ang="0">
                <a:pos x="T6" y="T7"/>
              </a:cxn>
              <a:cxn ang="0">
                <a:pos x="T8" y="T9"/>
              </a:cxn>
            </a:cxnLst>
            <a:rect l="0" t="0" r="r" b="b"/>
            <a:pathLst>
              <a:path w="157" h="92">
                <a:moveTo>
                  <a:pt x="157" y="48"/>
                </a:moveTo>
                <a:lnTo>
                  <a:pt x="75" y="0"/>
                </a:lnTo>
                <a:lnTo>
                  <a:pt x="0" y="44"/>
                </a:lnTo>
                <a:lnTo>
                  <a:pt x="84" y="92"/>
                </a:lnTo>
                <a:lnTo>
                  <a:pt x="157"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9" name="îṡlíḓe">
            <a:extLst>
              <a:ext uri="{FF2B5EF4-FFF2-40B4-BE49-F238E27FC236}">
                <a16:creationId xmlns:a16="http://schemas.microsoft.com/office/drawing/2014/main" id="{E313C725-5D42-4D1A-ACEA-1633942390E0}"/>
              </a:ext>
            </a:extLst>
          </p:cNvPr>
          <p:cNvSpPr/>
          <p:nvPr/>
        </p:nvSpPr>
        <p:spPr bwMode="auto">
          <a:xfrm flipH="1">
            <a:off x="2471070" y="4731073"/>
            <a:ext cx="99786" cy="54215"/>
          </a:xfrm>
          <a:custGeom>
            <a:avLst/>
            <a:gdLst>
              <a:gd name="T0" fmla="*/ 41 w 87"/>
              <a:gd name="T1" fmla="*/ 0 h 47"/>
              <a:gd name="T2" fmla="*/ 0 w 87"/>
              <a:gd name="T3" fmla="*/ 24 h 47"/>
              <a:gd name="T4" fmla="*/ 12 w 87"/>
              <a:gd name="T5" fmla="*/ 39 h 47"/>
              <a:gd name="T6" fmla="*/ 39 w 87"/>
              <a:gd name="T7" fmla="*/ 45 h 47"/>
              <a:gd name="T8" fmla="*/ 56 w 87"/>
              <a:gd name="T9" fmla="*/ 42 h 47"/>
              <a:gd name="T10" fmla="*/ 65 w 87"/>
              <a:gd name="T11" fmla="*/ 47 h 47"/>
              <a:gd name="T12" fmla="*/ 81 w 87"/>
              <a:gd name="T13" fmla="*/ 38 h 47"/>
              <a:gd name="T14" fmla="*/ 76 w 87"/>
              <a:gd name="T15" fmla="*/ 35 h 47"/>
              <a:gd name="T16" fmla="*/ 64 w 87"/>
              <a:gd name="T17" fmla="*/ 11 h 47"/>
              <a:gd name="T18" fmla="*/ 41 w 87"/>
              <a:gd name="T1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47">
                <a:moveTo>
                  <a:pt x="41" y="0"/>
                </a:moveTo>
                <a:cubicBezTo>
                  <a:pt x="0" y="24"/>
                  <a:pt x="0" y="24"/>
                  <a:pt x="0" y="24"/>
                </a:cubicBezTo>
                <a:cubicBezTo>
                  <a:pt x="3" y="30"/>
                  <a:pt x="7" y="36"/>
                  <a:pt x="12" y="39"/>
                </a:cubicBezTo>
                <a:cubicBezTo>
                  <a:pt x="19" y="43"/>
                  <a:pt x="29" y="45"/>
                  <a:pt x="39" y="45"/>
                </a:cubicBezTo>
                <a:cubicBezTo>
                  <a:pt x="45" y="45"/>
                  <a:pt x="51" y="44"/>
                  <a:pt x="56" y="42"/>
                </a:cubicBezTo>
                <a:cubicBezTo>
                  <a:pt x="65" y="47"/>
                  <a:pt x="65" y="47"/>
                  <a:pt x="65" y="47"/>
                </a:cubicBezTo>
                <a:cubicBezTo>
                  <a:pt x="81" y="38"/>
                  <a:pt x="81" y="38"/>
                  <a:pt x="81" y="38"/>
                </a:cubicBezTo>
                <a:cubicBezTo>
                  <a:pt x="76" y="35"/>
                  <a:pt x="76" y="35"/>
                  <a:pt x="76" y="35"/>
                </a:cubicBezTo>
                <a:cubicBezTo>
                  <a:pt x="87" y="28"/>
                  <a:pt x="75" y="17"/>
                  <a:pt x="64" y="11"/>
                </a:cubicBezTo>
                <a:cubicBezTo>
                  <a:pt x="58" y="7"/>
                  <a:pt x="50" y="3"/>
                  <a:pt x="41" y="0"/>
                </a:cubicBezTo>
              </a:path>
            </a:pathLst>
          </a:custGeom>
          <a:solidFill>
            <a:srgbClr val="898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0" name="ïşḻíḓe">
            <a:extLst>
              <a:ext uri="{FF2B5EF4-FFF2-40B4-BE49-F238E27FC236}">
                <a16:creationId xmlns:a16="http://schemas.microsoft.com/office/drawing/2014/main" id="{560F7C0C-D238-411F-85D8-8D0AE39E2FDE}"/>
              </a:ext>
            </a:extLst>
          </p:cNvPr>
          <p:cNvSpPr/>
          <p:nvPr/>
        </p:nvSpPr>
        <p:spPr bwMode="auto">
          <a:xfrm flipH="1">
            <a:off x="2523713" y="4727930"/>
            <a:ext cx="51857" cy="30643"/>
          </a:xfrm>
          <a:custGeom>
            <a:avLst/>
            <a:gdLst>
              <a:gd name="T0" fmla="*/ 26 w 45"/>
              <a:gd name="T1" fmla="*/ 0 h 27"/>
              <a:gd name="T2" fmla="*/ 12 w 45"/>
              <a:gd name="T3" fmla="*/ 2 h 27"/>
              <a:gd name="T4" fmla="*/ 4 w 45"/>
              <a:gd name="T5" fmla="*/ 27 h 27"/>
              <a:gd name="T6" fmla="*/ 45 w 45"/>
              <a:gd name="T7" fmla="*/ 3 h 27"/>
              <a:gd name="T8" fmla="*/ 26 w 45"/>
              <a:gd name="T9" fmla="*/ 0 h 27"/>
            </a:gdLst>
            <a:ahLst/>
            <a:cxnLst>
              <a:cxn ang="0">
                <a:pos x="T0" y="T1"/>
              </a:cxn>
              <a:cxn ang="0">
                <a:pos x="T2" y="T3"/>
              </a:cxn>
              <a:cxn ang="0">
                <a:pos x="T4" y="T5"/>
              </a:cxn>
              <a:cxn ang="0">
                <a:pos x="T6" y="T7"/>
              </a:cxn>
              <a:cxn ang="0">
                <a:pos x="T8" y="T9"/>
              </a:cxn>
            </a:cxnLst>
            <a:rect l="0" t="0" r="r" b="b"/>
            <a:pathLst>
              <a:path w="45" h="27">
                <a:moveTo>
                  <a:pt x="26" y="0"/>
                </a:moveTo>
                <a:cubicBezTo>
                  <a:pt x="21" y="0"/>
                  <a:pt x="17" y="0"/>
                  <a:pt x="12" y="2"/>
                </a:cubicBezTo>
                <a:cubicBezTo>
                  <a:pt x="0" y="6"/>
                  <a:pt x="0" y="17"/>
                  <a:pt x="4" y="27"/>
                </a:cubicBezTo>
                <a:cubicBezTo>
                  <a:pt x="45" y="3"/>
                  <a:pt x="45" y="3"/>
                  <a:pt x="45" y="3"/>
                </a:cubicBezTo>
                <a:cubicBezTo>
                  <a:pt x="39" y="1"/>
                  <a:pt x="32" y="0"/>
                  <a:pt x="2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1" name="íṥḷïďé">
            <a:extLst>
              <a:ext uri="{FF2B5EF4-FFF2-40B4-BE49-F238E27FC236}">
                <a16:creationId xmlns:a16="http://schemas.microsoft.com/office/drawing/2014/main" id="{195B5BA8-8FCC-4B6B-B47E-1383E2B2F11D}"/>
              </a:ext>
            </a:extLst>
          </p:cNvPr>
          <p:cNvSpPr/>
          <p:nvPr/>
        </p:nvSpPr>
        <p:spPr bwMode="auto">
          <a:xfrm flipH="1">
            <a:off x="2448285" y="4775072"/>
            <a:ext cx="47929" cy="24357"/>
          </a:xfrm>
          <a:custGeom>
            <a:avLst/>
            <a:gdLst>
              <a:gd name="T0" fmla="*/ 16 w 42"/>
              <a:gd name="T1" fmla="*/ 0 h 21"/>
              <a:gd name="T2" fmla="*/ 0 w 42"/>
              <a:gd name="T3" fmla="*/ 9 h 21"/>
              <a:gd name="T4" fmla="*/ 21 w 42"/>
              <a:gd name="T5" fmla="*/ 18 h 21"/>
              <a:gd name="T6" fmla="*/ 29 w 42"/>
              <a:gd name="T7" fmla="*/ 21 h 21"/>
              <a:gd name="T8" fmla="*/ 34 w 42"/>
              <a:gd name="T9" fmla="*/ 20 h 21"/>
              <a:gd name="T10" fmla="*/ 40 w 42"/>
              <a:gd name="T11" fmla="*/ 14 h 21"/>
              <a:gd name="T12" fmla="*/ 16 w 4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42" h="21">
                <a:moveTo>
                  <a:pt x="16" y="0"/>
                </a:moveTo>
                <a:cubicBezTo>
                  <a:pt x="0" y="9"/>
                  <a:pt x="0" y="9"/>
                  <a:pt x="0" y="9"/>
                </a:cubicBezTo>
                <a:cubicBezTo>
                  <a:pt x="21" y="18"/>
                  <a:pt x="21" y="18"/>
                  <a:pt x="21" y="18"/>
                </a:cubicBezTo>
                <a:cubicBezTo>
                  <a:pt x="22" y="19"/>
                  <a:pt x="26" y="21"/>
                  <a:pt x="29" y="21"/>
                </a:cubicBezTo>
                <a:cubicBezTo>
                  <a:pt x="31" y="21"/>
                  <a:pt x="32" y="21"/>
                  <a:pt x="34" y="20"/>
                </a:cubicBezTo>
                <a:cubicBezTo>
                  <a:pt x="39" y="18"/>
                  <a:pt x="42" y="16"/>
                  <a:pt x="40" y="14"/>
                </a:cubicBezTo>
                <a:cubicBezTo>
                  <a:pt x="16" y="0"/>
                  <a:pt x="16" y="0"/>
                  <a:pt x="1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2" name="iŝḷîḓè">
            <a:extLst>
              <a:ext uri="{FF2B5EF4-FFF2-40B4-BE49-F238E27FC236}">
                <a16:creationId xmlns:a16="http://schemas.microsoft.com/office/drawing/2014/main" id="{9FDCC6D2-BA37-4701-ABFD-741D34C1888C}"/>
              </a:ext>
            </a:extLst>
          </p:cNvPr>
          <p:cNvSpPr/>
          <p:nvPr/>
        </p:nvSpPr>
        <p:spPr bwMode="auto">
          <a:xfrm flipH="1">
            <a:off x="2448285" y="4726358"/>
            <a:ext cx="21214" cy="74643"/>
          </a:xfrm>
          <a:custGeom>
            <a:avLst/>
            <a:gdLst>
              <a:gd name="T0" fmla="*/ 19 w 19"/>
              <a:gd name="T1" fmla="*/ 58 h 65"/>
              <a:gd name="T2" fmla="*/ 19 w 19"/>
              <a:gd name="T3" fmla="*/ 0 h 65"/>
              <a:gd name="T4" fmla="*/ 0 w 19"/>
              <a:gd name="T5" fmla="*/ 0 h 65"/>
              <a:gd name="T6" fmla="*/ 0 w 19"/>
              <a:gd name="T7" fmla="*/ 58 h 65"/>
              <a:gd name="T8" fmla="*/ 10 w 19"/>
              <a:gd name="T9" fmla="*/ 65 h 65"/>
              <a:gd name="T10" fmla="*/ 19 w 19"/>
              <a:gd name="T11" fmla="*/ 58 h 65"/>
            </a:gdLst>
            <a:ahLst/>
            <a:cxnLst>
              <a:cxn ang="0">
                <a:pos x="T0" y="T1"/>
              </a:cxn>
              <a:cxn ang="0">
                <a:pos x="T2" y="T3"/>
              </a:cxn>
              <a:cxn ang="0">
                <a:pos x="T4" y="T5"/>
              </a:cxn>
              <a:cxn ang="0">
                <a:pos x="T6" y="T7"/>
              </a:cxn>
              <a:cxn ang="0">
                <a:pos x="T8" y="T9"/>
              </a:cxn>
              <a:cxn ang="0">
                <a:pos x="T10" y="T11"/>
              </a:cxn>
            </a:cxnLst>
            <a:rect l="0" t="0" r="r" b="b"/>
            <a:pathLst>
              <a:path w="19" h="65">
                <a:moveTo>
                  <a:pt x="19" y="58"/>
                </a:moveTo>
                <a:cubicBezTo>
                  <a:pt x="19" y="0"/>
                  <a:pt x="19" y="0"/>
                  <a:pt x="19" y="0"/>
                </a:cubicBezTo>
                <a:cubicBezTo>
                  <a:pt x="0" y="0"/>
                  <a:pt x="0" y="0"/>
                  <a:pt x="0" y="0"/>
                </a:cubicBezTo>
                <a:cubicBezTo>
                  <a:pt x="0" y="58"/>
                  <a:pt x="0" y="58"/>
                  <a:pt x="0" y="58"/>
                </a:cubicBezTo>
                <a:cubicBezTo>
                  <a:pt x="0" y="62"/>
                  <a:pt x="4" y="65"/>
                  <a:pt x="10" y="65"/>
                </a:cubicBezTo>
                <a:cubicBezTo>
                  <a:pt x="15" y="65"/>
                  <a:pt x="19" y="62"/>
                  <a:pt x="19" y="58"/>
                </a:cubicBezTo>
                <a:close/>
              </a:path>
            </a:pathLst>
          </a:custGeom>
          <a:solidFill>
            <a:srgbClr val="A84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3" name="íṡḻîḍé">
            <a:extLst>
              <a:ext uri="{FF2B5EF4-FFF2-40B4-BE49-F238E27FC236}">
                <a16:creationId xmlns:a16="http://schemas.microsoft.com/office/drawing/2014/main" id="{3FAB8A76-145D-44D8-BB3F-6867B20C4A75}"/>
              </a:ext>
            </a:extLst>
          </p:cNvPr>
          <p:cNvSpPr/>
          <p:nvPr/>
        </p:nvSpPr>
        <p:spPr bwMode="auto">
          <a:xfrm flipH="1">
            <a:off x="2394855" y="4557431"/>
            <a:ext cx="116286" cy="183857"/>
          </a:xfrm>
          <a:prstGeom prst="ellipse">
            <a:avLst/>
          </a:prstGeom>
          <a:solidFill>
            <a:srgbClr val="4482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4" name="î$ľíďe">
            <a:extLst>
              <a:ext uri="{FF2B5EF4-FFF2-40B4-BE49-F238E27FC236}">
                <a16:creationId xmlns:a16="http://schemas.microsoft.com/office/drawing/2014/main" id="{4E06B6BC-A2B8-4A72-9A5B-7355E4F612E6}"/>
              </a:ext>
            </a:extLst>
          </p:cNvPr>
          <p:cNvSpPr/>
          <p:nvPr/>
        </p:nvSpPr>
        <p:spPr bwMode="auto">
          <a:xfrm flipH="1">
            <a:off x="2268356" y="4840286"/>
            <a:ext cx="123357" cy="71500"/>
          </a:xfrm>
          <a:custGeom>
            <a:avLst/>
            <a:gdLst>
              <a:gd name="T0" fmla="*/ 75 w 157"/>
              <a:gd name="T1" fmla="*/ 0 h 91"/>
              <a:gd name="T2" fmla="*/ 0 w 157"/>
              <a:gd name="T3" fmla="*/ 43 h 91"/>
              <a:gd name="T4" fmla="*/ 84 w 157"/>
              <a:gd name="T5" fmla="*/ 91 h 91"/>
              <a:gd name="T6" fmla="*/ 157 w 157"/>
              <a:gd name="T7" fmla="*/ 47 h 91"/>
              <a:gd name="T8" fmla="*/ 75 w 157"/>
              <a:gd name="T9" fmla="*/ 0 h 91"/>
            </a:gdLst>
            <a:ahLst/>
            <a:cxnLst>
              <a:cxn ang="0">
                <a:pos x="T0" y="T1"/>
              </a:cxn>
              <a:cxn ang="0">
                <a:pos x="T2" y="T3"/>
              </a:cxn>
              <a:cxn ang="0">
                <a:pos x="T4" y="T5"/>
              </a:cxn>
              <a:cxn ang="0">
                <a:pos x="T6" y="T7"/>
              </a:cxn>
              <a:cxn ang="0">
                <a:pos x="T8" y="T9"/>
              </a:cxn>
            </a:cxnLst>
            <a:rect l="0" t="0" r="r" b="b"/>
            <a:pathLst>
              <a:path w="157" h="91">
                <a:moveTo>
                  <a:pt x="75" y="0"/>
                </a:moveTo>
                <a:lnTo>
                  <a:pt x="0" y="43"/>
                </a:lnTo>
                <a:lnTo>
                  <a:pt x="84" y="91"/>
                </a:lnTo>
                <a:lnTo>
                  <a:pt x="157" y="47"/>
                </a:lnTo>
                <a:lnTo>
                  <a:pt x="75" y="0"/>
                </a:lnTo>
                <a:close/>
              </a:path>
            </a:pathLst>
          </a:custGeom>
          <a:solidFill>
            <a:srgbClr val="F98A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5" name="iṧľïḍê">
            <a:extLst>
              <a:ext uri="{FF2B5EF4-FFF2-40B4-BE49-F238E27FC236}">
                <a16:creationId xmlns:a16="http://schemas.microsoft.com/office/drawing/2014/main" id="{DDC82D12-27CB-4F4F-99EF-F86F0FC2FFB2}"/>
              </a:ext>
            </a:extLst>
          </p:cNvPr>
          <p:cNvSpPr/>
          <p:nvPr/>
        </p:nvSpPr>
        <p:spPr bwMode="auto">
          <a:xfrm flipH="1">
            <a:off x="2268356" y="4840286"/>
            <a:ext cx="123357" cy="71500"/>
          </a:xfrm>
          <a:custGeom>
            <a:avLst/>
            <a:gdLst>
              <a:gd name="T0" fmla="*/ 75 w 157"/>
              <a:gd name="T1" fmla="*/ 0 h 91"/>
              <a:gd name="T2" fmla="*/ 0 w 157"/>
              <a:gd name="T3" fmla="*/ 43 h 91"/>
              <a:gd name="T4" fmla="*/ 84 w 157"/>
              <a:gd name="T5" fmla="*/ 91 h 91"/>
              <a:gd name="T6" fmla="*/ 157 w 157"/>
              <a:gd name="T7" fmla="*/ 47 h 91"/>
              <a:gd name="T8" fmla="*/ 75 w 157"/>
              <a:gd name="T9" fmla="*/ 0 h 91"/>
            </a:gdLst>
            <a:ahLst/>
            <a:cxnLst>
              <a:cxn ang="0">
                <a:pos x="T0" y="T1"/>
              </a:cxn>
              <a:cxn ang="0">
                <a:pos x="T2" y="T3"/>
              </a:cxn>
              <a:cxn ang="0">
                <a:pos x="T4" y="T5"/>
              </a:cxn>
              <a:cxn ang="0">
                <a:pos x="T6" y="T7"/>
              </a:cxn>
              <a:cxn ang="0">
                <a:pos x="T8" y="T9"/>
              </a:cxn>
            </a:cxnLst>
            <a:rect l="0" t="0" r="r" b="b"/>
            <a:pathLst>
              <a:path w="157" h="91">
                <a:moveTo>
                  <a:pt x="75" y="0"/>
                </a:moveTo>
                <a:lnTo>
                  <a:pt x="0" y="43"/>
                </a:lnTo>
                <a:lnTo>
                  <a:pt x="84" y="91"/>
                </a:lnTo>
                <a:lnTo>
                  <a:pt x="157" y="47"/>
                </a:lnTo>
                <a:lnTo>
                  <a:pt x="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6" name="iṥļíḑé">
            <a:extLst>
              <a:ext uri="{FF2B5EF4-FFF2-40B4-BE49-F238E27FC236}">
                <a16:creationId xmlns:a16="http://schemas.microsoft.com/office/drawing/2014/main" id="{F414D1DF-05E3-4B83-9053-5AB1504DF069}"/>
              </a:ext>
            </a:extLst>
          </p:cNvPr>
          <p:cNvSpPr/>
          <p:nvPr/>
        </p:nvSpPr>
        <p:spPr bwMode="auto">
          <a:xfrm flipH="1">
            <a:off x="2342213" y="4804930"/>
            <a:ext cx="101357" cy="55000"/>
          </a:xfrm>
          <a:custGeom>
            <a:avLst/>
            <a:gdLst>
              <a:gd name="T0" fmla="*/ 37 w 88"/>
              <a:gd name="T1" fmla="*/ 0 h 48"/>
              <a:gd name="T2" fmla="*/ 0 w 88"/>
              <a:gd name="T3" fmla="*/ 22 h 48"/>
              <a:gd name="T4" fmla="*/ 13 w 88"/>
              <a:gd name="T5" fmla="*/ 40 h 48"/>
              <a:gd name="T6" fmla="*/ 40 w 88"/>
              <a:gd name="T7" fmla="*/ 46 h 48"/>
              <a:gd name="T8" fmla="*/ 57 w 88"/>
              <a:gd name="T9" fmla="*/ 44 h 48"/>
              <a:gd name="T10" fmla="*/ 66 w 88"/>
              <a:gd name="T11" fmla="*/ 48 h 48"/>
              <a:gd name="T12" fmla="*/ 82 w 88"/>
              <a:gd name="T13" fmla="*/ 39 h 48"/>
              <a:gd name="T14" fmla="*/ 77 w 88"/>
              <a:gd name="T15" fmla="*/ 36 h 48"/>
              <a:gd name="T16" fmla="*/ 65 w 88"/>
              <a:gd name="T17" fmla="*/ 12 h 48"/>
              <a:gd name="T18" fmla="*/ 37 w 88"/>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48">
                <a:moveTo>
                  <a:pt x="37" y="0"/>
                </a:moveTo>
                <a:cubicBezTo>
                  <a:pt x="0" y="22"/>
                  <a:pt x="0" y="22"/>
                  <a:pt x="0" y="22"/>
                </a:cubicBezTo>
                <a:cubicBezTo>
                  <a:pt x="2" y="29"/>
                  <a:pt x="8" y="37"/>
                  <a:pt x="13" y="40"/>
                </a:cubicBezTo>
                <a:cubicBezTo>
                  <a:pt x="20" y="44"/>
                  <a:pt x="30" y="46"/>
                  <a:pt x="40" y="46"/>
                </a:cubicBezTo>
                <a:cubicBezTo>
                  <a:pt x="46" y="46"/>
                  <a:pt x="52" y="45"/>
                  <a:pt x="57" y="44"/>
                </a:cubicBezTo>
                <a:cubicBezTo>
                  <a:pt x="66" y="48"/>
                  <a:pt x="66" y="48"/>
                  <a:pt x="66" y="48"/>
                </a:cubicBezTo>
                <a:cubicBezTo>
                  <a:pt x="82" y="39"/>
                  <a:pt x="82" y="39"/>
                  <a:pt x="82" y="39"/>
                </a:cubicBezTo>
                <a:cubicBezTo>
                  <a:pt x="77" y="36"/>
                  <a:pt x="77" y="36"/>
                  <a:pt x="77" y="36"/>
                </a:cubicBezTo>
                <a:cubicBezTo>
                  <a:pt x="88" y="29"/>
                  <a:pt x="76" y="19"/>
                  <a:pt x="65" y="12"/>
                </a:cubicBezTo>
                <a:cubicBezTo>
                  <a:pt x="58" y="8"/>
                  <a:pt x="48" y="3"/>
                  <a:pt x="37" y="0"/>
                </a:cubicBezTo>
              </a:path>
            </a:pathLst>
          </a:custGeom>
          <a:solidFill>
            <a:srgbClr val="898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7" name="ïṡliḋê">
            <a:extLst>
              <a:ext uri="{FF2B5EF4-FFF2-40B4-BE49-F238E27FC236}">
                <a16:creationId xmlns:a16="http://schemas.microsoft.com/office/drawing/2014/main" id="{9B476FE2-8B16-4D03-B943-FB796CE3083A}"/>
              </a:ext>
            </a:extLst>
          </p:cNvPr>
          <p:cNvSpPr/>
          <p:nvPr/>
        </p:nvSpPr>
        <p:spPr bwMode="auto">
          <a:xfrm flipH="1">
            <a:off x="2401142" y="4802573"/>
            <a:ext cx="45571" cy="27500"/>
          </a:xfrm>
          <a:custGeom>
            <a:avLst/>
            <a:gdLst>
              <a:gd name="T0" fmla="*/ 26 w 40"/>
              <a:gd name="T1" fmla="*/ 0 h 24"/>
              <a:gd name="T2" fmla="*/ 12 w 40"/>
              <a:gd name="T3" fmla="*/ 2 h 24"/>
              <a:gd name="T4" fmla="*/ 3 w 40"/>
              <a:gd name="T5" fmla="*/ 24 h 24"/>
              <a:gd name="T6" fmla="*/ 40 w 40"/>
              <a:gd name="T7" fmla="*/ 2 h 24"/>
              <a:gd name="T8" fmla="*/ 26 w 40"/>
              <a:gd name="T9" fmla="*/ 0 h 24"/>
            </a:gdLst>
            <a:ahLst/>
            <a:cxnLst>
              <a:cxn ang="0">
                <a:pos x="T0" y="T1"/>
              </a:cxn>
              <a:cxn ang="0">
                <a:pos x="T2" y="T3"/>
              </a:cxn>
              <a:cxn ang="0">
                <a:pos x="T4" y="T5"/>
              </a:cxn>
              <a:cxn ang="0">
                <a:pos x="T6" y="T7"/>
              </a:cxn>
              <a:cxn ang="0">
                <a:pos x="T8" y="T9"/>
              </a:cxn>
            </a:cxnLst>
            <a:rect l="0" t="0" r="r" b="b"/>
            <a:pathLst>
              <a:path w="40" h="24">
                <a:moveTo>
                  <a:pt x="26" y="0"/>
                </a:moveTo>
                <a:cubicBezTo>
                  <a:pt x="21" y="0"/>
                  <a:pt x="17" y="1"/>
                  <a:pt x="12" y="2"/>
                </a:cubicBezTo>
                <a:cubicBezTo>
                  <a:pt x="1" y="6"/>
                  <a:pt x="0" y="15"/>
                  <a:pt x="3" y="24"/>
                </a:cubicBezTo>
                <a:cubicBezTo>
                  <a:pt x="40" y="2"/>
                  <a:pt x="40" y="2"/>
                  <a:pt x="40" y="2"/>
                </a:cubicBezTo>
                <a:cubicBezTo>
                  <a:pt x="36" y="1"/>
                  <a:pt x="31" y="0"/>
                  <a:pt x="2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8" name="íSļïdè">
            <a:extLst>
              <a:ext uri="{FF2B5EF4-FFF2-40B4-BE49-F238E27FC236}">
                <a16:creationId xmlns:a16="http://schemas.microsoft.com/office/drawing/2014/main" id="{D24613E5-827A-40F1-8A40-CCC7388D0DB7}"/>
              </a:ext>
            </a:extLst>
          </p:cNvPr>
          <p:cNvSpPr/>
          <p:nvPr/>
        </p:nvSpPr>
        <p:spPr bwMode="auto">
          <a:xfrm flipH="1">
            <a:off x="2318642" y="4849715"/>
            <a:ext cx="48714" cy="24357"/>
          </a:xfrm>
          <a:custGeom>
            <a:avLst/>
            <a:gdLst>
              <a:gd name="T0" fmla="*/ 16 w 42"/>
              <a:gd name="T1" fmla="*/ 0 h 21"/>
              <a:gd name="T2" fmla="*/ 0 w 42"/>
              <a:gd name="T3" fmla="*/ 9 h 21"/>
              <a:gd name="T4" fmla="*/ 21 w 42"/>
              <a:gd name="T5" fmla="*/ 19 h 21"/>
              <a:gd name="T6" fmla="*/ 29 w 42"/>
              <a:gd name="T7" fmla="*/ 21 h 21"/>
              <a:gd name="T8" fmla="*/ 34 w 42"/>
              <a:gd name="T9" fmla="*/ 20 h 21"/>
              <a:gd name="T10" fmla="*/ 40 w 42"/>
              <a:gd name="T11" fmla="*/ 15 h 21"/>
              <a:gd name="T12" fmla="*/ 16 w 4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42" h="21">
                <a:moveTo>
                  <a:pt x="16" y="0"/>
                </a:moveTo>
                <a:cubicBezTo>
                  <a:pt x="0" y="9"/>
                  <a:pt x="0" y="9"/>
                  <a:pt x="0" y="9"/>
                </a:cubicBezTo>
                <a:cubicBezTo>
                  <a:pt x="21" y="19"/>
                  <a:pt x="21" y="19"/>
                  <a:pt x="21" y="19"/>
                </a:cubicBezTo>
                <a:cubicBezTo>
                  <a:pt x="22" y="20"/>
                  <a:pt x="26" y="21"/>
                  <a:pt x="29" y="21"/>
                </a:cubicBezTo>
                <a:cubicBezTo>
                  <a:pt x="31" y="21"/>
                  <a:pt x="32" y="21"/>
                  <a:pt x="34" y="20"/>
                </a:cubicBezTo>
                <a:cubicBezTo>
                  <a:pt x="39" y="19"/>
                  <a:pt x="42" y="16"/>
                  <a:pt x="40" y="15"/>
                </a:cubicBezTo>
                <a:cubicBezTo>
                  <a:pt x="16" y="0"/>
                  <a:pt x="16" y="0"/>
                  <a:pt x="1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9" name="iśľíḓé">
            <a:extLst>
              <a:ext uri="{FF2B5EF4-FFF2-40B4-BE49-F238E27FC236}">
                <a16:creationId xmlns:a16="http://schemas.microsoft.com/office/drawing/2014/main" id="{8C142C28-F591-4BDA-916C-9864D18816F1}"/>
              </a:ext>
            </a:extLst>
          </p:cNvPr>
          <p:cNvSpPr/>
          <p:nvPr/>
        </p:nvSpPr>
        <p:spPr bwMode="auto">
          <a:xfrm flipH="1">
            <a:off x="2318642" y="4801001"/>
            <a:ext cx="22000" cy="75428"/>
          </a:xfrm>
          <a:custGeom>
            <a:avLst/>
            <a:gdLst>
              <a:gd name="T0" fmla="*/ 19 w 19"/>
              <a:gd name="T1" fmla="*/ 58 h 65"/>
              <a:gd name="T2" fmla="*/ 19 w 19"/>
              <a:gd name="T3" fmla="*/ 0 h 65"/>
              <a:gd name="T4" fmla="*/ 0 w 19"/>
              <a:gd name="T5" fmla="*/ 0 h 65"/>
              <a:gd name="T6" fmla="*/ 0 w 19"/>
              <a:gd name="T7" fmla="*/ 58 h 65"/>
              <a:gd name="T8" fmla="*/ 10 w 19"/>
              <a:gd name="T9" fmla="*/ 65 h 65"/>
              <a:gd name="T10" fmla="*/ 19 w 19"/>
              <a:gd name="T11" fmla="*/ 58 h 65"/>
            </a:gdLst>
            <a:ahLst/>
            <a:cxnLst>
              <a:cxn ang="0">
                <a:pos x="T0" y="T1"/>
              </a:cxn>
              <a:cxn ang="0">
                <a:pos x="T2" y="T3"/>
              </a:cxn>
              <a:cxn ang="0">
                <a:pos x="T4" y="T5"/>
              </a:cxn>
              <a:cxn ang="0">
                <a:pos x="T6" y="T7"/>
              </a:cxn>
              <a:cxn ang="0">
                <a:pos x="T8" y="T9"/>
              </a:cxn>
              <a:cxn ang="0">
                <a:pos x="T10" y="T11"/>
              </a:cxn>
            </a:cxnLst>
            <a:rect l="0" t="0" r="r" b="b"/>
            <a:pathLst>
              <a:path w="19" h="65">
                <a:moveTo>
                  <a:pt x="19" y="58"/>
                </a:moveTo>
                <a:cubicBezTo>
                  <a:pt x="19" y="0"/>
                  <a:pt x="19" y="0"/>
                  <a:pt x="19" y="0"/>
                </a:cubicBezTo>
                <a:cubicBezTo>
                  <a:pt x="0" y="0"/>
                  <a:pt x="0" y="0"/>
                  <a:pt x="0" y="0"/>
                </a:cubicBezTo>
                <a:cubicBezTo>
                  <a:pt x="0" y="58"/>
                  <a:pt x="0" y="58"/>
                  <a:pt x="0" y="58"/>
                </a:cubicBezTo>
                <a:cubicBezTo>
                  <a:pt x="0" y="62"/>
                  <a:pt x="4" y="65"/>
                  <a:pt x="10" y="65"/>
                </a:cubicBezTo>
                <a:cubicBezTo>
                  <a:pt x="15" y="65"/>
                  <a:pt x="19" y="62"/>
                  <a:pt x="19" y="58"/>
                </a:cubicBezTo>
                <a:close/>
              </a:path>
            </a:pathLst>
          </a:custGeom>
          <a:solidFill>
            <a:srgbClr val="A84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0" name="îSļíḓe">
            <a:extLst>
              <a:ext uri="{FF2B5EF4-FFF2-40B4-BE49-F238E27FC236}">
                <a16:creationId xmlns:a16="http://schemas.microsoft.com/office/drawing/2014/main" id="{EE4EA4DF-683C-425E-8F5C-B8164F5F03DC}"/>
              </a:ext>
            </a:extLst>
          </p:cNvPr>
          <p:cNvSpPr/>
          <p:nvPr/>
        </p:nvSpPr>
        <p:spPr bwMode="auto">
          <a:xfrm flipH="1">
            <a:off x="2265998" y="4633644"/>
            <a:ext cx="116286" cy="182285"/>
          </a:xfrm>
          <a:prstGeom prst="ellipse">
            <a:avLst/>
          </a:prstGeom>
          <a:solidFill>
            <a:srgbClr val="4482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1" name="í$lïḍe">
            <a:extLst>
              <a:ext uri="{FF2B5EF4-FFF2-40B4-BE49-F238E27FC236}">
                <a16:creationId xmlns:a16="http://schemas.microsoft.com/office/drawing/2014/main" id="{FE4A184A-9276-4125-B3F6-02215CFF0D22}"/>
              </a:ext>
            </a:extLst>
          </p:cNvPr>
          <p:cNvSpPr/>
          <p:nvPr/>
        </p:nvSpPr>
        <p:spPr bwMode="auto">
          <a:xfrm flipH="1">
            <a:off x="2094713" y="4442715"/>
            <a:ext cx="122571" cy="72285"/>
          </a:xfrm>
          <a:custGeom>
            <a:avLst/>
            <a:gdLst>
              <a:gd name="T0" fmla="*/ 156 w 156"/>
              <a:gd name="T1" fmla="*/ 48 h 92"/>
              <a:gd name="T2" fmla="*/ 74 w 156"/>
              <a:gd name="T3" fmla="*/ 0 h 92"/>
              <a:gd name="T4" fmla="*/ 0 w 156"/>
              <a:gd name="T5" fmla="*/ 44 h 92"/>
              <a:gd name="T6" fmla="*/ 82 w 156"/>
              <a:gd name="T7" fmla="*/ 92 h 92"/>
              <a:gd name="T8" fmla="*/ 156 w 156"/>
              <a:gd name="T9" fmla="*/ 48 h 92"/>
            </a:gdLst>
            <a:ahLst/>
            <a:cxnLst>
              <a:cxn ang="0">
                <a:pos x="T0" y="T1"/>
              </a:cxn>
              <a:cxn ang="0">
                <a:pos x="T2" y="T3"/>
              </a:cxn>
              <a:cxn ang="0">
                <a:pos x="T4" y="T5"/>
              </a:cxn>
              <a:cxn ang="0">
                <a:pos x="T6" y="T7"/>
              </a:cxn>
              <a:cxn ang="0">
                <a:pos x="T8" y="T9"/>
              </a:cxn>
            </a:cxnLst>
            <a:rect l="0" t="0" r="r" b="b"/>
            <a:pathLst>
              <a:path w="156" h="92">
                <a:moveTo>
                  <a:pt x="156" y="48"/>
                </a:moveTo>
                <a:lnTo>
                  <a:pt x="74" y="0"/>
                </a:lnTo>
                <a:lnTo>
                  <a:pt x="0" y="44"/>
                </a:lnTo>
                <a:lnTo>
                  <a:pt x="82" y="92"/>
                </a:lnTo>
                <a:lnTo>
                  <a:pt x="156" y="48"/>
                </a:lnTo>
                <a:close/>
              </a:path>
            </a:pathLst>
          </a:custGeom>
          <a:solidFill>
            <a:srgbClr val="F98A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2" name="ïšḷíḓe">
            <a:extLst>
              <a:ext uri="{FF2B5EF4-FFF2-40B4-BE49-F238E27FC236}">
                <a16:creationId xmlns:a16="http://schemas.microsoft.com/office/drawing/2014/main" id="{EDC4C0F7-BE2C-4E49-AF2F-1B308D4839A8}"/>
              </a:ext>
            </a:extLst>
          </p:cNvPr>
          <p:cNvSpPr/>
          <p:nvPr/>
        </p:nvSpPr>
        <p:spPr bwMode="auto">
          <a:xfrm flipH="1">
            <a:off x="2094713" y="4442715"/>
            <a:ext cx="122571" cy="72285"/>
          </a:xfrm>
          <a:custGeom>
            <a:avLst/>
            <a:gdLst>
              <a:gd name="T0" fmla="*/ 156 w 156"/>
              <a:gd name="T1" fmla="*/ 48 h 92"/>
              <a:gd name="T2" fmla="*/ 74 w 156"/>
              <a:gd name="T3" fmla="*/ 0 h 92"/>
              <a:gd name="T4" fmla="*/ 0 w 156"/>
              <a:gd name="T5" fmla="*/ 44 h 92"/>
              <a:gd name="T6" fmla="*/ 82 w 156"/>
              <a:gd name="T7" fmla="*/ 92 h 92"/>
              <a:gd name="T8" fmla="*/ 156 w 156"/>
              <a:gd name="T9" fmla="*/ 48 h 92"/>
            </a:gdLst>
            <a:ahLst/>
            <a:cxnLst>
              <a:cxn ang="0">
                <a:pos x="T0" y="T1"/>
              </a:cxn>
              <a:cxn ang="0">
                <a:pos x="T2" y="T3"/>
              </a:cxn>
              <a:cxn ang="0">
                <a:pos x="T4" y="T5"/>
              </a:cxn>
              <a:cxn ang="0">
                <a:pos x="T6" y="T7"/>
              </a:cxn>
              <a:cxn ang="0">
                <a:pos x="T8" y="T9"/>
              </a:cxn>
            </a:cxnLst>
            <a:rect l="0" t="0" r="r" b="b"/>
            <a:pathLst>
              <a:path w="156" h="92">
                <a:moveTo>
                  <a:pt x="156" y="48"/>
                </a:moveTo>
                <a:lnTo>
                  <a:pt x="74" y="0"/>
                </a:lnTo>
                <a:lnTo>
                  <a:pt x="0" y="44"/>
                </a:lnTo>
                <a:lnTo>
                  <a:pt x="82" y="92"/>
                </a:lnTo>
                <a:lnTo>
                  <a:pt x="156"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3" name="iṩ1îdê">
            <a:extLst>
              <a:ext uri="{FF2B5EF4-FFF2-40B4-BE49-F238E27FC236}">
                <a16:creationId xmlns:a16="http://schemas.microsoft.com/office/drawing/2014/main" id="{1B56A51D-3CB4-4FEE-8892-D7A72EF30D9F}"/>
              </a:ext>
            </a:extLst>
          </p:cNvPr>
          <p:cNvSpPr/>
          <p:nvPr/>
        </p:nvSpPr>
        <p:spPr bwMode="auto">
          <a:xfrm flipH="1">
            <a:off x="2169356" y="4405787"/>
            <a:ext cx="113143" cy="57358"/>
          </a:xfrm>
          <a:custGeom>
            <a:avLst/>
            <a:gdLst>
              <a:gd name="T0" fmla="*/ 34 w 98"/>
              <a:gd name="T1" fmla="*/ 0 h 50"/>
              <a:gd name="T2" fmla="*/ 20 w 98"/>
              <a:gd name="T3" fmla="*/ 2 h 50"/>
              <a:gd name="T4" fmla="*/ 24 w 98"/>
              <a:gd name="T5" fmla="*/ 42 h 50"/>
              <a:gd name="T6" fmla="*/ 50 w 98"/>
              <a:gd name="T7" fmla="*/ 48 h 50"/>
              <a:gd name="T8" fmla="*/ 68 w 98"/>
              <a:gd name="T9" fmla="*/ 45 h 50"/>
              <a:gd name="T10" fmla="*/ 77 w 98"/>
              <a:gd name="T11" fmla="*/ 50 h 50"/>
              <a:gd name="T12" fmla="*/ 93 w 98"/>
              <a:gd name="T13" fmla="*/ 41 h 50"/>
              <a:gd name="T14" fmla="*/ 88 w 98"/>
              <a:gd name="T15" fmla="*/ 38 h 50"/>
              <a:gd name="T16" fmla="*/ 76 w 98"/>
              <a:gd name="T17" fmla="*/ 14 h 50"/>
              <a:gd name="T18" fmla="*/ 34 w 98"/>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50">
                <a:moveTo>
                  <a:pt x="34" y="0"/>
                </a:moveTo>
                <a:cubicBezTo>
                  <a:pt x="29" y="0"/>
                  <a:pt x="24" y="0"/>
                  <a:pt x="20" y="2"/>
                </a:cubicBezTo>
                <a:cubicBezTo>
                  <a:pt x="0" y="9"/>
                  <a:pt x="11" y="34"/>
                  <a:pt x="24" y="42"/>
                </a:cubicBezTo>
                <a:cubicBezTo>
                  <a:pt x="30" y="46"/>
                  <a:pt x="40" y="48"/>
                  <a:pt x="50" y="48"/>
                </a:cubicBezTo>
                <a:cubicBezTo>
                  <a:pt x="56" y="48"/>
                  <a:pt x="63" y="47"/>
                  <a:pt x="68" y="45"/>
                </a:cubicBezTo>
                <a:cubicBezTo>
                  <a:pt x="77" y="50"/>
                  <a:pt x="77" y="50"/>
                  <a:pt x="77" y="50"/>
                </a:cubicBezTo>
                <a:cubicBezTo>
                  <a:pt x="93" y="41"/>
                  <a:pt x="93" y="41"/>
                  <a:pt x="93" y="41"/>
                </a:cubicBezTo>
                <a:cubicBezTo>
                  <a:pt x="88" y="38"/>
                  <a:pt x="88" y="38"/>
                  <a:pt x="88" y="38"/>
                </a:cubicBezTo>
                <a:cubicBezTo>
                  <a:pt x="98" y="31"/>
                  <a:pt x="86" y="20"/>
                  <a:pt x="76" y="14"/>
                </a:cubicBezTo>
                <a:cubicBezTo>
                  <a:pt x="66" y="8"/>
                  <a:pt x="50" y="0"/>
                  <a:pt x="34" y="0"/>
                </a:cubicBezTo>
              </a:path>
            </a:pathLst>
          </a:custGeom>
          <a:solidFill>
            <a:srgbClr val="898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4" name="î$ḷïďe">
            <a:extLst>
              <a:ext uri="{FF2B5EF4-FFF2-40B4-BE49-F238E27FC236}">
                <a16:creationId xmlns:a16="http://schemas.microsoft.com/office/drawing/2014/main" id="{DAB6F0F6-301E-4274-82E6-4C335E88ACB7}"/>
              </a:ext>
            </a:extLst>
          </p:cNvPr>
          <p:cNvSpPr/>
          <p:nvPr/>
        </p:nvSpPr>
        <p:spPr bwMode="auto">
          <a:xfrm flipH="1">
            <a:off x="2144999" y="4452930"/>
            <a:ext cx="48714" cy="24357"/>
          </a:xfrm>
          <a:custGeom>
            <a:avLst/>
            <a:gdLst>
              <a:gd name="T0" fmla="*/ 16 w 42"/>
              <a:gd name="T1" fmla="*/ 0 h 21"/>
              <a:gd name="T2" fmla="*/ 0 w 42"/>
              <a:gd name="T3" fmla="*/ 9 h 21"/>
              <a:gd name="T4" fmla="*/ 21 w 42"/>
              <a:gd name="T5" fmla="*/ 18 h 21"/>
              <a:gd name="T6" fmla="*/ 29 w 42"/>
              <a:gd name="T7" fmla="*/ 21 h 21"/>
              <a:gd name="T8" fmla="*/ 33 w 42"/>
              <a:gd name="T9" fmla="*/ 20 h 21"/>
              <a:gd name="T10" fmla="*/ 40 w 42"/>
              <a:gd name="T11" fmla="*/ 14 h 21"/>
              <a:gd name="T12" fmla="*/ 16 w 4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42" h="21">
                <a:moveTo>
                  <a:pt x="16" y="0"/>
                </a:moveTo>
                <a:cubicBezTo>
                  <a:pt x="0" y="9"/>
                  <a:pt x="0" y="9"/>
                  <a:pt x="0" y="9"/>
                </a:cubicBezTo>
                <a:cubicBezTo>
                  <a:pt x="21" y="18"/>
                  <a:pt x="21" y="18"/>
                  <a:pt x="21" y="18"/>
                </a:cubicBezTo>
                <a:cubicBezTo>
                  <a:pt x="22" y="19"/>
                  <a:pt x="25" y="21"/>
                  <a:pt x="29" y="21"/>
                </a:cubicBezTo>
                <a:cubicBezTo>
                  <a:pt x="30" y="21"/>
                  <a:pt x="32" y="21"/>
                  <a:pt x="33" y="20"/>
                </a:cubicBezTo>
                <a:cubicBezTo>
                  <a:pt x="39" y="18"/>
                  <a:pt x="42" y="16"/>
                  <a:pt x="40" y="14"/>
                </a:cubicBezTo>
                <a:cubicBezTo>
                  <a:pt x="16" y="0"/>
                  <a:pt x="16" y="0"/>
                  <a:pt x="1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5" name="íŝḷiḓé">
            <a:extLst>
              <a:ext uri="{FF2B5EF4-FFF2-40B4-BE49-F238E27FC236}">
                <a16:creationId xmlns:a16="http://schemas.microsoft.com/office/drawing/2014/main" id="{44BC20E3-6476-402E-A59D-70D71223C113}"/>
              </a:ext>
            </a:extLst>
          </p:cNvPr>
          <p:cNvSpPr/>
          <p:nvPr/>
        </p:nvSpPr>
        <p:spPr bwMode="auto">
          <a:xfrm flipH="1">
            <a:off x="2144999" y="4405002"/>
            <a:ext cx="22000" cy="74643"/>
          </a:xfrm>
          <a:custGeom>
            <a:avLst/>
            <a:gdLst>
              <a:gd name="T0" fmla="*/ 19 w 19"/>
              <a:gd name="T1" fmla="*/ 58 h 65"/>
              <a:gd name="T2" fmla="*/ 19 w 19"/>
              <a:gd name="T3" fmla="*/ 0 h 65"/>
              <a:gd name="T4" fmla="*/ 0 w 19"/>
              <a:gd name="T5" fmla="*/ 0 h 65"/>
              <a:gd name="T6" fmla="*/ 0 w 19"/>
              <a:gd name="T7" fmla="*/ 58 h 65"/>
              <a:gd name="T8" fmla="*/ 9 w 19"/>
              <a:gd name="T9" fmla="*/ 65 h 65"/>
              <a:gd name="T10" fmla="*/ 19 w 19"/>
              <a:gd name="T11" fmla="*/ 58 h 65"/>
            </a:gdLst>
            <a:ahLst/>
            <a:cxnLst>
              <a:cxn ang="0">
                <a:pos x="T0" y="T1"/>
              </a:cxn>
              <a:cxn ang="0">
                <a:pos x="T2" y="T3"/>
              </a:cxn>
              <a:cxn ang="0">
                <a:pos x="T4" y="T5"/>
              </a:cxn>
              <a:cxn ang="0">
                <a:pos x="T6" y="T7"/>
              </a:cxn>
              <a:cxn ang="0">
                <a:pos x="T8" y="T9"/>
              </a:cxn>
              <a:cxn ang="0">
                <a:pos x="T10" y="T11"/>
              </a:cxn>
            </a:cxnLst>
            <a:rect l="0" t="0" r="r" b="b"/>
            <a:pathLst>
              <a:path w="19" h="65">
                <a:moveTo>
                  <a:pt x="19" y="58"/>
                </a:moveTo>
                <a:cubicBezTo>
                  <a:pt x="19" y="0"/>
                  <a:pt x="19" y="0"/>
                  <a:pt x="19" y="0"/>
                </a:cubicBezTo>
                <a:cubicBezTo>
                  <a:pt x="0" y="0"/>
                  <a:pt x="0" y="0"/>
                  <a:pt x="0" y="0"/>
                </a:cubicBezTo>
                <a:cubicBezTo>
                  <a:pt x="0" y="58"/>
                  <a:pt x="0" y="58"/>
                  <a:pt x="0" y="58"/>
                </a:cubicBezTo>
                <a:cubicBezTo>
                  <a:pt x="0" y="62"/>
                  <a:pt x="4" y="65"/>
                  <a:pt x="9" y="65"/>
                </a:cubicBezTo>
                <a:cubicBezTo>
                  <a:pt x="15" y="65"/>
                  <a:pt x="19" y="62"/>
                  <a:pt x="19" y="58"/>
                </a:cubicBezTo>
                <a:close/>
              </a:path>
            </a:pathLst>
          </a:custGeom>
          <a:solidFill>
            <a:srgbClr val="A84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6" name="iṡļiḓê">
            <a:extLst>
              <a:ext uri="{FF2B5EF4-FFF2-40B4-BE49-F238E27FC236}">
                <a16:creationId xmlns:a16="http://schemas.microsoft.com/office/drawing/2014/main" id="{752F16C1-B04A-472C-9C47-49DEDAB34A7E}"/>
              </a:ext>
            </a:extLst>
          </p:cNvPr>
          <p:cNvSpPr/>
          <p:nvPr/>
        </p:nvSpPr>
        <p:spPr bwMode="auto">
          <a:xfrm flipH="1">
            <a:off x="2092357" y="4235287"/>
            <a:ext cx="116286" cy="184643"/>
          </a:xfrm>
          <a:prstGeom prst="ellipse">
            <a:avLst/>
          </a:prstGeom>
          <a:solidFill>
            <a:srgbClr val="518F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7" name="íṩḷíde">
            <a:extLst>
              <a:ext uri="{FF2B5EF4-FFF2-40B4-BE49-F238E27FC236}">
                <a16:creationId xmlns:a16="http://schemas.microsoft.com/office/drawing/2014/main" id="{96AB3F00-99A8-4980-8D8B-8A16F0B96ED9}"/>
              </a:ext>
            </a:extLst>
          </p:cNvPr>
          <p:cNvSpPr/>
          <p:nvPr/>
        </p:nvSpPr>
        <p:spPr bwMode="auto">
          <a:xfrm flipH="1">
            <a:off x="1971356" y="4516572"/>
            <a:ext cx="124142" cy="72285"/>
          </a:xfrm>
          <a:custGeom>
            <a:avLst/>
            <a:gdLst>
              <a:gd name="T0" fmla="*/ 75 w 158"/>
              <a:gd name="T1" fmla="*/ 0 h 92"/>
              <a:gd name="T2" fmla="*/ 0 w 158"/>
              <a:gd name="T3" fmla="*/ 43 h 92"/>
              <a:gd name="T4" fmla="*/ 83 w 158"/>
              <a:gd name="T5" fmla="*/ 92 h 92"/>
              <a:gd name="T6" fmla="*/ 158 w 158"/>
              <a:gd name="T7" fmla="*/ 48 h 92"/>
              <a:gd name="T8" fmla="*/ 75 w 158"/>
              <a:gd name="T9" fmla="*/ 0 h 92"/>
            </a:gdLst>
            <a:ahLst/>
            <a:cxnLst>
              <a:cxn ang="0">
                <a:pos x="T0" y="T1"/>
              </a:cxn>
              <a:cxn ang="0">
                <a:pos x="T2" y="T3"/>
              </a:cxn>
              <a:cxn ang="0">
                <a:pos x="T4" y="T5"/>
              </a:cxn>
              <a:cxn ang="0">
                <a:pos x="T6" y="T7"/>
              </a:cxn>
              <a:cxn ang="0">
                <a:pos x="T8" y="T9"/>
              </a:cxn>
            </a:cxnLst>
            <a:rect l="0" t="0" r="r" b="b"/>
            <a:pathLst>
              <a:path w="158" h="92">
                <a:moveTo>
                  <a:pt x="75" y="0"/>
                </a:moveTo>
                <a:lnTo>
                  <a:pt x="0" y="43"/>
                </a:lnTo>
                <a:lnTo>
                  <a:pt x="83" y="92"/>
                </a:lnTo>
                <a:lnTo>
                  <a:pt x="158" y="48"/>
                </a:lnTo>
                <a:lnTo>
                  <a:pt x="75" y="0"/>
                </a:lnTo>
                <a:close/>
              </a:path>
            </a:pathLst>
          </a:custGeom>
          <a:solidFill>
            <a:srgbClr val="F98A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8" name="îŝľíḋè">
            <a:extLst>
              <a:ext uri="{FF2B5EF4-FFF2-40B4-BE49-F238E27FC236}">
                <a16:creationId xmlns:a16="http://schemas.microsoft.com/office/drawing/2014/main" id="{A7F433B7-D070-4C98-9A11-C81481F38BF7}"/>
              </a:ext>
            </a:extLst>
          </p:cNvPr>
          <p:cNvSpPr/>
          <p:nvPr/>
        </p:nvSpPr>
        <p:spPr bwMode="auto">
          <a:xfrm flipH="1">
            <a:off x="1971356" y="4516572"/>
            <a:ext cx="124142" cy="72285"/>
          </a:xfrm>
          <a:custGeom>
            <a:avLst/>
            <a:gdLst>
              <a:gd name="T0" fmla="*/ 75 w 158"/>
              <a:gd name="T1" fmla="*/ 0 h 92"/>
              <a:gd name="T2" fmla="*/ 0 w 158"/>
              <a:gd name="T3" fmla="*/ 43 h 92"/>
              <a:gd name="T4" fmla="*/ 83 w 158"/>
              <a:gd name="T5" fmla="*/ 92 h 92"/>
              <a:gd name="T6" fmla="*/ 158 w 158"/>
              <a:gd name="T7" fmla="*/ 48 h 92"/>
              <a:gd name="T8" fmla="*/ 75 w 158"/>
              <a:gd name="T9" fmla="*/ 0 h 92"/>
            </a:gdLst>
            <a:ahLst/>
            <a:cxnLst>
              <a:cxn ang="0">
                <a:pos x="T0" y="T1"/>
              </a:cxn>
              <a:cxn ang="0">
                <a:pos x="T2" y="T3"/>
              </a:cxn>
              <a:cxn ang="0">
                <a:pos x="T4" y="T5"/>
              </a:cxn>
              <a:cxn ang="0">
                <a:pos x="T6" y="T7"/>
              </a:cxn>
              <a:cxn ang="0">
                <a:pos x="T8" y="T9"/>
              </a:cxn>
            </a:cxnLst>
            <a:rect l="0" t="0" r="r" b="b"/>
            <a:pathLst>
              <a:path w="158" h="92">
                <a:moveTo>
                  <a:pt x="75" y="0"/>
                </a:moveTo>
                <a:lnTo>
                  <a:pt x="0" y="43"/>
                </a:lnTo>
                <a:lnTo>
                  <a:pt x="83" y="92"/>
                </a:lnTo>
                <a:lnTo>
                  <a:pt x="158" y="48"/>
                </a:lnTo>
                <a:lnTo>
                  <a:pt x="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9" name="îs1îďé">
            <a:extLst>
              <a:ext uri="{FF2B5EF4-FFF2-40B4-BE49-F238E27FC236}">
                <a16:creationId xmlns:a16="http://schemas.microsoft.com/office/drawing/2014/main" id="{BC399B53-7D0C-4167-8A62-1BA4F66EE648}"/>
              </a:ext>
            </a:extLst>
          </p:cNvPr>
          <p:cNvSpPr/>
          <p:nvPr/>
        </p:nvSpPr>
        <p:spPr bwMode="auto">
          <a:xfrm flipH="1">
            <a:off x="2045999" y="4482788"/>
            <a:ext cx="100571" cy="54215"/>
          </a:xfrm>
          <a:custGeom>
            <a:avLst/>
            <a:gdLst>
              <a:gd name="T0" fmla="*/ 42 w 87"/>
              <a:gd name="T1" fmla="*/ 0 h 47"/>
              <a:gd name="T2" fmla="*/ 0 w 87"/>
              <a:gd name="T3" fmla="*/ 24 h 47"/>
              <a:gd name="T4" fmla="*/ 13 w 87"/>
              <a:gd name="T5" fmla="*/ 39 h 47"/>
              <a:gd name="T6" fmla="*/ 39 w 87"/>
              <a:gd name="T7" fmla="*/ 45 h 47"/>
              <a:gd name="T8" fmla="*/ 57 w 87"/>
              <a:gd name="T9" fmla="*/ 42 h 47"/>
              <a:gd name="T10" fmla="*/ 66 w 87"/>
              <a:gd name="T11" fmla="*/ 47 h 47"/>
              <a:gd name="T12" fmla="*/ 81 w 87"/>
              <a:gd name="T13" fmla="*/ 38 h 47"/>
              <a:gd name="T14" fmla="*/ 77 w 87"/>
              <a:gd name="T15" fmla="*/ 35 h 47"/>
              <a:gd name="T16" fmla="*/ 65 w 87"/>
              <a:gd name="T17" fmla="*/ 11 h 47"/>
              <a:gd name="T18" fmla="*/ 42 w 87"/>
              <a:gd name="T1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47">
                <a:moveTo>
                  <a:pt x="42" y="0"/>
                </a:moveTo>
                <a:cubicBezTo>
                  <a:pt x="0" y="24"/>
                  <a:pt x="0" y="24"/>
                  <a:pt x="0" y="24"/>
                </a:cubicBezTo>
                <a:cubicBezTo>
                  <a:pt x="3" y="30"/>
                  <a:pt x="8" y="36"/>
                  <a:pt x="13" y="39"/>
                </a:cubicBezTo>
                <a:cubicBezTo>
                  <a:pt x="19" y="43"/>
                  <a:pt x="29" y="45"/>
                  <a:pt x="39" y="45"/>
                </a:cubicBezTo>
                <a:cubicBezTo>
                  <a:pt x="45" y="45"/>
                  <a:pt x="51" y="44"/>
                  <a:pt x="57" y="42"/>
                </a:cubicBezTo>
                <a:cubicBezTo>
                  <a:pt x="66" y="47"/>
                  <a:pt x="66" y="47"/>
                  <a:pt x="66" y="47"/>
                </a:cubicBezTo>
                <a:cubicBezTo>
                  <a:pt x="81" y="38"/>
                  <a:pt x="81" y="38"/>
                  <a:pt x="81" y="38"/>
                </a:cubicBezTo>
                <a:cubicBezTo>
                  <a:pt x="77" y="35"/>
                  <a:pt x="77" y="35"/>
                  <a:pt x="77" y="35"/>
                </a:cubicBezTo>
                <a:cubicBezTo>
                  <a:pt x="87" y="28"/>
                  <a:pt x="75" y="17"/>
                  <a:pt x="65" y="11"/>
                </a:cubicBezTo>
                <a:cubicBezTo>
                  <a:pt x="59" y="7"/>
                  <a:pt x="51" y="3"/>
                  <a:pt x="42" y="0"/>
                </a:cubicBezTo>
              </a:path>
            </a:pathLst>
          </a:custGeom>
          <a:solidFill>
            <a:srgbClr val="898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0" name="íṡliḍé">
            <a:extLst>
              <a:ext uri="{FF2B5EF4-FFF2-40B4-BE49-F238E27FC236}">
                <a16:creationId xmlns:a16="http://schemas.microsoft.com/office/drawing/2014/main" id="{6CA38E77-3CF6-438B-AF93-F53B2A42C238}"/>
              </a:ext>
            </a:extLst>
          </p:cNvPr>
          <p:cNvSpPr/>
          <p:nvPr/>
        </p:nvSpPr>
        <p:spPr bwMode="auto">
          <a:xfrm flipH="1">
            <a:off x="2097855" y="4479645"/>
            <a:ext cx="52643" cy="30643"/>
          </a:xfrm>
          <a:custGeom>
            <a:avLst/>
            <a:gdLst>
              <a:gd name="T0" fmla="*/ 26 w 46"/>
              <a:gd name="T1" fmla="*/ 0 h 27"/>
              <a:gd name="T2" fmla="*/ 13 w 46"/>
              <a:gd name="T3" fmla="*/ 2 h 27"/>
              <a:gd name="T4" fmla="*/ 4 w 46"/>
              <a:gd name="T5" fmla="*/ 27 h 27"/>
              <a:gd name="T6" fmla="*/ 46 w 46"/>
              <a:gd name="T7" fmla="*/ 3 h 27"/>
              <a:gd name="T8" fmla="*/ 26 w 46"/>
              <a:gd name="T9" fmla="*/ 0 h 27"/>
            </a:gdLst>
            <a:ahLst/>
            <a:cxnLst>
              <a:cxn ang="0">
                <a:pos x="T0" y="T1"/>
              </a:cxn>
              <a:cxn ang="0">
                <a:pos x="T2" y="T3"/>
              </a:cxn>
              <a:cxn ang="0">
                <a:pos x="T4" y="T5"/>
              </a:cxn>
              <a:cxn ang="0">
                <a:pos x="T6" y="T7"/>
              </a:cxn>
              <a:cxn ang="0">
                <a:pos x="T8" y="T9"/>
              </a:cxn>
            </a:cxnLst>
            <a:rect l="0" t="0" r="r" b="b"/>
            <a:pathLst>
              <a:path w="46" h="27">
                <a:moveTo>
                  <a:pt x="26" y="0"/>
                </a:moveTo>
                <a:cubicBezTo>
                  <a:pt x="22" y="0"/>
                  <a:pt x="17" y="0"/>
                  <a:pt x="13" y="2"/>
                </a:cubicBezTo>
                <a:cubicBezTo>
                  <a:pt x="0" y="6"/>
                  <a:pt x="0" y="17"/>
                  <a:pt x="4" y="27"/>
                </a:cubicBezTo>
                <a:cubicBezTo>
                  <a:pt x="46" y="3"/>
                  <a:pt x="46" y="3"/>
                  <a:pt x="46" y="3"/>
                </a:cubicBezTo>
                <a:cubicBezTo>
                  <a:pt x="39" y="1"/>
                  <a:pt x="33" y="0"/>
                  <a:pt x="2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1" name="îŝ1íḍè">
            <a:extLst>
              <a:ext uri="{FF2B5EF4-FFF2-40B4-BE49-F238E27FC236}">
                <a16:creationId xmlns:a16="http://schemas.microsoft.com/office/drawing/2014/main" id="{695468B8-2573-497C-9263-CACC4882C3C4}"/>
              </a:ext>
            </a:extLst>
          </p:cNvPr>
          <p:cNvSpPr/>
          <p:nvPr/>
        </p:nvSpPr>
        <p:spPr bwMode="auto">
          <a:xfrm flipH="1">
            <a:off x="2021642" y="4526787"/>
            <a:ext cx="48714" cy="23571"/>
          </a:xfrm>
          <a:custGeom>
            <a:avLst/>
            <a:gdLst>
              <a:gd name="T0" fmla="*/ 15 w 42"/>
              <a:gd name="T1" fmla="*/ 0 h 21"/>
              <a:gd name="T2" fmla="*/ 0 w 42"/>
              <a:gd name="T3" fmla="*/ 9 h 21"/>
              <a:gd name="T4" fmla="*/ 20 w 42"/>
              <a:gd name="T5" fmla="*/ 18 h 21"/>
              <a:gd name="T6" fmla="*/ 29 w 42"/>
              <a:gd name="T7" fmla="*/ 21 h 21"/>
              <a:gd name="T8" fmla="*/ 33 w 42"/>
              <a:gd name="T9" fmla="*/ 20 h 21"/>
              <a:gd name="T10" fmla="*/ 40 w 42"/>
              <a:gd name="T11" fmla="*/ 14 h 21"/>
              <a:gd name="T12" fmla="*/ 15 w 4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42" h="21">
                <a:moveTo>
                  <a:pt x="15" y="0"/>
                </a:moveTo>
                <a:cubicBezTo>
                  <a:pt x="0" y="9"/>
                  <a:pt x="0" y="9"/>
                  <a:pt x="0" y="9"/>
                </a:cubicBezTo>
                <a:cubicBezTo>
                  <a:pt x="20" y="18"/>
                  <a:pt x="20" y="18"/>
                  <a:pt x="20" y="18"/>
                </a:cubicBezTo>
                <a:cubicBezTo>
                  <a:pt x="22" y="19"/>
                  <a:pt x="25" y="21"/>
                  <a:pt x="29" y="21"/>
                </a:cubicBezTo>
                <a:cubicBezTo>
                  <a:pt x="30" y="21"/>
                  <a:pt x="31" y="21"/>
                  <a:pt x="33" y="20"/>
                </a:cubicBezTo>
                <a:cubicBezTo>
                  <a:pt x="39" y="18"/>
                  <a:pt x="42" y="16"/>
                  <a:pt x="40" y="14"/>
                </a:cubicBezTo>
                <a:cubicBezTo>
                  <a:pt x="15" y="0"/>
                  <a:pt x="15" y="0"/>
                  <a:pt x="15"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2" name="íSḷidé">
            <a:extLst>
              <a:ext uri="{FF2B5EF4-FFF2-40B4-BE49-F238E27FC236}">
                <a16:creationId xmlns:a16="http://schemas.microsoft.com/office/drawing/2014/main" id="{1903003F-370A-425A-9EED-D6AF9872153B}"/>
              </a:ext>
            </a:extLst>
          </p:cNvPr>
          <p:cNvSpPr/>
          <p:nvPr/>
        </p:nvSpPr>
        <p:spPr bwMode="auto">
          <a:xfrm flipH="1">
            <a:off x="2021642" y="4478072"/>
            <a:ext cx="23571" cy="74643"/>
          </a:xfrm>
          <a:custGeom>
            <a:avLst/>
            <a:gdLst>
              <a:gd name="T0" fmla="*/ 20 w 20"/>
              <a:gd name="T1" fmla="*/ 58 h 65"/>
              <a:gd name="T2" fmla="*/ 20 w 20"/>
              <a:gd name="T3" fmla="*/ 0 h 65"/>
              <a:gd name="T4" fmla="*/ 0 w 20"/>
              <a:gd name="T5" fmla="*/ 0 h 65"/>
              <a:gd name="T6" fmla="*/ 0 w 20"/>
              <a:gd name="T7" fmla="*/ 58 h 65"/>
              <a:gd name="T8" fmla="*/ 10 w 20"/>
              <a:gd name="T9" fmla="*/ 65 h 65"/>
              <a:gd name="T10" fmla="*/ 20 w 20"/>
              <a:gd name="T11" fmla="*/ 58 h 65"/>
            </a:gdLst>
            <a:ahLst/>
            <a:cxnLst>
              <a:cxn ang="0">
                <a:pos x="T0" y="T1"/>
              </a:cxn>
              <a:cxn ang="0">
                <a:pos x="T2" y="T3"/>
              </a:cxn>
              <a:cxn ang="0">
                <a:pos x="T4" y="T5"/>
              </a:cxn>
              <a:cxn ang="0">
                <a:pos x="T6" y="T7"/>
              </a:cxn>
              <a:cxn ang="0">
                <a:pos x="T8" y="T9"/>
              </a:cxn>
              <a:cxn ang="0">
                <a:pos x="T10" y="T11"/>
              </a:cxn>
            </a:cxnLst>
            <a:rect l="0" t="0" r="r" b="b"/>
            <a:pathLst>
              <a:path w="20" h="65">
                <a:moveTo>
                  <a:pt x="20" y="58"/>
                </a:moveTo>
                <a:cubicBezTo>
                  <a:pt x="20" y="0"/>
                  <a:pt x="20" y="0"/>
                  <a:pt x="20" y="0"/>
                </a:cubicBezTo>
                <a:cubicBezTo>
                  <a:pt x="0" y="0"/>
                  <a:pt x="0" y="0"/>
                  <a:pt x="0" y="0"/>
                </a:cubicBezTo>
                <a:cubicBezTo>
                  <a:pt x="0" y="58"/>
                  <a:pt x="0" y="58"/>
                  <a:pt x="0" y="58"/>
                </a:cubicBezTo>
                <a:cubicBezTo>
                  <a:pt x="0" y="62"/>
                  <a:pt x="5" y="65"/>
                  <a:pt x="10" y="65"/>
                </a:cubicBezTo>
                <a:cubicBezTo>
                  <a:pt x="15" y="65"/>
                  <a:pt x="20" y="62"/>
                  <a:pt x="20" y="58"/>
                </a:cubicBezTo>
                <a:close/>
              </a:path>
            </a:pathLst>
          </a:custGeom>
          <a:solidFill>
            <a:srgbClr val="A84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3" name="i$1íḍe">
            <a:extLst>
              <a:ext uri="{FF2B5EF4-FFF2-40B4-BE49-F238E27FC236}">
                <a16:creationId xmlns:a16="http://schemas.microsoft.com/office/drawing/2014/main" id="{C2FD1EFD-7B7D-49D2-80CA-B15A392D01EE}"/>
              </a:ext>
            </a:extLst>
          </p:cNvPr>
          <p:cNvSpPr/>
          <p:nvPr/>
        </p:nvSpPr>
        <p:spPr bwMode="auto">
          <a:xfrm flipH="1">
            <a:off x="1968998" y="4309144"/>
            <a:ext cx="117072" cy="183857"/>
          </a:xfrm>
          <a:prstGeom prst="ellipse">
            <a:avLst/>
          </a:prstGeom>
          <a:solidFill>
            <a:srgbClr val="518F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4" name="îşľíḑé">
            <a:extLst>
              <a:ext uri="{FF2B5EF4-FFF2-40B4-BE49-F238E27FC236}">
                <a16:creationId xmlns:a16="http://schemas.microsoft.com/office/drawing/2014/main" id="{C590F097-FC51-4E38-BC75-73EE612467AE}"/>
              </a:ext>
            </a:extLst>
          </p:cNvPr>
          <p:cNvSpPr/>
          <p:nvPr/>
        </p:nvSpPr>
        <p:spPr bwMode="auto">
          <a:xfrm flipH="1">
            <a:off x="1842499" y="4592001"/>
            <a:ext cx="124142" cy="71500"/>
          </a:xfrm>
          <a:custGeom>
            <a:avLst/>
            <a:gdLst>
              <a:gd name="T0" fmla="*/ 75 w 158"/>
              <a:gd name="T1" fmla="*/ 0 h 91"/>
              <a:gd name="T2" fmla="*/ 0 w 158"/>
              <a:gd name="T3" fmla="*/ 43 h 91"/>
              <a:gd name="T4" fmla="*/ 84 w 158"/>
              <a:gd name="T5" fmla="*/ 91 h 91"/>
              <a:gd name="T6" fmla="*/ 158 w 158"/>
              <a:gd name="T7" fmla="*/ 47 h 91"/>
              <a:gd name="T8" fmla="*/ 75 w 158"/>
              <a:gd name="T9" fmla="*/ 0 h 91"/>
            </a:gdLst>
            <a:ahLst/>
            <a:cxnLst>
              <a:cxn ang="0">
                <a:pos x="T0" y="T1"/>
              </a:cxn>
              <a:cxn ang="0">
                <a:pos x="T2" y="T3"/>
              </a:cxn>
              <a:cxn ang="0">
                <a:pos x="T4" y="T5"/>
              </a:cxn>
              <a:cxn ang="0">
                <a:pos x="T6" y="T7"/>
              </a:cxn>
              <a:cxn ang="0">
                <a:pos x="T8" y="T9"/>
              </a:cxn>
            </a:cxnLst>
            <a:rect l="0" t="0" r="r" b="b"/>
            <a:pathLst>
              <a:path w="158" h="91">
                <a:moveTo>
                  <a:pt x="75" y="0"/>
                </a:moveTo>
                <a:lnTo>
                  <a:pt x="0" y="43"/>
                </a:lnTo>
                <a:lnTo>
                  <a:pt x="84" y="91"/>
                </a:lnTo>
                <a:lnTo>
                  <a:pt x="158" y="47"/>
                </a:lnTo>
                <a:lnTo>
                  <a:pt x="75" y="0"/>
                </a:lnTo>
                <a:close/>
              </a:path>
            </a:pathLst>
          </a:custGeom>
          <a:solidFill>
            <a:srgbClr val="F98A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5" name="íṡļiḓè">
            <a:extLst>
              <a:ext uri="{FF2B5EF4-FFF2-40B4-BE49-F238E27FC236}">
                <a16:creationId xmlns:a16="http://schemas.microsoft.com/office/drawing/2014/main" id="{6408F75F-094F-465D-9833-E53DC4A261D4}"/>
              </a:ext>
            </a:extLst>
          </p:cNvPr>
          <p:cNvSpPr/>
          <p:nvPr/>
        </p:nvSpPr>
        <p:spPr bwMode="auto">
          <a:xfrm flipH="1">
            <a:off x="1842499" y="4592001"/>
            <a:ext cx="124142" cy="71500"/>
          </a:xfrm>
          <a:custGeom>
            <a:avLst/>
            <a:gdLst>
              <a:gd name="T0" fmla="*/ 75 w 158"/>
              <a:gd name="T1" fmla="*/ 0 h 91"/>
              <a:gd name="T2" fmla="*/ 0 w 158"/>
              <a:gd name="T3" fmla="*/ 43 h 91"/>
              <a:gd name="T4" fmla="*/ 84 w 158"/>
              <a:gd name="T5" fmla="*/ 91 h 91"/>
              <a:gd name="T6" fmla="*/ 158 w 158"/>
              <a:gd name="T7" fmla="*/ 47 h 91"/>
              <a:gd name="T8" fmla="*/ 75 w 158"/>
              <a:gd name="T9" fmla="*/ 0 h 91"/>
            </a:gdLst>
            <a:ahLst/>
            <a:cxnLst>
              <a:cxn ang="0">
                <a:pos x="T0" y="T1"/>
              </a:cxn>
              <a:cxn ang="0">
                <a:pos x="T2" y="T3"/>
              </a:cxn>
              <a:cxn ang="0">
                <a:pos x="T4" y="T5"/>
              </a:cxn>
              <a:cxn ang="0">
                <a:pos x="T6" y="T7"/>
              </a:cxn>
              <a:cxn ang="0">
                <a:pos x="T8" y="T9"/>
              </a:cxn>
            </a:cxnLst>
            <a:rect l="0" t="0" r="r" b="b"/>
            <a:pathLst>
              <a:path w="158" h="91">
                <a:moveTo>
                  <a:pt x="75" y="0"/>
                </a:moveTo>
                <a:lnTo>
                  <a:pt x="0" y="43"/>
                </a:lnTo>
                <a:lnTo>
                  <a:pt x="84" y="91"/>
                </a:lnTo>
                <a:lnTo>
                  <a:pt x="158" y="47"/>
                </a:lnTo>
                <a:lnTo>
                  <a:pt x="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6" name="îśḻïďè">
            <a:extLst>
              <a:ext uri="{FF2B5EF4-FFF2-40B4-BE49-F238E27FC236}">
                <a16:creationId xmlns:a16="http://schemas.microsoft.com/office/drawing/2014/main" id="{E0B88CA1-0EEE-44D8-A2EE-E0CD5C4EC29E}"/>
              </a:ext>
            </a:extLst>
          </p:cNvPr>
          <p:cNvSpPr/>
          <p:nvPr/>
        </p:nvSpPr>
        <p:spPr bwMode="auto">
          <a:xfrm flipH="1">
            <a:off x="1917142" y="4556644"/>
            <a:ext cx="101357" cy="55000"/>
          </a:xfrm>
          <a:custGeom>
            <a:avLst/>
            <a:gdLst>
              <a:gd name="T0" fmla="*/ 37 w 88"/>
              <a:gd name="T1" fmla="*/ 0 h 48"/>
              <a:gd name="T2" fmla="*/ 0 w 88"/>
              <a:gd name="T3" fmla="*/ 22 h 48"/>
              <a:gd name="T4" fmla="*/ 14 w 88"/>
              <a:gd name="T5" fmla="*/ 40 h 48"/>
              <a:gd name="T6" fmla="*/ 40 w 88"/>
              <a:gd name="T7" fmla="*/ 46 h 48"/>
              <a:gd name="T8" fmla="*/ 58 w 88"/>
              <a:gd name="T9" fmla="*/ 44 h 48"/>
              <a:gd name="T10" fmla="*/ 67 w 88"/>
              <a:gd name="T11" fmla="*/ 48 h 48"/>
              <a:gd name="T12" fmla="*/ 82 w 88"/>
              <a:gd name="T13" fmla="*/ 39 h 48"/>
              <a:gd name="T14" fmla="*/ 78 w 88"/>
              <a:gd name="T15" fmla="*/ 36 h 48"/>
              <a:gd name="T16" fmla="*/ 66 w 88"/>
              <a:gd name="T17" fmla="*/ 12 h 48"/>
              <a:gd name="T18" fmla="*/ 37 w 88"/>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48">
                <a:moveTo>
                  <a:pt x="37" y="0"/>
                </a:moveTo>
                <a:cubicBezTo>
                  <a:pt x="0" y="22"/>
                  <a:pt x="0" y="22"/>
                  <a:pt x="0" y="22"/>
                </a:cubicBezTo>
                <a:cubicBezTo>
                  <a:pt x="2" y="29"/>
                  <a:pt x="8" y="37"/>
                  <a:pt x="14" y="40"/>
                </a:cubicBezTo>
                <a:cubicBezTo>
                  <a:pt x="20" y="44"/>
                  <a:pt x="30" y="46"/>
                  <a:pt x="40" y="46"/>
                </a:cubicBezTo>
                <a:cubicBezTo>
                  <a:pt x="46" y="46"/>
                  <a:pt x="52" y="45"/>
                  <a:pt x="58" y="44"/>
                </a:cubicBezTo>
                <a:cubicBezTo>
                  <a:pt x="67" y="48"/>
                  <a:pt x="67" y="48"/>
                  <a:pt x="67" y="48"/>
                </a:cubicBezTo>
                <a:cubicBezTo>
                  <a:pt x="82" y="39"/>
                  <a:pt x="82" y="39"/>
                  <a:pt x="82" y="39"/>
                </a:cubicBezTo>
                <a:cubicBezTo>
                  <a:pt x="78" y="36"/>
                  <a:pt x="78" y="36"/>
                  <a:pt x="78" y="36"/>
                </a:cubicBezTo>
                <a:cubicBezTo>
                  <a:pt x="88" y="29"/>
                  <a:pt x="76" y="19"/>
                  <a:pt x="66" y="12"/>
                </a:cubicBezTo>
                <a:cubicBezTo>
                  <a:pt x="59" y="8"/>
                  <a:pt x="49" y="3"/>
                  <a:pt x="37" y="0"/>
                </a:cubicBezTo>
              </a:path>
            </a:pathLst>
          </a:custGeom>
          <a:solidFill>
            <a:srgbClr val="898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7" name="iśľide">
            <a:extLst>
              <a:ext uri="{FF2B5EF4-FFF2-40B4-BE49-F238E27FC236}">
                <a16:creationId xmlns:a16="http://schemas.microsoft.com/office/drawing/2014/main" id="{86CCA986-2512-4FFC-B0DE-BD74B265896A}"/>
              </a:ext>
            </a:extLst>
          </p:cNvPr>
          <p:cNvSpPr/>
          <p:nvPr/>
        </p:nvSpPr>
        <p:spPr bwMode="auto">
          <a:xfrm flipH="1">
            <a:off x="1976070" y="4554288"/>
            <a:ext cx="45571" cy="27500"/>
          </a:xfrm>
          <a:custGeom>
            <a:avLst/>
            <a:gdLst>
              <a:gd name="T0" fmla="*/ 26 w 40"/>
              <a:gd name="T1" fmla="*/ 0 h 24"/>
              <a:gd name="T2" fmla="*/ 13 w 40"/>
              <a:gd name="T3" fmla="*/ 2 h 24"/>
              <a:gd name="T4" fmla="*/ 3 w 40"/>
              <a:gd name="T5" fmla="*/ 24 h 24"/>
              <a:gd name="T6" fmla="*/ 40 w 40"/>
              <a:gd name="T7" fmla="*/ 2 h 24"/>
              <a:gd name="T8" fmla="*/ 26 w 40"/>
              <a:gd name="T9" fmla="*/ 0 h 24"/>
            </a:gdLst>
            <a:ahLst/>
            <a:cxnLst>
              <a:cxn ang="0">
                <a:pos x="T0" y="T1"/>
              </a:cxn>
              <a:cxn ang="0">
                <a:pos x="T2" y="T3"/>
              </a:cxn>
              <a:cxn ang="0">
                <a:pos x="T4" y="T5"/>
              </a:cxn>
              <a:cxn ang="0">
                <a:pos x="T6" y="T7"/>
              </a:cxn>
              <a:cxn ang="0">
                <a:pos x="T8" y="T9"/>
              </a:cxn>
            </a:cxnLst>
            <a:rect l="0" t="0" r="r" b="b"/>
            <a:pathLst>
              <a:path w="40" h="24">
                <a:moveTo>
                  <a:pt x="26" y="0"/>
                </a:moveTo>
                <a:cubicBezTo>
                  <a:pt x="22" y="0"/>
                  <a:pt x="17" y="1"/>
                  <a:pt x="13" y="2"/>
                </a:cubicBezTo>
                <a:cubicBezTo>
                  <a:pt x="2" y="6"/>
                  <a:pt x="0" y="15"/>
                  <a:pt x="3" y="24"/>
                </a:cubicBezTo>
                <a:cubicBezTo>
                  <a:pt x="40" y="2"/>
                  <a:pt x="40" y="2"/>
                  <a:pt x="40" y="2"/>
                </a:cubicBezTo>
                <a:cubicBezTo>
                  <a:pt x="36" y="1"/>
                  <a:pt x="31" y="0"/>
                  <a:pt x="26"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8" name="îṩḻîḍé">
            <a:extLst>
              <a:ext uri="{FF2B5EF4-FFF2-40B4-BE49-F238E27FC236}">
                <a16:creationId xmlns:a16="http://schemas.microsoft.com/office/drawing/2014/main" id="{84AD92D1-DBA1-4998-B1AC-940CBFE16D91}"/>
              </a:ext>
            </a:extLst>
          </p:cNvPr>
          <p:cNvSpPr/>
          <p:nvPr/>
        </p:nvSpPr>
        <p:spPr bwMode="auto">
          <a:xfrm flipH="1">
            <a:off x="1892784" y="4601430"/>
            <a:ext cx="48714" cy="24357"/>
          </a:xfrm>
          <a:custGeom>
            <a:avLst/>
            <a:gdLst>
              <a:gd name="T0" fmla="*/ 15 w 42"/>
              <a:gd name="T1" fmla="*/ 0 h 21"/>
              <a:gd name="T2" fmla="*/ 0 w 42"/>
              <a:gd name="T3" fmla="*/ 9 h 21"/>
              <a:gd name="T4" fmla="*/ 20 w 42"/>
              <a:gd name="T5" fmla="*/ 19 h 21"/>
              <a:gd name="T6" fmla="*/ 29 w 42"/>
              <a:gd name="T7" fmla="*/ 21 h 21"/>
              <a:gd name="T8" fmla="*/ 33 w 42"/>
              <a:gd name="T9" fmla="*/ 20 h 21"/>
              <a:gd name="T10" fmla="*/ 40 w 42"/>
              <a:gd name="T11" fmla="*/ 15 h 21"/>
              <a:gd name="T12" fmla="*/ 15 w 4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42" h="21">
                <a:moveTo>
                  <a:pt x="15" y="0"/>
                </a:moveTo>
                <a:cubicBezTo>
                  <a:pt x="0" y="9"/>
                  <a:pt x="0" y="9"/>
                  <a:pt x="0" y="9"/>
                </a:cubicBezTo>
                <a:cubicBezTo>
                  <a:pt x="20" y="19"/>
                  <a:pt x="20" y="19"/>
                  <a:pt x="20" y="19"/>
                </a:cubicBezTo>
                <a:cubicBezTo>
                  <a:pt x="22" y="20"/>
                  <a:pt x="25" y="21"/>
                  <a:pt x="29" y="21"/>
                </a:cubicBezTo>
                <a:cubicBezTo>
                  <a:pt x="30" y="21"/>
                  <a:pt x="31" y="21"/>
                  <a:pt x="33" y="20"/>
                </a:cubicBezTo>
                <a:cubicBezTo>
                  <a:pt x="39" y="19"/>
                  <a:pt x="42" y="16"/>
                  <a:pt x="40" y="15"/>
                </a:cubicBezTo>
                <a:cubicBezTo>
                  <a:pt x="15" y="0"/>
                  <a:pt x="15" y="0"/>
                  <a:pt x="15" y="0"/>
                </a:cubicBezTo>
              </a:path>
            </a:pathLst>
          </a:custGeom>
          <a:solidFill>
            <a:srgbClr val="A35A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9" name="íşḻiḑé">
            <a:extLst>
              <a:ext uri="{FF2B5EF4-FFF2-40B4-BE49-F238E27FC236}">
                <a16:creationId xmlns:a16="http://schemas.microsoft.com/office/drawing/2014/main" id="{03B49265-3076-4652-AD52-7028E5E7BF36}"/>
              </a:ext>
            </a:extLst>
          </p:cNvPr>
          <p:cNvSpPr/>
          <p:nvPr/>
        </p:nvSpPr>
        <p:spPr bwMode="auto">
          <a:xfrm flipH="1">
            <a:off x="1892783" y="4552715"/>
            <a:ext cx="23571" cy="74643"/>
          </a:xfrm>
          <a:custGeom>
            <a:avLst/>
            <a:gdLst>
              <a:gd name="T0" fmla="*/ 20 w 20"/>
              <a:gd name="T1" fmla="*/ 58 h 65"/>
              <a:gd name="T2" fmla="*/ 20 w 20"/>
              <a:gd name="T3" fmla="*/ 0 h 65"/>
              <a:gd name="T4" fmla="*/ 0 w 20"/>
              <a:gd name="T5" fmla="*/ 0 h 65"/>
              <a:gd name="T6" fmla="*/ 0 w 20"/>
              <a:gd name="T7" fmla="*/ 58 h 65"/>
              <a:gd name="T8" fmla="*/ 10 w 20"/>
              <a:gd name="T9" fmla="*/ 65 h 65"/>
              <a:gd name="T10" fmla="*/ 20 w 20"/>
              <a:gd name="T11" fmla="*/ 58 h 65"/>
            </a:gdLst>
            <a:ahLst/>
            <a:cxnLst>
              <a:cxn ang="0">
                <a:pos x="T0" y="T1"/>
              </a:cxn>
              <a:cxn ang="0">
                <a:pos x="T2" y="T3"/>
              </a:cxn>
              <a:cxn ang="0">
                <a:pos x="T4" y="T5"/>
              </a:cxn>
              <a:cxn ang="0">
                <a:pos x="T6" y="T7"/>
              </a:cxn>
              <a:cxn ang="0">
                <a:pos x="T8" y="T9"/>
              </a:cxn>
              <a:cxn ang="0">
                <a:pos x="T10" y="T11"/>
              </a:cxn>
            </a:cxnLst>
            <a:rect l="0" t="0" r="r" b="b"/>
            <a:pathLst>
              <a:path w="20" h="65">
                <a:moveTo>
                  <a:pt x="20" y="58"/>
                </a:moveTo>
                <a:cubicBezTo>
                  <a:pt x="20" y="0"/>
                  <a:pt x="20" y="0"/>
                  <a:pt x="20" y="0"/>
                </a:cubicBezTo>
                <a:cubicBezTo>
                  <a:pt x="0" y="0"/>
                  <a:pt x="0" y="0"/>
                  <a:pt x="0" y="0"/>
                </a:cubicBezTo>
                <a:cubicBezTo>
                  <a:pt x="0" y="58"/>
                  <a:pt x="0" y="58"/>
                  <a:pt x="0" y="58"/>
                </a:cubicBezTo>
                <a:cubicBezTo>
                  <a:pt x="0" y="62"/>
                  <a:pt x="5" y="65"/>
                  <a:pt x="10" y="65"/>
                </a:cubicBezTo>
                <a:cubicBezTo>
                  <a:pt x="15" y="65"/>
                  <a:pt x="20" y="62"/>
                  <a:pt x="20" y="58"/>
                </a:cubicBezTo>
                <a:close/>
              </a:path>
            </a:pathLst>
          </a:custGeom>
          <a:solidFill>
            <a:srgbClr val="A845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0" name="islíḓê">
            <a:extLst>
              <a:ext uri="{FF2B5EF4-FFF2-40B4-BE49-F238E27FC236}">
                <a16:creationId xmlns:a16="http://schemas.microsoft.com/office/drawing/2014/main" id="{88A99B69-B6DC-458F-B77D-0D9CA91536B9}"/>
              </a:ext>
            </a:extLst>
          </p:cNvPr>
          <p:cNvSpPr/>
          <p:nvPr/>
        </p:nvSpPr>
        <p:spPr bwMode="auto">
          <a:xfrm flipH="1">
            <a:off x="1840141" y="4385359"/>
            <a:ext cx="117072" cy="182285"/>
          </a:xfrm>
          <a:prstGeom prst="ellipse">
            <a:avLst/>
          </a:prstGeom>
          <a:solidFill>
            <a:srgbClr val="518F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1" name="ïṡlíḍê">
            <a:extLst>
              <a:ext uri="{FF2B5EF4-FFF2-40B4-BE49-F238E27FC236}">
                <a16:creationId xmlns:a16="http://schemas.microsoft.com/office/drawing/2014/main" id="{6C587EFF-804A-438B-A27B-D0F86D29CFC5}"/>
              </a:ext>
            </a:extLst>
          </p:cNvPr>
          <p:cNvSpPr/>
          <p:nvPr/>
        </p:nvSpPr>
        <p:spPr bwMode="auto">
          <a:xfrm flipH="1">
            <a:off x="3479927" y="3983858"/>
            <a:ext cx="69929" cy="73857"/>
          </a:xfrm>
          <a:custGeom>
            <a:avLst/>
            <a:gdLst>
              <a:gd name="T0" fmla="*/ 29 w 61"/>
              <a:gd name="T1" fmla="*/ 0 h 64"/>
              <a:gd name="T2" fmla="*/ 1 w 61"/>
              <a:gd name="T3" fmla="*/ 45 h 64"/>
              <a:gd name="T4" fmla="*/ 1 w 61"/>
              <a:gd name="T5" fmla="*/ 47 h 64"/>
              <a:gd name="T6" fmla="*/ 2 w 61"/>
              <a:gd name="T7" fmla="*/ 48 h 64"/>
              <a:gd name="T8" fmla="*/ 30 w 61"/>
              <a:gd name="T9" fmla="*/ 64 h 64"/>
              <a:gd name="T10" fmla="*/ 31 w 61"/>
              <a:gd name="T11" fmla="*/ 64 h 64"/>
              <a:gd name="T12" fmla="*/ 34 w 61"/>
              <a:gd name="T13" fmla="*/ 63 h 64"/>
              <a:gd name="T14" fmla="*/ 61 w 61"/>
              <a:gd name="T15" fmla="*/ 19 h 64"/>
              <a:gd name="T16" fmla="*/ 29 w 6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29" y="0"/>
                </a:moveTo>
                <a:cubicBezTo>
                  <a:pt x="1" y="45"/>
                  <a:pt x="1" y="45"/>
                  <a:pt x="1" y="45"/>
                </a:cubicBezTo>
                <a:cubicBezTo>
                  <a:pt x="0" y="45"/>
                  <a:pt x="1" y="46"/>
                  <a:pt x="1" y="47"/>
                </a:cubicBezTo>
                <a:cubicBezTo>
                  <a:pt x="1" y="47"/>
                  <a:pt x="1" y="48"/>
                  <a:pt x="2" y="48"/>
                </a:cubicBezTo>
                <a:cubicBezTo>
                  <a:pt x="30" y="64"/>
                  <a:pt x="30" y="64"/>
                  <a:pt x="30" y="64"/>
                </a:cubicBezTo>
                <a:cubicBezTo>
                  <a:pt x="30" y="64"/>
                  <a:pt x="31" y="64"/>
                  <a:pt x="31" y="64"/>
                </a:cubicBezTo>
                <a:cubicBezTo>
                  <a:pt x="33" y="64"/>
                  <a:pt x="34" y="64"/>
                  <a:pt x="34" y="63"/>
                </a:cubicBezTo>
                <a:cubicBezTo>
                  <a:pt x="61" y="19"/>
                  <a:pt x="61" y="19"/>
                  <a:pt x="61" y="19"/>
                </a:cubicBezTo>
                <a:cubicBezTo>
                  <a:pt x="29" y="0"/>
                  <a:pt x="29" y="0"/>
                  <a:pt x="29" y="0"/>
                </a:cubicBezTo>
              </a:path>
            </a:pathLst>
          </a:custGeom>
          <a:solidFill>
            <a:srgbClr val="879D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2" name="îślïḍe">
            <a:extLst>
              <a:ext uri="{FF2B5EF4-FFF2-40B4-BE49-F238E27FC236}">
                <a16:creationId xmlns:a16="http://schemas.microsoft.com/office/drawing/2014/main" id="{1179E7A5-AD58-4F7F-AA30-3B6B7664F49A}"/>
              </a:ext>
            </a:extLst>
          </p:cNvPr>
          <p:cNvSpPr/>
          <p:nvPr/>
        </p:nvSpPr>
        <p:spPr bwMode="auto">
          <a:xfrm flipH="1">
            <a:off x="3471285" y="3971288"/>
            <a:ext cx="45571" cy="34572"/>
          </a:xfrm>
          <a:custGeom>
            <a:avLst/>
            <a:gdLst>
              <a:gd name="T0" fmla="*/ 9 w 39"/>
              <a:gd name="T1" fmla="*/ 0 h 30"/>
              <a:gd name="T2" fmla="*/ 6 w 39"/>
              <a:gd name="T3" fmla="*/ 2 h 30"/>
              <a:gd name="T4" fmla="*/ 0 w 39"/>
              <a:gd name="T5" fmla="*/ 11 h 30"/>
              <a:gd name="T6" fmla="*/ 32 w 39"/>
              <a:gd name="T7" fmla="*/ 30 h 30"/>
              <a:gd name="T8" fmla="*/ 39 w 39"/>
              <a:gd name="T9" fmla="*/ 19 h 30"/>
              <a:gd name="T10" fmla="*/ 39 w 39"/>
              <a:gd name="T11" fmla="*/ 16 h 30"/>
              <a:gd name="T12" fmla="*/ 38 w 39"/>
              <a:gd name="T13" fmla="*/ 15 h 30"/>
              <a:gd name="T14" fmla="*/ 11 w 39"/>
              <a:gd name="T15" fmla="*/ 1 h 30"/>
              <a:gd name="T16" fmla="*/ 9 w 3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0">
                <a:moveTo>
                  <a:pt x="9" y="0"/>
                </a:moveTo>
                <a:cubicBezTo>
                  <a:pt x="8" y="0"/>
                  <a:pt x="6" y="1"/>
                  <a:pt x="6" y="2"/>
                </a:cubicBezTo>
                <a:cubicBezTo>
                  <a:pt x="0" y="11"/>
                  <a:pt x="0" y="11"/>
                  <a:pt x="0" y="11"/>
                </a:cubicBezTo>
                <a:cubicBezTo>
                  <a:pt x="32" y="30"/>
                  <a:pt x="32" y="30"/>
                  <a:pt x="32" y="30"/>
                </a:cubicBezTo>
                <a:cubicBezTo>
                  <a:pt x="39" y="19"/>
                  <a:pt x="39" y="19"/>
                  <a:pt x="39" y="19"/>
                </a:cubicBezTo>
                <a:cubicBezTo>
                  <a:pt x="39" y="18"/>
                  <a:pt x="39" y="17"/>
                  <a:pt x="39" y="16"/>
                </a:cubicBezTo>
                <a:cubicBezTo>
                  <a:pt x="39" y="16"/>
                  <a:pt x="38" y="15"/>
                  <a:pt x="38" y="15"/>
                </a:cubicBezTo>
                <a:cubicBezTo>
                  <a:pt x="11" y="1"/>
                  <a:pt x="11" y="1"/>
                  <a:pt x="11" y="1"/>
                </a:cubicBezTo>
                <a:cubicBezTo>
                  <a:pt x="10" y="0"/>
                  <a:pt x="10" y="0"/>
                  <a:pt x="9" y="0"/>
                </a:cubicBezTo>
              </a:path>
            </a:pathLst>
          </a:custGeom>
          <a:solidFill>
            <a:srgbClr val="859D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3" name="îṥḻíḓe">
            <a:extLst>
              <a:ext uri="{FF2B5EF4-FFF2-40B4-BE49-F238E27FC236}">
                <a16:creationId xmlns:a16="http://schemas.microsoft.com/office/drawing/2014/main" id="{45A3FDE1-C995-40E2-B8CD-DD5E7DE5EF05}"/>
              </a:ext>
            </a:extLst>
          </p:cNvPr>
          <p:cNvSpPr/>
          <p:nvPr/>
        </p:nvSpPr>
        <p:spPr bwMode="auto">
          <a:xfrm flipH="1">
            <a:off x="4" y="4833215"/>
            <a:ext cx="733072" cy="1210786"/>
          </a:xfrm>
          <a:custGeom>
            <a:avLst/>
            <a:gdLst>
              <a:gd name="T0" fmla="*/ 219 w 637"/>
              <a:gd name="T1" fmla="*/ 289 h 1053"/>
              <a:gd name="T2" fmla="*/ 637 w 637"/>
              <a:gd name="T3" fmla="*/ 1053 h 1053"/>
              <a:gd name="T4" fmla="*/ 637 w 637"/>
              <a:gd name="T5" fmla="*/ 815 h 1053"/>
              <a:gd name="T6" fmla="*/ 274 w 637"/>
              <a:gd name="T7" fmla="*/ 183 h 1053"/>
              <a:gd name="T8" fmla="*/ 211 w 637"/>
              <a:gd name="T9" fmla="*/ 153 h 1053"/>
              <a:gd name="T10" fmla="*/ 23 w 637"/>
              <a:gd name="T11" fmla="*/ 7 h 1053"/>
              <a:gd name="T12" fmla="*/ 20 w 637"/>
              <a:gd name="T13" fmla="*/ 8 h 1053"/>
              <a:gd name="T14" fmla="*/ 3 w 637"/>
              <a:gd name="T15" fmla="*/ 14 h 1053"/>
              <a:gd name="T16" fmla="*/ 0 w 637"/>
              <a:gd name="T17" fmla="*/ 16 h 1053"/>
              <a:gd name="T18" fmla="*/ 116 w 637"/>
              <a:gd name="T19" fmla="*/ 203 h 1053"/>
              <a:gd name="T20" fmla="*/ 219 w 637"/>
              <a:gd name="T21" fmla="*/ 289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 h="1053">
                <a:moveTo>
                  <a:pt x="219" y="289"/>
                </a:moveTo>
                <a:cubicBezTo>
                  <a:pt x="220" y="290"/>
                  <a:pt x="637" y="1053"/>
                  <a:pt x="637" y="1053"/>
                </a:cubicBezTo>
                <a:cubicBezTo>
                  <a:pt x="637" y="815"/>
                  <a:pt x="637" y="815"/>
                  <a:pt x="637" y="815"/>
                </a:cubicBezTo>
                <a:cubicBezTo>
                  <a:pt x="274" y="183"/>
                  <a:pt x="274" y="183"/>
                  <a:pt x="274" y="183"/>
                </a:cubicBezTo>
                <a:cubicBezTo>
                  <a:pt x="274" y="183"/>
                  <a:pt x="259" y="181"/>
                  <a:pt x="211" y="153"/>
                </a:cubicBezTo>
                <a:cubicBezTo>
                  <a:pt x="141" y="114"/>
                  <a:pt x="45" y="0"/>
                  <a:pt x="23" y="7"/>
                </a:cubicBezTo>
                <a:cubicBezTo>
                  <a:pt x="23" y="7"/>
                  <a:pt x="21" y="8"/>
                  <a:pt x="20" y="8"/>
                </a:cubicBezTo>
                <a:cubicBezTo>
                  <a:pt x="14" y="13"/>
                  <a:pt x="7" y="14"/>
                  <a:pt x="3" y="14"/>
                </a:cubicBezTo>
                <a:cubicBezTo>
                  <a:pt x="2" y="15"/>
                  <a:pt x="1" y="15"/>
                  <a:pt x="0" y="16"/>
                </a:cubicBezTo>
                <a:cubicBezTo>
                  <a:pt x="33" y="66"/>
                  <a:pt x="80" y="160"/>
                  <a:pt x="116" y="203"/>
                </a:cubicBezTo>
                <a:cubicBezTo>
                  <a:pt x="139" y="229"/>
                  <a:pt x="181" y="269"/>
                  <a:pt x="219" y="289"/>
                </a:cubicBezTo>
                <a:close/>
              </a:path>
            </a:pathLst>
          </a:custGeom>
          <a:solidFill>
            <a:srgbClr val="FF99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4" name="矩形 623"/>
          <p:cNvSpPr/>
          <p:nvPr/>
        </p:nvSpPr>
        <p:spPr>
          <a:xfrm>
            <a:off x="4591981" y="4764858"/>
            <a:ext cx="6626572" cy="1089529"/>
          </a:xfrm>
          <a:prstGeom prst="rect">
            <a:avLst/>
          </a:prstGeom>
        </p:spPr>
        <p:txBody>
          <a:bodyPr wrap="square">
            <a:spAutoFit/>
          </a:bodyPr>
          <a:lstStyle/>
          <a:p>
            <a:pPr>
              <a:lnSpc>
                <a:spcPct val="120000"/>
              </a:lnSpc>
            </a:pPr>
            <a:r>
              <a:rPr lang="zh-CN" altLang="zh-CN"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从</a:t>
            </a:r>
            <a:r>
              <a:rPr lang="zh-CN" altLang="zh-CN"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网络购物到网上转账、还贷、缴费、订票，电子支付已经渗透到生活中的方方面面，</a:t>
            </a:r>
            <a:r>
              <a:rPr lang="zh-CN" altLang="zh-CN"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当在</a:t>
            </a:r>
            <a:r>
              <a:rPr lang="zh-CN" altLang="zh-CN"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电子商务网站中购买商品下单点击支付</a:t>
            </a:r>
            <a:r>
              <a:rPr lang="zh-CN" altLang="zh-CN"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结算</a:t>
            </a:r>
            <a:r>
              <a:rPr lang="zh-CN" altLang="en-US"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后</a:t>
            </a:r>
            <a:r>
              <a:rPr lang="zh-CN" altLang="zh-CN"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网站便会跳转至支付页面</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ustDataLst>
      <p:tags r:id="rId2"/>
    </p:custDataLst>
    <p:extLst>
      <p:ext uri="{BB962C8B-B14F-4D97-AF65-F5344CB8AC3E}">
        <p14:creationId xmlns:p14="http://schemas.microsoft.com/office/powerpoint/2010/main" val="1123872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70D3E124-F38E-4779-B3D4-CA437E45895E}"/>
              </a:ext>
            </a:extLst>
          </p:cNvPr>
          <p:cNvSpPr/>
          <p:nvPr/>
        </p:nvSpPr>
        <p:spPr>
          <a:xfrm>
            <a:off x="0" y="0"/>
            <a:ext cx="12192000" cy="3634451"/>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p:nvPr/>
        </p:nvPicPr>
        <p:blipFill>
          <a:blip r:embed="rId4"/>
          <a:stretch>
            <a:fillRect/>
          </a:stretch>
        </p:blipFill>
        <p:spPr>
          <a:xfrm>
            <a:off x="600011" y="555290"/>
            <a:ext cx="8756586" cy="2523870"/>
          </a:xfrm>
          <a:prstGeom prst="rect">
            <a:avLst/>
          </a:prstGeom>
        </p:spPr>
      </p:pic>
      <p:sp>
        <p:nvSpPr>
          <p:cNvPr id="6" name="矩形 5"/>
          <p:cNvSpPr/>
          <p:nvPr/>
        </p:nvSpPr>
        <p:spPr>
          <a:xfrm>
            <a:off x="2592729" y="4135213"/>
            <a:ext cx="8334838" cy="830997"/>
          </a:xfrm>
          <a:prstGeom prst="rect">
            <a:avLst/>
          </a:prstGeom>
        </p:spPr>
        <p:txBody>
          <a:bodyPr wrap="square">
            <a:spAutoFit/>
          </a:bodyPr>
          <a:lstStyle/>
          <a:p>
            <a:pPr>
              <a:lnSpc>
                <a:spcPct val="120000"/>
              </a:lnSpc>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从携程提供的支付方式来看，线上支付包含信用卡、第三方支付、网上银行、微信支付、支付宝支付等</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592729" y="5176256"/>
            <a:ext cx="8334838" cy="830997"/>
          </a:xfrm>
          <a:prstGeom prst="rect">
            <a:avLst/>
          </a:prstGeom>
        </p:spPr>
        <p:txBody>
          <a:bodyPr wrap="square">
            <a:spAutoFit/>
          </a:bodyPr>
          <a:lstStyle/>
          <a:p>
            <a:pPr>
              <a:lnSpc>
                <a:spcPct val="120000"/>
              </a:lnSpc>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无论是哪种支付方式</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在</a:t>
            </a: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电子</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支付环节中，其各种方式都采用了电子化的方式进行款项付款</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9539919" y="2283050"/>
            <a:ext cx="1980029" cy="400110"/>
          </a:xfrm>
          <a:prstGeom prst="rect">
            <a:avLst/>
          </a:prstGeom>
        </p:spPr>
        <p:txBody>
          <a:bodyPr wrap="none">
            <a:spAutoFit/>
          </a:bodyPr>
          <a:lstStyle/>
          <a:p>
            <a:r>
              <a:rPr lang="zh-CN" altLang="zh-CN" sz="2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携程网支付页面</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 name="KSO_Shape"/>
          <p:cNvSpPr>
            <a:spLocks/>
          </p:cNvSpPr>
          <p:nvPr/>
        </p:nvSpPr>
        <p:spPr bwMode="auto">
          <a:xfrm>
            <a:off x="10299498" y="1114444"/>
            <a:ext cx="1220450" cy="945849"/>
          </a:xfrm>
          <a:custGeom>
            <a:avLst/>
            <a:gdLst>
              <a:gd name="T0" fmla="*/ 1905000 w 6153"/>
              <a:gd name="T1" fmla="*/ 614985 h 4775"/>
              <a:gd name="T2" fmla="*/ 1030675 w 6153"/>
              <a:gd name="T3" fmla="*/ 38688 h 4775"/>
              <a:gd name="T4" fmla="*/ 1020458 w 6153"/>
              <a:gd name="T5" fmla="*/ 29403 h 4775"/>
              <a:gd name="T6" fmla="*/ 1004049 w 6153"/>
              <a:gd name="T7" fmla="*/ 18261 h 4775"/>
              <a:gd name="T8" fmla="*/ 987021 w 6153"/>
              <a:gd name="T9" fmla="*/ 9595 h 4775"/>
              <a:gd name="T10" fmla="*/ 968754 w 6153"/>
              <a:gd name="T11" fmla="*/ 3405 h 4775"/>
              <a:gd name="T12" fmla="*/ 949868 w 6153"/>
              <a:gd name="T13" fmla="*/ 310 h 4775"/>
              <a:gd name="T14" fmla="*/ 930673 w 6153"/>
              <a:gd name="T15" fmla="*/ 0 h 4775"/>
              <a:gd name="T16" fmla="*/ 912097 w 6153"/>
              <a:gd name="T17" fmla="*/ 2167 h 4775"/>
              <a:gd name="T18" fmla="*/ 893520 w 6153"/>
              <a:gd name="T19" fmla="*/ 7119 h 4775"/>
              <a:gd name="T20" fmla="*/ 876182 w 6153"/>
              <a:gd name="T21" fmla="*/ 14856 h 4775"/>
              <a:gd name="T22" fmla="*/ 859154 w 6153"/>
              <a:gd name="T23" fmla="*/ 25379 h 4775"/>
              <a:gd name="T24" fmla="*/ 843983 w 6153"/>
              <a:gd name="T25" fmla="*/ 38688 h 4775"/>
              <a:gd name="T26" fmla="*/ 835005 w 6153"/>
              <a:gd name="T27" fmla="*/ 48592 h 4775"/>
              <a:gd name="T28" fmla="*/ 823859 w 6153"/>
              <a:gd name="T29" fmla="*/ 64686 h 4775"/>
              <a:gd name="T30" fmla="*/ 815190 w 6153"/>
              <a:gd name="T31" fmla="*/ 82328 h 4775"/>
              <a:gd name="T32" fmla="*/ 809308 w 6153"/>
              <a:gd name="T33" fmla="*/ 100279 h 4775"/>
              <a:gd name="T34" fmla="*/ 805902 w 6153"/>
              <a:gd name="T35" fmla="*/ 119159 h 4775"/>
              <a:gd name="T36" fmla="*/ 805592 w 6153"/>
              <a:gd name="T37" fmla="*/ 138039 h 4775"/>
              <a:gd name="T38" fmla="*/ 807760 w 6153"/>
              <a:gd name="T39" fmla="*/ 156609 h 4775"/>
              <a:gd name="T40" fmla="*/ 812713 w 6153"/>
              <a:gd name="T41" fmla="*/ 175180 h 4775"/>
              <a:gd name="T42" fmla="*/ 820763 w 6153"/>
              <a:gd name="T43" fmla="*/ 192821 h 4775"/>
              <a:gd name="T44" fmla="*/ 830980 w 6153"/>
              <a:gd name="T45" fmla="*/ 209535 h 4775"/>
              <a:gd name="T46" fmla="*/ 843983 w 6153"/>
              <a:gd name="T47" fmla="*/ 224391 h 4775"/>
              <a:gd name="T48" fmla="*/ 131582 w 6153"/>
              <a:gd name="T49" fmla="*/ 460852 h 4775"/>
              <a:gd name="T50" fmla="*/ 111458 w 6153"/>
              <a:gd name="T51" fmla="*/ 462400 h 4775"/>
              <a:gd name="T52" fmla="*/ 92262 w 6153"/>
              <a:gd name="T53" fmla="*/ 466423 h 4775"/>
              <a:gd name="T54" fmla="*/ 74305 w 6153"/>
              <a:gd name="T55" fmla="*/ 473542 h 4775"/>
              <a:gd name="T56" fmla="*/ 57896 w 6153"/>
              <a:gd name="T57" fmla="*/ 483446 h 4775"/>
              <a:gd name="T58" fmla="*/ 42725 w 6153"/>
              <a:gd name="T59" fmla="*/ 495207 h 4775"/>
              <a:gd name="T60" fmla="*/ 30032 w 6153"/>
              <a:gd name="T61" fmla="*/ 508825 h 4775"/>
              <a:gd name="T62" fmla="*/ 18886 w 6153"/>
              <a:gd name="T63" fmla="*/ 523991 h 4775"/>
              <a:gd name="T64" fmla="*/ 9907 w 6153"/>
              <a:gd name="T65" fmla="*/ 541323 h 4775"/>
              <a:gd name="T66" fmla="*/ 3715 w 6153"/>
              <a:gd name="T67" fmla="*/ 559584 h 4775"/>
              <a:gd name="T68" fmla="*/ 310 w 6153"/>
              <a:gd name="T69" fmla="*/ 579083 h 4775"/>
              <a:gd name="T70" fmla="*/ 0 w 6153"/>
              <a:gd name="T71" fmla="*/ 592392 h 4775"/>
              <a:gd name="T72" fmla="*/ 1238 w 6153"/>
              <a:gd name="T73" fmla="*/ 612509 h 4775"/>
              <a:gd name="T74" fmla="*/ 5573 w 6153"/>
              <a:gd name="T75" fmla="*/ 631699 h 4775"/>
              <a:gd name="T76" fmla="*/ 12694 w 6153"/>
              <a:gd name="T77" fmla="*/ 649650 h 4775"/>
              <a:gd name="T78" fmla="*/ 21982 w 6153"/>
              <a:gd name="T79" fmla="*/ 666054 h 4775"/>
              <a:gd name="T80" fmla="*/ 33747 w 6153"/>
              <a:gd name="T81" fmla="*/ 681219 h 4775"/>
              <a:gd name="T82" fmla="*/ 47679 w 6153"/>
              <a:gd name="T83" fmla="*/ 693909 h 4775"/>
              <a:gd name="T84" fmla="*/ 63159 w 6153"/>
              <a:gd name="T85" fmla="*/ 705051 h 4775"/>
              <a:gd name="T86" fmla="*/ 79878 w 6153"/>
              <a:gd name="T87" fmla="*/ 714027 h 4775"/>
              <a:gd name="T88" fmla="*/ 98454 w 6153"/>
              <a:gd name="T89" fmla="*/ 719907 h 4775"/>
              <a:gd name="T90" fmla="*/ 117960 w 6153"/>
              <a:gd name="T91" fmla="*/ 723622 h 4775"/>
              <a:gd name="T92" fmla="*/ 523542 w 6153"/>
              <a:gd name="T93" fmla="*/ 723931 h 4775"/>
              <a:gd name="T94" fmla="*/ 523542 w 6153"/>
              <a:gd name="T95" fmla="*/ 1352844 h 4775"/>
              <a:gd name="T96" fmla="*/ 526019 w 6153"/>
              <a:gd name="T97" fmla="*/ 1372652 h 4775"/>
              <a:gd name="T98" fmla="*/ 531282 w 6153"/>
              <a:gd name="T99" fmla="*/ 1391532 h 4775"/>
              <a:gd name="T100" fmla="*/ 539332 w 6153"/>
              <a:gd name="T101" fmla="*/ 1409174 h 4775"/>
              <a:gd name="T102" fmla="*/ 549549 w 6153"/>
              <a:gd name="T103" fmla="*/ 1424959 h 4775"/>
              <a:gd name="T104" fmla="*/ 562243 w 6153"/>
              <a:gd name="T105" fmla="*/ 1439505 h 4775"/>
              <a:gd name="T106" fmla="*/ 576485 w 6153"/>
              <a:gd name="T107" fmla="*/ 1451886 h 4775"/>
              <a:gd name="T108" fmla="*/ 592584 w 6153"/>
              <a:gd name="T109" fmla="*/ 1461790 h 4775"/>
              <a:gd name="T110" fmla="*/ 609612 w 6153"/>
              <a:gd name="T111" fmla="*/ 1470146 h 4775"/>
              <a:gd name="T112" fmla="*/ 628498 w 6153"/>
              <a:gd name="T113" fmla="*/ 1475098 h 4775"/>
              <a:gd name="T114" fmla="*/ 648313 w 6153"/>
              <a:gd name="T115" fmla="*/ 1477574 h 4775"/>
              <a:gd name="T116" fmla="*/ 1607160 w 6153"/>
              <a:gd name="T117" fmla="*/ 1308276 h 47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153" h="4775">
                <a:moveTo>
                  <a:pt x="5191" y="4227"/>
                </a:moveTo>
                <a:lnTo>
                  <a:pt x="6153" y="4227"/>
                </a:lnTo>
                <a:lnTo>
                  <a:pt x="6153" y="1987"/>
                </a:lnTo>
                <a:lnTo>
                  <a:pt x="5191" y="1987"/>
                </a:lnTo>
                <a:lnTo>
                  <a:pt x="5191" y="1986"/>
                </a:lnTo>
                <a:lnTo>
                  <a:pt x="3329" y="125"/>
                </a:lnTo>
                <a:lnTo>
                  <a:pt x="3313" y="110"/>
                </a:lnTo>
                <a:lnTo>
                  <a:pt x="3296" y="95"/>
                </a:lnTo>
                <a:lnTo>
                  <a:pt x="3279" y="82"/>
                </a:lnTo>
                <a:lnTo>
                  <a:pt x="3262" y="69"/>
                </a:lnTo>
                <a:lnTo>
                  <a:pt x="3243" y="59"/>
                </a:lnTo>
                <a:lnTo>
                  <a:pt x="3225" y="48"/>
                </a:lnTo>
                <a:lnTo>
                  <a:pt x="3206" y="39"/>
                </a:lnTo>
                <a:lnTo>
                  <a:pt x="3188" y="31"/>
                </a:lnTo>
                <a:lnTo>
                  <a:pt x="3168" y="23"/>
                </a:lnTo>
                <a:lnTo>
                  <a:pt x="3149" y="17"/>
                </a:lnTo>
                <a:lnTo>
                  <a:pt x="3129" y="11"/>
                </a:lnTo>
                <a:lnTo>
                  <a:pt x="3108" y="7"/>
                </a:lnTo>
                <a:lnTo>
                  <a:pt x="3088" y="3"/>
                </a:lnTo>
                <a:lnTo>
                  <a:pt x="3068" y="1"/>
                </a:lnTo>
                <a:lnTo>
                  <a:pt x="3048" y="0"/>
                </a:lnTo>
                <a:lnTo>
                  <a:pt x="3027" y="0"/>
                </a:lnTo>
                <a:lnTo>
                  <a:pt x="3006" y="0"/>
                </a:lnTo>
                <a:lnTo>
                  <a:pt x="2987" y="1"/>
                </a:lnTo>
                <a:lnTo>
                  <a:pt x="2966" y="3"/>
                </a:lnTo>
                <a:lnTo>
                  <a:pt x="2946" y="7"/>
                </a:lnTo>
                <a:lnTo>
                  <a:pt x="2926" y="11"/>
                </a:lnTo>
                <a:lnTo>
                  <a:pt x="2906" y="17"/>
                </a:lnTo>
                <a:lnTo>
                  <a:pt x="2886" y="23"/>
                </a:lnTo>
                <a:lnTo>
                  <a:pt x="2867" y="31"/>
                </a:lnTo>
                <a:lnTo>
                  <a:pt x="2848" y="39"/>
                </a:lnTo>
                <a:lnTo>
                  <a:pt x="2830" y="48"/>
                </a:lnTo>
                <a:lnTo>
                  <a:pt x="2811" y="59"/>
                </a:lnTo>
                <a:lnTo>
                  <a:pt x="2793" y="69"/>
                </a:lnTo>
                <a:lnTo>
                  <a:pt x="2775" y="82"/>
                </a:lnTo>
                <a:lnTo>
                  <a:pt x="2758" y="95"/>
                </a:lnTo>
                <a:lnTo>
                  <a:pt x="2742" y="110"/>
                </a:lnTo>
                <a:lnTo>
                  <a:pt x="2726" y="125"/>
                </a:lnTo>
                <a:lnTo>
                  <a:pt x="2711" y="140"/>
                </a:lnTo>
                <a:lnTo>
                  <a:pt x="2697" y="157"/>
                </a:lnTo>
                <a:lnTo>
                  <a:pt x="2684" y="173"/>
                </a:lnTo>
                <a:lnTo>
                  <a:pt x="2671" y="190"/>
                </a:lnTo>
                <a:lnTo>
                  <a:pt x="2661" y="209"/>
                </a:lnTo>
                <a:lnTo>
                  <a:pt x="2651" y="227"/>
                </a:lnTo>
                <a:lnTo>
                  <a:pt x="2641" y="246"/>
                </a:lnTo>
                <a:lnTo>
                  <a:pt x="2633" y="266"/>
                </a:lnTo>
                <a:lnTo>
                  <a:pt x="2625" y="284"/>
                </a:lnTo>
                <a:lnTo>
                  <a:pt x="2619" y="304"/>
                </a:lnTo>
                <a:lnTo>
                  <a:pt x="2614" y="324"/>
                </a:lnTo>
                <a:lnTo>
                  <a:pt x="2609" y="344"/>
                </a:lnTo>
                <a:lnTo>
                  <a:pt x="2606" y="364"/>
                </a:lnTo>
                <a:lnTo>
                  <a:pt x="2603" y="385"/>
                </a:lnTo>
                <a:lnTo>
                  <a:pt x="2602" y="404"/>
                </a:lnTo>
                <a:lnTo>
                  <a:pt x="2602" y="425"/>
                </a:lnTo>
                <a:lnTo>
                  <a:pt x="2602" y="446"/>
                </a:lnTo>
                <a:lnTo>
                  <a:pt x="2603" y="465"/>
                </a:lnTo>
                <a:lnTo>
                  <a:pt x="2606" y="486"/>
                </a:lnTo>
                <a:lnTo>
                  <a:pt x="2609" y="506"/>
                </a:lnTo>
                <a:lnTo>
                  <a:pt x="2614" y="527"/>
                </a:lnTo>
                <a:lnTo>
                  <a:pt x="2619" y="546"/>
                </a:lnTo>
                <a:lnTo>
                  <a:pt x="2625" y="566"/>
                </a:lnTo>
                <a:lnTo>
                  <a:pt x="2633" y="586"/>
                </a:lnTo>
                <a:lnTo>
                  <a:pt x="2641" y="604"/>
                </a:lnTo>
                <a:lnTo>
                  <a:pt x="2651" y="623"/>
                </a:lnTo>
                <a:lnTo>
                  <a:pt x="2661" y="641"/>
                </a:lnTo>
                <a:lnTo>
                  <a:pt x="2671" y="659"/>
                </a:lnTo>
                <a:lnTo>
                  <a:pt x="2684" y="677"/>
                </a:lnTo>
                <a:lnTo>
                  <a:pt x="2697" y="693"/>
                </a:lnTo>
                <a:lnTo>
                  <a:pt x="2711" y="710"/>
                </a:lnTo>
                <a:lnTo>
                  <a:pt x="2726" y="725"/>
                </a:lnTo>
                <a:lnTo>
                  <a:pt x="3488" y="1489"/>
                </a:lnTo>
                <a:lnTo>
                  <a:pt x="425" y="1489"/>
                </a:lnTo>
                <a:lnTo>
                  <a:pt x="403" y="1489"/>
                </a:lnTo>
                <a:lnTo>
                  <a:pt x="381" y="1491"/>
                </a:lnTo>
                <a:lnTo>
                  <a:pt x="360" y="1494"/>
                </a:lnTo>
                <a:lnTo>
                  <a:pt x="339" y="1497"/>
                </a:lnTo>
                <a:lnTo>
                  <a:pt x="318" y="1502"/>
                </a:lnTo>
                <a:lnTo>
                  <a:pt x="298" y="1507"/>
                </a:lnTo>
                <a:lnTo>
                  <a:pt x="278" y="1514"/>
                </a:lnTo>
                <a:lnTo>
                  <a:pt x="258" y="1522"/>
                </a:lnTo>
                <a:lnTo>
                  <a:pt x="240" y="1530"/>
                </a:lnTo>
                <a:lnTo>
                  <a:pt x="221" y="1540"/>
                </a:lnTo>
                <a:lnTo>
                  <a:pt x="204" y="1550"/>
                </a:lnTo>
                <a:lnTo>
                  <a:pt x="187" y="1562"/>
                </a:lnTo>
                <a:lnTo>
                  <a:pt x="169" y="1573"/>
                </a:lnTo>
                <a:lnTo>
                  <a:pt x="154" y="1586"/>
                </a:lnTo>
                <a:lnTo>
                  <a:pt x="138" y="1600"/>
                </a:lnTo>
                <a:lnTo>
                  <a:pt x="123" y="1614"/>
                </a:lnTo>
                <a:lnTo>
                  <a:pt x="109" y="1629"/>
                </a:lnTo>
                <a:lnTo>
                  <a:pt x="97" y="1644"/>
                </a:lnTo>
                <a:lnTo>
                  <a:pt x="84" y="1660"/>
                </a:lnTo>
                <a:lnTo>
                  <a:pt x="71" y="1676"/>
                </a:lnTo>
                <a:lnTo>
                  <a:pt x="61" y="1693"/>
                </a:lnTo>
                <a:lnTo>
                  <a:pt x="50" y="1712"/>
                </a:lnTo>
                <a:lnTo>
                  <a:pt x="41" y="1730"/>
                </a:lnTo>
                <a:lnTo>
                  <a:pt x="32" y="1749"/>
                </a:lnTo>
                <a:lnTo>
                  <a:pt x="25" y="1768"/>
                </a:lnTo>
                <a:lnTo>
                  <a:pt x="18" y="1788"/>
                </a:lnTo>
                <a:lnTo>
                  <a:pt x="12" y="1808"/>
                </a:lnTo>
                <a:lnTo>
                  <a:pt x="8" y="1829"/>
                </a:lnTo>
                <a:lnTo>
                  <a:pt x="4" y="1849"/>
                </a:lnTo>
                <a:lnTo>
                  <a:pt x="1" y="1871"/>
                </a:lnTo>
                <a:lnTo>
                  <a:pt x="0" y="1892"/>
                </a:lnTo>
                <a:lnTo>
                  <a:pt x="0" y="1914"/>
                </a:lnTo>
                <a:lnTo>
                  <a:pt x="0" y="1936"/>
                </a:lnTo>
                <a:lnTo>
                  <a:pt x="1" y="1958"/>
                </a:lnTo>
                <a:lnTo>
                  <a:pt x="4" y="1979"/>
                </a:lnTo>
                <a:lnTo>
                  <a:pt x="8" y="2001"/>
                </a:lnTo>
                <a:lnTo>
                  <a:pt x="12" y="2020"/>
                </a:lnTo>
                <a:lnTo>
                  <a:pt x="18" y="2041"/>
                </a:lnTo>
                <a:lnTo>
                  <a:pt x="25" y="2061"/>
                </a:lnTo>
                <a:lnTo>
                  <a:pt x="32" y="2080"/>
                </a:lnTo>
                <a:lnTo>
                  <a:pt x="41" y="2099"/>
                </a:lnTo>
                <a:lnTo>
                  <a:pt x="50" y="2117"/>
                </a:lnTo>
                <a:lnTo>
                  <a:pt x="61" y="2135"/>
                </a:lnTo>
                <a:lnTo>
                  <a:pt x="71" y="2152"/>
                </a:lnTo>
                <a:lnTo>
                  <a:pt x="84" y="2169"/>
                </a:lnTo>
                <a:lnTo>
                  <a:pt x="97" y="2185"/>
                </a:lnTo>
                <a:lnTo>
                  <a:pt x="109" y="2201"/>
                </a:lnTo>
                <a:lnTo>
                  <a:pt x="123" y="2216"/>
                </a:lnTo>
                <a:lnTo>
                  <a:pt x="138" y="2229"/>
                </a:lnTo>
                <a:lnTo>
                  <a:pt x="154" y="2242"/>
                </a:lnTo>
                <a:lnTo>
                  <a:pt x="169" y="2255"/>
                </a:lnTo>
                <a:lnTo>
                  <a:pt x="187" y="2268"/>
                </a:lnTo>
                <a:lnTo>
                  <a:pt x="204" y="2278"/>
                </a:lnTo>
                <a:lnTo>
                  <a:pt x="221" y="2288"/>
                </a:lnTo>
                <a:lnTo>
                  <a:pt x="240" y="2298"/>
                </a:lnTo>
                <a:lnTo>
                  <a:pt x="258" y="2307"/>
                </a:lnTo>
                <a:lnTo>
                  <a:pt x="278" y="2314"/>
                </a:lnTo>
                <a:lnTo>
                  <a:pt x="298" y="2321"/>
                </a:lnTo>
                <a:lnTo>
                  <a:pt x="318" y="2326"/>
                </a:lnTo>
                <a:lnTo>
                  <a:pt x="339" y="2331"/>
                </a:lnTo>
                <a:lnTo>
                  <a:pt x="360" y="2335"/>
                </a:lnTo>
                <a:lnTo>
                  <a:pt x="381" y="2338"/>
                </a:lnTo>
                <a:lnTo>
                  <a:pt x="403" y="2339"/>
                </a:lnTo>
                <a:lnTo>
                  <a:pt x="425" y="2339"/>
                </a:lnTo>
                <a:lnTo>
                  <a:pt x="1691" y="2339"/>
                </a:lnTo>
                <a:lnTo>
                  <a:pt x="1691" y="4349"/>
                </a:lnTo>
                <a:lnTo>
                  <a:pt x="1691" y="4371"/>
                </a:lnTo>
                <a:lnTo>
                  <a:pt x="1693" y="4393"/>
                </a:lnTo>
                <a:lnTo>
                  <a:pt x="1695" y="4414"/>
                </a:lnTo>
                <a:lnTo>
                  <a:pt x="1699" y="4435"/>
                </a:lnTo>
                <a:lnTo>
                  <a:pt x="1703" y="4455"/>
                </a:lnTo>
                <a:lnTo>
                  <a:pt x="1709" y="4476"/>
                </a:lnTo>
                <a:lnTo>
                  <a:pt x="1716" y="4496"/>
                </a:lnTo>
                <a:lnTo>
                  <a:pt x="1724" y="4516"/>
                </a:lnTo>
                <a:lnTo>
                  <a:pt x="1732" y="4534"/>
                </a:lnTo>
                <a:lnTo>
                  <a:pt x="1742" y="4553"/>
                </a:lnTo>
                <a:lnTo>
                  <a:pt x="1752" y="4570"/>
                </a:lnTo>
                <a:lnTo>
                  <a:pt x="1764" y="4587"/>
                </a:lnTo>
                <a:lnTo>
                  <a:pt x="1775" y="4604"/>
                </a:lnTo>
                <a:lnTo>
                  <a:pt x="1788" y="4621"/>
                </a:lnTo>
                <a:lnTo>
                  <a:pt x="1800" y="4636"/>
                </a:lnTo>
                <a:lnTo>
                  <a:pt x="1816" y="4651"/>
                </a:lnTo>
                <a:lnTo>
                  <a:pt x="1829" y="4665"/>
                </a:lnTo>
                <a:lnTo>
                  <a:pt x="1846" y="4678"/>
                </a:lnTo>
                <a:lnTo>
                  <a:pt x="1862" y="4691"/>
                </a:lnTo>
                <a:lnTo>
                  <a:pt x="1878" y="4703"/>
                </a:lnTo>
                <a:lnTo>
                  <a:pt x="1895" y="4714"/>
                </a:lnTo>
                <a:lnTo>
                  <a:pt x="1914" y="4723"/>
                </a:lnTo>
                <a:lnTo>
                  <a:pt x="1931" y="4734"/>
                </a:lnTo>
                <a:lnTo>
                  <a:pt x="1951" y="4742"/>
                </a:lnTo>
                <a:lnTo>
                  <a:pt x="1969" y="4750"/>
                </a:lnTo>
                <a:lnTo>
                  <a:pt x="1990" y="4756"/>
                </a:lnTo>
                <a:lnTo>
                  <a:pt x="2010" y="4762"/>
                </a:lnTo>
                <a:lnTo>
                  <a:pt x="2030" y="4766"/>
                </a:lnTo>
                <a:lnTo>
                  <a:pt x="2051" y="4771"/>
                </a:lnTo>
                <a:lnTo>
                  <a:pt x="2072" y="4773"/>
                </a:lnTo>
                <a:lnTo>
                  <a:pt x="2094" y="4774"/>
                </a:lnTo>
                <a:lnTo>
                  <a:pt x="2116" y="4775"/>
                </a:lnTo>
                <a:lnTo>
                  <a:pt x="4649" y="4775"/>
                </a:lnTo>
                <a:lnTo>
                  <a:pt x="5191" y="4227"/>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11" name="îṡlidè">
            <a:extLst>
              <a:ext uri="{FF2B5EF4-FFF2-40B4-BE49-F238E27FC236}">
                <a16:creationId xmlns:a16="http://schemas.microsoft.com/office/drawing/2014/main" id="{7A1ACE4D-0AAF-4379-81D9-869155970F5A}"/>
              </a:ext>
            </a:extLst>
          </p:cNvPr>
          <p:cNvGrpSpPr/>
          <p:nvPr/>
        </p:nvGrpSpPr>
        <p:grpSpPr>
          <a:xfrm>
            <a:off x="1684995" y="4201970"/>
            <a:ext cx="625704" cy="625704"/>
            <a:chOff x="5972582" y="2258239"/>
            <a:chExt cx="475436" cy="475436"/>
          </a:xfrm>
          <a:effectLst/>
        </p:grpSpPr>
        <p:sp>
          <p:nvSpPr>
            <p:cNvPr id="12" name="íṧlîdè">
              <a:extLst>
                <a:ext uri="{FF2B5EF4-FFF2-40B4-BE49-F238E27FC236}">
                  <a16:creationId xmlns:a16="http://schemas.microsoft.com/office/drawing/2014/main" id="{77409AB3-8397-40FD-B8C9-CD1D2A9511FD}"/>
                </a:ext>
              </a:extLst>
            </p:cNvPr>
            <p:cNvSpPr/>
            <p:nvPr/>
          </p:nvSpPr>
          <p:spPr bwMode="auto">
            <a:xfrm>
              <a:off x="5972582" y="2258239"/>
              <a:ext cx="475436" cy="475436"/>
            </a:xfrm>
            <a:prstGeom prst="ellipse">
              <a:avLst/>
            </a:prstGeom>
            <a:solidFill>
              <a:srgbClr val="FF6E55"/>
            </a:solidFill>
            <a:ln w="19050">
              <a:solidFill>
                <a:schemeClr val="bg1"/>
              </a:solidFill>
              <a:round/>
              <a:headEnd/>
              <a:tailEnd/>
            </a:ln>
          </p:spPr>
          <p:txBody>
            <a:bodyPr anchor="ctr"/>
            <a:lstStyle/>
            <a:p>
              <a:pPr algn="ctr"/>
              <a:endParaRPr/>
            </a:p>
          </p:txBody>
        </p:sp>
        <p:grpSp>
          <p:nvGrpSpPr>
            <p:cNvPr id="13" name="ïṧlidé">
              <a:extLst>
                <a:ext uri="{FF2B5EF4-FFF2-40B4-BE49-F238E27FC236}">
                  <a16:creationId xmlns:a16="http://schemas.microsoft.com/office/drawing/2014/main" id="{0DE71E59-05AE-4791-B29C-726EC0708DBC}"/>
                </a:ext>
              </a:extLst>
            </p:cNvPr>
            <p:cNvGrpSpPr/>
            <p:nvPr/>
          </p:nvGrpSpPr>
          <p:grpSpPr>
            <a:xfrm>
              <a:off x="6115816" y="2349936"/>
              <a:ext cx="188968" cy="292042"/>
              <a:chOff x="5403850" y="3486150"/>
              <a:chExt cx="139700" cy="215900"/>
            </a:xfrm>
            <a:solidFill>
              <a:schemeClr val="bg1"/>
            </a:solidFill>
          </p:grpSpPr>
          <p:sp>
            <p:nvSpPr>
              <p:cNvPr id="14" name="î$ḷîďè">
                <a:extLst>
                  <a:ext uri="{FF2B5EF4-FFF2-40B4-BE49-F238E27FC236}">
                    <a16:creationId xmlns:a16="http://schemas.microsoft.com/office/drawing/2014/main" id="{4FC6378B-0BE7-4682-B667-2FFE9999FF2D}"/>
                  </a:ext>
                </a:extLst>
              </p:cNvPr>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p>
            </p:txBody>
          </p:sp>
          <p:sp>
            <p:nvSpPr>
              <p:cNvPr id="15" name="ï$ľïḓè">
                <a:extLst>
                  <a:ext uri="{FF2B5EF4-FFF2-40B4-BE49-F238E27FC236}">
                    <a16:creationId xmlns:a16="http://schemas.microsoft.com/office/drawing/2014/main" id="{DFF3733C-6224-412B-9796-096DF14E2E73}"/>
                  </a:ext>
                </a:extLst>
              </p:cNvPr>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p>
            </p:txBody>
          </p:sp>
        </p:grpSp>
      </p:grpSp>
      <p:grpSp>
        <p:nvGrpSpPr>
          <p:cNvPr id="16" name="işḷiḓê">
            <a:extLst>
              <a:ext uri="{FF2B5EF4-FFF2-40B4-BE49-F238E27FC236}">
                <a16:creationId xmlns:a16="http://schemas.microsoft.com/office/drawing/2014/main" id="{99829DB7-F5FF-445F-8CE9-5AE2BFFAE346}"/>
              </a:ext>
            </a:extLst>
          </p:cNvPr>
          <p:cNvGrpSpPr/>
          <p:nvPr/>
        </p:nvGrpSpPr>
        <p:grpSpPr>
          <a:xfrm>
            <a:off x="1684995" y="5278902"/>
            <a:ext cx="625704" cy="625704"/>
            <a:chOff x="4248557" y="3177907"/>
            <a:chExt cx="475436" cy="475436"/>
          </a:xfrm>
          <a:effectLst/>
        </p:grpSpPr>
        <p:sp>
          <p:nvSpPr>
            <p:cNvPr id="17" name="íŝḷïḍe">
              <a:extLst>
                <a:ext uri="{FF2B5EF4-FFF2-40B4-BE49-F238E27FC236}">
                  <a16:creationId xmlns:a16="http://schemas.microsoft.com/office/drawing/2014/main" id="{E7CA5E71-83BC-4E5A-BA9E-D8875DD32A29}"/>
                </a:ext>
              </a:extLst>
            </p:cNvPr>
            <p:cNvSpPr/>
            <p:nvPr/>
          </p:nvSpPr>
          <p:spPr bwMode="auto">
            <a:xfrm>
              <a:off x="4248557" y="3177907"/>
              <a:ext cx="475436" cy="475436"/>
            </a:xfrm>
            <a:prstGeom prst="ellipse">
              <a:avLst/>
            </a:prstGeom>
            <a:solidFill>
              <a:srgbClr val="48B49C"/>
            </a:solidFill>
            <a:ln w="19050">
              <a:solidFill>
                <a:schemeClr val="bg1"/>
              </a:solidFill>
              <a:round/>
              <a:headEnd/>
              <a:tailEnd/>
            </a:ln>
          </p:spPr>
          <p:txBody>
            <a:bodyPr anchor="ctr"/>
            <a:lstStyle/>
            <a:p>
              <a:pPr algn="ctr"/>
              <a:endParaRPr/>
            </a:p>
          </p:txBody>
        </p:sp>
        <p:grpSp>
          <p:nvGrpSpPr>
            <p:cNvPr id="18" name="îṥḷïďê">
              <a:extLst>
                <a:ext uri="{FF2B5EF4-FFF2-40B4-BE49-F238E27FC236}">
                  <a16:creationId xmlns:a16="http://schemas.microsoft.com/office/drawing/2014/main" id="{C29C76C3-2CC1-4543-904C-3A66D89C920C}"/>
                </a:ext>
              </a:extLst>
            </p:cNvPr>
            <p:cNvGrpSpPr/>
            <p:nvPr/>
          </p:nvGrpSpPr>
          <p:grpSpPr>
            <a:xfrm>
              <a:off x="4330307" y="3263047"/>
              <a:ext cx="311937" cy="305157"/>
              <a:chOff x="4330307" y="3263047"/>
              <a:chExt cx="311937" cy="305157"/>
            </a:xfrm>
          </p:grpSpPr>
          <p:sp>
            <p:nvSpPr>
              <p:cNvPr id="19" name="îSḻïḍé">
                <a:extLst>
                  <a:ext uri="{FF2B5EF4-FFF2-40B4-BE49-F238E27FC236}">
                    <a16:creationId xmlns:a16="http://schemas.microsoft.com/office/drawing/2014/main" id="{C86CD787-A216-4AF4-81B7-DB64EC58CA8D}"/>
                  </a:ext>
                </a:extLst>
              </p:cNvPr>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20" name="îŝľîďè">
                <a:extLst>
                  <a:ext uri="{FF2B5EF4-FFF2-40B4-BE49-F238E27FC236}">
                    <a16:creationId xmlns:a16="http://schemas.microsoft.com/office/drawing/2014/main" id="{0610041D-82B0-444B-81BE-8384BDA0F1CB}"/>
                  </a:ext>
                </a:extLst>
              </p:cNvPr>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21" name="í$lïḍe">
                <a:extLst>
                  <a:ext uri="{FF2B5EF4-FFF2-40B4-BE49-F238E27FC236}">
                    <a16:creationId xmlns:a16="http://schemas.microsoft.com/office/drawing/2014/main" id="{A0F73262-3507-4BE6-94AC-C419D5C0CCC5}"/>
                  </a:ext>
                </a:extLst>
              </p:cNvPr>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22" name="îşliḓè">
                <a:extLst>
                  <a:ext uri="{FF2B5EF4-FFF2-40B4-BE49-F238E27FC236}">
                    <a16:creationId xmlns:a16="http://schemas.microsoft.com/office/drawing/2014/main" id="{74F371F8-F9D5-4126-B244-119C6B6FF893}"/>
                  </a:ext>
                </a:extLst>
              </p:cNvPr>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cxnSp>
        <p:nvCxnSpPr>
          <p:cNvPr id="23" name="Straight Connector 49"/>
          <p:cNvCxnSpPr>
            <a:cxnSpLocks/>
          </p:cNvCxnSpPr>
          <p:nvPr/>
        </p:nvCxnSpPr>
        <p:spPr>
          <a:xfrm flipH="1">
            <a:off x="2611641" y="5071330"/>
            <a:ext cx="8298082"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94406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t="32724" b="23255"/>
          <a:stretch/>
        </p:blipFill>
        <p:spPr>
          <a:xfrm>
            <a:off x="-32490" y="1950720"/>
            <a:ext cx="12224490" cy="4038600"/>
          </a:xfrm>
          <a:prstGeom prst="rect">
            <a:avLst/>
          </a:prstGeom>
        </p:spPr>
      </p:pic>
      <p:sp>
        <p:nvSpPr>
          <p:cNvPr id="25" name="矩形 24"/>
          <p:cNvSpPr/>
          <p:nvPr/>
        </p:nvSpPr>
        <p:spPr>
          <a:xfrm>
            <a:off x="-32490" y="1950720"/>
            <a:ext cx="12224490" cy="4038600"/>
          </a:xfrm>
          <a:prstGeom prst="rect">
            <a:avLst/>
          </a:prstGeom>
          <a:solidFill>
            <a:schemeClr val="tx1">
              <a:lumMod val="85000"/>
              <a:lumOff val="1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36800" y="3170153"/>
            <a:ext cx="9342120" cy="1599733"/>
          </a:xfrm>
          <a:prstGeom prst="rect">
            <a:avLst/>
          </a:prstGeom>
        </p:spPr>
        <p:txBody>
          <a:bodyPr wrap="square">
            <a:spAutoFit/>
          </a:bodyPr>
          <a:lstStyle/>
          <a:p>
            <a:pPr>
              <a:lnSpc>
                <a:spcPct val="120000"/>
              </a:lnSpc>
            </a:pPr>
            <a:r>
              <a:rPr lang="zh-CN" altLang="zh-CN" sz="28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电子</a:t>
            </a:r>
            <a:r>
              <a:rPr lang="zh-CN" altLang="zh-CN"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支付是指单位或个人（统称客户）通过电子终端，直接或间接向银行金融机构发出支付指令，实现货币支付与资金转移的行为</a:t>
            </a:r>
            <a:endPar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7" name="矩形 26"/>
          <p:cNvSpPr/>
          <p:nvPr/>
        </p:nvSpPr>
        <p:spPr>
          <a:xfrm>
            <a:off x="6079755" y="919499"/>
            <a:ext cx="5378395" cy="700769"/>
          </a:xfrm>
          <a:prstGeom prst="rect">
            <a:avLst/>
          </a:prstGeom>
        </p:spPr>
        <p:txBody>
          <a:bodyPr wrap="none">
            <a:spAutoFit/>
          </a:bodyPr>
          <a:lstStyle/>
          <a:p>
            <a:pPr marL="571500" indent="-571500">
              <a:lnSpc>
                <a:spcPct val="120000"/>
              </a:lnSpc>
              <a:buFont typeface="Wingdings" panose="05000000000000000000" pitchFamily="2" charset="2"/>
              <a:buChar char="l"/>
            </a:pPr>
            <a:r>
              <a:rPr lang="zh-CN" altLang="zh-CN" sz="3600" b="1" dirty="0">
                <a:solidFill>
                  <a:srgbClr val="524F6A"/>
                </a:solidFill>
                <a:latin typeface="微软雅黑" panose="020B0503020204020204" pitchFamily="34" charset="-122"/>
                <a:ea typeface="微软雅黑" panose="020B0503020204020204" pitchFamily="34" charset="-122"/>
                <a:cs typeface="宋体" panose="02010600030101010101" pitchFamily="2" charset="-122"/>
              </a:rPr>
              <a:t>到底什么是电子支付？</a:t>
            </a:r>
            <a:endParaRPr lang="en-US" altLang="zh-CN" sz="3600" b="1" dirty="0">
              <a:solidFill>
                <a:srgbClr val="524F6A"/>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8" name="teacher_199456"/>
          <p:cNvSpPr>
            <a:spLocks noChangeAspect="1"/>
          </p:cNvSpPr>
          <p:nvPr/>
        </p:nvSpPr>
        <p:spPr bwMode="auto">
          <a:xfrm>
            <a:off x="727035" y="3354247"/>
            <a:ext cx="1208446" cy="1231545"/>
          </a:xfrm>
          <a:custGeom>
            <a:avLst/>
            <a:gdLst>
              <a:gd name="connsiteX0" fmla="*/ 417576 w 595343"/>
              <a:gd name="connsiteY0" fmla="*/ 150471 h 606722"/>
              <a:gd name="connsiteX1" fmla="*/ 424953 w 595343"/>
              <a:gd name="connsiteY1" fmla="*/ 157647 h 606722"/>
              <a:gd name="connsiteX2" fmla="*/ 418010 w 595343"/>
              <a:gd name="connsiteY2" fmla="*/ 175153 h 606722"/>
              <a:gd name="connsiteX3" fmla="*/ 354631 w 595343"/>
              <a:gd name="connsiteY3" fmla="*/ 202523 h 606722"/>
              <a:gd name="connsiteX4" fmla="*/ 344483 w 595343"/>
              <a:gd name="connsiteY4" fmla="*/ 177819 h 606722"/>
              <a:gd name="connsiteX5" fmla="*/ 407328 w 595343"/>
              <a:gd name="connsiteY5" fmla="*/ 150627 h 606722"/>
              <a:gd name="connsiteX6" fmla="*/ 417576 w 595343"/>
              <a:gd name="connsiteY6" fmla="*/ 150471 h 606722"/>
              <a:gd name="connsiteX7" fmla="*/ 57937 w 595343"/>
              <a:gd name="connsiteY7" fmla="*/ 115798 h 606722"/>
              <a:gd name="connsiteX8" fmla="*/ 187782 w 595343"/>
              <a:gd name="connsiteY8" fmla="*/ 115798 h 606722"/>
              <a:gd name="connsiteX9" fmla="*/ 244828 w 595343"/>
              <a:gd name="connsiteY9" fmla="*/ 172498 h 606722"/>
              <a:gd name="connsiteX10" fmla="*/ 245095 w 595343"/>
              <a:gd name="connsiteY10" fmla="*/ 217555 h 606722"/>
              <a:gd name="connsiteX11" fmla="*/ 293954 w 595343"/>
              <a:gd name="connsiteY11" fmla="*/ 187250 h 606722"/>
              <a:gd name="connsiteX12" fmla="*/ 327149 w 595343"/>
              <a:gd name="connsiteY12" fmla="*/ 195071 h 606722"/>
              <a:gd name="connsiteX13" fmla="*/ 319407 w 595343"/>
              <a:gd name="connsiteY13" fmla="*/ 228220 h 606722"/>
              <a:gd name="connsiteX14" fmla="*/ 233882 w 595343"/>
              <a:gd name="connsiteY14" fmla="*/ 281187 h 606722"/>
              <a:gd name="connsiteX15" fmla="*/ 209497 w 595343"/>
              <a:gd name="connsiteY15" fmla="*/ 281809 h 606722"/>
              <a:gd name="connsiteX16" fmla="*/ 197038 w 595343"/>
              <a:gd name="connsiteY16" fmla="*/ 260836 h 606722"/>
              <a:gd name="connsiteX17" fmla="*/ 196593 w 595343"/>
              <a:gd name="connsiteY17" fmla="*/ 172764 h 606722"/>
              <a:gd name="connsiteX18" fmla="*/ 196771 w 595343"/>
              <a:gd name="connsiteY18" fmla="*/ 170720 h 606722"/>
              <a:gd name="connsiteX19" fmla="*/ 191609 w 595343"/>
              <a:gd name="connsiteY19" fmla="*/ 165655 h 606722"/>
              <a:gd name="connsiteX20" fmla="*/ 186536 w 595343"/>
              <a:gd name="connsiteY20" fmla="*/ 170720 h 606722"/>
              <a:gd name="connsiteX21" fmla="*/ 187070 w 595343"/>
              <a:gd name="connsiteY21" fmla="*/ 577750 h 606722"/>
              <a:gd name="connsiteX22" fmla="*/ 158057 w 595343"/>
              <a:gd name="connsiteY22" fmla="*/ 606722 h 606722"/>
              <a:gd name="connsiteX23" fmla="*/ 129134 w 595343"/>
              <a:gd name="connsiteY23" fmla="*/ 577750 h 606722"/>
              <a:gd name="connsiteX24" fmla="*/ 129134 w 595343"/>
              <a:gd name="connsiteY24" fmla="*/ 346685 h 606722"/>
              <a:gd name="connsiteX25" fmla="*/ 116585 w 595343"/>
              <a:gd name="connsiteY25" fmla="*/ 346685 h 606722"/>
              <a:gd name="connsiteX26" fmla="*/ 116585 w 595343"/>
              <a:gd name="connsiteY26" fmla="*/ 577750 h 606722"/>
              <a:gd name="connsiteX27" fmla="*/ 87662 w 595343"/>
              <a:gd name="connsiteY27" fmla="*/ 606722 h 606722"/>
              <a:gd name="connsiteX28" fmla="*/ 58738 w 595343"/>
              <a:gd name="connsiteY28" fmla="*/ 577750 h 606722"/>
              <a:gd name="connsiteX29" fmla="*/ 58738 w 595343"/>
              <a:gd name="connsiteY29" fmla="*/ 172764 h 606722"/>
              <a:gd name="connsiteX30" fmla="*/ 53932 w 595343"/>
              <a:gd name="connsiteY30" fmla="*/ 167965 h 606722"/>
              <a:gd name="connsiteX31" fmla="*/ 49127 w 595343"/>
              <a:gd name="connsiteY31" fmla="*/ 172764 h 606722"/>
              <a:gd name="connsiteX32" fmla="*/ 48237 w 595343"/>
              <a:gd name="connsiteY32" fmla="*/ 349796 h 606722"/>
              <a:gd name="connsiteX33" fmla="*/ 24119 w 595343"/>
              <a:gd name="connsiteY33" fmla="*/ 373702 h 606722"/>
              <a:gd name="connsiteX34" fmla="*/ 24030 w 595343"/>
              <a:gd name="connsiteY34" fmla="*/ 373702 h 606722"/>
              <a:gd name="connsiteX35" fmla="*/ 1 w 595343"/>
              <a:gd name="connsiteY35" fmla="*/ 349529 h 606722"/>
              <a:gd name="connsiteX36" fmla="*/ 891 w 595343"/>
              <a:gd name="connsiteY36" fmla="*/ 172498 h 606722"/>
              <a:gd name="connsiteX37" fmla="*/ 57937 w 595343"/>
              <a:gd name="connsiteY37" fmla="*/ 115798 h 606722"/>
              <a:gd name="connsiteX38" fmla="*/ 412696 w 595343"/>
              <a:gd name="connsiteY38" fmla="*/ 34027 h 606722"/>
              <a:gd name="connsiteX39" fmla="*/ 378694 w 595343"/>
              <a:gd name="connsiteY39" fmla="*/ 67979 h 606722"/>
              <a:gd name="connsiteX40" fmla="*/ 446697 w 595343"/>
              <a:gd name="connsiteY40" fmla="*/ 67979 h 606722"/>
              <a:gd name="connsiteX41" fmla="*/ 412696 w 595343"/>
              <a:gd name="connsiteY41" fmla="*/ 1764 h 606722"/>
              <a:gd name="connsiteX42" fmla="*/ 422131 w 595343"/>
              <a:gd name="connsiteY42" fmla="*/ 5675 h 606722"/>
              <a:gd name="connsiteX43" fmla="*/ 484526 w 595343"/>
              <a:gd name="connsiteY43" fmla="*/ 67979 h 606722"/>
              <a:gd name="connsiteX44" fmla="*/ 581992 w 595343"/>
              <a:gd name="connsiteY44" fmla="*/ 67979 h 606722"/>
              <a:gd name="connsiteX45" fmla="*/ 595343 w 595343"/>
              <a:gd name="connsiteY45" fmla="*/ 81311 h 606722"/>
              <a:gd name="connsiteX46" fmla="*/ 595343 w 595343"/>
              <a:gd name="connsiteY46" fmla="*/ 333638 h 606722"/>
              <a:gd name="connsiteX47" fmla="*/ 581992 w 595343"/>
              <a:gd name="connsiteY47" fmla="*/ 346970 h 606722"/>
              <a:gd name="connsiteX48" fmla="*/ 240907 w 595343"/>
              <a:gd name="connsiteY48" fmla="*/ 346970 h 606722"/>
              <a:gd name="connsiteX49" fmla="*/ 227556 w 595343"/>
              <a:gd name="connsiteY49" fmla="*/ 333638 h 606722"/>
              <a:gd name="connsiteX50" fmla="*/ 227556 w 595343"/>
              <a:gd name="connsiteY50" fmla="*/ 308574 h 606722"/>
              <a:gd name="connsiteX51" fmla="*/ 246604 w 595343"/>
              <a:gd name="connsiteY51" fmla="*/ 301731 h 606722"/>
              <a:gd name="connsiteX52" fmla="*/ 332142 w 595343"/>
              <a:gd name="connsiteY52" fmla="*/ 248670 h 606722"/>
              <a:gd name="connsiteX53" fmla="*/ 350656 w 595343"/>
              <a:gd name="connsiteY53" fmla="*/ 227517 h 606722"/>
              <a:gd name="connsiteX54" fmla="*/ 426492 w 595343"/>
              <a:gd name="connsiteY54" fmla="*/ 194809 h 606722"/>
              <a:gd name="connsiteX55" fmla="*/ 444561 w 595343"/>
              <a:gd name="connsiteY55" fmla="*/ 149125 h 606722"/>
              <a:gd name="connsiteX56" fmla="*/ 398899 w 595343"/>
              <a:gd name="connsiteY56" fmla="*/ 131083 h 606722"/>
              <a:gd name="connsiteX57" fmla="*/ 324843 w 595343"/>
              <a:gd name="connsiteY57" fmla="*/ 163079 h 606722"/>
              <a:gd name="connsiteX58" fmla="*/ 281229 w 595343"/>
              <a:gd name="connsiteY58" fmla="*/ 166812 h 606722"/>
              <a:gd name="connsiteX59" fmla="*/ 264851 w 595343"/>
              <a:gd name="connsiteY59" fmla="*/ 176945 h 606722"/>
              <a:gd name="connsiteX60" fmla="*/ 264851 w 595343"/>
              <a:gd name="connsiteY60" fmla="*/ 172412 h 606722"/>
              <a:gd name="connsiteX61" fmla="*/ 227556 w 595343"/>
              <a:gd name="connsiteY61" fmla="*/ 106997 h 606722"/>
              <a:gd name="connsiteX62" fmla="*/ 227556 w 595343"/>
              <a:gd name="connsiteY62" fmla="*/ 81311 h 606722"/>
              <a:gd name="connsiteX63" fmla="*/ 240907 w 595343"/>
              <a:gd name="connsiteY63" fmla="*/ 67979 h 606722"/>
              <a:gd name="connsiteX64" fmla="*/ 340865 w 595343"/>
              <a:gd name="connsiteY64" fmla="*/ 67979 h 606722"/>
              <a:gd name="connsiteX65" fmla="*/ 403261 w 595343"/>
              <a:gd name="connsiteY65" fmla="*/ 5675 h 606722"/>
              <a:gd name="connsiteX66" fmla="*/ 412696 w 595343"/>
              <a:gd name="connsiteY66" fmla="*/ 1764 h 606722"/>
              <a:gd name="connsiteX67" fmla="*/ 122882 w 595343"/>
              <a:gd name="connsiteY67" fmla="*/ 0 h 606722"/>
              <a:gd name="connsiteX68" fmla="*/ 172798 w 595343"/>
              <a:gd name="connsiteY68" fmla="*/ 49960 h 606722"/>
              <a:gd name="connsiteX69" fmla="*/ 122882 w 595343"/>
              <a:gd name="connsiteY69" fmla="*/ 99921 h 606722"/>
              <a:gd name="connsiteX70" fmla="*/ 72877 w 595343"/>
              <a:gd name="connsiteY70" fmla="*/ 49960 h 606722"/>
              <a:gd name="connsiteX71" fmla="*/ 122882 w 595343"/>
              <a:gd name="connsiteY7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5343" h="606722">
                <a:moveTo>
                  <a:pt x="417576" y="150471"/>
                </a:moveTo>
                <a:cubicBezTo>
                  <a:pt x="420770" y="151737"/>
                  <a:pt x="423484" y="154226"/>
                  <a:pt x="424953" y="157647"/>
                </a:cubicBezTo>
                <a:cubicBezTo>
                  <a:pt x="427891" y="164400"/>
                  <a:pt x="424775" y="172220"/>
                  <a:pt x="418010" y="175153"/>
                </a:cubicBezTo>
                <a:lnTo>
                  <a:pt x="354631" y="202523"/>
                </a:lnTo>
                <a:cubicBezTo>
                  <a:pt x="353652" y="193637"/>
                  <a:pt x="350269" y="185106"/>
                  <a:pt x="344483" y="177819"/>
                </a:cubicBezTo>
                <a:lnTo>
                  <a:pt x="407328" y="150627"/>
                </a:lnTo>
                <a:cubicBezTo>
                  <a:pt x="410711" y="149160"/>
                  <a:pt x="414383" y="149205"/>
                  <a:pt x="417576" y="150471"/>
                </a:cubicBezTo>
                <a:close/>
                <a:moveTo>
                  <a:pt x="57937" y="115798"/>
                </a:moveTo>
                <a:lnTo>
                  <a:pt x="187782" y="115798"/>
                </a:lnTo>
                <a:cubicBezTo>
                  <a:pt x="219109" y="115798"/>
                  <a:pt x="244739" y="141215"/>
                  <a:pt x="244828" y="172498"/>
                </a:cubicBezTo>
                <a:lnTo>
                  <a:pt x="245095" y="217555"/>
                </a:lnTo>
                <a:lnTo>
                  <a:pt x="293954" y="187250"/>
                </a:lnTo>
                <a:cubicBezTo>
                  <a:pt x="305256" y="180230"/>
                  <a:pt x="320119" y="183696"/>
                  <a:pt x="327149" y="195071"/>
                </a:cubicBezTo>
                <a:cubicBezTo>
                  <a:pt x="334180" y="206358"/>
                  <a:pt x="330709" y="221199"/>
                  <a:pt x="319407" y="228220"/>
                </a:cubicBezTo>
                <a:lnTo>
                  <a:pt x="233882" y="281187"/>
                </a:lnTo>
                <a:cubicBezTo>
                  <a:pt x="226495" y="285808"/>
                  <a:pt x="217151" y="286075"/>
                  <a:pt x="209497" y="281809"/>
                </a:cubicBezTo>
                <a:cubicBezTo>
                  <a:pt x="201843" y="277632"/>
                  <a:pt x="197127" y="269634"/>
                  <a:pt x="197038" y="260836"/>
                </a:cubicBezTo>
                <a:lnTo>
                  <a:pt x="196593" y="172764"/>
                </a:lnTo>
                <a:cubicBezTo>
                  <a:pt x="196771" y="172053"/>
                  <a:pt x="196771" y="171343"/>
                  <a:pt x="196771" y="170720"/>
                </a:cubicBezTo>
                <a:cubicBezTo>
                  <a:pt x="196771" y="167877"/>
                  <a:pt x="194457" y="165655"/>
                  <a:pt x="191609" y="165655"/>
                </a:cubicBezTo>
                <a:cubicBezTo>
                  <a:pt x="188850" y="165655"/>
                  <a:pt x="186536" y="167965"/>
                  <a:pt x="186536" y="170720"/>
                </a:cubicBezTo>
                <a:cubicBezTo>
                  <a:pt x="186536" y="408540"/>
                  <a:pt x="187070" y="199337"/>
                  <a:pt x="187070" y="577750"/>
                </a:cubicBezTo>
                <a:cubicBezTo>
                  <a:pt x="187070" y="593747"/>
                  <a:pt x="174077" y="606722"/>
                  <a:pt x="158057" y="606722"/>
                </a:cubicBezTo>
                <a:cubicBezTo>
                  <a:pt x="142127" y="606722"/>
                  <a:pt x="129134" y="593747"/>
                  <a:pt x="129134" y="577750"/>
                </a:cubicBezTo>
                <a:lnTo>
                  <a:pt x="129134" y="346685"/>
                </a:lnTo>
                <a:lnTo>
                  <a:pt x="116585" y="346685"/>
                </a:lnTo>
                <a:lnTo>
                  <a:pt x="116585" y="577750"/>
                </a:lnTo>
                <a:cubicBezTo>
                  <a:pt x="116585" y="593747"/>
                  <a:pt x="103681" y="606722"/>
                  <a:pt x="87662" y="606722"/>
                </a:cubicBezTo>
                <a:cubicBezTo>
                  <a:pt x="71643" y="606722"/>
                  <a:pt x="58738" y="593747"/>
                  <a:pt x="58738" y="577750"/>
                </a:cubicBezTo>
                <a:cubicBezTo>
                  <a:pt x="58738" y="551444"/>
                  <a:pt x="58738" y="230353"/>
                  <a:pt x="58738" y="172764"/>
                </a:cubicBezTo>
                <a:cubicBezTo>
                  <a:pt x="58738" y="170187"/>
                  <a:pt x="56602" y="168054"/>
                  <a:pt x="53932" y="167965"/>
                </a:cubicBezTo>
                <a:cubicBezTo>
                  <a:pt x="51263" y="167965"/>
                  <a:pt x="49127" y="170098"/>
                  <a:pt x="49127" y="172764"/>
                </a:cubicBezTo>
                <a:lnTo>
                  <a:pt x="48237" y="349796"/>
                </a:lnTo>
                <a:cubicBezTo>
                  <a:pt x="48148" y="363037"/>
                  <a:pt x="37379" y="373702"/>
                  <a:pt x="24119" y="373702"/>
                </a:cubicBezTo>
                <a:lnTo>
                  <a:pt x="24030" y="373702"/>
                </a:lnTo>
                <a:cubicBezTo>
                  <a:pt x="10680" y="373702"/>
                  <a:pt x="-88" y="362860"/>
                  <a:pt x="1" y="349529"/>
                </a:cubicBezTo>
                <a:lnTo>
                  <a:pt x="891" y="172498"/>
                </a:lnTo>
                <a:cubicBezTo>
                  <a:pt x="1069" y="141215"/>
                  <a:pt x="26611" y="115798"/>
                  <a:pt x="57937" y="115798"/>
                </a:cubicBezTo>
                <a:close/>
                <a:moveTo>
                  <a:pt x="412696" y="34027"/>
                </a:moveTo>
                <a:lnTo>
                  <a:pt x="378694" y="67979"/>
                </a:lnTo>
                <a:lnTo>
                  <a:pt x="446697" y="67979"/>
                </a:lnTo>
                <a:close/>
                <a:moveTo>
                  <a:pt x="412696" y="1764"/>
                </a:moveTo>
                <a:cubicBezTo>
                  <a:pt x="416256" y="1764"/>
                  <a:pt x="419638" y="3186"/>
                  <a:pt x="422131" y="5675"/>
                </a:cubicBezTo>
                <a:lnTo>
                  <a:pt x="484526" y="67979"/>
                </a:lnTo>
                <a:lnTo>
                  <a:pt x="581992" y="67979"/>
                </a:lnTo>
                <a:cubicBezTo>
                  <a:pt x="589379" y="67979"/>
                  <a:pt x="595343" y="73934"/>
                  <a:pt x="595343" y="81311"/>
                </a:cubicBezTo>
                <a:lnTo>
                  <a:pt x="595343" y="333638"/>
                </a:lnTo>
                <a:cubicBezTo>
                  <a:pt x="595343" y="341015"/>
                  <a:pt x="589379" y="346970"/>
                  <a:pt x="581992" y="346970"/>
                </a:cubicBezTo>
                <a:lnTo>
                  <a:pt x="240907" y="346970"/>
                </a:lnTo>
                <a:cubicBezTo>
                  <a:pt x="233520" y="346970"/>
                  <a:pt x="227556" y="341015"/>
                  <a:pt x="227556" y="333638"/>
                </a:cubicBezTo>
                <a:lnTo>
                  <a:pt x="227556" y="308574"/>
                </a:lnTo>
                <a:cubicBezTo>
                  <a:pt x="234143" y="307686"/>
                  <a:pt x="240640" y="305375"/>
                  <a:pt x="246604" y="301731"/>
                </a:cubicBezTo>
                <a:cubicBezTo>
                  <a:pt x="258353" y="294443"/>
                  <a:pt x="320482" y="255869"/>
                  <a:pt x="332142" y="248670"/>
                </a:cubicBezTo>
                <a:cubicBezTo>
                  <a:pt x="340598" y="243426"/>
                  <a:pt x="346918" y="235960"/>
                  <a:pt x="350656" y="227517"/>
                </a:cubicBezTo>
                <a:lnTo>
                  <a:pt x="426492" y="194809"/>
                </a:lnTo>
                <a:cubicBezTo>
                  <a:pt x="444116" y="187166"/>
                  <a:pt x="452216" y="166723"/>
                  <a:pt x="444561" y="149125"/>
                </a:cubicBezTo>
                <a:cubicBezTo>
                  <a:pt x="436995" y="131527"/>
                  <a:pt x="416523" y="123439"/>
                  <a:pt x="398899" y="131083"/>
                </a:cubicBezTo>
                <a:lnTo>
                  <a:pt x="324843" y="163079"/>
                </a:lnTo>
                <a:cubicBezTo>
                  <a:pt x="311047" y="157480"/>
                  <a:pt x="294847" y="158369"/>
                  <a:pt x="281229" y="166812"/>
                </a:cubicBezTo>
                <a:lnTo>
                  <a:pt x="264851" y="176945"/>
                </a:lnTo>
                <a:lnTo>
                  <a:pt x="264851" y="172412"/>
                </a:lnTo>
                <a:cubicBezTo>
                  <a:pt x="264673" y="145215"/>
                  <a:pt x="250164" y="120595"/>
                  <a:pt x="227556" y="106997"/>
                </a:cubicBezTo>
                <a:lnTo>
                  <a:pt x="227556" y="81311"/>
                </a:lnTo>
                <a:cubicBezTo>
                  <a:pt x="227556" y="73934"/>
                  <a:pt x="233520" y="67979"/>
                  <a:pt x="240907" y="67979"/>
                </a:cubicBezTo>
                <a:lnTo>
                  <a:pt x="340865" y="67979"/>
                </a:lnTo>
                <a:lnTo>
                  <a:pt x="403261" y="5675"/>
                </a:lnTo>
                <a:cubicBezTo>
                  <a:pt x="405753" y="3186"/>
                  <a:pt x="409135" y="1764"/>
                  <a:pt x="412696" y="1764"/>
                </a:cubicBezTo>
                <a:close/>
                <a:moveTo>
                  <a:pt x="122882" y="0"/>
                </a:moveTo>
                <a:cubicBezTo>
                  <a:pt x="150465" y="0"/>
                  <a:pt x="172798" y="22402"/>
                  <a:pt x="172798" y="49960"/>
                </a:cubicBezTo>
                <a:cubicBezTo>
                  <a:pt x="172798" y="77608"/>
                  <a:pt x="150376" y="99921"/>
                  <a:pt x="122882" y="99921"/>
                </a:cubicBezTo>
                <a:cubicBezTo>
                  <a:pt x="95388" y="99921"/>
                  <a:pt x="72877" y="77697"/>
                  <a:pt x="72877" y="49960"/>
                </a:cubicBezTo>
                <a:cubicBezTo>
                  <a:pt x="72877" y="22402"/>
                  <a:pt x="95210" y="0"/>
                  <a:pt x="122882" y="0"/>
                </a:cubicBezTo>
                <a:close/>
              </a:path>
            </a:pathLst>
          </a:custGeom>
          <a:solidFill>
            <a:schemeClr val="bg1"/>
          </a:solidFill>
          <a:ln>
            <a:noFill/>
          </a:ln>
        </p:spPr>
      </p:sp>
    </p:spTree>
    <p:extLst>
      <p:ext uri="{BB962C8B-B14F-4D97-AF65-F5344CB8AC3E}">
        <p14:creationId xmlns:p14="http://schemas.microsoft.com/office/powerpoint/2010/main" val="4144075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41504"/>
            <a:ext cx="12192000" cy="3023042"/>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427333" y="2057999"/>
            <a:ext cx="3531419" cy="2055334"/>
            <a:chOff x="320500" y="1785932"/>
            <a:chExt cx="2648564" cy="1457098"/>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428596" y="2357437"/>
              <a:ext cx="2540468" cy="88559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电子支付是采用先进的技术通过数字流转来完成信息传输的，其各种支付方式都是通过数字化的方式进行款项支付的</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8001013" y="2058000"/>
            <a:ext cx="3619527" cy="1759870"/>
            <a:chOff x="6000760" y="1785932"/>
            <a:chExt cx="2714645" cy="1247633"/>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7"/>
              <a:ext cx="2571769" cy="676128"/>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传统的支付方式则是通过现金的流转、票据的转让及银行的汇兑等物理实体来完成款项支付的</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12" name="Rectangle 13"/>
          <p:cNvSpPr/>
          <p:nvPr/>
        </p:nvSpPr>
        <p:spPr>
          <a:xfrm>
            <a:off x="6096000" y="3053025"/>
            <a:ext cx="1524011" cy="151152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8" name="Rectangle 11"/>
          <p:cNvSpPr/>
          <p:nvPr/>
        </p:nvSpPr>
        <p:spPr>
          <a:xfrm>
            <a:off x="4571989" y="3053025"/>
            <a:ext cx="1524011" cy="151152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Rectangle 12"/>
          <p:cNvSpPr/>
          <p:nvPr/>
        </p:nvSpPr>
        <p:spPr>
          <a:xfrm>
            <a:off x="6096000" y="1541504"/>
            <a:ext cx="1524011" cy="151152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6" name="Rectangle 10"/>
          <p:cNvSpPr/>
          <p:nvPr/>
        </p:nvSpPr>
        <p:spPr>
          <a:xfrm>
            <a:off x="4571989" y="1541504"/>
            <a:ext cx="1524011" cy="151152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32" name="文本框 31">
            <a:extLst>
              <a:ext uri="{FF2B5EF4-FFF2-40B4-BE49-F238E27FC236}">
                <a16:creationId xmlns:a16="http://schemas.microsoft.com/office/drawing/2014/main" id="{3CB4C05B-466D-42F0-8A9C-7037FA0D7791}"/>
              </a:ext>
            </a:extLst>
          </p:cNvPr>
          <p:cNvSpPr txBox="1"/>
          <p:nvPr/>
        </p:nvSpPr>
        <p:spPr>
          <a:xfrm>
            <a:off x="3958752" y="442067"/>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电子支付的特征</a:t>
            </a:r>
          </a:p>
        </p:txBody>
      </p:sp>
      <p:sp>
        <p:nvSpPr>
          <p:cNvPr id="33" name="文本框 32">
            <a:extLst>
              <a:ext uri="{FF2B5EF4-FFF2-40B4-BE49-F238E27FC236}">
                <a16:creationId xmlns:a16="http://schemas.microsoft.com/office/drawing/2014/main" id="{53F592CE-F356-41D9-992D-31E4A9098FBA}"/>
              </a:ext>
            </a:extLst>
          </p:cNvPr>
          <p:cNvSpPr txBox="1"/>
          <p:nvPr/>
        </p:nvSpPr>
        <p:spPr>
          <a:xfrm>
            <a:off x="4442848" y="938753"/>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Electronic Payment</a:t>
            </a:r>
          </a:p>
        </p:txBody>
      </p:sp>
      <p:sp>
        <p:nvSpPr>
          <p:cNvPr id="34" name="Rectangle 33">
            <a:extLst>
              <a:ext uri="{FF2B5EF4-FFF2-40B4-BE49-F238E27FC236}">
                <a16:creationId xmlns:a16="http://schemas.microsoft.com/office/drawing/2014/main" id="{2753B0AE-2199-4115-95E1-30513D030555}"/>
              </a:ext>
            </a:extLst>
          </p:cNvPr>
          <p:cNvSpPr/>
          <p:nvPr/>
        </p:nvSpPr>
        <p:spPr>
          <a:xfrm>
            <a:off x="1353685" y="2143984"/>
            <a:ext cx="1210588" cy="400110"/>
          </a:xfrm>
          <a:prstGeom prst="rect">
            <a:avLst/>
          </a:prstGeom>
        </p:spPr>
        <p:txBody>
          <a:bodyPr wrap="none">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cs typeface="Open Sans" pitchFamily="34" charset="0"/>
              </a:rPr>
              <a:t>电子支付</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5" name="Rectangle 33">
            <a:extLst>
              <a:ext uri="{FF2B5EF4-FFF2-40B4-BE49-F238E27FC236}">
                <a16:creationId xmlns:a16="http://schemas.microsoft.com/office/drawing/2014/main" id="{6C4413B4-BEC0-484D-9014-FCE8938D32EB}"/>
              </a:ext>
            </a:extLst>
          </p:cNvPr>
          <p:cNvSpPr/>
          <p:nvPr/>
        </p:nvSpPr>
        <p:spPr>
          <a:xfrm>
            <a:off x="8929409" y="2143984"/>
            <a:ext cx="1980029"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传统的支付方式</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1" name="椭圆 30"/>
          <p:cNvSpPr/>
          <p:nvPr/>
        </p:nvSpPr>
        <p:spPr>
          <a:xfrm>
            <a:off x="4573200" y="1541504"/>
            <a:ext cx="3045600" cy="30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
          <p:cNvSpPr txBox="1">
            <a:spLocks noChangeArrowheads="1"/>
          </p:cNvSpPr>
          <p:nvPr/>
        </p:nvSpPr>
        <p:spPr bwMode="auto">
          <a:xfrm>
            <a:off x="4772561" y="2549185"/>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b="1" dirty="0" smtClean="0">
                <a:solidFill>
                  <a:schemeClr val="tx1">
                    <a:lumMod val="65000"/>
                    <a:lumOff val="35000"/>
                  </a:schemeClr>
                </a:solidFill>
                <a:latin typeface="微软雅黑" panose="020B0503020204020204" pitchFamily="34" charset="-122"/>
                <a:ea typeface="微软雅黑" panose="020B0503020204020204" pitchFamily="34" charset="-122"/>
              </a:rPr>
              <a:t>01</a:t>
            </a:r>
          </a:p>
          <a:p>
            <a:pPr algn="ctr" eaLnBrk="1" hangingPunct="1">
              <a:lnSpc>
                <a:spcPct val="100000"/>
              </a:lnSpc>
              <a:spcBef>
                <a:spcPct val="0"/>
              </a:spcBef>
              <a:buFont typeface="Arial" panose="020B0604020202020204" pitchFamily="34" charset="0"/>
              <a:buNone/>
            </a:pPr>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传输</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方式电数字化</a:t>
            </a:r>
          </a:p>
        </p:txBody>
      </p:sp>
      <p:grpSp>
        <p:nvGrpSpPr>
          <p:cNvPr id="41" name="组合 40"/>
          <p:cNvGrpSpPr>
            <a:grpSpLocks/>
          </p:cNvGrpSpPr>
          <p:nvPr/>
        </p:nvGrpSpPr>
        <p:grpSpPr bwMode="auto">
          <a:xfrm>
            <a:off x="2477035" y="4933475"/>
            <a:ext cx="1849438" cy="1368425"/>
            <a:chOff x="5295123" y="4910536"/>
            <a:chExt cx="1849963" cy="1368000"/>
          </a:xfrm>
        </p:grpSpPr>
        <p:pic>
          <p:nvPicPr>
            <p:cNvPr id="42" name="图片 41">
              <a:extLst>
                <a:ext uri="{FF2B5EF4-FFF2-40B4-BE49-F238E27FC236}">
                  <a16:creationId xmlns:a16="http://schemas.microsoft.com/office/drawing/2014/main" id="{A6A30630-38DC-4293-926B-3ED46F1E55C8}"/>
                </a:ext>
              </a:extLst>
            </p:cNvPr>
            <p:cNvPicPr>
              <a:picLocks noChangeAspect="1"/>
            </p:cNvPicPr>
            <p:nvPr/>
          </p:nvPicPr>
          <p:blipFill rotWithShape="1">
            <a:blip r:embed="rId3"/>
            <a:srcRect b="5195"/>
            <a:stretch>
              <a:fillRect/>
            </a:stretch>
          </p:blipFill>
          <p:spPr>
            <a:xfrm>
              <a:off x="5295123" y="4910536"/>
              <a:ext cx="1849963" cy="1368000"/>
            </a:xfrm>
            <a:prstGeom prst="rect">
              <a:avLst/>
            </a:prstGeom>
          </p:spPr>
        </p:pic>
        <p:sp>
          <p:nvSpPr>
            <p:cNvPr id="43" name="矩形 42">
              <a:extLst>
                <a:ext uri="{FF2B5EF4-FFF2-40B4-BE49-F238E27FC236}">
                  <a16:creationId xmlns:a16="http://schemas.microsoft.com/office/drawing/2014/main" id="{E61F3AC4-F206-4301-A5DF-F286DFE534E8}"/>
                </a:ext>
              </a:extLst>
            </p:cNvPr>
            <p:cNvSpPr/>
            <p:nvPr/>
          </p:nvSpPr>
          <p:spPr>
            <a:xfrm>
              <a:off x="5295123" y="5378704"/>
              <a:ext cx="1849963" cy="503081"/>
            </a:xfrm>
            <a:prstGeom prst="rect">
              <a:avLst/>
            </a:pr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r>
                <a:rPr lang="zh-CN" altLang="en-US" sz="2000" dirty="0">
                  <a:latin typeface="微软雅黑" panose="020B0503020204020204" pitchFamily="34" charset="-122"/>
                  <a:ea typeface="微软雅黑" panose="020B0503020204020204" pitchFamily="34" charset="-122"/>
                  <a:sym typeface="+mn-ea"/>
                </a:rPr>
                <a:t>现金流转</a:t>
              </a:r>
            </a:p>
          </p:txBody>
        </p:sp>
      </p:grpSp>
      <p:grpSp>
        <p:nvGrpSpPr>
          <p:cNvPr id="44" name="组合 43"/>
          <p:cNvGrpSpPr>
            <a:grpSpLocks/>
          </p:cNvGrpSpPr>
          <p:nvPr/>
        </p:nvGrpSpPr>
        <p:grpSpPr bwMode="auto">
          <a:xfrm>
            <a:off x="4840029" y="4933476"/>
            <a:ext cx="2555875" cy="1368425"/>
            <a:chOff x="7247222" y="4910536"/>
            <a:chExt cx="2555849" cy="1368000"/>
          </a:xfrm>
        </p:grpSpPr>
        <p:pic>
          <p:nvPicPr>
            <p:cNvPr id="45" name="图片 44">
              <a:extLst>
                <a:ext uri="{FF2B5EF4-FFF2-40B4-BE49-F238E27FC236}">
                  <a16:creationId xmlns:a16="http://schemas.microsoft.com/office/drawing/2014/main" id="{C6C23046-43EC-4C6A-855A-3704C87E72F8}"/>
                </a:ext>
              </a:extLst>
            </p:cNvPr>
            <p:cNvPicPr>
              <a:picLocks noChangeAspect="1"/>
            </p:cNvPicPr>
            <p:nvPr/>
          </p:nvPicPr>
          <p:blipFill rotWithShape="1">
            <a:blip r:embed="rId4"/>
            <a:srcRect l="6245" t="7207" r="2834" b="7479"/>
            <a:stretch>
              <a:fillRect/>
            </a:stretch>
          </p:blipFill>
          <p:spPr>
            <a:xfrm>
              <a:off x="7248810" y="4910536"/>
              <a:ext cx="2554261" cy="1368000"/>
            </a:xfrm>
            <a:prstGeom prst="rect">
              <a:avLst/>
            </a:prstGeom>
          </p:spPr>
        </p:pic>
        <p:sp>
          <p:nvSpPr>
            <p:cNvPr id="46" name="矩形 45">
              <a:extLst>
                <a:ext uri="{FF2B5EF4-FFF2-40B4-BE49-F238E27FC236}">
                  <a16:creationId xmlns:a16="http://schemas.microsoft.com/office/drawing/2014/main" id="{30FD8170-A9D8-4D0C-9456-87BF054BC9A8}"/>
                </a:ext>
              </a:extLst>
            </p:cNvPr>
            <p:cNvSpPr/>
            <p:nvPr/>
          </p:nvSpPr>
          <p:spPr>
            <a:xfrm>
              <a:off x="7247222" y="5378704"/>
              <a:ext cx="2555849" cy="503081"/>
            </a:xfrm>
            <a:prstGeom prst="rect">
              <a:avLst/>
            </a:pr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r>
                <a:rPr lang="zh-CN" altLang="en-US" sz="2000" dirty="0">
                  <a:latin typeface="微软雅黑" panose="020B0503020204020204" pitchFamily="34" charset="-122"/>
                  <a:ea typeface="微软雅黑" panose="020B0503020204020204" pitchFamily="34" charset="-122"/>
                  <a:sym typeface="+mn-ea"/>
                </a:rPr>
                <a:t>票据转让</a:t>
              </a:r>
            </a:p>
          </p:txBody>
        </p:sp>
      </p:grpSp>
      <p:grpSp>
        <p:nvGrpSpPr>
          <p:cNvPr id="47" name="组合 46"/>
          <p:cNvGrpSpPr>
            <a:grpSpLocks/>
          </p:cNvGrpSpPr>
          <p:nvPr/>
        </p:nvGrpSpPr>
        <p:grpSpPr bwMode="auto">
          <a:xfrm>
            <a:off x="7909461" y="4933476"/>
            <a:ext cx="2425700" cy="1368425"/>
            <a:chOff x="9948750" y="4910192"/>
            <a:chExt cx="2425813" cy="1368000"/>
          </a:xfrm>
        </p:grpSpPr>
        <p:pic>
          <p:nvPicPr>
            <p:cNvPr id="48" name="图片 47">
              <a:extLst>
                <a:ext uri="{FF2B5EF4-FFF2-40B4-BE49-F238E27FC236}">
                  <a16:creationId xmlns:a16="http://schemas.microsoft.com/office/drawing/2014/main" id="{06439A59-5C6F-4AE7-A6A0-4C98A45324C3}"/>
                </a:ext>
              </a:extLst>
            </p:cNvPr>
            <p:cNvPicPr>
              <a:picLocks noChangeAspect="1"/>
            </p:cNvPicPr>
            <p:nvPr/>
          </p:nvPicPr>
          <p:blipFill rotWithShape="1">
            <a:blip r:embed="rId5"/>
            <a:srcRect l="1890" t="2718" r="2654" b="2772"/>
            <a:stretch>
              <a:fillRect/>
            </a:stretch>
          </p:blipFill>
          <p:spPr>
            <a:xfrm>
              <a:off x="9950338" y="4910192"/>
              <a:ext cx="2424225" cy="1368000"/>
            </a:xfrm>
            <a:prstGeom prst="rect">
              <a:avLst/>
            </a:prstGeom>
          </p:spPr>
        </p:pic>
        <p:sp>
          <p:nvSpPr>
            <p:cNvPr id="49" name="矩形 48">
              <a:extLst>
                <a:ext uri="{FF2B5EF4-FFF2-40B4-BE49-F238E27FC236}">
                  <a16:creationId xmlns:a16="http://schemas.microsoft.com/office/drawing/2014/main" id="{A0FC8395-DDB6-47CC-BD01-0E96B69B4AE4}"/>
                </a:ext>
              </a:extLst>
            </p:cNvPr>
            <p:cNvSpPr/>
            <p:nvPr/>
          </p:nvSpPr>
          <p:spPr>
            <a:xfrm>
              <a:off x="9948750" y="5378360"/>
              <a:ext cx="2425813" cy="503081"/>
            </a:xfrm>
            <a:prstGeom prst="rect">
              <a:avLst/>
            </a:pr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r>
                <a:rPr lang="zh-CN" altLang="en-US" sz="2000" dirty="0">
                  <a:latin typeface="微软雅黑" panose="020B0503020204020204" pitchFamily="34" charset="-122"/>
                  <a:ea typeface="微软雅黑" panose="020B0503020204020204" pitchFamily="34" charset="-122"/>
                  <a:sym typeface="+mn-ea"/>
                </a:rPr>
                <a:t>银行汇兑</a:t>
              </a:r>
            </a:p>
          </p:txBody>
        </p:sp>
      </p:grpSp>
    </p:spTree>
    <p:extLst>
      <p:ext uri="{BB962C8B-B14F-4D97-AF65-F5344CB8AC3E}">
        <p14:creationId xmlns:p14="http://schemas.microsoft.com/office/powerpoint/2010/main" val="2092358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59664"/>
            <a:ext cx="12192000" cy="3023042"/>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427333" y="2576158"/>
            <a:ext cx="3531419" cy="1464404"/>
            <a:chOff x="320500" y="1785932"/>
            <a:chExt cx="2648564" cy="1038168"/>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428596" y="2357438"/>
              <a:ext cx="2540468" cy="466662"/>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电子支付的工作环境基于一个开放的系统平台（即互联网）</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8001013" y="2576160"/>
            <a:ext cx="3619527" cy="1464403"/>
            <a:chOff x="6000760" y="1785932"/>
            <a:chExt cx="2714645" cy="1038166"/>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7"/>
              <a:ext cx="2571769" cy="466661"/>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传统支付则是在较为封闭的系统中运作</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12" name="Rectangle 13"/>
          <p:cNvSpPr/>
          <p:nvPr/>
        </p:nvSpPr>
        <p:spPr>
          <a:xfrm>
            <a:off x="6096000" y="3571185"/>
            <a:ext cx="1524011" cy="151152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8" name="Rectangle 11"/>
          <p:cNvSpPr/>
          <p:nvPr/>
        </p:nvSpPr>
        <p:spPr>
          <a:xfrm>
            <a:off x="4571989" y="3571185"/>
            <a:ext cx="1524011" cy="151152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Rectangle 12"/>
          <p:cNvSpPr/>
          <p:nvPr/>
        </p:nvSpPr>
        <p:spPr>
          <a:xfrm>
            <a:off x="6096000" y="2059664"/>
            <a:ext cx="1524011" cy="151152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6" name="Rectangle 10"/>
          <p:cNvSpPr/>
          <p:nvPr/>
        </p:nvSpPr>
        <p:spPr>
          <a:xfrm>
            <a:off x="4571989" y="2059664"/>
            <a:ext cx="1524011" cy="151152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32" name="文本框 31">
            <a:extLst>
              <a:ext uri="{FF2B5EF4-FFF2-40B4-BE49-F238E27FC236}">
                <a16:creationId xmlns:a16="http://schemas.microsoft.com/office/drawing/2014/main" id="{3CB4C05B-466D-42F0-8A9C-7037FA0D7791}"/>
              </a:ext>
            </a:extLst>
          </p:cNvPr>
          <p:cNvSpPr txBox="1"/>
          <p:nvPr/>
        </p:nvSpPr>
        <p:spPr>
          <a:xfrm>
            <a:off x="3958752" y="442067"/>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电子支付的特征</a:t>
            </a:r>
          </a:p>
        </p:txBody>
      </p:sp>
      <p:sp>
        <p:nvSpPr>
          <p:cNvPr id="33" name="文本框 32">
            <a:extLst>
              <a:ext uri="{FF2B5EF4-FFF2-40B4-BE49-F238E27FC236}">
                <a16:creationId xmlns:a16="http://schemas.microsoft.com/office/drawing/2014/main" id="{53F592CE-F356-41D9-992D-31E4A9098FBA}"/>
              </a:ext>
            </a:extLst>
          </p:cNvPr>
          <p:cNvSpPr txBox="1"/>
          <p:nvPr/>
        </p:nvSpPr>
        <p:spPr>
          <a:xfrm>
            <a:off x="4442848" y="938753"/>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Electronic Payment</a:t>
            </a:r>
          </a:p>
        </p:txBody>
      </p:sp>
      <p:sp>
        <p:nvSpPr>
          <p:cNvPr id="34" name="Rectangle 33">
            <a:extLst>
              <a:ext uri="{FF2B5EF4-FFF2-40B4-BE49-F238E27FC236}">
                <a16:creationId xmlns:a16="http://schemas.microsoft.com/office/drawing/2014/main" id="{2753B0AE-2199-4115-95E1-30513D030555}"/>
              </a:ext>
            </a:extLst>
          </p:cNvPr>
          <p:cNvSpPr/>
          <p:nvPr/>
        </p:nvSpPr>
        <p:spPr>
          <a:xfrm>
            <a:off x="1353685" y="2662144"/>
            <a:ext cx="1210588" cy="400110"/>
          </a:xfrm>
          <a:prstGeom prst="rect">
            <a:avLst/>
          </a:prstGeom>
        </p:spPr>
        <p:txBody>
          <a:bodyPr wrap="none">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cs typeface="Open Sans" pitchFamily="34" charset="0"/>
              </a:rPr>
              <a:t>电子支付</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5" name="Rectangle 33">
            <a:extLst>
              <a:ext uri="{FF2B5EF4-FFF2-40B4-BE49-F238E27FC236}">
                <a16:creationId xmlns:a16="http://schemas.microsoft.com/office/drawing/2014/main" id="{6C4413B4-BEC0-484D-9014-FCE8938D32EB}"/>
              </a:ext>
            </a:extLst>
          </p:cNvPr>
          <p:cNvSpPr/>
          <p:nvPr/>
        </p:nvSpPr>
        <p:spPr>
          <a:xfrm>
            <a:off x="8929409" y="2662144"/>
            <a:ext cx="1980029"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传统的支付方式</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1" name="椭圆 30"/>
          <p:cNvSpPr/>
          <p:nvPr/>
        </p:nvSpPr>
        <p:spPr>
          <a:xfrm>
            <a:off x="4573200" y="2059664"/>
            <a:ext cx="3045600" cy="30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
          <p:cNvSpPr txBox="1">
            <a:spLocks noChangeArrowheads="1"/>
          </p:cNvSpPr>
          <p:nvPr/>
        </p:nvSpPr>
        <p:spPr bwMode="auto">
          <a:xfrm>
            <a:off x="4772561" y="3067345"/>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b="1" dirty="0" smtClean="0">
                <a:solidFill>
                  <a:schemeClr val="tx1">
                    <a:lumMod val="65000"/>
                    <a:lumOff val="35000"/>
                  </a:schemeClr>
                </a:solidFill>
                <a:latin typeface="微软雅黑" panose="020B0503020204020204" pitchFamily="34" charset="-122"/>
                <a:ea typeface="微软雅黑" panose="020B0503020204020204" pitchFamily="34" charset="-122"/>
              </a:rPr>
              <a:t>02</a:t>
            </a:r>
          </a:p>
          <a:p>
            <a:pPr algn="ctr">
              <a:lnSpc>
                <a:spcPct val="100000"/>
              </a:lnSpc>
              <a:spcBef>
                <a:spcPct val="0"/>
              </a:spcBef>
              <a:buNone/>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支付环境的开放化</a:t>
            </a:r>
          </a:p>
        </p:txBody>
      </p:sp>
    </p:spTree>
    <p:extLst>
      <p:ext uri="{BB962C8B-B14F-4D97-AF65-F5344CB8AC3E}">
        <p14:creationId xmlns:p14="http://schemas.microsoft.com/office/powerpoint/2010/main" val="3614424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815824"/>
            <a:ext cx="12192000" cy="3023042"/>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427333" y="2332317"/>
            <a:ext cx="3531419" cy="2101485"/>
            <a:chOff x="320500" y="1785932"/>
            <a:chExt cx="2648564" cy="1489818"/>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428596" y="2162963"/>
              <a:ext cx="2540468" cy="111278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电子支付使用的是最先进的通信手段，如</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Internet</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Extranet</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（外联网</a:t>
              </a:r>
              <a:r>
                <a:rPr lang="zh-CN" altLang="en-US" sz="1600" dirty="0" smtClean="0">
                  <a:solidFill>
                    <a:schemeClr val="bg1"/>
                  </a:solidFill>
                  <a:latin typeface="微软雅黑" panose="020B0503020204020204" pitchFamily="34" charset="-122"/>
                  <a:ea typeface="微软雅黑" panose="020B0503020204020204" pitchFamily="34" charset="-122"/>
                  <a:cs typeface="Open Sans Light" pitchFamily="34" charset="0"/>
                </a:rPr>
                <a:t>）；对</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软、硬件设施的要求很高，一般要求有联网的微机、相关的软件及其他一些配套设施</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8001013" y="2332320"/>
            <a:ext cx="3619527" cy="1489411"/>
            <a:chOff x="6000760" y="1785932"/>
            <a:chExt cx="2714645" cy="1055895"/>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7"/>
              <a:ext cx="2571769" cy="484390"/>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传统支付使用的则是传统的通信媒介；对软、硬件设施的</a:t>
              </a:r>
              <a:r>
                <a:rPr lang="zh-CN" altLang="en-US" sz="1600" dirty="0" smtClean="0">
                  <a:solidFill>
                    <a:schemeClr val="bg1"/>
                  </a:solidFill>
                  <a:latin typeface="微软雅黑" panose="020B0503020204020204" pitchFamily="34" charset="-122"/>
                  <a:ea typeface="微软雅黑" panose="020B0503020204020204" pitchFamily="34" charset="-122"/>
                  <a:cs typeface="Open Sans Light" pitchFamily="34" charset="0"/>
                </a:rPr>
                <a:t>要求不高</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12" name="Rectangle 13"/>
          <p:cNvSpPr/>
          <p:nvPr/>
        </p:nvSpPr>
        <p:spPr>
          <a:xfrm>
            <a:off x="6096000" y="3327345"/>
            <a:ext cx="1524011" cy="1511521"/>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8" name="Rectangle 11"/>
          <p:cNvSpPr/>
          <p:nvPr/>
        </p:nvSpPr>
        <p:spPr>
          <a:xfrm>
            <a:off x="4571989" y="3327345"/>
            <a:ext cx="1524011" cy="151152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Rectangle 12"/>
          <p:cNvSpPr/>
          <p:nvPr/>
        </p:nvSpPr>
        <p:spPr>
          <a:xfrm>
            <a:off x="6096000" y="1815824"/>
            <a:ext cx="1524011" cy="151152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6" name="Rectangle 10"/>
          <p:cNvSpPr/>
          <p:nvPr/>
        </p:nvSpPr>
        <p:spPr>
          <a:xfrm>
            <a:off x="4571989" y="1815824"/>
            <a:ext cx="1524011" cy="151152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32" name="文本框 31">
            <a:extLst>
              <a:ext uri="{FF2B5EF4-FFF2-40B4-BE49-F238E27FC236}">
                <a16:creationId xmlns:a16="http://schemas.microsoft.com/office/drawing/2014/main" id="{3CB4C05B-466D-42F0-8A9C-7037FA0D7791}"/>
              </a:ext>
            </a:extLst>
          </p:cNvPr>
          <p:cNvSpPr txBox="1"/>
          <p:nvPr/>
        </p:nvSpPr>
        <p:spPr>
          <a:xfrm>
            <a:off x="3958752" y="442067"/>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电子支付的特征</a:t>
            </a:r>
          </a:p>
        </p:txBody>
      </p:sp>
      <p:sp>
        <p:nvSpPr>
          <p:cNvPr id="33" name="文本框 32">
            <a:extLst>
              <a:ext uri="{FF2B5EF4-FFF2-40B4-BE49-F238E27FC236}">
                <a16:creationId xmlns:a16="http://schemas.microsoft.com/office/drawing/2014/main" id="{53F592CE-F356-41D9-992D-31E4A9098FBA}"/>
              </a:ext>
            </a:extLst>
          </p:cNvPr>
          <p:cNvSpPr txBox="1"/>
          <p:nvPr/>
        </p:nvSpPr>
        <p:spPr>
          <a:xfrm>
            <a:off x="4442848" y="938753"/>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Electronic Payment</a:t>
            </a:r>
          </a:p>
        </p:txBody>
      </p:sp>
      <p:sp>
        <p:nvSpPr>
          <p:cNvPr id="34" name="Rectangle 33">
            <a:extLst>
              <a:ext uri="{FF2B5EF4-FFF2-40B4-BE49-F238E27FC236}">
                <a16:creationId xmlns:a16="http://schemas.microsoft.com/office/drawing/2014/main" id="{2753B0AE-2199-4115-95E1-30513D030555}"/>
              </a:ext>
            </a:extLst>
          </p:cNvPr>
          <p:cNvSpPr/>
          <p:nvPr/>
        </p:nvSpPr>
        <p:spPr>
          <a:xfrm>
            <a:off x="1353685" y="2418304"/>
            <a:ext cx="1210588" cy="400110"/>
          </a:xfrm>
          <a:prstGeom prst="rect">
            <a:avLst/>
          </a:prstGeom>
        </p:spPr>
        <p:txBody>
          <a:bodyPr wrap="none">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cs typeface="Open Sans" pitchFamily="34" charset="0"/>
              </a:rPr>
              <a:t>电子支付</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5" name="Rectangle 33">
            <a:extLst>
              <a:ext uri="{FF2B5EF4-FFF2-40B4-BE49-F238E27FC236}">
                <a16:creationId xmlns:a16="http://schemas.microsoft.com/office/drawing/2014/main" id="{6C4413B4-BEC0-484D-9014-FCE8938D32EB}"/>
              </a:ext>
            </a:extLst>
          </p:cNvPr>
          <p:cNvSpPr/>
          <p:nvPr/>
        </p:nvSpPr>
        <p:spPr>
          <a:xfrm>
            <a:off x="8929409" y="2418304"/>
            <a:ext cx="1980029"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传统的支付方式</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31" name="椭圆 30"/>
          <p:cNvSpPr/>
          <p:nvPr/>
        </p:nvSpPr>
        <p:spPr>
          <a:xfrm>
            <a:off x="4573200" y="1815824"/>
            <a:ext cx="3045600" cy="30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
          <p:cNvSpPr txBox="1">
            <a:spLocks noChangeArrowheads="1"/>
          </p:cNvSpPr>
          <p:nvPr/>
        </p:nvSpPr>
        <p:spPr bwMode="auto">
          <a:xfrm>
            <a:off x="4772561" y="2823505"/>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b="1" dirty="0" smtClean="0">
                <a:solidFill>
                  <a:schemeClr val="tx1">
                    <a:lumMod val="65000"/>
                    <a:lumOff val="35000"/>
                  </a:schemeClr>
                </a:solidFill>
                <a:latin typeface="微软雅黑" panose="020B0503020204020204" pitchFamily="34" charset="-122"/>
                <a:ea typeface="微软雅黑" panose="020B0503020204020204" pitchFamily="34" charset="-122"/>
              </a:rPr>
              <a:t>03</a:t>
            </a:r>
          </a:p>
          <a:p>
            <a:pPr algn="ctr">
              <a:lnSpc>
                <a:spcPct val="100000"/>
              </a:lnSpc>
              <a:spcBef>
                <a:spcPct val="0"/>
              </a:spcBef>
              <a:buNone/>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通信手段的先进性</a:t>
            </a:r>
          </a:p>
        </p:txBody>
      </p:sp>
      <p:pic>
        <p:nvPicPr>
          <p:cNvPr id="19" name="图片 18">
            <a:extLst>
              <a:ext uri="{FF2B5EF4-FFF2-40B4-BE49-F238E27FC236}">
                <a16:creationId xmlns:a16="http://schemas.microsoft.com/office/drawing/2014/main" id="{F72C059D-B311-4ABD-B346-65268B912545}"/>
              </a:ext>
            </a:extLst>
          </p:cNvPr>
          <p:cNvPicPr>
            <a:picLocks noChangeAspect="1"/>
          </p:cNvPicPr>
          <p:nvPr/>
        </p:nvPicPr>
        <p:blipFill>
          <a:blip r:embed="rId3"/>
          <a:stretch>
            <a:fillRect/>
          </a:stretch>
        </p:blipFill>
        <p:spPr>
          <a:xfrm>
            <a:off x="1208773" y="5260658"/>
            <a:ext cx="863600" cy="863600"/>
          </a:xfrm>
          <a:prstGeom prst="rect">
            <a:avLst/>
          </a:prstGeom>
        </p:spPr>
      </p:pic>
      <p:pic>
        <p:nvPicPr>
          <p:cNvPr id="20" name="图片 19">
            <a:extLst>
              <a:ext uri="{FF2B5EF4-FFF2-40B4-BE49-F238E27FC236}">
                <a16:creationId xmlns:a16="http://schemas.microsoft.com/office/drawing/2014/main" id="{5B10DD17-914B-482E-A342-F6538D8064BD}"/>
              </a:ext>
            </a:extLst>
          </p:cNvPr>
          <p:cNvPicPr>
            <a:picLocks noChangeAspect="1"/>
          </p:cNvPicPr>
          <p:nvPr/>
        </p:nvPicPr>
        <p:blipFill>
          <a:blip r:embed="rId4"/>
          <a:stretch>
            <a:fillRect/>
          </a:stretch>
        </p:blipFill>
        <p:spPr>
          <a:xfrm>
            <a:off x="2618473" y="5224145"/>
            <a:ext cx="919162" cy="936625"/>
          </a:xfrm>
          <a:prstGeom prst="rect">
            <a:avLst/>
          </a:prstGeom>
        </p:spPr>
      </p:pic>
    </p:spTree>
    <p:extLst>
      <p:ext uri="{BB962C8B-B14F-4D97-AF65-F5344CB8AC3E}">
        <p14:creationId xmlns:p14="http://schemas.microsoft.com/office/powerpoint/2010/main" val="4158083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51104"/>
            <a:ext cx="9143978" cy="3023042"/>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8" name="Group 25"/>
          <p:cNvGrpSpPr/>
          <p:nvPr/>
        </p:nvGrpSpPr>
        <p:grpSpPr>
          <a:xfrm>
            <a:off x="3541252" y="2619515"/>
            <a:ext cx="5216669" cy="2083281"/>
            <a:chOff x="6143636" y="1783848"/>
            <a:chExt cx="3912501" cy="1476910"/>
          </a:xfrm>
        </p:grpSpPr>
        <p:sp>
          <p:nvSpPr>
            <p:cNvPr id="9" name="Freeform 127"/>
            <p:cNvSpPr>
              <a:spLocks/>
            </p:cNvSpPr>
            <p:nvPr/>
          </p:nvSpPr>
          <p:spPr bwMode="auto">
            <a:xfrm>
              <a:off x="6197634" y="1783848"/>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7"/>
              <a:ext cx="3912501" cy="903321"/>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电子支付具有方便、快捷、高效、经济的优势。用户只要拥有一台上网的</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PC</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机或手机，便可足不出户，在很短的时间内完成整个支付过程。支付费用仅相当于传统支付的几十分之一，甚至几百分之一</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12" name="Rectangle 13"/>
          <p:cNvSpPr/>
          <p:nvPr/>
        </p:nvSpPr>
        <p:spPr>
          <a:xfrm>
            <a:off x="1524012" y="3662625"/>
            <a:ext cx="1524011" cy="151152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8" name="Rectangle 11"/>
          <p:cNvSpPr/>
          <p:nvPr/>
        </p:nvSpPr>
        <p:spPr>
          <a:xfrm>
            <a:off x="1" y="3662625"/>
            <a:ext cx="1524011" cy="151152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Rectangle 12"/>
          <p:cNvSpPr/>
          <p:nvPr/>
        </p:nvSpPr>
        <p:spPr>
          <a:xfrm>
            <a:off x="1524012" y="2151104"/>
            <a:ext cx="1524011" cy="151152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6" name="Rectangle 10"/>
          <p:cNvSpPr/>
          <p:nvPr/>
        </p:nvSpPr>
        <p:spPr>
          <a:xfrm>
            <a:off x="1" y="2151104"/>
            <a:ext cx="1524011" cy="151152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32" name="文本框 31">
            <a:extLst>
              <a:ext uri="{FF2B5EF4-FFF2-40B4-BE49-F238E27FC236}">
                <a16:creationId xmlns:a16="http://schemas.microsoft.com/office/drawing/2014/main" id="{3CB4C05B-466D-42F0-8A9C-7037FA0D7791}"/>
              </a:ext>
            </a:extLst>
          </p:cNvPr>
          <p:cNvSpPr txBox="1"/>
          <p:nvPr/>
        </p:nvSpPr>
        <p:spPr>
          <a:xfrm>
            <a:off x="3958752" y="442067"/>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电子支付的特征</a:t>
            </a:r>
          </a:p>
        </p:txBody>
      </p:sp>
      <p:sp>
        <p:nvSpPr>
          <p:cNvPr id="33" name="文本框 32">
            <a:extLst>
              <a:ext uri="{FF2B5EF4-FFF2-40B4-BE49-F238E27FC236}">
                <a16:creationId xmlns:a16="http://schemas.microsoft.com/office/drawing/2014/main" id="{53F592CE-F356-41D9-992D-31E4A9098FBA}"/>
              </a:ext>
            </a:extLst>
          </p:cNvPr>
          <p:cNvSpPr txBox="1"/>
          <p:nvPr/>
        </p:nvSpPr>
        <p:spPr>
          <a:xfrm>
            <a:off x="4442848" y="938753"/>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Electronic Payment</a:t>
            </a:r>
          </a:p>
        </p:txBody>
      </p:sp>
      <p:sp>
        <p:nvSpPr>
          <p:cNvPr id="31" name="椭圆 30"/>
          <p:cNvSpPr/>
          <p:nvPr/>
        </p:nvSpPr>
        <p:spPr>
          <a:xfrm>
            <a:off x="1212" y="2151104"/>
            <a:ext cx="3045600" cy="30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
          <p:cNvSpPr txBox="1">
            <a:spLocks noChangeArrowheads="1"/>
          </p:cNvSpPr>
          <p:nvPr/>
        </p:nvSpPr>
        <p:spPr bwMode="auto">
          <a:xfrm>
            <a:off x="508349" y="3158785"/>
            <a:ext cx="2031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b="1" dirty="0" smtClean="0">
                <a:solidFill>
                  <a:schemeClr val="tx1">
                    <a:lumMod val="65000"/>
                    <a:lumOff val="35000"/>
                  </a:schemeClr>
                </a:solidFill>
                <a:latin typeface="微软雅黑" panose="020B0503020204020204" pitchFamily="34" charset="-122"/>
                <a:ea typeface="微软雅黑" panose="020B0503020204020204" pitchFamily="34" charset="-122"/>
              </a:rPr>
              <a:t>04</a:t>
            </a:r>
          </a:p>
          <a:p>
            <a:pPr algn="ctr">
              <a:lnSpc>
                <a:spcPct val="100000"/>
              </a:lnSpc>
              <a:spcBef>
                <a:spcPct val="0"/>
              </a:spcBef>
              <a:buNone/>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其他经济优势</a:t>
            </a:r>
          </a:p>
        </p:txBody>
      </p:sp>
      <p:sp>
        <p:nvSpPr>
          <p:cNvPr id="22" name="Rectangle 13"/>
          <p:cNvSpPr/>
          <p:nvPr/>
        </p:nvSpPr>
        <p:spPr>
          <a:xfrm>
            <a:off x="10667989" y="3662625"/>
            <a:ext cx="1524011" cy="151152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3" name="Rectangle 11"/>
          <p:cNvSpPr/>
          <p:nvPr/>
        </p:nvSpPr>
        <p:spPr>
          <a:xfrm>
            <a:off x="9143978" y="3662625"/>
            <a:ext cx="1524011" cy="151152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4" name="Rectangle 12"/>
          <p:cNvSpPr/>
          <p:nvPr/>
        </p:nvSpPr>
        <p:spPr>
          <a:xfrm>
            <a:off x="10667989" y="2151104"/>
            <a:ext cx="1524011" cy="151152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Rectangle 10"/>
          <p:cNvSpPr/>
          <p:nvPr/>
        </p:nvSpPr>
        <p:spPr>
          <a:xfrm>
            <a:off x="9143978" y="2151104"/>
            <a:ext cx="1524011" cy="151152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Tree>
    <p:extLst>
      <p:ext uri="{BB962C8B-B14F-4D97-AF65-F5344CB8AC3E}">
        <p14:creationId xmlns:p14="http://schemas.microsoft.com/office/powerpoint/2010/main" val="1215811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2892" y="1277241"/>
            <a:ext cx="9186228" cy="4568569"/>
          </a:xfrm>
          <a:prstGeom prst="rect">
            <a:avLst/>
          </a:prstGeom>
          <a:noFill/>
        </p:spPr>
      </p:pic>
      <p:grpSp>
        <p:nvGrpSpPr>
          <p:cNvPr id="3" name="Group 7"/>
          <p:cNvGrpSpPr/>
          <p:nvPr/>
        </p:nvGrpSpPr>
        <p:grpSpPr>
          <a:xfrm>
            <a:off x="1172302" y="1197399"/>
            <a:ext cx="4198433" cy="523220"/>
            <a:chOff x="3428991" y="2714626"/>
            <a:chExt cx="4198433" cy="523220"/>
          </a:xfrm>
        </p:grpSpPr>
        <p:sp>
          <p:nvSpPr>
            <p:cNvPr id="4" name="Rectangle 20"/>
            <p:cNvSpPr/>
            <p:nvPr/>
          </p:nvSpPr>
          <p:spPr>
            <a:xfrm>
              <a:off x="3428991" y="2714626"/>
              <a:ext cx="4198433" cy="523220"/>
            </a:xfrm>
            <a:prstGeom prst="rect">
              <a:avLst/>
            </a:prstGeom>
          </p:spPr>
          <p:txBody>
            <a:bodyPr wrap="square">
              <a:spAutoFit/>
            </a:bodyPr>
            <a:lstStyle/>
            <a:p>
              <a:pPr algn="ctr"/>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电子</a:t>
              </a:r>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支付</a:t>
              </a:r>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的</a:t>
              </a:r>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发展历程</a:t>
              </a:r>
              <a:endParaRPr lang="id-ID"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cxnSp>
          <p:nvCxnSpPr>
            <p:cNvPr id="5"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7386819" y="5266174"/>
            <a:ext cx="3516988" cy="400110"/>
          </a:xfrm>
          <a:prstGeom prst="rect">
            <a:avLst/>
          </a:prstGeom>
        </p:spPr>
        <p:txBody>
          <a:bodyPr wrap="none">
            <a:spAutoFit/>
          </a:bodyPr>
          <a:lstStyle/>
          <a:p>
            <a:pPr indent="-252000">
              <a:buFont typeface="Wingdings" panose="05000000000000000000" pitchFamily="2" charset="2"/>
              <a:buChar char="l"/>
            </a:pPr>
            <a:r>
              <a:rPr lang="zh-CN" altLang="zh-CN" sz="2000" b="1" dirty="0">
                <a:solidFill>
                  <a:srgbClr val="524F6A"/>
                </a:solidFill>
                <a:latin typeface="微软雅黑" panose="020B0503020204020204" pitchFamily="34" charset="-122"/>
                <a:ea typeface="微软雅黑" panose="020B0503020204020204" pitchFamily="34" charset="-122"/>
              </a:rPr>
              <a:t>我国电子支付主要发展阶段</a:t>
            </a:r>
            <a:endParaRPr lang="zh-CN" altLang="en-US" sz="2000" b="1" dirty="0">
              <a:solidFill>
                <a:srgbClr val="524F6A"/>
              </a:solidFill>
              <a:latin typeface="微软雅黑" panose="020B0503020204020204" pitchFamily="34" charset="-122"/>
              <a:ea typeface="微软雅黑" panose="020B0503020204020204" pitchFamily="34" charset="-122"/>
            </a:endParaRPr>
          </a:p>
        </p:txBody>
      </p:sp>
    </p:spTree>
    <p:custDataLst>
      <p:tags r:id="rId2"/>
    </p:custDataLst>
    <p:extLst>
      <p:ext uri="{BB962C8B-B14F-4D97-AF65-F5344CB8AC3E}">
        <p14:creationId xmlns:p14="http://schemas.microsoft.com/office/powerpoint/2010/main" val="2619006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0D3E124-F38E-4779-B3D4-CA437E45895E}"/>
              </a:ext>
            </a:extLst>
          </p:cNvPr>
          <p:cNvSpPr/>
          <p:nvPr/>
        </p:nvSpPr>
        <p:spPr>
          <a:xfrm>
            <a:off x="0" y="2040556"/>
            <a:ext cx="12192000" cy="3994484"/>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94640" y="787208"/>
            <a:ext cx="11920487" cy="1031051"/>
          </a:xfrm>
          <a:prstGeom prst="rect">
            <a:avLst/>
          </a:prstGeom>
          <a:noFill/>
        </p:spPr>
        <p:txBody>
          <a:bodyPr wrap="square" rtlCol="0">
            <a:spAutoFit/>
          </a:bodyPr>
          <a:lstStyle/>
          <a:p>
            <a:pPr marL="571500" indent="-571500" algn="r">
              <a:spcAft>
                <a:spcPts val="600"/>
              </a:spcAft>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当前我国电子支付的发展</a:t>
            </a:r>
            <a:r>
              <a:rPr lang="zh-CN" altLang="en-US" sz="3200" b="1" dirty="0" smtClean="0">
                <a:solidFill>
                  <a:srgbClr val="524F6A"/>
                </a:solidFill>
                <a:latin typeface="微软雅黑" panose="020B0503020204020204" pitchFamily="34" charset="-122"/>
                <a:ea typeface="微软雅黑" panose="020B0503020204020204" pitchFamily="34" charset="-122"/>
              </a:rPr>
              <a:t>趋势</a:t>
            </a:r>
            <a:endParaRPr lang="en-US" altLang="zh-CN" sz="3200" b="1" dirty="0" smtClean="0">
              <a:solidFill>
                <a:srgbClr val="524F6A"/>
              </a:solidFill>
              <a:latin typeface="微软雅黑" panose="020B0503020204020204" pitchFamily="34" charset="-122"/>
              <a:ea typeface="微软雅黑" panose="020B0503020204020204" pitchFamily="34" charset="-122"/>
            </a:endParaRPr>
          </a:p>
          <a:p>
            <a:pPr algn="r">
              <a:spcAft>
                <a:spcPts val="600"/>
              </a:spcAft>
            </a:pPr>
            <a:r>
              <a:rPr lang="zh-CN" altLang="en-US" sz="2400" b="1" dirty="0">
                <a:solidFill>
                  <a:srgbClr val="524F6A"/>
                </a:solidFill>
                <a:latin typeface="微软雅黑" panose="020B0503020204020204" pitchFamily="34" charset="-122"/>
                <a:ea typeface="微软雅黑" panose="020B0503020204020204" pitchFamily="34" charset="-122"/>
              </a:rPr>
              <a:t>趋势一：第三方支付业务迅猛发展，而银行的电子支付业务增长开始趋缓</a:t>
            </a:r>
          </a:p>
        </p:txBody>
      </p:sp>
      <p:sp>
        <p:nvSpPr>
          <p:cNvPr id="26" name="Rectangle 33">
            <a:extLst>
              <a:ext uri="{FF2B5EF4-FFF2-40B4-BE49-F238E27FC236}">
                <a16:creationId xmlns:a16="http://schemas.microsoft.com/office/drawing/2014/main" id="{9BB6AB28-402D-442B-BE8E-5308641C37AF}"/>
              </a:ext>
            </a:extLst>
          </p:cNvPr>
          <p:cNvSpPr/>
          <p:nvPr/>
        </p:nvSpPr>
        <p:spPr>
          <a:xfrm>
            <a:off x="6858000" y="3096883"/>
            <a:ext cx="4561840" cy="1938992"/>
          </a:xfrm>
          <a:prstGeom prst="rect">
            <a:avLst/>
          </a:prstGeom>
        </p:spPr>
        <p:txBody>
          <a:bodyPr wrap="square">
            <a:spAutoFit/>
          </a:bodyPr>
          <a:lstStyle/>
          <a:p>
            <a:pPr>
              <a:lnSpc>
                <a:spcPct val="120000"/>
              </a:lnSpc>
            </a:pP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由于以阿里和腾讯为代表的互联网巨头既是互联网交易入口的垄断者，又是互联网基础设施的提供者，因此，在未来相当长一段时间内其在电子支付领域的优势都将保持，快速增长的势头将持续</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27" name="Rectangle 325">
            <a:extLst>
              <a:ext uri="{FF2B5EF4-FFF2-40B4-BE49-F238E27FC236}">
                <a16:creationId xmlns:a16="http://schemas.microsoft.com/office/drawing/2014/main" id="{3DB028CA-E469-403B-B184-75169E5B7637}"/>
              </a:ext>
            </a:extLst>
          </p:cNvPr>
          <p:cNvSpPr/>
          <p:nvPr/>
        </p:nvSpPr>
        <p:spPr>
          <a:xfrm>
            <a:off x="760394" y="2161459"/>
            <a:ext cx="4436033" cy="307777"/>
          </a:xfrm>
          <a:prstGeom prst="rect">
            <a:avLst/>
          </a:prstGeom>
        </p:spPr>
        <p:txBody>
          <a:bodyPr wrap="square">
            <a:spAutoFit/>
          </a:bodyPr>
          <a:lstStyle/>
          <a:p>
            <a:endParaRPr lang="ms-MY"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pic>
        <p:nvPicPr>
          <p:cNvPr id="1026" name="Picture 2" descr="https://timgsa.baidu.com/timg?image&amp;quality=80&amp;size=b9999_10000&amp;sec=1539266169302&amp;di=706eee5eb1144374abdc208a05b5cb8d&amp;imgtype=0&amp;src=http%3A%2F%2Fimg.caixin.com%2F2016-05-16%2F14633595071801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067" y="2986379"/>
            <a:ext cx="3239999"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39266145258&amp;di=ce72333413a59c8412e84a69bb31f4be&amp;imgtype=0&amp;src=http%3A%2F%2Fp.sootoo.com%2Fson_media%2Fmsg%2F2017%2F12%2F20%2F766153.jpe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756066" y="2986379"/>
            <a:ext cx="2880721" cy="21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348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Rectangle 325"/>
          <p:cNvSpPr/>
          <p:nvPr/>
        </p:nvSpPr>
        <p:spPr>
          <a:xfrm>
            <a:off x="6842260" y="2855872"/>
            <a:ext cx="4612327" cy="2751522"/>
          </a:xfrm>
          <a:prstGeom prst="rect">
            <a:avLst/>
          </a:prstGeom>
        </p:spPr>
        <p:txBody>
          <a:bodyPr wrap="square">
            <a:spAutoFit/>
          </a:bodyPr>
          <a:lstStyle/>
          <a:p>
            <a:pPr>
              <a:lnSpc>
                <a:spcPct val="12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2016</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年，人民银行不但明确了一段时期内原则上不再批设新支付机构，更对违规支付机构严惩不贷。</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2017</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年，互联网金融整治持续、备付金管理集中存管通知、网联（我国非银行支付机构网上支付清算平台）上线都意味监管将持续趋严，同时，监管部门对支付机构、银行的违规处罚仍然未放松，支付行业将进一步规范经营</a:t>
            </a:r>
            <a:endParaRPr lang="ms-MY"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88" name="文本框 287"/>
          <p:cNvSpPr txBox="1"/>
          <p:nvPr/>
        </p:nvSpPr>
        <p:spPr>
          <a:xfrm>
            <a:off x="-423248" y="1254501"/>
            <a:ext cx="11920487" cy="1031051"/>
          </a:xfrm>
          <a:prstGeom prst="rect">
            <a:avLst/>
          </a:prstGeom>
          <a:noFill/>
        </p:spPr>
        <p:txBody>
          <a:bodyPr wrap="square" rtlCol="0">
            <a:spAutoFit/>
          </a:bodyPr>
          <a:lstStyle/>
          <a:p>
            <a:pPr marL="571500" indent="-571500" algn="r">
              <a:spcAft>
                <a:spcPts val="600"/>
              </a:spcAft>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当前我国电子支付的发展</a:t>
            </a:r>
            <a:r>
              <a:rPr lang="zh-CN" altLang="en-US" sz="3200" b="1" dirty="0" smtClean="0">
                <a:solidFill>
                  <a:srgbClr val="524F6A"/>
                </a:solidFill>
                <a:latin typeface="微软雅黑" panose="020B0503020204020204" pitchFamily="34" charset="-122"/>
                <a:ea typeface="微软雅黑" panose="020B0503020204020204" pitchFamily="34" charset="-122"/>
              </a:rPr>
              <a:t>趋势</a:t>
            </a:r>
            <a:endParaRPr lang="en-US" altLang="zh-CN" sz="3200" b="1" dirty="0" smtClean="0">
              <a:solidFill>
                <a:srgbClr val="524F6A"/>
              </a:solidFill>
              <a:latin typeface="微软雅黑" panose="020B0503020204020204" pitchFamily="34" charset="-122"/>
              <a:ea typeface="微软雅黑" panose="020B0503020204020204" pitchFamily="34" charset="-122"/>
            </a:endParaRPr>
          </a:p>
          <a:p>
            <a:pPr algn="r">
              <a:spcAft>
                <a:spcPts val="600"/>
              </a:spcAft>
            </a:pPr>
            <a:r>
              <a:rPr lang="zh-CN" altLang="en-US" sz="2400" b="1" dirty="0">
                <a:solidFill>
                  <a:srgbClr val="524F6A"/>
                </a:solidFill>
                <a:latin typeface="微软雅黑" panose="020B0503020204020204" pitchFamily="34" charset="-122"/>
                <a:ea typeface="微软雅黑" panose="020B0503020204020204" pitchFamily="34" charset="-122"/>
              </a:rPr>
              <a:t>趋势二：支付行业监管体系不断完善，监管持续收紧</a:t>
            </a:r>
          </a:p>
        </p:txBody>
      </p:sp>
      <p:grpSp>
        <p:nvGrpSpPr>
          <p:cNvPr id="289" name="2462ab31-b46b-4323-b35f-d21cb0b3214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1285966" y="3079462"/>
            <a:ext cx="4525554" cy="2304342"/>
            <a:chOff x="2220686" y="1455750"/>
            <a:chExt cx="7750628" cy="3946499"/>
          </a:xfrm>
        </p:grpSpPr>
        <p:sp>
          <p:nvSpPr>
            <p:cNvPr id="291" name="í$ļîḓè">
              <a:extLst>
                <a:ext uri="{FF2B5EF4-FFF2-40B4-BE49-F238E27FC236}">
                  <a16:creationId xmlns:a16="http://schemas.microsoft.com/office/drawing/2014/main" id="{20AEFD9F-9019-40FE-8F70-CE630A5557C5}"/>
                </a:ext>
              </a:extLst>
            </p:cNvPr>
            <p:cNvSpPr/>
            <p:nvPr/>
          </p:nvSpPr>
          <p:spPr bwMode="auto">
            <a:xfrm>
              <a:off x="2220686" y="1842963"/>
              <a:ext cx="2601632" cy="3185801"/>
            </a:xfrm>
            <a:custGeom>
              <a:avLst/>
              <a:gdLst>
                <a:gd name="T0" fmla="*/ 1580 w 1630"/>
                <a:gd name="T1" fmla="*/ 288 h 1996"/>
                <a:gd name="T2" fmla="*/ 1430 w 1630"/>
                <a:gd name="T3" fmla="*/ 296 h 1996"/>
                <a:gd name="T4" fmla="*/ 1288 w 1630"/>
                <a:gd name="T5" fmla="*/ 316 h 1996"/>
                <a:gd name="T6" fmla="*/ 1068 w 1630"/>
                <a:gd name="T7" fmla="*/ 370 h 1996"/>
                <a:gd name="T8" fmla="*/ 836 w 1630"/>
                <a:gd name="T9" fmla="*/ 462 h 1996"/>
                <a:gd name="T10" fmla="*/ 640 w 1630"/>
                <a:gd name="T11" fmla="*/ 582 h 1996"/>
                <a:gd name="T12" fmla="*/ 484 w 1630"/>
                <a:gd name="T13" fmla="*/ 724 h 1996"/>
                <a:gd name="T14" fmla="*/ 412 w 1630"/>
                <a:gd name="T15" fmla="*/ 810 h 1996"/>
                <a:gd name="T16" fmla="*/ 344 w 1630"/>
                <a:gd name="T17" fmla="*/ 922 h 1996"/>
                <a:gd name="T18" fmla="*/ 302 w 1630"/>
                <a:gd name="T19" fmla="*/ 1036 h 1996"/>
                <a:gd name="T20" fmla="*/ 288 w 1630"/>
                <a:gd name="T21" fmla="*/ 1110 h 1996"/>
                <a:gd name="T22" fmla="*/ 290 w 1630"/>
                <a:gd name="T23" fmla="*/ 1214 h 1996"/>
                <a:gd name="T24" fmla="*/ 316 w 1630"/>
                <a:gd name="T25" fmla="*/ 1314 h 1996"/>
                <a:gd name="T26" fmla="*/ 348 w 1630"/>
                <a:gd name="T27" fmla="*/ 1376 h 1996"/>
                <a:gd name="T28" fmla="*/ 418 w 1630"/>
                <a:gd name="T29" fmla="*/ 1464 h 1996"/>
                <a:gd name="T30" fmla="*/ 514 w 1630"/>
                <a:gd name="T31" fmla="*/ 1544 h 1996"/>
                <a:gd name="T32" fmla="*/ 640 w 1630"/>
                <a:gd name="T33" fmla="*/ 1612 h 1996"/>
                <a:gd name="T34" fmla="*/ 796 w 1630"/>
                <a:gd name="T35" fmla="*/ 1670 h 1996"/>
                <a:gd name="T36" fmla="*/ 984 w 1630"/>
                <a:gd name="T37" fmla="*/ 1712 h 1996"/>
                <a:gd name="T38" fmla="*/ 850 w 1630"/>
                <a:gd name="T39" fmla="*/ 1980 h 1996"/>
                <a:gd name="T40" fmla="*/ 624 w 1630"/>
                <a:gd name="T41" fmla="*/ 1914 h 1996"/>
                <a:gd name="T42" fmla="*/ 434 w 1630"/>
                <a:gd name="T43" fmla="*/ 1828 h 1996"/>
                <a:gd name="T44" fmla="*/ 280 w 1630"/>
                <a:gd name="T45" fmla="*/ 1724 h 1996"/>
                <a:gd name="T46" fmla="*/ 160 w 1630"/>
                <a:gd name="T47" fmla="*/ 1606 h 1996"/>
                <a:gd name="T48" fmla="*/ 74 w 1630"/>
                <a:gd name="T49" fmla="*/ 1474 h 1996"/>
                <a:gd name="T50" fmla="*/ 50 w 1630"/>
                <a:gd name="T51" fmla="*/ 1420 h 1996"/>
                <a:gd name="T52" fmla="*/ 22 w 1630"/>
                <a:gd name="T53" fmla="*/ 1338 h 1996"/>
                <a:gd name="T54" fmla="*/ 0 w 1630"/>
                <a:gd name="T55" fmla="*/ 1198 h 1996"/>
                <a:gd name="T56" fmla="*/ 12 w 1630"/>
                <a:gd name="T57" fmla="*/ 1024 h 1996"/>
                <a:gd name="T58" fmla="*/ 40 w 1630"/>
                <a:gd name="T59" fmla="*/ 914 h 1996"/>
                <a:gd name="T60" fmla="*/ 112 w 1630"/>
                <a:gd name="T61" fmla="*/ 750 h 1996"/>
                <a:gd name="T62" fmla="*/ 216 w 1630"/>
                <a:gd name="T63" fmla="*/ 594 h 1996"/>
                <a:gd name="T64" fmla="*/ 270 w 1630"/>
                <a:gd name="T65" fmla="*/ 534 h 1996"/>
                <a:gd name="T66" fmla="*/ 358 w 1630"/>
                <a:gd name="T67" fmla="*/ 446 h 1996"/>
                <a:gd name="T68" fmla="*/ 458 w 1630"/>
                <a:gd name="T69" fmla="*/ 362 h 1996"/>
                <a:gd name="T70" fmla="*/ 570 w 1630"/>
                <a:gd name="T71" fmla="*/ 286 h 1996"/>
                <a:gd name="T72" fmla="*/ 694 w 1630"/>
                <a:gd name="T73" fmla="*/ 216 h 1996"/>
                <a:gd name="T74" fmla="*/ 826 w 1630"/>
                <a:gd name="T75" fmla="*/ 154 h 1996"/>
                <a:gd name="T76" fmla="*/ 970 w 1630"/>
                <a:gd name="T77" fmla="*/ 102 h 1996"/>
                <a:gd name="T78" fmla="*/ 1122 w 1630"/>
                <a:gd name="T79" fmla="*/ 58 h 1996"/>
                <a:gd name="T80" fmla="*/ 1284 w 1630"/>
                <a:gd name="T81" fmla="*/ 28 h 1996"/>
                <a:gd name="T82" fmla="*/ 1452 w 1630"/>
                <a:gd name="T83" fmla="*/ 8 h 1996"/>
                <a:gd name="T84" fmla="*/ 1630 w 1630"/>
                <a:gd name="T85" fmla="*/ 0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30" h="1996">
                  <a:moveTo>
                    <a:pt x="1630" y="288"/>
                  </a:moveTo>
                  <a:lnTo>
                    <a:pt x="1630" y="288"/>
                  </a:lnTo>
                  <a:lnTo>
                    <a:pt x="1580" y="288"/>
                  </a:lnTo>
                  <a:lnTo>
                    <a:pt x="1528" y="290"/>
                  </a:lnTo>
                  <a:lnTo>
                    <a:pt x="1480" y="292"/>
                  </a:lnTo>
                  <a:lnTo>
                    <a:pt x="1430" y="296"/>
                  </a:lnTo>
                  <a:lnTo>
                    <a:pt x="1382" y="302"/>
                  </a:lnTo>
                  <a:lnTo>
                    <a:pt x="1334" y="308"/>
                  </a:lnTo>
                  <a:lnTo>
                    <a:pt x="1288" y="316"/>
                  </a:lnTo>
                  <a:lnTo>
                    <a:pt x="1242" y="324"/>
                  </a:lnTo>
                  <a:lnTo>
                    <a:pt x="1154" y="346"/>
                  </a:lnTo>
                  <a:lnTo>
                    <a:pt x="1068" y="370"/>
                  </a:lnTo>
                  <a:lnTo>
                    <a:pt x="988" y="398"/>
                  </a:lnTo>
                  <a:lnTo>
                    <a:pt x="910" y="428"/>
                  </a:lnTo>
                  <a:lnTo>
                    <a:pt x="836" y="462"/>
                  </a:lnTo>
                  <a:lnTo>
                    <a:pt x="766" y="500"/>
                  </a:lnTo>
                  <a:lnTo>
                    <a:pt x="702" y="540"/>
                  </a:lnTo>
                  <a:lnTo>
                    <a:pt x="640" y="582"/>
                  </a:lnTo>
                  <a:lnTo>
                    <a:pt x="584" y="628"/>
                  </a:lnTo>
                  <a:lnTo>
                    <a:pt x="532" y="674"/>
                  </a:lnTo>
                  <a:lnTo>
                    <a:pt x="484" y="724"/>
                  </a:lnTo>
                  <a:lnTo>
                    <a:pt x="440" y="774"/>
                  </a:lnTo>
                  <a:lnTo>
                    <a:pt x="440" y="774"/>
                  </a:lnTo>
                  <a:lnTo>
                    <a:pt x="412" y="810"/>
                  </a:lnTo>
                  <a:lnTo>
                    <a:pt x="388" y="848"/>
                  </a:lnTo>
                  <a:lnTo>
                    <a:pt x="364" y="884"/>
                  </a:lnTo>
                  <a:lnTo>
                    <a:pt x="344" y="922"/>
                  </a:lnTo>
                  <a:lnTo>
                    <a:pt x="328" y="960"/>
                  </a:lnTo>
                  <a:lnTo>
                    <a:pt x="314" y="998"/>
                  </a:lnTo>
                  <a:lnTo>
                    <a:pt x="302" y="1036"/>
                  </a:lnTo>
                  <a:lnTo>
                    <a:pt x="294" y="1074"/>
                  </a:lnTo>
                  <a:lnTo>
                    <a:pt x="294" y="1074"/>
                  </a:lnTo>
                  <a:lnTo>
                    <a:pt x="288" y="1110"/>
                  </a:lnTo>
                  <a:lnTo>
                    <a:pt x="286" y="1144"/>
                  </a:lnTo>
                  <a:lnTo>
                    <a:pt x="286" y="1180"/>
                  </a:lnTo>
                  <a:lnTo>
                    <a:pt x="290" y="1214"/>
                  </a:lnTo>
                  <a:lnTo>
                    <a:pt x="296" y="1248"/>
                  </a:lnTo>
                  <a:lnTo>
                    <a:pt x="304" y="1280"/>
                  </a:lnTo>
                  <a:lnTo>
                    <a:pt x="316" y="1314"/>
                  </a:lnTo>
                  <a:lnTo>
                    <a:pt x="330" y="1346"/>
                  </a:lnTo>
                  <a:lnTo>
                    <a:pt x="330" y="1346"/>
                  </a:lnTo>
                  <a:lnTo>
                    <a:pt x="348" y="1376"/>
                  </a:lnTo>
                  <a:lnTo>
                    <a:pt x="368" y="1406"/>
                  </a:lnTo>
                  <a:lnTo>
                    <a:pt x="390" y="1436"/>
                  </a:lnTo>
                  <a:lnTo>
                    <a:pt x="418" y="1464"/>
                  </a:lnTo>
                  <a:lnTo>
                    <a:pt x="446" y="1492"/>
                  </a:lnTo>
                  <a:lnTo>
                    <a:pt x="478" y="1518"/>
                  </a:lnTo>
                  <a:lnTo>
                    <a:pt x="514" y="1544"/>
                  </a:lnTo>
                  <a:lnTo>
                    <a:pt x="554" y="1568"/>
                  </a:lnTo>
                  <a:lnTo>
                    <a:pt x="596" y="1590"/>
                  </a:lnTo>
                  <a:lnTo>
                    <a:pt x="640" y="1612"/>
                  </a:lnTo>
                  <a:lnTo>
                    <a:pt x="690" y="1632"/>
                  </a:lnTo>
                  <a:lnTo>
                    <a:pt x="742" y="1652"/>
                  </a:lnTo>
                  <a:lnTo>
                    <a:pt x="796" y="1670"/>
                  </a:lnTo>
                  <a:lnTo>
                    <a:pt x="856" y="1686"/>
                  </a:lnTo>
                  <a:lnTo>
                    <a:pt x="918" y="1700"/>
                  </a:lnTo>
                  <a:lnTo>
                    <a:pt x="984" y="1712"/>
                  </a:lnTo>
                  <a:lnTo>
                    <a:pt x="934" y="1996"/>
                  </a:lnTo>
                  <a:lnTo>
                    <a:pt x="934" y="1996"/>
                  </a:lnTo>
                  <a:lnTo>
                    <a:pt x="850" y="1980"/>
                  </a:lnTo>
                  <a:lnTo>
                    <a:pt x="770" y="1960"/>
                  </a:lnTo>
                  <a:lnTo>
                    <a:pt x="694" y="1938"/>
                  </a:lnTo>
                  <a:lnTo>
                    <a:pt x="624" y="1914"/>
                  </a:lnTo>
                  <a:lnTo>
                    <a:pt x="556" y="1888"/>
                  </a:lnTo>
                  <a:lnTo>
                    <a:pt x="492" y="1860"/>
                  </a:lnTo>
                  <a:lnTo>
                    <a:pt x="434" y="1828"/>
                  </a:lnTo>
                  <a:lnTo>
                    <a:pt x="378" y="1796"/>
                  </a:lnTo>
                  <a:lnTo>
                    <a:pt x="326" y="1762"/>
                  </a:lnTo>
                  <a:lnTo>
                    <a:pt x="280" y="1724"/>
                  </a:lnTo>
                  <a:lnTo>
                    <a:pt x="236" y="1686"/>
                  </a:lnTo>
                  <a:lnTo>
                    <a:pt x="196" y="1646"/>
                  </a:lnTo>
                  <a:lnTo>
                    <a:pt x="160" y="1606"/>
                  </a:lnTo>
                  <a:lnTo>
                    <a:pt x="128" y="1564"/>
                  </a:lnTo>
                  <a:lnTo>
                    <a:pt x="100" y="1520"/>
                  </a:lnTo>
                  <a:lnTo>
                    <a:pt x="74" y="1474"/>
                  </a:lnTo>
                  <a:lnTo>
                    <a:pt x="74" y="1474"/>
                  </a:lnTo>
                  <a:lnTo>
                    <a:pt x="62" y="1448"/>
                  </a:lnTo>
                  <a:lnTo>
                    <a:pt x="50" y="1420"/>
                  </a:lnTo>
                  <a:lnTo>
                    <a:pt x="40" y="1394"/>
                  </a:lnTo>
                  <a:lnTo>
                    <a:pt x="30" y="1366"/>
                  </a:lnTo>
                  <a:lnTo>
                    <a:pt x="22" y="1338"/>
                  </a:lnTo>
                  <a:lnTo>
                    <a:pt x="16" y="1310"/>
                  </a:lnTo>
                  <a:lnTo>
                    <a:pt x="6" y="1254"/>
                  </a:lnTo>
                  <a:lnTo>
                    <a:pt x="0" y="1198"/>
                  </a:lnTo>
                  <a:lnTo>
                    <a:pt x="0" y="1140"/>
                  </a:lnTo>
                  <a:lnTo>
                    <a:pt x="4" y="1082"/>
                  </a:lnTo>
                  <a:lnTo>
                    <a:pt x="12" y="1024"/>
                  </a:lnTo>
                  <a:lnTo>
                    <a:pt x="12" y="1024"/>
                  </a:lnTo>
                  <a:lnTo>
                    <a:pt x="24" y="968"/>
                  </a:lnTo>
                  <a:lnTo>
                    <a:pt x="40" y="914"/>
                  </a:lnTo>
                  <a:lnTo>
                    <a:pt x="60" y="858"/>
                  </a:lnTo>
                  <a:lnTo>
                    <a:pt x="84" y="804"/>
                  </a:lnTo>
                  <a:lnTo>
                    <a:pt x="112" y="750"/>
                  </a:lnTo>
                  <a:lnTo>
                    <a:pt x="144" y="698"/>
                  </a:lnTo>
                  <a:lnTo>
                    <a:pt x="178" y="646"/>
                  </a:lnTo>
                  <a:lnTo>
                    <a:pt x="216" y="594"/>
                  </a:lnTo>
                  <a:lnTo>
                    <a:pt x="216" y="594"/>
                  </a:lnTo>
                  <a:lnTo>
                    <a:pt x="242" y="564"/>
                  </a:lnTo>
                  <a:lnTo>
                    <a:pt x="270" y="534"/>
                  </a:lnTo>
                  <a:lnTo>
                    <a:pt x="298" y="504"/>
                  </a:lnTo>
                  <a:lnTo>
                    <a:pt x="328" y="474"/>
                  </a:lnTo>
                  <a:lnTo>
                    <a:pt x="358" y="446"/>
                  </a:lnTo>
                  <a:lnTo>
                    <a:pt x="390" y="416"/>
                  </a:lnTo>
                  <a:lnTo>
                    <a:pt x="424" y="390"/>
                  </a:lnTo>
                  <a:lnTo>
                    <a:pt x="458" y="362"/>
                  </a:lnTo>
                  <a:lnTo>
                    <a:pt x="494" y="336"/>
                  </a:lnTo>
                  <a:lnTo>
                    <a:pt x="532" y="310"/>
                  </a:lnTo>
                  <a:lnTo>
                    <a:pt x="570" y="286"/>
                  </a:lnTo>
                  <a:lnTo>
                    <a:pt x="610" y="262"/>
                  </a:lnTo>
                  <a:lnTo>
                    <a:pt x="652" y="238"/>
                  </a:lnTo>
                  <a:lnTo>
                    <a:pt x="694" y="216"/>
                  </a:lnTo>
                  <a:lnTo>
                    <a:pt x="736" y="194"/>
                  </a:lnTo>
                  <a:lnTo>
                    <a:pt x="782" y="174"/>
                  </a:lnTo>
                  <a:lnTo>
                    <a:pt x="826" y="154"/>
                  </a:lnTo>
                  <a:lnTo>
                    <a:pt x="874" y="136"/>
                  </a:lnTo>
                  <a:lnTo>
                    <a:pt x="920" y="118"/>
                  </a:lnTo>
                  <a:lnTo>
                    <a:pt x="970" y="102"/>
                  </a:lnTo>
                  <a:lnTo>
                    <a:pt x="1020" y="86"/>
                  </a:lnTo>
                  <a:lnTo>
                    <a:pt x="1070" y="72"/>
                  </a:lnTo>
                  <a:lnTo>
                    <a:pt x="1122" y="58"/>
                  </a:lnTo>
                  <a:lnTo>
                    <a:pt x="1174" y="46"/>
                  </a:lnTo>
                  <a:lnTo>
                    <a:pt x="1228" y="36"/>
                  </a:lnTo>
                  <a:lnTo>
                    <a:pt x="1284" y="28"/>
                  </a:lnTo>
                  <a:lnTo>
                    <a:pt x="1338" y="20"/>
                  </a:lnTo>
                  <a:lnTo>
                    <a:pt x="1396" y="12"/>
                  </a:lnTo>
                  <a:lnTo>
                    <a:pt x="1452" y="8"/>
                  </a:lnTo>
                  <a:lnTo>
                    <a:pt x="1512" y="4"/>
                  </a:lnTo>
                  <a:lnTo>
                    <a:pt x="1570" y="2"/>
                  </a:lnTo>
                  <a:lnTo>
                    <a:pt x="1630" y="0"/>
                  </a:lnTo>
                  <a:lnTo>
                    <a:pt x="1630" y="2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ïsľíḋè">
              <a:extLst>
                <a:ext uri="{FF2B5EF4-FFF2-40B4-BE49-F238E27FC236}">
                  <a16:creationId xmlns:a16="http://schemas.microsoft.com/office/drawing/2014/main" id="{83769474-B468-4116-817E-4121219C3344}"/>
                </a:ext>
              </a:extLst>
            </p:cNvPr>
            <p:cNvSpPr/>
            <p:nvPr/>
          </p:nvSpPr>
          <p:spPr bwMode="auto">
            <a:xfrm>
              <a:off x="2421794" y="2024917"/>
              <a:ext cx="2400524" cy="2786778"/>
            </a:xfrm>
            <a:custGeom>
              <a:avLst/>
              <a:gdLst>
                <a:gd name="T0" fmla="*/ 1504 w 1504"/>
                <a:gd name="T1" fmla="*/ 174 h 1746"/>
                <a:gd name="T2" fmla="*/ 1402 w 1504"/>
                <a:gd name="T3" fmla="*/ 176 h 1746"/>
                <a:gd name="T4" fmla="*/ 1304 w 1504"/>
                <a:gd name="T5" fmla="*/ 182 h 1746"/>
                <a:gd name="T6" fmla="*/ 1208 w 1504"/>
                <a:gd name="T7" fmla="*/ 194 h 1746"/>
                <a:gd name="T8" fmla="*/ 1116 w 1504"/>
                <a:gd name="T9" fmla="*/ 210 h 1746"/>
                <a:gd name="T10" fmla="*/ 942 w 1504"/>
                <a:gd name="T11" fmla="*/ 256 h 1746"/>
                <a:gd name="T12" fmla="*/ 784 w 1504"/>
                <a:gd name="T13" fmla="*/ 314 h 1746"/>
                <a:gd name="T14" fmla="*/ 640 w 1504"/>
                <a:gd name="T15" fmla="*/ 386 h 1746"/>
                <a:gd name="T16" fmla="*/ 514 w 1504"/>
                <a:gd name="T17" fmla="*/ 468 h 1746"/>
                <a:gd name="T18" fmla="*/ 406 w 1504"/>
                <a:gd name="T19" fmla="*/ 560 h 1746"/>
                <a:gd name="T20" fmla="*/ 314 w 1504"/>
                <a:gd name="T21" fmla="*/ 660 h 1746"/>
                <a:gd name="T22" fmla="*/ 286 w 1504"/>
                <a:gd name="T23" fmla="*/ 696 h 1746"/>
                <a:gd name="T24" fmla="*/ 238 w 1504"/>
                <a:gd name="T25" fmla="*/ 770 h 1746"/>
                <a:gd name="T26" fmla="*/ 202 w 1504"/>
                <a:gd name="T27" fmla="*/ 846 h 1746"/>
                <a:gd name="T28" fmla="*/ 176 w 1504"/>
                <a:gd name="T29" fmla="*/ 922 h 1746"/>
                <a:gd name="T30" fmla="*/ 168 w 1504"/>
                <a:gd name="T31" fmla="*/ 960 h 1746"/>
                <a:gd name="T32" fmla="*/ 160 w 1504"/>
                <a:gd name="T33" fmla="*/ 1030 h 1746"/>
                <a:gd name="T34" fmla="*/ 164 w 1504"/>
                <a:gd name="T35" fmla="*/ 1100 h 1746"/>
                <a:gd name="T36" fmla="*/ 178 w 1504"/>
                <a:gd name="T37" fmla="*/ 1166 h 1746"/>
                <a:gd name="T38" fmla="*/ 204 w 1504"/>
                <a:gd name="T39" fmla="*/ 1232 h 1746"/>
                <a:gd name="T40" fmla="*/ 222 w 1504"/>
                <a:gd name="T41" fmla="*/ 1262 h 1746"/>
                <a:gd name="T42" fmla="*/ 264 w 1504"/>
                <a:gd name="T43" fmla="*/ 1322 h 1746"/>
                <a:gd name="T44" fmla="*/ 320 w 1504"/>
                <a:gd name="T45" fmla="*/ 1378 h 1746"/>
                <a:gd name="T46" fmla="*/ 388 w 1504"/>
                <a:gd name="T47" fmla="*/ 1430 h 1746"/>
                <a:gd name="T48" fmla="*/ 470 w 1504"/>
                <a:gd name="T49" fmla="*/ 1476 h 1746"/>
                <a:gd name="T50" fmla="*/ 564 w 1504"/>
                <a:gd name="T51" fmla="*/ 1518 h 1746"/>
                <a:gd name="T52" fmla="*/ 670 w 1504"/>
                <a:gd name="T53" fmla="*/ 1556 h 1746"/>
                <a:gd name="T54" fmla="*/ 792 w 1504"/>
                <a:gd name="T55" fmla="*/ 1586 h 1746"/>
                <a:gd name="T56" fmla="*/ 832 w 1504"/>
                <a:gd name="T57" fmla="*/ 1746 h 1746"/>
                <a:gd name="T58" fmla="*/ 754 w 1504"/>
                <a:gd name="T59" fmla="*/ 1718 h 1746"/>
                <a:gd name="T60" fmla="*/ 574 w 1504"/>
                <a:gd name="T61" fmla="*/ 1648 h 1746"/>
                <a:gd name="T62" fmla="*/ 436 w 1504"/>
                <a:gd name="T63" fmla="*/ 1584 h 1746"/>
                <a:gd name="T64" fmla="*/ 348 w 1504"/>
                <a:gd name="T65" fmla="*/ 1536 h 1746"/>
                <a:gd name="T66" fmla="*/ 266 w 1504"/>
                <a:gd name="T67" fmla="*/ 1486 h 1746"/>
                <a:gd name="T68" fmla="*/ 200 w 1504"/>
                <a:gd name="T69" fmla="*/ 1434 h 1746"/>
                <a:gd name="T70" fmla="*/ 170 w 1504"/>
                <a:gd name="T71" fmla="*/ 1406 h 1746"/>
                <a:gd name="T72" fmla="*/ 118 w 1504"/>
                <a:gd name="T73" fmla="*/ 1346 h 1746"/>
                <a:gd name="T74" fmla="*/ 76 w 1504"/>
                <a:gd name="T75" fmla="*/ 1284 h 1746"/>
                <a:gd name="T76" fmla="*/ 44 w 1504"/>
                <a:gd name="T77" fmla="*/ 1222 h 1746"/>
                <a:gd name="T78" fmla="*/ 20 w 1504"/>
                <a:gd name="T79" fmla="*/ 1162 h 1746"/>
                <a:gd name="T80" fmla="*/ 6 w 1504"/>
                <a:gd name="T81" fmla="*/ 1100 h 1746"/>
                <a:gd name="T82" fmla="*/ 0 w 1504"/>
                <a:gd name="T83" fmla="*/ 1038 h 1746"/>
                <a:gd name="T84" fmla="*/ 2 w 1504"/>
                <a:gd name="T85" fmla="*/ 976 h 1746"/>
                <a:gd name="T86" fmla="*/ 12 w 1504"/>
                <a:gd name="T87" fmla="*/ 914 h 1746"/>
                <a:gd name="T88" fmla="*/ 28 w 1504"/>
                <a:gd name="T89" fmla="*/ 854 h 1746"/>
                <a:gd name="T90" fmla="*/ 52 w 1504"/>
                <a:gd name="T91" fmla="*/ 794 h 1746"/>
                <a:gd name="T92" fmla="*/ 84 w 1504"/>
                <a:gd name="T93" fmla="*/ 736 h 1746"/>
                <a:gd name="T94" fmla="*/ 120 w 1504"/>
                <a:gd name="T95" fmla="*/ 678 h 1746"/>
                <a:gd name="T96" fmla="*/ 162 w 1504"/>
                <a:gd name="T97" fmla="*/ 620 h 1746"/>
                <a:gd name="T98" fmla="*/ 208 w 1504"/>
                <a:gd name="T99" fmla="*/ 566 h 1746"/>
                <a:gd name="T100" fmla="*/ 318 w 1504"/>
                <a:gd name="T101" fmla="*/ 460 h 1746"/>
                <a:gd name="T102" fmla="*/ 444 w 1504"/>
                <a:gd name="T103" fmla="*/ 362 h 1746"/>
                <a:gd name="T104" fmla="*/ 582 w 1504"/>
                <a:gd name="T105" fmla="*/ 272 h 1746"/>
                <a:gd name="T106" fmla="*/ 730 w 1504"/>
                <a:gd name="T107" fmla="*/ 192 h 1746"/>
                <a:gd name="T108" fmla="*/ 884 w 1504"/>
                <a:gd name="T109" fmla="*/ 126 h 1746"/>
                <a:gd name="T110" fmla="*/ 1042 w 1504"/>
                <a:gd name="T111" fmla="*/ 72 h 1746"/>
                <a:gd name="T112" fmla="*/ 1200 w 1504"/>
                <a:gd name="T113" fmla="*/ 32 h 1746"/>
                <a:gd name="T114" fmla="*/ 1356 w 1504"/>
                <a:gd name="T115" fmla="*/ 6 h 1746"/>
                <a:gd name="T116" fmla="*/ 1504 w 1504"/>
                <a:gd name="T117" fmla="*/ 0 h 1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4" h="1746">
                  <a:moveTo>
                    <a:pt x="1504" y="174"/>
                  </a:moveTo>
                  <a:lnTo>
                    <a:pt x="1504" y="174"/>
                  </a:lnTo>
                  <a:lnTo>
                    <a:pt x="1454" y="174"/>
                  </a:lnTo>
                  <a:lnTo>
                    <a:pt x="1402" y="176"/>
                  </a:lnTo>
                  <a:lnTo>
                    <a:pt x="1354" y="178"/>
                  </a:lnTo>
                  <a:lnTo>
                    <a:pt x="1304" y="182"/>
                  </a:lnTo>
                  <a:lnTo>
                    <a:pt x="1256" y="188"/>
                  </a:lnTo>
                  <a:lnTo>
                    <a:pt x="1208" y="194"/>
                  </a:lnTo>
                  <a:lnTo>
                    <a:pt x="1162" y="202"/>
                  </a:lnTo>
                  <a:lnTo>
                    <a:pt x="1116" y="210"/>
                  </a:lnTo>
                  <a:lnTo>
                    <a:pt x="1028" y="232"/>
                  </a:lnTo>
                  <a:lnTo>
                    <a:pt x="942" y="256"/>
                  </a:lnTo>
                  <a:lnTo>
                    <a:pt x="862" y="284"/>
                  </a:lnTo>
                  <a:lnTo>
                    <a:pt x="784" y="314"/>
                  </a:lnTo>
                  <a:lnTo>
                    <a:pt x="710" y="348"/>
                  </a:lnTo>
                  <a:lnTo>
                    <a:pt x="640" y="386"/>
                  </a:lnTo>
                  <a:lnTo>
                    <a:pt x="576" y="426"/>
                  </a:lnTo>
                  <a:lnTo>
                    <a:pt x="514" y="468"/>
                  </a:lnTo>
                  <a:lnTo>
                    <a:pt x="458" y="514"/>
                  </a:lnTo>
                  <a:lnTo>
                    <a:pt x="406" y="560"/>
                  </a:lnTo>
                  <a:lnTo>
                    <a:pt x="358" y="610"/>
                  </a:lnTo>
                  <a:lnTo>
                    <a:pt x="314" y="660"/>
                  </a:lnTo>
                  <a:lnTo>
                    <a:pt x="314" y="660"/>
                  </a:lnTo>
                  <a:lnTo>
                    <a:pt x="286" y="696"/>
                  </a:lnTo>
                  <a:lnTo>
                    <a:pt x="262" y="734"/>
                  </a:lnTo>
                  <a:lnTo>
                    <a:pt x="238" y="770"/>
                  </a:lnTo>
                  <a:lnTo>
                    <a:pt x="218" y="808"/>
                  </a:lnTo>
                  <a:lnTo>
                    <a:pt x="202" y="846"/>
                  </a:lnTo>
                  <a:lnTo>
                    <a:pt x="188" y="884"/>
                  </a:lnTo>
                  <a:lnTo>
                    <a:pt x="176" y="922"/>
                  </a:lnTo>
                  <a:lnTo>
                    <a:pt x="168" y="960"/>
                  </a:lnTo>
                  <a:lnTo>
                    <a:pt x="168" y="960"/>
                  </a:lnTo>
                  <a:lnTo>
                    <a:pt x="162" y="996"/>
                  </a:lnTo>
                  <a:lnTo>
                    <a:pt x="160" y="1030"/>
                  </a:lnTo>
                  <a:lnTo>
                    <a:pt x="160" y="1066"/>
                  </a:lnTo>
                  <a:lnTo>
                    <a:pt x="164" y="1100"/>
                  </a:lnTo>
                  <a:lnTo>
                    <a:pt x="170" y="1134"/>
                  </a:lnTo>
                  <a:lnTo>
                    <a:pt x="178" y="1166"/>
                  </a:lnTo>
                  <a:lnTo>
                    <a:pt x="190" y="1200"/>
                  </a:lnTo>
                  <a:lnTo>
                    <a:pt x="204" y="1232"/>
                  </a:lnTo>
                  <a:lnTo>
                    <a:pt x="204" y="1232"/>
                  </a:lnTo>
                  <a:lnTo>
                    <a:pt x="222" y="1262"/>
                  </a:lnTo>
                  <a:lnTo>
                    <a:pt x="242" y="1292"/>
                  </a:lnTo>
                  <a:lnTo>
                    <a:pt x="264" y="1322"/>
                  </a:lnTo>
                  <a:lnTo>
                    <a:pt x="292" y="1350"/>
                  </a:lnTo>
                  <a:lnTo>
                    <a:pt x="320" y="1378"/>
                  </a:lnTo>
                  <a:lnTo>
                    <a:pt x="352" y="1404"/>
                  </a:lnTo>
                  <a:lnTo>
                    <a:pt x="388" y="1430"/>
                  </a:lnTo>
                  <a:lnTo>
                    <a:pt x="428" y="1454"/>
                  </a:lnTo>
                  <a:lnTo>
                    <a:pt x="470" y="1476"/>
                  </a:lnTo>
                  <a:lnTo>
                    <a:pt x="514" y="1498"/>
                  </a:lnTo>
                  <a:lnTo>
                    <a:pt x="564" y="1518"/>
                  </a:lnTo>
                  <a:lnTo>
                    <a:pt x="616" y="1538"/>
                  </a:lnTo>
                  <a:lnTo>
                    <a:pt x="670" y="1556"/>
                  </a:lnTo>
                  <a:lnTo>
                    <a:pt x="730" y="1572"/>
                  </a:lnTo>
                  <a:lnTo>
                    <a:pt x="792" y="1586"/>
                  </a:lnTo>
                  <a:lnTo>
                    <a:pt x="858" y="1598"/>
                  </a:lnTo>
                  <a:lnTo>
                    <a:pt x="832" y="1746"/>
                  </a:lnTo>
                  <a:lnTo>
                    <a:pt x="832" y="1746"/>
                  </a:lnTo>
                  <a:lnTo>
                    <a:pt x="754" y="1718"/>
                  </a:lnTo>
                  <a:lnTo>
                    <a:pt x="668" y="1686"/>
                  </a:lnTo>
                  <a:lnTo>
                    <a:pt x="574" y="1648"/>
                  </a:lnTo>
                  <a:lnTo>
                    <a:pt x="482" y="1606"/>
                  </a:lnTo>
                  <a:lnTo>
                    <a:pt x="436" y="1584"/>
                  </a:lnTo>
                  <a:lnTo>
                    <a:pt x="390" y="1560"/>
                  </a:lnTo>
                  <a:lnTo>
                    <a:pt x="348" y="1536"/>
                  </a:lnTo>
                  <a:lnTo>
                    <a:pt x="306" y="1510"/>
                  </a:lnTo>
                  <a:lnTo>
                    <a:pt x="266" y="1486"/>
                  </a:lnTo>
                  <a:lnTo>
                    <a:pt x="232" y="1460"/>
                  </a:lnTo>
                  <a:lnTo>
                    <a:pt x="200" y="1434"/>
                  </a:lnTo>
                  <a:lnTo>
                    <a:pt x="170" y="1406"/>
                  </a:lnTo>
                  <a:lnTo>
                    <a:pt x="170" y="1406"/>
                  </a:lnTo>
                  <a:lnTo>
                    <a:pt x="144" y="1376"/>
                  </a:lnTo>
                  <a:lnTo>
                    <a:pt x="118" y="1346"/>
                  </a:lnTo>
                  <a:lnTo>
                    <a:pt x="96" y="1316"/>
                  </a:lnTo>
                  <a:lnTo>
                    <a:pt x="76" y="1284"/>
                  </a:lnTo>
                  <a:lnTo>
                    <a:pt x="58" y="1254"/>
                  </a:lnTo>
                  <a:lnTo>
                    <a:pt x="44" y="1222"/>
                  </a:lnTo>
                  <a:lnTo>
                    <a:pt x="30" y="1192"/>
                  </a:lnTo>
                  <a:lnTo>
                    <a:pt x="20" y="1162"/>
                  </a:lnTo>
                  <a:lnTo>
                    <a:pt x="12" y="1130"/>
                  </a:lnTo>
                  <a:lnTo>
                    <a:pt x="6" y="1100"/>
                  </a:lnTo>
                  <a:lnTo>
                    <a:pt x="2" y="1068"/>
                  </a:lnTo>
                  <a:lnTo>
                    <a:pt x="0" y="1038"/>
                  </a:lnTo>
                  <a:lnTo>
                    <a:pt x="0" y="1006"/>
                  </a:lnTo>
                  <a:lnTo>
                    <a:pt x="2" y="976"/>
                  </a:lnTo>
                  <a:lnTo>
                    <a:pt x="6" y="946"/>
                  </a:lnTo>
                  <a:lnTo>
                    <a:pt x="12" y="914"/>
                  </a:lnTo>
                  <a:lnTo>
                    <a:pt x="20" y="884"/>
                  </a:lnTo>
                  <a:lnTo>
                    <a:pt x="28" y="854"/>
                  </a:lnTo>
                  <a:lnTo>
                    <a:pt x="40" y="824"/>
                  </a:lnTo>
                  <a:lnTo>
                    <a:pt x="52" y="794"/>
                  </a:lnTo>
                  <a:lnTo>
                    <a:pt x="68" y="764"/>
                  </a:lnTo>
                  <a:lnTo>
                    <a:pt x="84" y="736"/>
                  </a:lnTo>
                  <a:lnTo>
                    <a:pt x="100" y="706"/>
                  </a:lnTo>
                  <a:lnTo>
                    <a:pt x="120" y="678"/>
                  </a:lnTo>
                  <a:lnTo>
                    <a:pt x="140" y="648"/>
                  </a:lnTo>
                  <a:lnTo>
                    <a:pt x="162" y="620"/>
                  </a:lnTo>
                  <a:lnTo>
                    <a:pt x="184" y="592"/>
                  </a:lnTo>
                  <a:lnTo>
                    <a:pt x="208" y="566"/>
                  </a:lnTo>
                  <a:lnTo>
                    <a:pt x="262" y="512"/>
                  </a:lnTo>
                  <a:lnTo>
                    <a:pt x="318" y="460"/>
                  </a:lnTo>
                  <a:lnTo>
                    <a:pt x="378" y="410"/>
                  </a:lnTo>
                  <a:lnTo>
                    <a:pt x="444" y="362"/>
                  </a:lnTo>
                  <a:lnTo>
                    <a:pt x="510" y="316"/>
                  </a:lnTo>
                  <a:lnTo>
                    <a:pt x="582" y="272"/>
                  </a:lnTo>
                  <a:lnTo>
                    <a:pt x="654" y="230"/>
                  </a:lnTo>
                  <a:lnTo>
                    <a:pt x="730" y="192"/>
                  </a:lnTo>
                  <a:lnTo>
                    <a:pt x="806" y="158"/>
                  </a:lnTo>
                  <a:lnTo>
                    <a:pt x="884" y="126"/>
                  </a:lnTo>
                  <a:lnTo>
                    <a:pt x="962" y="96"/>
                  </a:lnTo>
                  <a:lnTo>
                    <a:pt x="1042" y="72"/>
                  </a:lnTo>
                  <a:lnTo>
                    <a:pt x="1122" y="50"/>
                  </a:lnTo>
                  <a:lnTo>
                    <a:pt x="1200" y="32"/>
                  </a:lnTo>
                  <a:lnTo>
                    <a:pt x="1278" y="16"/>
                  </a:lnTo>
                  <a:lnTo>
                    <a:pt x="1356" y="6"/>
                  </a:lnTo>
                  <a:lnTo>
                    <a:pt x="1432" y="0"/>
                  </a:lnTo>
                  <a:lnTo>
                    <a:pt x="1504" y="0"/>
                  </a:lnTo>
                  <a:lnTo>
                    <a:pt x="1504" y="17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íşľiḓe">
              <a:extLst>
                <a:ext uri="{FF2B5EF4-FFF2-40B4-BE49-F238E27FC236}">
                  <a16:creationId xmlns:a16="http://schemas.microsoft.com/office/drawing/2014/main" id="{F6973D02-C301-4C28-B647-CDA274DC647C}"/>
                </a:ext>
              </a:extLst>
            </p:cNvPr>
            <p:cNvSpPr/>
            <p:nvPr/>
          </p:nvSpPr>
          <p:spPr bwMode="auto">
            <a:xfrm>
              <a:off x="7369682" y="1842963"/>
              <a:ext cx="2601632" cy="3185801"/>
            </a:xfrm>
            <a:custGeom>
              <a:avLst/>
              <a:gdLst>
                <a:gd name="T0" fmla="*/ 50 w 1630"/>
                <a:gd name="T1" fmla="*/ 288 h 1996"/>
                <a:gd name="T2" fmla="*/ 200 w 1630"/>
                <a:gd name="T3" fmla="*/ 296 h 1996"/>
                <a:gd name="T4" fmla="*/ 342 w 1630"/>
                <a:gd name="T5" fmla="*/ 316 h 1996"/>
                <a:gd name="T6" fmla="*/ 562 w 1630"/>
                <a:gd name="T7" fmla="*/ 370 h 1996"/>
                <a:gd name="T8" fmla="*/ 794 w 1630"/>
                <a:gd name="T9" fmla="*/ 462 h 1996"/>
                <a:gd name="T10" fmla="*/ 990 w 1630"/>
                <a:gd name="T11" fmla="*/ 582 h 1996"/>
                <a:gd name="T12" fmla="*/ 1146 w 1630"/>
                <a:gd name="T13" fmla="*/ 724 h 1996"/>
                <a:gd name="T14" fmla="*/ 1218 w 1630"/>
                <a:gd name="T15" fmla="*/ 810 h 1996"/>
                <a:gd name="T16" fmla="*/ 1286 w 1630"/>
                <a:gd name="T17" fmla="*/ 922 h 1996"/>
                <a:gd name="T18" fmla="*/ 1328 w 1630"/>
                <a:gd name="T19" fmla="*/ 1036 h 1996"/>
                <a:gd name="T20" fmla="*/ 1342 w 1630"/>
                <a:gd name="T21" fmla="*/ 1110 h 1996"/>
                <a:gd name="T22" fmla="*/ 1340 w 1630"/>
                <a:gd name="T23" fmla="*/ 1214 h 1996"/>
                <a:gd name="T24" fmla="*/ 1314 w 1630"/>
                <a:gd name="T25" fmla="*/ 1314 h 1996"/>
                <a:gd name="T26" fmla="*/ 1282 w 1630"/>
                <a:gd name="T27" fmla="*/ 1376 h 1996"/>
                <a:gd name="T28" fmla="*/ 1212 w 1630"/>
                <a:gd name="T29" fmla="*/ 1464 h 1996"/>
                <a:gd name="T30" fmla="*/ 1116 w 1630"/>
                <a:gd name="T31" fmla="*/ 1544 h 1996"/>
                <a:gd name="T32" fmla="*/ 990 w 1630"/>
                <a:gd name="T33" fmla="*/ 1612 h 1996"/>
                <a:gd name="T34" fmla="*/ 834 w 1630"/>
                <a:gd name="T35" fmla="*/ 1670 h 1996"/>
                <a:gd name="T36" fmla="*/ 646 w 1630"/>
                <a:gd name="T37" fmla="*/ 1712 h 1996"/>
                <a:gd name="T38" fmla="*/ 780 w 1630"/>
                <a:gd name="T39" fmla="*/ 1980 h 1996"/>
                <a:gd name="T40" fmla="*/ 1006 w 1630"/>
                <a:gd name="T41" fmla="*/ 1914 h 1996"/>
                <a:gd name="T42" fmla="*/ 1196 w 1630"/>
                <a:gd name="T43" fmla="*/ 1828 h 1996"/>
                <a:gd name="T44" fmla="*/ 1350 w 1630"/>
                <a:gd name="T45" fmla="*/ 1724 h 1996"/>
                <a:gd name="T46" fmla="*/ 1470 w 1630"/>
                <a:gd name="T47" fmla="*/ 1606 h 1996"/>
                <a:gd name="T48" fmla="*/ 1556 w 1630"/>
                <a:gd name="T49" fmla="*/ 1474 h 1996"/>
                <a:gd name="T50" fmla="*/ 1580 w 1630"/>
                <a:gd name="T51" fmla="*/ 1420 h 1996"/>
                <a:gd name="T52" fmla="*/ 1608 w 1630"/>
                <a:gd name="T53" fmla="*/ 1338 h 1996"/>
                <a:gd name="T54" fmla="*/ 1630 w 1630"/>
                <a:gd name="T55" fmla="*/ 1198 h 1996"/>
                <a:gd name="T56" fmla="*/ 1618 w 1630"/>
                <a:gd name="T57" fmla="*/ 1024 h 1996"/>
                <a:gd name="T58" fmla="*/ 1590 w 1630"/>
                <a:gd name="T59" fmla="*/ 914 h 1996"/>
                <a:gd name="T60" fmla="*/ 1518 w 1630"/>
                <a:gd name="T61" fmla="*/ 750 h 1996"/>
                <a:gd name="T62" fmla="*/ 1414 w 1630"/>
                <a:gd name="T63" fmla="*/ 594 h 1996"/>
                <a:gd name="T64" fmla="*/ 1360 w 1630"/>
                <a:gd name="T65" fmla="*/ 534 h 1996"/>
                <a:gd name="T66" fmla="*/ 1272 w 1630"/>
                <a:gd name="T67" fmla="*/ 446 h 1996"/>
                <a:gd name="T68" fmla="*/ 1172 w 1630"/>
                <a:gd name="T69" fmla="*/ 362 h 1996"/>
                <a:gd name="T70" fmla="*/ 1060 w 1630"/>
                <a:gd name="T71" fmla="*/ 286 h 1996"/>
                <a:gd name="T72" fmla="*/ 936 w 1630"/>
                <a:gd name="T73" fmla="*/ 216 h 1996"/>
                <a:gd name="T74" fmla="*/ 804 w 1630"/>
                <a:gd name="T75" fmla="*/ 154 h 1996"/>
                <a:gd name="T76" fmla="*/ 660 w 1630"/>
                <a:gd name="T77" fmla="*/ 102 h 1996"/>
                <a:gd name="T78" fmla="*/ 508 w 1630"/>
                <a:gd name="T79" fmla="*/ 58 h 1996"/>
                <a:gd name="T80" fmla="*/ 346 w 1630"/>
                <a:gd name="T81" fmla="*/ 28 h 1996"/>
                <a:gd name="T82" fmla="*/ 178 w 1630"/>
                <a:gd name="T83" fmla="*/ 8 h 1996"/>
                <a:gd name="T84" fmla="*/ 0 w 1630"/>
                <a:gd name="T85" fmla="*/ 0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30" h="1996">
                  <a:moveTo>
                    <a:pt x="0" y="288"/>
                  </a:moveTo>
                  <a:lnTo>
                    <a:pt x="0" y="288"/>
                  </a:lnTo>
                  <a:lnTo>
                    <a:pt x="50" y="288"/>
                  </a:lnTo>
                  <a:lnTo>
                    <a:pt x="102" y="290"/>
                  </a:lnTo>
                  <a:lnTo>
                    <a:pt x="150" y="292"/>
                  </a:lnTo>
                  <a:lnTo>
                    <a:pt x="200" y="296"/>
                  </a:lnTo>
                  <a:lnTo>
                    <a:pt x="248" y="302"/>
                  </a:lnTo>
                  <a:lnTo>
                    <a:pt x="296" y="308"/>
                  </a:lnTo>
                  <a:lnTo>
                    <a:pt x="342" y="316"/>
                  </a:lnTo>
                  <a:lnTo>
                    <a:pt x="388" y="324"/>
                  </a:lnTo>
                  <a:lnTo>
                    <a:pt x="476" y="346"/>
                  </a:lnTo>
                  <a:lnTo>
                    <a:pt x="562" y="370"/>
                  </a:lnTo>
                  <a:lnTo>
                    <a:pt x="642" y="398"/>
                  </a:lnTo>
                  <a:lnTo>
                    <a:pt x="720" y="428"/>
                  </a:lnTo>
                  <a:lnTo>
                    <a:pt x="794" y="462"/>
                  </a:lnTo>
                  <a:lnTo>
                    <a:pt x="864" y="500"/>
                  </a:lnTo>
                  <a:lnTo>
                    <a:pt x="928" y="540"/>
                  </a:lnTo>
                  <a:lnTo>
                    <a:pt x="990" y="582"/>
                  </a:lnTo>
                  <a:lnTo>
                    <a:pt x="1046" y="628"/>
                  </a:lnTo>
                  <a:lnTo>
                    <a:pt x="1098" y="674"/>
                  </a:lnTo>
                  <a:lnTo>
                    <a:pt x="1146" y="724"/>
                  </a:lnTo>
                  <a:lnTo>
                    <a:pt x="1190" y="774"/>
                  </a:lnTo>
                  <a:lnTo>
                    <a:pt x="1190" y="774"/>
                  </a:lnTo>
                  <a:lnTo>
                    <a:pt x="1218" y="810"/>
                  </a:lnTo>
                  <a:lnTo>
                    <a:pt x="1242" y="848"/>
                  </a:lnTo>
                  <a:lnTo>
                    <a:pt x="1266" y="884"/>
                  </a:lnTo>
                  <a:lnTo>
                    <a:pt x="1286" y="922"/>
                  </a:lnTo>
                  <a:lnTo>
                    <a:pt x="1302" y="960"/>
                  </a:lnTo>
                  <a:lnTo>
                    <a:pt x="1316" y="998"/>
                  </a:lnTo>
                  <a:lnTo>
                    <a:pt x="1328" y="1036"/>
                  </a:lnTo>
                  <a:lnTo>
                    <a:pt x="1336" y="1074"/>
                  </a:lnTo>
                  <a:lnTo>
                    <a:pt x="1336" y="1074"/>
                  </a:lnTo>
                  <a:lnTo>
                    <a:pt x="1342" y="1110"/>
                  </a:lnTo>
                  <a:lnTo>
                    <a:pt x="1344" y="1144"/>
                  </a:lnTo>
                  <a:lnTo>
                    <a:pt x="1344" y="1180"/>
                  </a:lnTo>
                  <a:lnTo>
                    <a:pt x="1340" y="1214"/>
                  </a:lnTo>
                  <a:lnTo>
                    <a:pt x="1334" y="1248"/>
                  </a:lnTo>
                  <a:lnTo>
                    <a:pt x="1326" y="1280"/>
                  </a:lnTo>
                  <a:lnTo>
                    <a:pt x="1314" y="1314"/>
                  </a:lnTo>
                  <a:lnTo>
                    <a:pt x="1300" y="1346"/>
                  </a:lnTo>
                  <a:lnTo>
                    <a:pt x="1300" y="1346"/>
                  </a:lnTo>
                  <a:lnTo>
                    <a:pt x="1282" y="1376"/>
                  </a:lnTo>
                  <a:lnTo>
                    <a:pt x="1262" y="1406"/>
                  </a:lnTo>
                  <a:lnTo>
                    <a:pt x="1240" y="1436"/>
                  </a:lnTo>
                  <a:lnTo>
                    <a:pt x="1212" y="1464"/>
                  </a:lnTo>
                  <a:lnTo>
                    <a:pt x="1184" y="1492"/>
                  </a:lnTo>
                  <a:lnTo>
                    <a:pt x="1152" y="1518"/>
                  </a:lnTo>
                  <a:lnTo>
                    <a:pt x="1116" y="1544"/>
                  </a:lnTo>
                  <a:lnTo>
                    <a:pt x="1076" y="1568"/>
                  </a:lnTo>
                  <a:lnTo>
                    <a:pt x="1034" y="1590"/>
                  </a:lnTo>
                  <a:lnTo>
                    <a:pt x="990" y="1612"/>
                  </a:lnTo>
                  <a:lnTo>
                    <a:pt x="940" y="1632"/>
                  </a:lnTo>
                  <a:lnTo>
                    <a:pt x="888" y="1652"/>
                  </a:lnTo>
                  <a:lnTo>
                    <a:pt x="834" y="1670"/>
                  </a:lnTo>
                  <a:lnTo>
                    <a:pt x="774" y="1686"/>
                  </a:lnTo>
                  <a:lnTo>
                    <a:pt x="712" y="1700"/>
                  </a:lnTo>
                  <a:lnTo>
                    <a:pt x="646" y="1712"/>
                  </a:lnTo>
                  <a:lnTo>
                    <a:pt x="696" y="1996"/>
                  </a:lnTo>
                  <a:lnTo>
                    <a:pt x="696" y="1996"/>
                  </a:lnTo>
                  <a:lnTo>
                    <a:pt x="780" y="1980"/>
                  </a:lnTo>
                  <a:lnTo>
                    <a:pt x="860" y="1960"/>
                  </a:lnTo>
                  <a:lnTo>
                    <a:pt x="936" y="1938"/>
                  </a:lnTo>
                  <a:lnTo>
                    <a:pt x="1006" y="1914"/>
                  </a:lnTo>
                  <a:lnTo>
                    <a:pt x="1074" y="1888"/>
                  </a:lnTo>
                  <a:lnTo>
                    <a:pt x="1138" y="1860"/>
                  </a:lnTo>
                  <a:lnTo>
                    <a:pt x="1196" y="1828"/>
                  </a:lnTo>
                  <a:lnTo>
                    <a:pt x="1252" y="1796"/>
                  </a:lnTo>
                  <a:lnTo>
                    <a:pt x="1304" y="1762"/>
                  </a:lnTo>
                  <a:lnTo>
                    <a:pt x="1350" y="1724"/>
                  </a:lnTo>
                  <a:lnTo>
                    <a:pt x="1394" y="1686"/>
                  </a:lnTo>
                  <a:lnTo>
                    <a:pt x="1434" y="1646"/>
                  </a:lnTo>
                  <a:lnTo>
                    <a:pt x="1470" y="1606"/>
                  </a:lnTo>
                  <a:lnTo>
                    <a:pt x="1502" y="1564"/>
                  </a:lnTo>
                  <a:lnTo>
                    <a:pt x="1530" y="1520"/>
                  </a:lnTo>
                  <a:lnTo>
                    <a:pt x="1556" y="1474"/>
                  </a:lnTo>
                  <a:lnTo>
                    <a:pt x="1556" y="1474"/>
                  </a:lnTo>
                  <a:lnTo>
                    <a:pt x="1568" y="1448"/>
                  </a:lnTo>
                  <a:lnTo>
                    <a:pt x="1580" y="1420"/>
                  </a:lnTo>
                  <a:lnTo>
                    <a:pt x="1590" y="1394"/>
                  </a:lnTo>
                  <a:lnTo>
                    <a:pt x="1600" y="1366"/>
                  </a:lnTo>
                  <a:lnTo>
                    <a:pt x="1608" y="1338"/>
                  </a:lnTo>
                  <a:lnTo>
                    <a:pt x="1614" y="1310"/>
                  </a:lnTo>
                  <a:lnTo>
                    <a:pt x="1624" y="1254"/>
                  </a:lnTo>
                  <a:lnTo>
                    <a:pt x="1630" y="1198"/>
                  </a:lnTo>
                  <a:lnTo>
                    <a:pt x="1630" y="1140"/>
                  </a:lnTo>
                  <a:lnTo>
                    <a:pt x="1626" y="1082"/>
                  </a:lnTo>
                  <a:lnTo>
                    <a:pt x="1618" y="1024"/>
                  </a:lnTo>
                  <a:lnTo>
                    <a:pt x="1618" y="1024"/>
                  </a:lnTo>
                  <a:lnTo>
                    <a:pt x="1606" y="968"/>
                  </a:lnTo>
                  <a:lnTo>
                    <a:pt x="1590" y="914"/>
                  </a:lnTo>
                  <a:lnTo>
                    <a:pt x="1570" y="858"/>
                  </a:lnTo>
                  <a:lnTo>
                    <a:pt x="1546" y="804"/>
                  </a:lnTo>
                  <a:lnTo>
                    <a:pt x="1518" y="750"/>
                  </a:lnTo>
                  <a:lnTo>
                    <a:pt x="1486" y="698"/>
                  </a:lnTo>
                  <a:lnTo>
                    <a:pt x="1452" y="646"/>
                  </a:lnTo>
                  <a:lnTo>
                    <a:pt x="1414" y="594"/>
                  </a:lnTo>
                  <a:lnTo>
                    <a:pt x="1414" y="594"/>
                  </a:lnTo>
                  <a:lnTo>
                    <a:pt x="1388" y="564"/>
                  </a:lnTo>
                  <a:lnTo>
                    <a:pt x="1360" y="534"/>
                  </a:lnTo>
                  <a:lnTo>
                    <a:pt x="1332" y="504"/>
                  </a:lnTo>
                  <a:lnTo>
                    <a:pt x="1302" y="474"/>
                  </a:lnTo>
                  <a:lnTo>
                    <a:pt x="1272" y="446"/>
                  </a:lnTo>
                  <a:lnTo>
                    <a:pt x="1240" y="416"/>
                  </a:lnTo>
                  <a:lnTo>
                    <a:pt x="1206" y="390"/>
                  </a:lnTo>
                  <a:lnTo>
                    <a:pt x="1172" y="362"/>
                  </a:lnTo>
                  <a:lnTo>
                    <a:pt x="1136" y="336"/>
                  </a:lnTo>
                  <a:lnTo>
                    <a:pt x="1098" y="310"/>
                  </a:lnTo>
                  <a:lnTo>
                    <a:pt x="1060" y="286"/>
                  </a:lnTo>
                  <a:lnTo>
                    <a:pt x="1020" y="262"/>
                  </a:lnTo>
                  <a:lnTo>
                    <a:pt x="978" y="238"/>
                  </a:lnTo>
                  <a:lnTo>
                    <a:pt x="936" y="216"/>
                  </a:lnTo>
                  <a:lnTo>
                    <a:pt x="894" y="194"/>
                  </a:lnTo>
                  <a:lnTo>
                    <a:pt x="848" y="174"/>
                  </a:lnTo>
                  <a:lnTo>
                    <a:pt x="804" y="154"/>
                  </a:lnTo>
                  <a:lnTo>
                    <a:pt x="756" y="136"/>
                  </a:lnTo>
                  <a:lnTo>
                    <a:pt x="710" y="118"/>
                  </a:lnTo>
                  <a:lnTo>
                    <a:pt x="660" y="102"/>
                  </a:lnTo>
                  <a:lnTo>
                    <a:pt x="610" y="86"/>
                  </a:lnTo>
                  <a:lnTo>
                    <a:pt x="560" y="72"/>
                  </a:lnTo>
                  <a:lnTo>
                    <a:pt x="508" y="58"/>
                  </a:lnTo>
                  <a:lnTo>
                    <a:pt x="456" y="46"/>
                  </a:lnTo>
                  <a:lnTo>
                    <a:pt x="402" y="36"/>
                  </a:lnTo>
                  <a:lnTo>
                    <a:pt x="346" y="28"/>
                  </a:lnTo>
                  <a:lnTo>
                    <a:pt x="292" y="20"/>
                  </a:lnTo>
                  <a:lnTo>
                    <a:pt x="234" y="12"/>
                  </a:lnTo>
                  <a:lnTo>
                    <a:pt x="178" y="8"/>
                  </a:lnTo>
                  <a:lnTo>
                    <a:pt x="118" y="4"/>
                  </a:lnTo>
                  <a:lnTo>
                    <a:pt x="60" y="2"/>
                  </a:lnTo>
                  <a:lnTo>
                    <a:pt x="0" y="0"/>
                  </a:lnTo>
                  <a:lnTo>
                    <a:pt x="0" y="2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íṩ1îḋé">
              <a:extLst>
                <a:ext uri="{FF2B5EF4-FFF2-40B4-BE49-F238E27FC236}">
                  <a16:creationId xmlns:a16="http://schemas.microsoft.com/office/drawing/2014/main" id="{6F7F8E77-474B-4164-921B-908E099ECA43}"/>
                </a:ext>
              </a:extLst>
            </p:cNvPr>
            <p:cNvSpPr/>
            <p:nvPr/>
          </p:nvSpPr>
          <p:spPr bwMode="auto">
            <a:xfrm>
              <a:off x="7369682" y="2024917"/>
              <a:ext cx="2400524" cy="2786778"/>
            </a:xfrm>
            <a:custGeom>
              <a:avLst/>
              <a:gdLst>
                <a:gd name="T0" fmla="*/ 0 w 1504"/>
                <a:gd name="T1" fmla="*/ 174 h 1746"/>
                <a:gd name="T2" fmla="*/ 102 w 1504"/>
                <a:gd name="T3" fmla="*/ 176 h 1746"/>
                <a:gd name="T4" fmla="*/ 200 w 1504"/>
                <a:gd name="T5" fmla="*/ 182 h 1746"/>
                <a:gd name="T6" fmla="*/ 296 w 1504"/>
                <a:gd name="T7" fmla="*/ 194 h 1746"/>
                <a:gd name="T8" fmla="*/ 388 w 1504"/>
                <a:gd name="T9" fmla="*/ 210 h 1746"/>
                <a:gd name="T10" fmla="*/ 562 w 1504"/>
                <a:gd name="T11" fmla="*/ 256 h 1746"/>
                <a:gd name="T12" fmla="*/ 720 w 1504"/>
                <a:gd name="T13" fmla="*/ 314 h 1746"/>
                <a:gd name="T14" fmla="*/ 864 w 1504"/>
                <a:gd name="T15" fmla="*/ 386 h 1746"/>
                <a:gd name="T16" fmla="*/ 990 w 1504"/>
                <a:gd name="T17" fmla="*/ 468 h 1746"/>
                <a:gd name="T18" fmla="*/ 1098 w 1504"/>
                <a:gd name="T19" fmla="*/ 560 h 1746"/>
                <a:gd name="T20" fmla="*/ 1190 w 1504"/>
                <a:gd name="T21" fmla="*/ 660 h 1746"/>
                <a:gd name="T22" fmla="*/ 1218 w 1504"/>
                <a:gd name="T23" fmla="*/ 696 h 1746"/>
                <a:gd name="T24" fmla="*/ 1266 w 1504"/>
                <a:gd name="T25" fmla="*/ 770 h 1746"/>
                <a:gd name="T26" fmla="*/ 1302 w 1504"/>
                <a:gd name="T27" fmla="*/ 846 h 1746"/>
                <a:gd name="T28" fmla="*/ 1328 w 1504"/>
                <a:gd name="T29" fmla="*/ 922 h 1746"/>
                <a:gd name="T30" fmla="*/ 1336 w 1504"/>
                <a:gd name="T31" fmla="*/ 960 h 1746"/>
                <a:gd name="T32" fmla="*/ 1344 w 1504"/>
                <a:gd name="T33" fmla="*/ 1030 h 1746"/>
                <a:gd name="T34" fmla="*/ 1340 w 1504"/>
                <a:gd name="T35" fmla="*/ 1100 h 1746"/>
                <a:gd name="T36" fmla="*/ 1326 w 1504"/>
                <a:gd name="T37" fmla="*/ 1166 h 1746"/>
                <a:gd name="T38" fmla="*/ 1300 w 1504"/>
                <a:gd name="T39" fmla="*/ 1232 h 1746"/>
                <a:gd name="T40" fmla="*/ 1282 w 1504"/>
                <a:gd name="T41" fmla="*/ 1262 h 1746"/>
                <a:gd name="T42" fmla="*/ 1240 w 1504"/>
                <a:gd name="T43" fmla="*/ 1322 h 1746"/>
                <a:gd name="T44" fmla="*/ 1184 w 1504"/>
                <a:gd name="T45" fmla="*/ 1378 h 1746"/>
                <a:gd name="T46" fmla="*/ 1116 w 1504"/>
                <a:gd name="T47" fmla="*/ 1430 h 1746"/>
                <a:gd name="T48" fmla="*/ 1034 w 1504"/>
                <a:gd name="T49" fmla="*/ 1476 h 1746"/>
                <a:gd name="T50" fmla="*/ 940 w 1504"/>
                <a:gd name="T51" fmla="*/ 1518 h 1746"/>
                <a:gd name="T52" fmla="*/ 834 w 1504"/>
                <a:gd name="T53" fmla="*/ 1556 h 1746"/>
                <a:gd name="T54" fmla="*/ 712 w 1504"/>
                <a:gd name="T55" fmla="*/ 1586 h 1746"/>
                <a:gd name="T56" fmla="*/ 672 w 1504"/>
                <a:gd name="T57" fmla="*/ 1746 h 1746"/>
                <a:gd name="T58" fmla="*/ 750 w 1504"/>
                <a:gd name="T59" fmla="*/ 1718 h 1746"/>
                <a:gd name="T60" fmla="*/ 930 w 1504"/>
                <a:gd name="T61" fmla="*/ 1648 h 1746"/>
                <a:gd name="T62" fmla="*/ 1068 w 1504"/>
                <a:gd name="T63" fmla="*/ 1584 h 1746"/>
                <a:gd name="T64" fmla="*/ 1156 w 1504"/>
                <a:gd name="T65" fmla="*/ 1536 h 1746"/>
                <a:gd name="T66" fmla="*/ 1238 w 1504"/>
                <a:gd name="T67" fmla="*/ 1486 h 1746"/>
                <a:gd name="T68" fmla="*/ 1304 w 1504"/>
                <a:gd name="T69" fmla="*/ 1434 h 1746"/>
                <a:gd name="T70" fmla="*/ 1334 w 1504"/>
                <a:gd name="T71" fmla="*/ 1406 h 1746"/>
                <a:gd name="T72" fmla="*/ 1386 w 1504"/>
                <a:gd name="T73" fmla="*/ 1346 h 1746"/>
                <a:gd name="T74" fmla="*/ 1428 w 1504"/>
                <a:gd name="T75" fmla="*/ 1284 h 1746"/>
                <a:gd name="T76" fmla="*/ 1460 w 1504"/>
                <a:gd name="T77" fmla="*/ 1222 h 1746"/>
                <a:gd name="T78" fmla="*/ 1484 w 1504"/>
                <a:gd name="T79" fmla="*/ 1162 h 1746"/>
                <a:gd name="T80" fmla="*/ 1498 w 1504"/>
                <a:gd name="T81" fmla="*/ 1100 h 1746"/>
                <a:gd name="T82" fmla="*/ 1504 w 1504"/>
                <a:gd name="T83" fmla="*/ 1038 h 1746"/>
                <a:gd name="T84" fmla="*/ 1502 w 1504"/>
                <a:gd name="T85" fmla="*/ 976 h 1746"/>
                <a:gd name="T86" fmla="*/ 1492 w 1504"/>
                <a:gd name="T87" fmla="*/ 914 h 1746"/>
                <a:gd name="T88" fmla="*/ 1476 w 1504"/>
                <a:gd name="T89" fmla="*/ 854 h 1746"/>
                <a:gd name="T90" fmla="*/ 1452 w 1504"/>
                <a:gd name="T91" fmla="*/ 794 h 1746"/>
                <a:gd name="T92" fmla="*/ 1420 w 1504"/>
                <a:gd name="T93" fmla="*/ 736 h 1746"/>
                <a:gd name="T94" fmla="*/ 1384 w 1504"/>
                <a:gd name="T95" fmla="*/ 678 h 1746"/>
                <a:gd name="T96" fmla="*/ 1342 w 1504"/>
                <a:gd name="T97" fmla="*/ 620 h 1746"/>
                <a:gd name="T98" fmla="*/ 1296 w 1504"/>
                <a:gd name="T99" fmla="*/ 566 h 1746"/>
                <a:gd name="T100" fmla="*/ 1186 w 1504"/>
                <a:gd name="T101" fmla="*/ 460 h 1746"/>
                <a:gd name="T102" fmla="*/ 1060 w 1504"/>
                <a:gd name="T103" fmla="*/ 362 h 1746"/>
                <a:gd name="T104" fmla="*/ 922 w 1504"/>
                <a:gd name="T105" fmla="*/ 272 h 1746"/>
                <a:gd name="T106" fmla="*/ 774 w 1504"/>
                <a:gd name="T107" fmla="*/ 192 h 1746"/>
                <a:gd name="T108" fmla="*/ 620 w 1504"/>
                <a:gd name="T109" fmla="*/ 126 h 1746"/>
                <a:gd name="T110" fmla="*/ 462 w 1504"/>
                <a:gd name="T111" fmla="*/ 72 h 1746"/>
                <a:gd name="T112" fmla="*/ 304 w 1504"/>
                <a:gd name="T113" fmla="*/ 32 h 1746"/>
                <a:gd name="T114" fmla="*/ 148 w 1504"/>
                <a:gd name="T115" fmla="*/ 6 h 1746"/>
                <a:gd name="T116" fmla="*/ 0 w 1504"/>
                <a:gd name="T117" fmla="*/ 0 h 1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4" h="1746">
                  <a:moveTo>
                    <a:pt x="0" y="174"/>
                  </a:moveTo>
                  <a:lnTo>
                    <a:pt x="0" y="174"/>
                  </a:lnTo>
                  <a:lnTo>
                    <a:pt x="50" y="174"/>
                  </a:lnTo>
                  <a:lnTo>
                    <a:pt x="102" y="176"/>
                  </a:lnTo>
                  <a:lnTo>
                    <a:pt x="150" y="178"/>
                  </a:lnTo>
                  <a:lnTo>
                    <a:pt x="200" y="182"/>
                  </a:lnTo>
                  <a:lnTo>
                    <a:pt x="248" y="188"/>
                  </a:lnTo>
                  <a:lnTo>
                    <a:pt x="296" y="194"/>
                  </a:lnTo>
                  <a:lnTo>
                    <a:pt x="342" y="202"/>
                  </a:lnTo>
                  <a:lnTo>
                    <a:pt x="388" y="210"/>
                  </a:lnTo>
                  <a:lnTo>
                    <a:pt x="476" y="232"/>
                  </a:lnTo>
                  <a:lnTo>
                    <a:pt x="562" y="256"/>
                  </a:lnTo>
                  <a:lnTo>
                    <a:pt x="642" y="284"/>
                  </a:lnTo>
                  <a:lnTo>
                    <a:pt x="720" y="314"/>
                  </a:lnTo>
                  <a:lnTo>
                    <a:pt x="794" y="348"/>
                  </a:lnTo>
                  <a:lnTo>
                    <a:pt x="864" y="386"/>
                  </a:lnTo>
                  <a:lnTo>
                    <a:pt x="928" y="426"/>
                  </a:lnTo>
                  <a:lnTo>
                    <a:pt x="990" y="468"/>
                  </a:lnTo>
                  <a:lnTo>
                    <a:pt x="1046" y="514"/>
                  </a:lnTo>
                  <a:lnTo>
                    <a:pt x="1098" y="560"/>
                  </a:lnTo>
                  <a:lnTo>
                    <a:pt x="1146" y="610"/>
                  </a:lnTo>
                  <a:lnTo>
                    <a:pt x="1190" y="660"/>
                  </a:lnTo>
                  <a:lnTo>
                    <a:pt x="1190" y="660"/>
                  </a:lnTo>
                  <a:lnTo>
                    <a:pt x="1218" y="696"/>
                  </a:lnTo>
                  <a:lnTo>
                    <a:pt x="1242" y="734"/>
                  </a:lnTo>
                  <a:lnTo>
                    <a:pt x="1266" y="770"/>
                  </a:lnTo>
                  <a:lnTo>
                    <a:pt x="1286" y="808"/>
                  </a:lnTo>
                  <a:lnTo>
                    <a:pt x="1302" y="846"/>
                  </a:lnTo>
                  <a:lnTo>
                    <a:pt x="1316" y="884"/>
                  </a:lnTo>
                  <a:lnTo>
                    <a:pt x="1328" y="922"/>
                  </a:lnTo>
                  <a:lnTo>
                    <a:pt x="1336" y="960"/>
                  </a:lnTo>
                  <a:lnTo>
                    <a:pt x="1336" y="960"/>
                  </a:lnTo>
                  <a:lnTo>
                    <a:pt x="1342" y="996"/>
                  </a:lnTo>
                  <a:lnTo>
                    <a:pt x="1344" y="1030"/>
                  </a:lnTo>
                  <a:lnTo>
                    <a:pt x="1344" y="1066"/>
                  </a:lnTo>
                  <a:lnTo>
                    <a:pt x="1340" y="1100"/>
                  </a:lnTo>
                  <a:lnTo>
                    <a:pt x="1334" y="1134"/>
                  </a:lnTo>
                  <a:lnTo>
                    <a:pt x="1326" y="1166"/>
                  </a:lnTo>
                  <a:lnTo>
                    <a:pt x="1314" y="1200"/>
                  </a:lnTo>
                  <a:lnTo>
                    <a:pt x="1300" y="1232"/>
                  </a:lnTo>
                  <a:lnTo>
                    <a:pt x="1300" y="1232"/>
                  </a:lnTo>
                  <a:lnTo>
                    <a:pt x="1282" y="1262"/>
                  </a:lnTo>
                  <a:lnTo>
                    <a:pt x="1262" y="1292"/>
                  </a:lnTo>
                  <a:lnTo>
                    <a:pt x="1240" y="1322"/>
                  </a:lnTo>
                  <a:lnTo>
                    <a:pt x="1212" y="1350"/>
                  </a:lnTo>
                  <a:lnTo>
                    <a:pt x="1184" y="1378"/>
                  </a:lnTo>
                  <a:lnTo>
                    <a:pt x="1152" y="1404"/>
                  </a:lnTo>
                  <a:lnTo>
                    <a:pt x="1116" y="1430"/>
                  </a:lnTo>
                  <a:lnTo>
                    <a:pt x="1076" y="1454"/>
                  </a:lnTo>
                  <a:lnTo>
                    <a:pt x="1034" y="1476"/>
                  </a:lnTo>
                  <a:lnTo>
                    <a:pt x="990" y="1498"/>
                  </a:lnTo>
                  <a:lnTo>
                    <a:pt x="940" y="1518"/>
                  </a:lnTo>
                  <a:lnTo>
                    <a:pt x="888" y="1538"/>
                  </a:lnTo>
                  <a:lnTo>
                    <a:pt x="834" y="1556"/>
                  </a:lnTo>
                  <a:lnTo>
                    <a:pt x="774" y="1572"/>
                  </a:lnTo>
                  <a:lnTo>
                    <a:pt x="712" y="1586"/>
                  </a:lnTo>
                  <a:lnTo>
                    <a:pt x="646" y="1598"/>
                  </a:lnTo>
                  <a:lnTo>
                    <a:pt x="672" y="1746"/>
                  </a:lnTo>
                  <a:lnTo>
                    <a:pt x="672" y="1746"/>
                  </a:lnTo>
                  <a:lnTo>
                    <a:pt x="750" y="1718"/>
                  </a:lnTo>
                  <a:lnTo>
                    <a:pt x="836" y="1686"/>
                  </a:lnTo>
                  <a:lnTo>
                    <a:pt x="930" y="1648"/>
                  </a:lnTo>
                  <a:lnTo>
                    <a:pt x="1022" y="1606"/>
                  </a:lnTo>
                  <a:lnTo>
                    <a:pt x="1068" y="1584"/>
                  </a:lnTo>
                  <a:lnTo>
                    <a:pt x="1114" y="1560"/>
                  </a:lnTo>
                  <a:lnTo>
                    <a:pt x="1156" y="1536"/>
                  </a:lnTo>
                  <a:lnTo>
                    <a:pt x="1198" y="1510"/>
                  </a:lnTo>
                  <a:lnTo>
                    <a:pt x="1238" y="1486"/>
                  </a:lnTo>
                  <a:lnTo>
                    <a:pt x="1272" y="1460"/>
                  </a:lnTo>
                  <a:lnTo>
                    <a:pt x="1304" y="1434"/>
                  </a:lnTo>
                  <a:lnTo>
                    <a:pt x="1334" y="1406"/>
                  </a:lnTo>
                  <a:lnTo>
                    <a:pt x="1334" y="1406"/>
                  </a:lnTo>
                  <a:lnTo>
                    <a:pt x="1360" y="1376"/>
                  </a:lnTo>
                  <a:lnTo>
                    <a:pt x="1386" y="1346"/>
                  </a:lnTo>
                  <a:lnTo>
                    <a:pt x="1408" y="1316"/>
                  </a:lnTo>
                  <a:lnTo>
                    <a:pt x="1428" y="1284"/>
                  </a:lnTo>
                  <a:lnTo>
                    <a:pt x="1446" y="1254"/>
                  </a:lnTo>
                  <a:lnTo>
                    <a:pt x="1460" y="1222"/>
                  </a:lnTo>
                  <a:lnTo>
                    <a:pt x="1474" y="1192"/>
                  </a:lnTo>
                  <a:lnTo>
                    <a:pt x="1484" y="1162"/>
                  </a:lnTo>
                  <a:lnTo>
                    <a:pt x="1492" y="1130"/>
                  </a:lnTo>
                  <a:lnTo>
                    <a:pt x="1498" y="1100"/>
                  </a:lnTo>
                  <a:lnTo>
                    <a:pt x="1502" y="1068"/>
                  </a:lnTo>
                  <a:lnTo>
                    <a:pt x="1504" y="1038"/>
                  </a:lnTo>
                  <a:lnTo>
                    <a:pt x="1504" y="1006"/>
                  </a:lnTo>
                  <a:lnTo>
                    <a:pt x="1502" y="976"/>
                  </a:lnTo>
                  <a:lnTo>
                    <a:pt x="1498" y="946"/>
                  </a:lnTo>
                  <a:lnTo>
                    <a:pt x="1492" y="914"/>
                  </a:lnTo>
                  <a:lnTo>
                    <a:pt x="1484" y="884"/>
                  </a:lnTo>
                  <a:lnTo>
                    <a:pt x="1476" y="854"/>
                  </a:lnTo>
                  <a:lnTo>
                    <a:pt x="1464" y="824"/>
                  </a:lnTo>
                  <a:lnTo>
                    <a:pt x="1452" y="794"/>
                  </a:lnTo>
                  <a:lnTo>
                    <a:pt x="1436" y="764"/>
                  </a:lnTo>
                  <a:lnTo>
                    <a:pt x="1420" y="736"/>
                  </a:lnTo>
                  <a:lnTo>
                    <a:pt x="1404" y="706"/>
                  </a:lnTo>
                  <a:lnTo>
                    <a:pt x="1384" y="678"/>
                  </a:lnTo>
                  <a:lnTo>
                    <a:pt x="1364" y="648"/>
                  </a:lnTo>
                  <a:lnTo>
                    <a:pt x="1342" y="620"/>
                  </a:lnTo>
                  <a:lnTo>
                    <a:pt x="1320" y="592"/>
                  </a:lnTo>
                  <a:lnTo>
                    <a:pt x="1296" y="566"/>
                  </a:lnTo>
                  <a:lnTo>
                    <a:pt x="1242" y="512"/>
                  </a:lnTo>
                  <a:lnTo>
                    <a:pt x="1186" y="460"/>
                  </a:lnTo>
                  <a:lnTo>
                    <a:pt x="1126" y="410"/>
                  </a:lnTo>
                  <a:lnTo>
                    <a:pt x="1060" y="362"/>
                  </a:lnTo>
                  <a:lnTo>
                    <a:pt x="994" y="316"/>
                  </a:lnTo>
                  <a:lnTo>
                    <a:pt x="922" y="272"/>
                  </a:lnTo>
                  <a:lnTo>
                    <a:pt x="850" y="230"/>
                  </a:lnTo>
                  <a:lnTo>
                    <a:pt x="774" y="192"/>
                  </a:lnTo>
                  <a:lnTo>
                    <a:pt x="698" y="158"/>
                  </a:lnTo>
                  <a:lnTo>
                    <a:pt x="620" y="126"/>
                  </a:lnTo>
                  <a:lnTo>
                    <a:pt x="542" y="96"/>
                  </a:lnTo>
                  <a:lnTo>
                    <a:pt x="462" y="72"/>
                  </a:lnTo>
                  <a:lnTo>
                    <a:pt x="382" y="50"/>
                  </a:lnTo>
                  <a:lnTo>
                    <a:pt x="304" y="32"/>
                  </a:lnTo>
                  <a:lnTo>
                    <a:pt x="226" y="16"/>
                  </a:lnTo>
                  <a:lnTo>
                    <a:pt x="148" y="6"/>
                  </a:lnTo>
                  <a:lnTo>
                    <a:pt x="72" y="0"/>
                  </a:lnTo>
                  <a:lnTo>
                    <a:pt x="0" y="0"/>
                  </a:lnTo>
                  <a:lnTo>
                    <a:pt x="0" y="174"/>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îŝḷîḓè">
              <a:extLst>
                <a:ext uri="{FF2B5EF4-FFF2-40B4-BE49-F238E27FC236}">
                  <a16:creationId xmlns:a16="http://schemas.microsoft.com/office/drawing/2014/main" id="{DBC9712B-9860-41E2-A00F-2136AAA9375F}"/>
                </a:ext>
              </a:extLst>
            </p:cNvPr>
            <p:cNvSpPr/>
            <p:nvPr/>
          </p:nvSpPr>
          <p:spPr bwMode="auto">
            <a:xfrm>
              <a:off x="3484792" y="4115798"/>
              <a:ext cx="5040462" cy="1286451"/>
            </a:xfrm>
            <a:custGeom>
              <a:avLst/>
              <a:gdLst>
                <a:gd name="T0" fmla="*/ 1580 w 3158"/>
                <a:gd name="T1" fmla="*/ 0 h 806"/>
                <a:gd name="T2" fmla="*/ 1262 w 3158"/>
                <a:gd name="T3" fmla="*/ 8 h 806"/>
                <a:gd name="T4" fmla="*/ 966 w 3158"/>
                <a:gd name="T5" fmla="*/ 32 h 806"/>
                <a:gd name="T6" fmla="*/ 696 w 3158"/>
                <a:gd name="T7" fmla="*/ 70 h 806"/>
                <a:gd name="T8" fmla="*/ 518 w 3158"/>
                <a:gd name="T9" fmla="*/ 104 h 806"/>
                <a:gd name="T10" fmla="*/ 410 w 3158"/>
                <a:gd name="T11" fmla="*/ 132 h 806"/>
                <a:gd name="T12" fmla="*/ 314 w 3158"/>
                <a:gd name="T13" fmla="*/ 162 h 806"/>
                <a:gd name="T14" fmla="*/ 230 w 3158"/>
                <a:gd name="T15" fmla="*/ 194 h 806"/>
                <a:gd name="T16" fmla="*/ 156 w 3158"/>
                <a:gd name="T17" fmla="*/ 228 h 806"/>
                <a:gd name="T18" fmla="*/ 96 w 3158"/>
                <a:gd name="T19" fmla="*/ 264 h 806"/>
                <a:gd name="T20" fmla="*/ 50 w 3158"/>
                <a:gd name="T21" fmla="*/ 302 h 806"/>
                <a:gd name="T22" fmla="*/ 18 w 3158"/>
                <a:gd name="T23" fmla="*/ 342 h 806"/>
                <a:gd name="T24" fmla="*/ 2 w 3158"/>
                <a:gd name="T25" fmla="*/ 382 h 806"/>
                <a:gd name="T26" fmla="*/ 0 w 3158"/>
                <a:gd name="T27" fmla="*/ 404 h 806"/>
                <a:gd name="T28" fmla="*/ 8 w 3158"/>
                <a:gd name="T29" fmla="*/ 444 h 806"/>
                <a:gd name="T30" fmla="*/ 32 w 3158"/>
                <a:gd name="T31" fmla="*/ 484 h 806"/>
                <a:gd name="T32" fmla="*/ 72 w 3158"/>
                <a:gd name="T33" fmla="*/ 524 h 806"/>
                <a:gd name="T34" fmla="*/ 124 w 3158"/>
                <a:gd name="T35" fmla="*/ 560 h 806"/>
                <a:gd name="T36" fmla="*/ 192 w 3158"/>
                <a:gd name="T37" fmla="*/ 596 h 806"/>
                <a:gd name="T38" fmla="*/ 270 w 3158"/>
                <a:gd name="T39" fmla="*/ 628 h 806"/>
                <a:gd name="T40" fmla="*/ 362 w 3158"/>
                <a:gd name="T41" fmla="*/ 660 h 806"/>
                <a:gd name="T42" fmla="*/ 464 w 3158"/>
                <a:gd name="T43" fmla="*/ 688 h 806"/>
                <a:gd name="T44" fmla="*/ 576 w 3158"/>
                <a:gd name="T45" fmla="*/ 714 h 806"/>
                <a:gd name="T46" fmla="*/ 828 w 3158"/>
                <a:gd name="T47" fmla="*/ 758 h 806"/>
                <a:gd name="T48" fmla="*/ 1110 w 3158"/>
                <a:gd name="T49" fmla="*/ 788 h 806"/>
                <a:gd name="T50" fmla="*/ 1418 w 3158"/>
                <a:gd name="T51" fmla="*/ 804 h 806"/>
                <a:gd name="T52" fmla="*/ 1580 w 3158"/>
                <a:gd name="T53" fmla="*/ 806 h 806"/>
                <a:gd name="T54" fmla="*/ 1898 w 3158"/>
                <a:gd name="T55" fmla="*/ 798 h 806"/>
                <a:gd name="T56" fmla="*/ 2194 w 3158"/>
                <a:gd name="T57" fmla="*/ 776 h 806"/>
                <a:gd name="T58" fmla="*/ 2462 w 3158"/>
                <a:gd name="T59" fmla="*/ 738 h 806"/>
                <a:gd name="T60" fmla="*/ 2642 w 3158"/>
                <a:gd name="T61" fmla="*/ 702 h 806"/>
                <a:gd name="T62" fmla="*/ 2748 w 3158"/>
                <a:gd name="T63" fmla="*/ 674 h 806"/>
                <a:gd name="T64" fmla="*/ 2846 w 3158"/>
                <a:gd name="T65" fmla="*/ 644 h 806"/>
                <a:gd name="T66" fmla="*/ 2930 w 3158"/>
                <a:gd name="T67" fmla="*/ 612 h 806"/>
                <a:gd name="T68" fmla="*/ 3002 w 3158"/>
                <a:gd name="T69" fmla="*/ 578 h 806"/>
                <a:gd name="T70" fmla="*/ 3062 w 3158"/>
                <a:gd name="T71" fmla="*/ 542 h 806"/>
                <a:gd name="T72" fmla="*/ 3108 w 3158"/>
                <a:gd name="T73" fmla="*/ 504 h 806"/>
                <a:gd name="T74" fmla="*/ 3140 w 3158"/>
                <a:gd name="T75" fmla="*/ 464 h 806"/>
                <a:gd name="T76" fmla="*/ 3156 w 3158"/>
                <a:gd name="T77" fmla="*/ 424 h 806"/>
                <a:gd name="T78" fmla="*/ 3158 w 3158"/>
                <a:gd name="T79" fmla="*/ 404 h 806"/>
                <a:gd name="T80" fmla="*/ 3150 w 3158"/>
                <a:gd name="T81" fmla="*/ 362 h 806"/>
                <a:gd name="T82" fmla="*/ 3126 w 3158"/>
                <a:gd name="T83" fmla="*/ 322 h 806"/>
                <a:gd name="T84" fmla="*/ 3088 w 3158"/>
                <a:gd name="T85" fmla="*/ 284 h 806"/>
                <a:gd name="T86" fmla="*/ 3034 w 3158"/>
                <a:gd name="T87" fmla="*/ 246 h 806"/>
                <a:gd name="T88" fmla="*/ 2968 w 3158"/>
                <a:gd name="T89" fmla="*/ 212 h 806"/>
                <a:gd name="T90" fmla="*/ 2890 w 3158"/>
                <a:gd name="T91" fmla="*/ 178 h 806"/>
                <a:gd name="T92" fmla="*/ 2798 w 3158"/>
                <a:gd name="T93" fmla="*/ 146 h 806"/>
                <a:gd name="T94" fmla="*/ 2696 w 3158"/>
                <a:gd name="T95" fmla="*/ 118 h 806"/>
                <a:gd name="T96" fmla="*/ 2584 w 3158"/>
                <a:gd name="T97" fmla="*/ 92 h 806"/>
                <a:gd name="T98" fmla="*/ 2332 w 3158"/>
                <a:gd name="T99" fmla="*/ 48 h 806"/>
                <a:gd name="T100" fmla="*/ 2050 w 3158"/>
                <a:gd name="T101" fmla="*/ 18 h 806"/>
                <a:gd name="T102" fmla="*/ 1742 w 3158"/>
                <a:gd name="T103" fmla="*/ 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58" h="806">
                  <a:moveTo>
                    <a:pt x="1580" y="0"/>
                  </a:moveTo>
                  <a:lnTo>
                    <a:pt x="1580" y="0"/>
                  </a:lnTo>
                  <a:lnTo>
                    <a:pt x="1418" y="2"/>
                  </a:lnTo>
                  <a:lnTo>
                    <a:pt x="1262" y="8"/>
                  </a:lnTo>
                  <a:lnTo>
                    <a:pt x="1110" y="18"/>
                  </a:lnTo>
                  <a:lnTo>
                    <a:pt x="966" y="32"/>
                  </a:lnTo>
                  <a:lnTo>
                    <a:pt x="828" y="48"/>
                  </a:lnTo>
                  <a:lnTo>
                    <a:pt x="696" y="70"/>
                  </a:lnTo>
                  <a:lnTo>
                    <a:pt x="576" y="92"/>
                  </a:lnTo>
                  <a:lnTo>
                    <a:pt x="518" y="104"/>
                  </a:lnTo>
                  <a:lnTo>
                    <a:pt x="464" y="118"/>
                  </a:lnTo>
                  <a:lnTo>
                    <a:pt x="410" y="132"/>
                  </a:lnTo>
                  <a:lnTo>
                    <a:pt x="362" y="146"/>
                  </a:lnTo>
                  <a:lnTo>
                    <a:pt x="314" y="162"/>
                  </a:lnTo>
                  <a:lnTo>
                    <a:pt x="270" y="178"/>
                  </a:lnTo>
                  <a:lnTo>
                    <a:pt x="230" y="194"/>
                  </a:lnTo>
                  <a:lnTo>
                    <a:pt x="192" y="212"/>
                  </a:lnTo>
                  <a:lnTo>
                    <a:pt x="156" y="228"/>
                  </a:lnTo>
                  <a:lnTo>
                    <a:pt x="124" y="246"/>
                  </a:lnTo>
                  <a:lnTo>
                    <a:pt x="96" y="264"/>
                  </a:lnTo>
                  <a:lnTo>
                    <a:pt x="72" y="284"/>
                  </a:lnTo>
                  <a:lnTo>
                    <a:pt x="50" y="302"/>
                  </a:lnTo>
                  <a:lnTo>
                    <a:pt x="32" y="322"/>
                  </a:lnTo>
                  <a:lnTo>
                    <a:pt x="18" y="342"/>
                  </a:lnTo>
                  <a:lnTo>
                    <a:pt x="8" y="362"/>
                  </a:lnTo>
                  <a:lnTo>
                    <a:pt x="2" y="382"/>
                  </a:lnTo>
                  <a:lnTo>
                    <a:pt x="0" y="404"/>
                  </a:lnTo>
                  <a:lnTo>
                    <a:pt x="0" y="404"/>
                  </a:lnTo>
                  <a:lnTo>
                    <a:pt x="2" y="424"/>
                  </a:lnTo>
                  <a:lnTo>
                    <a:pt x="8" y="444"/>
                  </a:lnTo>
                  <a:lnTo>
                    <a:pt x="18" y="464"/>
                  </a:lnTo>
                  <a:lnTo>
                    <a:pt x="32" y="484"/>
                  </a:lnTo>
                  <a:lnTo>
                    <a:pt x="50" y="504"/>
                  </a:lnTo>
                  <a:lnTo>
                    <a:pt x="72" y="524"/>
                  </a:lnTo>
                  <a:lnTo>
                    <a:pt x="96" y="542"/>
                  </a:lnTo>
                  <a:lnTo>
                    <a:pt x="124" y="560"/>
                  </a:lnTo>
                  <a:lnTo>
                    <a:pt x="156" y="578"/>
                  </a:lnTo>
                  <a:lnTo>
                    <a:pt x="192" y="596"/>
                  </a:lnTo>
                  <a:lnTo>
                    <a:pt x="230" y="612"/>
                  </a:lnTo>
                  <a:lnTo>
                    <a:pt x="270" y="628"/>
                  </a:lnTo>
                  <a:lnTo>
                    <a:pt x="314" y="644"/>
                  </a:lnTo>
                  <a:lnTo>
                    <a:pt x="362" y="660"/>
                  </a:lnTo>
                  <a:lnTo>
                    <a:pt x="410" y="674"/>
                  </a:lnTo>
                  <a:lnTo>
                    <a:pt x="464" y="688"/>
                  </a:lnTo>
                  <a:lnTo>
                    <a:pt x="518" y="702"/>
                  </a:lnTo>
                  <a:lnTo>
                    <a:pt x="576" y="714"/>
                  </a:lnTo>
                  <a:lnTo>
                    <a:pt x="696" y="738"/>
                  </a:lnTo>
                  <a:lnTo>
                    <a:pt x="828" y="758"/>
                  </a:lnTo>
                  <a:lnTo>
                    <a:pt x="966" y="776"/>
                  </a:lnTo>
                  <a:lnTo>
                    <a:pt x="1110" y="788"/>
                  </a:lnTo>
                  <a:lnTo>
                    <a:pt x="1262" y="798"/>
                  </a:lnTo>
                  <a:lnTo>
                    <a:pt x="1418" y="804"/>
                  </a:lnTo>
                  <a:lnTo>
                    <a:pt x="1580" y="806"/>
                  </a:lnTo>
                  <a:lnTo>
                    <a:pt x="1580" y="806"/>
                  </a:lnTo>
                  <a:lnTo>
                    <a:pt x="1742" y="804"/>
                  </a:lnTo>
                  <a:lnTo>
                    <a:pt x="1898" y="798"/>
                  </a:lnTo>
                  <a:lnTo>
                    <a:pt x="2050" y="788"/>
                  </a:lnTo>
                  <a:lnTo>
                    <a:pt x="2194" y="776"/>
                  </a:lnTo>
                  <a:lnTo>
                    <a:pt x="2332" y="758"/>
                  </a:lnTo>
                  <a:lnTo>
                    <a:pt x="2462" y="738"/>
                  </a:lnTo>
                  <a:lnTo>
                    <a:pt x="2584" y="714"/>
                  </a:lnTo>
                  <a:lnTo>
                    <a:pt x="2642" y="702"/>
                  </a:lnTo>
                  <a:lnTo>
                    <a:pt x="2696" y="688"/>
                  </a:lnTo>
                  <a:lnTo>
                    <a:pt x="2748" y="674"/>
                  </a:lnTo>
                  <a:lnTo>
                    <a:pt x="2798" y="660"/>
                  </a:lnTo>
                  <a:lnTo>
                    <a:pt x="2846" y="644"/>
                  </a:lnTo>
                  <a:lnTo>
                    <a:pt x="2890" y="628"/>
                  </a:lnTo>
                  <a:lnTo>
                    <a:pt x="2930" y="612"/>
                  </a:lnTo>
                  <a:lnTo>
                    <a:pt x="2968" y="596"/>
                  </a:lnTo>
                  <a:lnTo>
                    <a:pt x="3002" y="578"/>
                  </a:lnTo>
                  <a:lnTo>
                    <a:pt x="3034" y="560"/>
                  </a:lnTo>
                  <a:lnTo>
                    <a:pt x="3062" y="542"/>
                  </a:lnTo>
                  <a:lnTo>
                    <a:pt x="3088" y="524"/>
                  </a:lnTo>
                  <a:lnTo>
                    <a:pt x="3108" y="504"/>
                  </a:lnTo>
                  <a:lnTo>
                    <a:pt x="3126" y="484"/>
                  </a:lnTo>
                  <a:lnTo>
                    <a:pt x="3140" y="464"/>
                  </a:lnTo>
                  <a:lnTo>
                    <a:pt x="3150" y="444"/>
                  </a:lnTo>
                  <a:lnTo>
                    <a:pt x="3156" y="424"/>
                  </a:lnTo>
                  <a:lnTo>
                    <a:pt x="3158" y="404"/>
                  </a:lnTo>
                  <a:lnTo>
                    <a:pt x="3158" y="404"/>
                  </a:lnTo>
                  <a:lnTo>
                    <a:pt x="3156" y="382"/>
                  </a:lnTo>
                  <a:lnTo>
                    <a:pt x="3150" y="362"/>
                  </a:lnTo>
                  <a:lnTo>
                    <a:pt x="3140" y="342"/>
                  </a:lnTo>
                  <a:lnTo>
                    <a:pt x="3126" y="322"/>
                  </a:lnTo>
                  <a:lnTo>
                    <a:pt x="3108" y="302"/>
                  </a:lnTo>
                  <a:lnTo>
                    <a:pt x="3088" y="284"/>
                  </a:lnTo>
                  <a:lnTo>
                    <a:pt x="3062" y="264"/>
                  </a:lnTo>
                  <a:lnTo>
                    <a:pt x="3034" y="246"/>
                  </a:lnTo>
                  <a:lnTo>
                    <a:pt x="3002" y="228"/>
                  </a:lnTo>
                  <a:lnTo>
                    <a:pt x="2968" y="212"/>
                  </a:lnTo>
                  <a:lnTo>
                    <a:pt x="2930" y="194"/>
                  </a:lnTo>
                  <a:lnTo>
                    <a:pt x="2890" y="178"/>
                  </a:lnTo>
                  <a:lnTo>
                    <a:pt x="2846" y="162"/>
                  </a:lnTo>
                  <a:lnTo>
                    <a:pt x="2798" y="146"/>
                  </a:lnTo>
                  <a:lnTo>
                    <a:pt x="2748" y="132"/>
                  </a:lnTo>
                  <a:lnTo>
                    <a:pt x="2696" y="118"/>
                  </a:lnTo>
                  <a:lnTo>
                    <a:pt x="2642" y="104"/>
                  </a:lnTo>
                  <a:lnTo>
                    <a:pt x="2584" y="92"/>
                  </a:lnTo>
                  <a:lnTo>
                    <a:pt x="2462" y="70"/>
                  </a:lnTo>
                  <a:lnTo>
                    <a:pt x="2332" y="48"/>
                  </a:lnTo>
                  <a:lnTo>
                    <a:pt x="2194" y="32"/>
                  </a:lnTo>
                  <a:lnTo>
                    <a:pt x="2050" y="18"/>
                  </a:lnTo>
                  <a:lnTo>
                    <a:pt x="1898" y="8"/>
                  </a:lnTo>
                  <a:lnTo>
                    <a:pt x="1742" y="2"/>
                  </a:lnTo>
                  <a:lnTo>
                    <a:pt x="15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î$ľiḋe">
              <a:extLst>
                <a:ext uri="{FF2B5EF4-FFF2-40B4-BE49-F238E27FC236}">
                  <a16:creationId xmlns:a16="http://schemas.microsoft.com/office/drawing/2014/main" id="{7D8FA837-B6BB-49AF-A01F-8A13A2AC8785}"/>
                </a:ext>
              </a:extLst>
            </p:cNvPr>
            <p:cNvSpPr/>
            <p:nvPr/>
          </p:nvSpPr>
          <p:spPr bwMode="auto">
            <a:xfrm>
              <a:off x="3995542" y="3368827"/>
              <a:ext cx="625668" cy="213876"/>
            </a:xfrm>
            <a:custGeom>
              <a:avLst/>
              <a:gdLst>
                <a:gd name="T0" fmla="*/ 392 w 392"/>
                <a:gd name="T1" fmla="*/ 134 h 134"/>
                <a:gd name="T2" fmla="*/ 392 w 392"/>
                <a:gd name="T3" fmla="*/ 134 h 134"/>
                <a:gd name="T4" fmla="*/ 196 w 392"/>
                <a:gd name="T5" fmla="*/ 68 h 134"/>
                <a:gd name="T6" fmla="*/ 196 w 392"/>
                <a:gd name="T7" fmla="*/ 68 h 134"/>
                <a:gd name="T8" fmla="*/ 0 w 392"/>
                <a:gd name="T9" fmla="*/ 0 h 134"/>
                <a:gd name="T10" fmla="*/ 0 w 392"/>
                <a:gd name="T11" fmla="*/ 0 h 134"/>
                <a:gd name="T12" fmla="*/ 196 w 392"/>
                <a:gd name="T13" fmla="*/ 66 h 134"/>
                <a:gd name="T14" fmla="*/ 196 w 392"/>
                <a:gd name="T15" fmla="*/ 66 h 134"/>
                <a:gd name="T16" fmla="*/ 392 w 392"/>
                <a:gd name="T17" fmla="*/ 134 h 134"/>
                <a:gd name="T18" fmla="*/ 392 w 392"/>
                <a:gd name="T19"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2" h="134">
                  <a:moveTo>
                    <a:pt x="392" y="134"/>
                  </a:moveTo>
                  <a:lnTo>
                    <a:pt x="392" y="134"/>
                  </a:lnTo>
                  <a:lnTo>
                    <a:pt x="196" y="68"/>
                  </a:lnTo>
                  <a:lnTo>
                    <a:pt x="196" y="68"/>
                  </a:lnTo>
                  <a:lnTo>
                    <a:pt x="0" y="0"/>
                  </a:lnTo>
                  <a:lnTo>
                    <a:pt x="0" y="0"/>
                  </a:lnTo>
                  <a:lnTo>
                    <a:pt x="196" y="66"/>
                  </a:lnTo>
                  <a:lnTo>
                    <a:pt x="196" y="66"/>
                  </a:lnTo>
                  <a:lnTo>
                    <a:pt x="392" y="134"/>
                  </a:lnTo>
                  <a:lnTo>
                    <a:pt x="392" y="134"/>
                  </a:lnTo>
                  <a:close/>
                </a:path>
              </a:pathLst>
            </a:custGeom>
            <a:solidFill>
              <a:srgbClr val="EBAF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97" name="îšḻîdê">
              <a:extLst>
                <a:ext uri="{FF2B5EF4-FFF2-40B4-BE49-F238E27FC236}">
                  <a16:creationId xmlns:a16="http://schemas.microsoft.com/office/drawing/2014/main" id="{1C95D848-AD37-4DB1-BB16-73AE180CEED8}"/>
                </a:ext>
              </a:extLst>
            </p:cNvPr>
            <p:cNvGrpSpPr/>
            <p:nvPr/>
          </p:nvGrpSpPr>
          <p:grpSpPr>
            <a:xfrm>
              <a:off x="4177645" y="1455750"/>
              <a:ext cx="3805087" cy="2799545"/>
              <a:chOff x="4184650" y="1581150"/>
              <a:chExt cx="3784600" cy="2784475"/>
            </a:xfrm>
          </p:grpSpPr>
          <p:sp>
            <p:nvSpPr>
              <p:cNvPr id="393" name="iṡľîḋe">
                <a:extLst>
                  <a:ext uri="{FF2B5EF4-FFF2-40B4-BE49-F238E27FC236}">
                    <a16:creationId xmlns:a16="http://schemas.microsoft.com/office/drawing/2014/main" id="{A593D0FE-D190-4993-B9EB-062EBBB8976D}"/>
                  </a:ext>
                </a:extLst>
              </p:cNvPr>
              <p:cNvSpPr/>
              <p:nvPr/>
            </p:nvSpPr>
            <p:spPr bwMode="auto">
              <a:xfrm>
                <a:off x="5594350" y="3568700"/>
                <a:ext cx="1003300" cy="777875"/>
              </a:xfrm>
              <a:custGeom>
                <a:avLst/>
                <a:gdLst>
                  <a:gd name="T0" fmla="*/ 488 w 632"/>
                  <a:gd name="T1" fmla="*/ 0 h 490"/>
                  <a:gd name="T2" fmla="*/ 372 w 632"/>
                  <a:gd name="T3" fmla="*/ 0 h 490"/>
                  <a:gd name="T4" fmla="*/ 260 w 632"/>
                  <a:gd name="T5" fmla="*/ 0 h 490"/>
                  <a:gd name="T6" fmla="*/ 144 w 632"/>
                  <a:gd name="T7" fmla="*/ 0 h 490"/>
                  <a:gd name="T8" fmla="*/ 144 w 632"/>
                  <a:gd name="T9" fmla="*/ 0 h 490"/>
                  <a:gd name="T10" fmla="*/ 144 w 632"/>
                  <a:gd name="T11" fmla="*/ 22 h 490"/>
                  <a:gd name="T12" fmla="*/ 146 w 632"/>
                  <a:gd name="T13" fmla="*/ 76 h 490"/>
                  <a:gd name="T14" fmla="*/ 144 w 632"/>
                  <a:gd name="T15" fmla="*/ 156 h 490"/>
                  <a:gd name="T16" fmla="*/ 140 w 632"/>
                  <a:gd name="T17" fmla="*/ 200 h 490"/>
                  <a:gd name="T18" fmla="*/ 136 w 632"/>
                  <a:gd name="T19" fmla="*/ 244 h 490"/>
                  <a:gd name="T20" fmla="*/ 130 w 632"/>
                  <a:gd name="T21" fmla="*/ 290 h 490"/>
                  <a:gd name="T22" fmla="*/ 120 w 632"/>
                  <a:gd name="T23" fmla="*/ 334 h 490"/>
                  <a:gd name="T24" fmla="*/ 110 w 632"/>
                  <a:gd name="T25" fmla="*/ 376 h 490"/>
                  <a:gd name="T26" fmla="*/ 102 w 632"/>
                  <a:gd name="T27" fmla="*/ 396 h 490"/>
                  <a:gd name="T28" fmla="*/ 94 w 632"/>
                  <a:gd name="T29" fmla="*/ 414 h 490"/>
                  <a:gd name="T30" fmla="*/ 86 w 632"/>
                  <a:gd name="T31" fmla="*/ 430 h 490"/>
                  <a:gd name="T32" fmla="*/ 76 w 632"/>
                  <a:gd name="T33" fmla="*/ 444 h 490"/>
                  <a:gd name="T34" fmla="*/ 66 w 632"/>
                  <a:gd name="T35" fmla="*/ 458 h 490"/>
                  <a:gd name="T36" fmla="*/ 56 w 632"/>
                  <a:gd name="T37" fmla="*/ 468 h 490"/>
                  <a:gd name="T38" fmla="*/ 44 w 632"/>
                  <a:gd name="T39" fmla="*/ 478 h 490"/>
                  <a:gd name="T40" fmla="*/ 30 w 632"/>
                  <a:gd name="T41" fmla="*/ 484 h 490"/>
                  <a:gd name="T42" fmla="*/ 16 w 632"/>
                  <a:gd name="T43" fmla="*/ 488 h 490"/>
                  <a:gd name="T44" fmla="*/ 0 w 632"/>
                  <a:gd name="T45" fmla="*/ 490 h 490"/>
                  <a:gd name="T46" fmla="*/ 260 w 632"/>
                  <a:gd name="T47" fmla="*/ 490 h 490"/>
                  <a:gd name="T48" fmla="*/ 372 w 632"/>
                  <a:gd name="T49" fmla="*/ 490 h 490"/>
                  <a:gd name="T50" fmla="*/ 632 w 632"/>
                  <a:gd name="T51" fmla="*/ 490 h 490"/>
                  <a:gd name="T52" fmla="*/ 632 w 632"/>
                  <a:gd name="T53" fmla="*/ 490 h 490"/>
                  <a:gd name="T54" fmla="*/ 616 w 632"/>
                  <a:gd name="T55" fmla="*/ 488 h 490"/>
                  <a:gd name="T56" fmla="*/ 602 w 632"/>
                  <a:gd name="T57" fmla="*/ 484 h 490"/>
                  <a:gd name="T58" fmla="*/ 588 w 632"/>
                  <a:gd name="T59" fmla="*/ 478 h 490"/>
                  <a:gd name="T60" fmla="*/ 576 w 632"/>
                  <a:gd name="T61" fmla="*/ 468 h 490"/>
                  <a:gd name="T62" fmla="*/ 566 w 632"/>
                  <a:gd name="T63" fmla="*/ 458 h 490"/>
                  <a:gd name="T64" fmla="*/ 556 w 632"/>
                  <a:gd name="T65" fmla="*/ 444 h 490"/>
                  <a:gd name="T66" fmla="*/ 546 w 632"/>
                  <a:gd name="T67" fmla="*/ 430 h 490"/>
                  <a:gd name="T68" fmla="*/ 538 w 632"/>
                  <a:gd name="T69" fmla="*/ 414 h 490"/>
                  <a:gd name="T70" fmla="*/ 530 w 632"/>
                  <a:gd name="T71" fmla="*/ 396 h 490"/>
                  <a:gd name="T72" fmla="*/ 522 w 632"/>
                  <a:gd name="T73" fmla="*/ 376 h 490"/>
                  <a:gd name="T74" fmla="*/ 512 w 632"/>
                  <a:gd name="T75" fmla="*/ 334 h 490"/>
                  <a:gd name="T76" fmla="*/ 502 w 632"/>
                  <a:gd name="T77" fmla="*/ 290 h 490"/>
                  <a:gd name="T78" fmla="*/ 496 w 632"/>
                  <a:gd name="T79" fmla="*/ 244 h 490"/>
                  <a:gd name="T80" fmla="*/ 492 w 632"/>
                  <a:gd name="T81" fmla="*/ 200 h 490"/>
                  <a:gd name="T82" fmla="*/ 488 w 632"/>
                  <a:gd name="T83" fmla="*/ 156 h 490"/>
                  <a:gd name="T84" fmla="*/ 486 w 632"/>
                  <a:gd name="T85" fmla="*/ 76 h 490"/>
                  <a:gd name="T86" fmla="*/ 488 w 632"/>
                  <a:gd name="T87" fmla="*/ 22 h 490"/>
                  <a:gd name="T88" fmla="*/ 488 w 632"/>
                  <a:gd name="T89" fmla="*/ 0 h 490"/>
                  <a:gd name="T90" fmla="*/ 488 w 632"/>
                  <a:gd name="T9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2" h="490">
                    <a:moveTo>
                      <a:pt x="488" y="0"/>
                    </a:moveTo>
                    <a:lnTo>
                      <a:pt x="372" y="0"/>
                    </a:lnTo>
                    <a:lnTo>
                      <a:pt x="260" y="0"/>
                    </a:lnTo>
                    <a:lnTo>
                      <a:pt x="144" y="0"/>
                    </a:lnTo>
                    <a:lnTo>
                      <a:pt x="144" y="0"/>
                    </a:lnTo>
                    <a:lnTo>
                      <a:pt x="144" y="22"/>
                    </a:lnTo>
                    <a:lnTo>
                      <a:pt x="146" y="76"/>
                    </a:lnTo>
                    <a:lnTo>
                      <a:pt x="144" y="156"/>
                    </a:lnTo>
                    <a:lnTo>
                      <a:pt x="140" y="200"/>
                    </a:lnTo>
                    <a:lnTo>
                      <a:pt x="136" y="244"/>
                    </a:lnTo>
                    <a:lnTo>
                      <a:pt x="130" y="290"/>
                    </a:lnTo>
                    <a:lnTo>
                      <a:pt x="120" y="334"/>
                    </a:lnTo>
                    <a:lnTo>
                      <a:pt x="110" y="376"/>
                    </a:lnTo>
                    <a:lnTo>
                      <a:pt x="102" y="396"/>
                    </a:lnTo>
                    <a:lnTo>
                      <a:pt x="94" y="414"/>
                    </a:lnTo>
                    <a:lnTo>
                      <a:pt x="86" y="430"/>
                    </a:lnTo>
                    <a:lnTo>
                      <a:pt x="76" y="444"/>
                    </a:lnTo>
                    <a:lnTo>
                      <a:pt x="66" y="458"/>
                    </a:lnTo>
                    <a:lnTo>
                      <a:pt x="56" y="468"/>
                    </a:lnTo>
                    <a:lnTo>
                      <a:pt x="44" y="478"/>
                    </a:lnTo>
                    <a:lnTo>
                      <a:pt x="30" y="484"/>
                    </a:lnTo>
                    <a:lnTo>
                      <a:pt x="16" y="488"/>
                    </a:lnTo>
                    <a:lnTo>
                      <a:pt x="0" y="490"/>
                    </a:lnTo>
                    <a:lnTo>
                      <a:pt x="260" y="490"/>
                    </a:lnTo>
                    <a:lnTo>
                      <a:pt x="372" y="490"/>
                    </a:lnTo>
                    <a:lnTo>
                      <a:pt x="632" y="490"/>
                    </a:lnTo>
                    <a:lnTo>
                      <a:pt x="632" y="490"/>
                    </a:lnTo>
                    <a:lnTo>
                      <a:pt x="616" y="488"/>
                    </a:lnTo>
                    <a:lnTo>
                      <a:pt x="602" y="484"/>
                    </a:lnTo>
                    <a:lnTo>
                      <a:pt x="588" y="478"/>
                    </a:lnTo>
                    <a:lnTo>
                      <a:pt x="576" y="468"/>
                    </a:lnTo>
                    <a:lnTo>
                      <a:pt x="566" y="458"/>
                    </a:lnTo>
                    <a:lnTo>
                      <a:pt x="556" y="444"/>
                    </a:lnTo>
                    <a:lnTo>
                      <a:pt x="546" y="430"/>
                    </a:lnTo>
                    <a:lnTo>
                      <a:pt x="538" y="414"/>
                    </a:lnTo>
                    <a:lnTo>
                      <a:pt x="530" y="396"/>
                    </a:lnTo>
                    <a:lnTo>
                      <a:pt x="522" y="376"/>
                    </a:lnTo>
                    <a:lnTo>
                      <a:pt x="512" y="334"/>
                    </a:lnTo>
                    <a:lnTo>
                      <a:pt x="502" y="290"/>
                    </a:lnTo>
                    <a:lnTo>
                      <a:pt x="496" y="244"/>
                    </a:lnTo>
                    <a:lnTo>
                      <a:pt x="492" y="200"/>
                    </a:lnTo>
                    <a:lnTo>
                      <a:pt x="488" y="156"/>
                    </a:lnTo>
                    <a:lnTo>
                      <a:pt x="486" y="76"/>
                    </a:lnTo>
                    <a:lnTo>
                      <a:pt x="488" y="22"/>
                    </a:lnTo>
                    <a:lnTo>
                      <a:pt x="488" y="0"/>
                    </a:lnTo>
                    <a:lnTo>
                      <a:pt x="488" y="0"/>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4" name="íṥľiḓè">
                <a:extLst>
                  <a:ext uri="{FF2B5EF4-FFF2-40B4-BE49-F238E27FC236}">
                    <a16:creationId xmlns:a16="http://schemas.microsoft.com/office/drawing/2014/main" id="{429E6723-606B-4D18-820A-A08E2D9BFF62}"/>
                  </a:ext>
                </a:extLst>
              </p:cNvPr>
              <p:cNvSpPr/>
              <p:nvPr/>
            </p:nvSpPr>
            <p:spPr bwMode="auto">
              <a:xfrm>
                <a:off x="5797550" y="3784600"/>
                <a:ext cx="596900" cy="254000"/>
              </a:xfrm>
              <a:custGeom>
                <a:avLst/>
                <a:gdLst>
                  <a:gd name="T0" fmla="*/ 16 w 376"/>
                  <a:gd name="T1" fmla="*/ 0 h 160"/>
                  <a:gd name="T2" fmla="*/ 16 w 376"/>
                  <a:gd name="T3" fmla="*/ 0 h 160"/>
                  <a:gd name="T4" fmla="*/ 12 w 376"/>
                  <a:gd name="T5" fmla="*/ 78 h 160"/>
                  <a:gd name="T6" fmla="*/ 6 w 376"/>
                  <a:gd name="T7" fmla="*/ 120 h 160"/>
                  <a:gd name="T8" fmla="*/ 0 w 376"/>
                  <a:gd name="T9" fmla="*/ 160 h 160"/>
                  <a:gd name="T10" fmla="*/ 376 w 376"/>
                  <a:gd name="T11" fmla="*/ 160 h 160"/>
                  <a:gd name="T12" fmla="*/ 376 w 376"/>
                  <a:gd name="T13" fmla="*/ 160 h 160"/>
                  <a:gd name="T14" fmla="*/ 370 w 376"/>
                  <a:gd name="T15" fmla="*/ 120 h 160"/>
                  <a:gd name="T16" fmla="*/ 364 w 376"/>
                  <a:gd name="T17" fmla="*/ 78 h 160"/>
                  <a:gd name="T18" fmla="*/ 360 w 376"/>
                  <a:gd name="T19" fmla="*/ 0 h 160"/>
                  <a:gd name="T20" fmla="*/ 16 w 376"/>
                  <a:gd name="T2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 h="160">
                    <a:moveTo>
                      <a:pt x="16" y="0"/>
                    </a:moveTo>
                    <a:lnTo>
                      <a:pt x="16" y="0"/>
                    </a:lnTo>
                    <a:lnTo>
                      <a:pt x="12" y="78"/>
                    </a:lnTo>
                    <a:lnTo>
                      <a:pt x="6" y="120"/>
                    </a:lnTo>
                    <a:lnTo>
                      <a:pt x="0" y="160"/>
                    </a:lnTo>
                    <a:lnTo>
                      <a:pt x="376" y="160"/>
                    </a:lnTo>
                    <a:lnTo>
                      <a:pt x="376" y="160"/>
                    </a:lnTo>
                    <a:lnTo>
                      <a:pt x="370" y="120"/>
                    </a:lnTo>
                    <a:lnTo>
                      <a:pt x="364" y="78"/>
                    </a:lnTo>
                    <a:lnTo>
                      <a:pt x="360" y="0"/>
                    </a:lnTo>
                    <a:lnTo>
                      <a:pt x="16" y="0"/>
                    </a:lnTo>
                    <a:close/>
                  </a:path>
                </a:pathLst>
              </a:custGeom>
              <a:solidFill>
                <a:srgbClr val="3636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5" name="íŝḻíḍé">
                <a:extLst>
                  <a:ext uri="{FF2B5EF4-FFF2-40B4-BE49-F238E27FC236}">
                    <a16:creationId xmlns:a16="http://schemas.microsoft.com/office/drawing/2014/main" id="{0FB7A27E-B0B0-4443-BEB1-2438602D9B76}"/>
                  </a:ext>
                </a:extLst>
              </p:cNvPr>
              <p:cNvSpPr/>
              <p:nvPr/>
            </p:nvSpPr>
            <p:spPr bwMode="auto">
              <a:xfrm>
                <a:off x="4254500" y="1581150"/>
                <a:ext cx="3683000" cy="2416175"/>
              </a:xfrm>
              <a:custGeom>
                <a:avLst/>
                <a:gdLst>
                  <a:gd name="T0" fmla="*/ 2256 w 2320"/>
                  <a:gd name="T1" fmla="*/ 0 h 1522"/>
                  <a:gd name="T2" fmla="*/ 64 w 2320"/>
                  <a:gd name="T3" fmla="*/ 0 h 1522"/>
                  <a:gd name="T4" fmla="*/ 64 w 2320"/>
                  <a:gd name="T5" fmla="*/ 0 h 1522"/>
                  <a:gd name="T6" fmla="*/ 52 w 2320"/>
                  <a:gd name="T7" fmla="*/ 0 h 1522"/>
                  <a:gd name="T8" fmla="*/ 40 w 2320"/>
                  <a:gd name="T9" fmla="*/ 4 h 1522"/>
                  <a:gd name="T10" fmla="*/ 28 w 2320"/>
                  <a:gd name="T11" fmla="*/ 10 h 1522"/>
                  <a:gd name="T12" fmla="*/ 20 w 2320"/>
                  <a:gd name="T13" fmla="*/ 18 h 1522"/>
                  <a:gd name="T14" fmla="*/ 12 w 2320"/>
                  <a:gd name="T15" fmla="*/ 28 h 1522"/>
                  <a:gd name="T16" fmla="*/ 6 w 2320"/>
                  <a:gd name="T17" fmla="*/ 38 h 1522"/>
                  <a:gd name="T18" fmla="*/ 2 w 2320"/>
                  <a:gd name="T19" fmla="*/ 50 h 1522"/>
                  <a:gd name="T20" fmla="*/ 0 w 2320"/>
                  <a:gd name="T21" fmla="*/ 62 h 1522"/>
                  <a:gd name="T22" fmla="*/ 0 w 2320"/>
                  <a:gd name="T23" fmla="*/ 1354 h 1522"/>
                  <a:gd name="T24" fmla="*/ 0 w 2320"/>
                  <a:gd name="T25" fmla="*/ 1366 h 1522"/>
                  <a:gd name="T26" fmla="*/ 0 w 2320"/>
                  <a:gd name="T27" fmla="*/ 1468 h 1522"/>
                  <a:gd name="T28" fmla="*/ 0 w 2320"/>
                  <a:gd name="T29" fmla="*/ 1468 h 1522"/>
                  <a:gd name="T30" fmla="*/ 2 w 2320"/>
                  <a:gd name="T31" fmla="*/ 1478 h 1522"/>
                  <a:gd name="T32" fmla="*/ 6 w 2320"/>
                  <a:gd name="T33" fmla="*/ 1488 h 1522"/>
                  <a:gd name="T34" fmla="*/ 10 w 2320"/>
                  <a:gd name="T35" fmla="*/ 1498 h 1522"/>
                  <a:gd name="T36" fmla="*/ 16 w 2320"/>
                  <a:gd name="T37" fmla="*/ 1506 h 1522"/>
                  <a:gd name="T38" fmla="*/ 26 w 2320"/>
                  <a:gd name="T39" fmla="*/ 1512 h 1522"/>
                  <a:gd name="T40" fmla="*/ 34 w 2320"/>
                  <a:gd name="T41" fmla="*/ 1518 h 1522"/>
                  <a:gd name="T42" fmla="*/ 44 w 2320"/>
                  <a:gd name="T43" fmla="*/ 1522 h 1522"/>
                  <a:gd name="T44" fmla="*/ 56 w 2320"/>
                  <a:gd name="T45" fmla="*/ 1522 h 1522"/>
                  <a:gd name="T46" fmla="*/ 2264 w 2320"/>
                  <a:gd name="T47" fmla="*/ 1522 h 1522"/>
                  <a:gd name="T48" fmla="*/ 2264 w 2320"/>
                  <a:gd name="T49" fmla="*/ 1522 h 1522"/>
                  <a:gd name="T50" fmla="*/ 2276 w 2320"/>
                  <a:gd name="T51" fmla="*/ 1522 h 1522"/>
                  <a:gd name="T52" fmla="*/ 2286 w 2320"/>
                  <a:gd name="T53" fmla="*/ 1518 h 1522"/>
                  <a:gd name="T54" fmla="*/ 2294 w 2320"/>
                  <a:gd name="T55" fmla="*/ 1512 h 1522"/>
                  <a:gd name="T56" fmla="*/ 2304 w 2320"/>
                  <a:gd name="T57" fmla="*/ 1506 h 1522"/>
                  <a:gd name="T58" fmla="*/ 2310 w 2320"/>
                  <a:gd name="T59" fmla="*/ 1498 h 1522"/>
                  <a:gd name="T60" fmla="*/ 2314 w 2320"/>
                  <a:gd name="T61" fmla="*/ 1488 h 1522"/>
                  <a:gd name="T62" fmla="*/ 2318 w 2320"/>
                  <a:gd name="T63" fmla="*/ 1478 h 1522"/>
                  <a:gd name="T64" fmla="*/ 2320 w 2320"/>
                  <a:gd name="T65" fmla="*/ 1468 h 1522"/>
                  <a:gd name="T66" fmla="*/ 2320 w 2320"/>
                  <a:gd name="T67" fmla="*/ 1366 h 1522"/>
                  <a:gd name="T68" fmla="*/ 2320 w 2320"/>
                  <a:gd name="T69" fmla="*/ 1354 h 1522"/>
                  <a:gd name="T70" fmla="*/ 2320 w 2320"/>
                  <a:gd name="T71" fmla="*/ 62 h 1522"/>
                  <a:gd name="T72" fmla="*/ 2320 w 2320"/>
                  <a:gd name="T73" fmla="*/ 62 h 1522"/>
                  <a:gd name="T74" fmla="*/ 2318 w 2320"/>
                  <a:gd name="T75" fmla="*/ 50 h 1522"/>
                  <a:gd name="T76" fmla="*/ 2314 w 2320"/>
                  <a:gd name="T77" fmla="*/ 38 h 1522"/>
                  <a:gd name="T78" fmla="*/ 2308 w 2320"/>
                  <a:gd name="T79" fmla="*/ 28 h 1522"/>
                  <a:gd name="T80" fmla="*/ 2300 w 2320"/>
                  <a:gd name="T81" fmla="*/ 18 h 1522"/>
                  <a:gd name="T82" fmla="*/ 2292 w 2320"/>
                  <a:gd name="T83" fmla="*/ 10 h 1522"/>
                  <a:gd name="T84" fmla="*/ 2280 w 2320"/>
                  <a:gd name="T85" fmla="*/ 4 h 1522"/>
                  <a:gd name="T86" fmla="*/ 2268 w 2320"/>
                  <a:gd name="T87" fmla="*/ 0 h 1522"/>
                  <a:gd name="T88" fmla="*/ 2256 w 2320"/>
                  <a:gd name="T89" fmla="*/ 0 h 1522"/>
                  <a:gd name="T90" fmla="*/ 2256 w 2320"/>
                  <a:gd name="T91" fmla="*/ 0 h 1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0" h="1522">
                    <a:moveTo>
                      <a:pt x="2256" y="0"/>
                    </a:moveTo>
                    <a:lnTo>
                      <a:pt x="64" y="0"/>
                    </a:lnTo>
                    <a:lnTo>
                      <a:pt x="64" y="0"/>
                    </a:lnTo>
                    <a:lnTo>
                      <a:pt x="52" y="0"/>
                    </a:lnTo>
                    <a:lnTo>
                      <a:pt x="40" y="4"/>
                    </a:lnTo>
                    <a:lnTo>
                      <a:pt x="28" y="10"/>
                    </a:lnTo>
                    <a:lnTo>
                      <a:pt x="20" y="18"/>
                    </a:lnTo>
                    <a:lnTo>
                      <a:pt x="12" y="28"/>
                    </a:lnTo>
                    <a:lnTo>
                      <a:pt x="6" y="38"/>
                    </a:lnTo>
                    <a:lnTo>
                      <a:pt x="2" y="50"/>
                    </a:lnTo>
                    <a:lnTo>
                      <a:pt x="0" y="62"/>
                    </a:lnTo>
                    <a:lnTo>
                      <a:pt x="0" y="1354"/>
                    </a:lnTo>
                    <a:lnTo>
                      <a:pt x="0" y="1366"/>
                    </a:lnTo>
                    <a:lnTo>
                      <a:pt x="0" y="1468"/>
                    </a:lnTo>
                    <a:lnTo>
                      <a:pt x="0" y="1468"/>
                    </a:lnTo>
                    <a:lnTo>
                      <a:pt x="2" y="1478"/>
                    </a:lnTo>
                    <a:lnTo>
                      <a:pt x="6" y="1488"/>
                    </a:lnTo>
                    <a:lnTo>
                      <a:pt x="10" y="1498"/>
                    </a:lnTo>
                    <a:lnTo>
                      <a:pt x="16" y="1506"/>
                    </a:lnTo>
                    <a:lnTo>
                      <a:pt x="26" y="1512"/>
                    </a:lnTo>
                    <a:lnTo>
                      <a:pt x="34" y="1518"/>
                    </a:lnTo>
                    <a:lnTo>
                      <a:pt x="44" y="1522"/>
                    </a:lnTo>
                    <a:lnTo>
                      <a:pt x="56" y="1522"/>
                    </a:lnTo>
                    <a:lnTo>
                      <a:pt x="2264" y="1522"/>
                    </a:lnTo>
                    <a:lnTo>
                      <a:pt x="2264" y="1522"/>
                    </a:lnTo>
                    <a:lnTo>
                      <a:pt x="2276" y="1522"/>
                    </a:lnTo>
                    <a:lnTo>
                      <a:pt x="2286" y="1518"/>
                    </a:lnTo>
                    <a:lnTo>
                      <a:pt x="2294" y="1512"/>
                    </a:lnTo>
                    <a:lnTo>
                      <a:pt x="2304" y="1506"/>
                    </a:lnTo>
                    <a:lnTo>
                      <a:pt x="2310" y="1498"/>
                    </a:lnTo>
                    <a:lnTo>
                      <a:pt x="2314" y="1488"/>
                    </a:lnTo>
                    <a:lnTo>
                      <a:pt x="2318" y="1478"/>
                    </a:lnTo>
                    <a:lnTo>
                      <a:pt x="2320" y="1468"/>
                    </a:lnTo>
                    <a:lnTo>
                      <a:pt x="2320" y="1366"/>
                    </a:lnTo>
                    <a:lnTo>
                      <a:pt x="2320" y="1354"/>
                    </a:lnTo>
                    <a:lnTo>
                      <a:pt x="2320" y="62"/>
                    </a:lnTo>
                    <a:lnTo>
                      <a:pt x="2320" y="62"/>
                    </a:lnTo>
                    <a:lnTo>
                      <a:pt x="2318" y="50"/>
                    </a:lnTo>
                    <a:lnTo>
                      <a:pt x="2314" y="38"/>
                    </a:lnTo>
                    <a:lnTo>
                      <a:pt x="2308" y="28"/>
                    </a:lnTo>
                    <a:lnTo>
                      <a:pt x="2300" y="18"/>
                    </a:lnTo>
                    <a:lnTo>
                      <a:pt x="2292" y="10"/>
                    </a:lnTo>
                    <a:lnTo>
                      <a:pt x="2280" y="4"/>
                    </a:lnTo>
                    <a:lnTo>
                      <a:pt x="2268" y="0"/>
                    </a:lnTo>
                    <a:lnTo>
                      <a:pt x="2256" y="0"/>
                    </a:lnTo>
                    <a:lnTo>
                      <a:pt x="2256" y="0"/>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6" name="íṧḻide">
                <a:extLst>
                  <a:ext uri="{FF2B5EF4-FFF2-40B4-BE49-F238E27FC236}">
                    <a16:creationId xmlns:a16="http://schemas.microsoft.com/office/drawing/2014/main" id="{2115D5BF-160C-4D09-BD9A-B263FD91A559}"/>
                  </a:ext>
                </a:extLst>
              </p:cNvPr>
              <p:cNvSpPr/>
              <p:nvPr/>
            </p:nvSpPr>
            <p:spPr bwMode="auto">
              <a:xfrm>
                <a:off x="4356100" y="1676400"/>
                <a:ext cx="3479800" cy="1968500"/>
              </a:xfrm>
              <a:prstGeom prst="rect">
                <a:avLst/>
              </a:prstGeom>
              <a:solidFill>
                <a:srgbClr val="8081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7" name="îśliḑe">
                <a:extLst>
                  <a:ext uri="{FF2B5EF4-FFF2-40B4-BE49-F238E27FC236}">
                    <a16:creationId xmlns:a16="http://schemas.microsoft.com/office/drawing/2014/main" id="{6635E173-2D83-4F8E-9BB7-9E9DE30A20CA}"/>
                  </a:ext>
                </a:extLst>
              </p:cNvPr>
              <p:cNvSpPr/>
              <p:nvPr/>
            </p:nvSpPr>
            <p:spPr bwMode="auto">
              <a:xfrm>
                <a:off x="4375150" y="1695450"/>
                <a:ext cx="3441701" cy="1847851"/>
              </a:xfrm>
              <a:prstGeom prst="rect">
                <a:avLst/>
              </a:prstGeom>
              <a:solidFill>
                <a:srgbClr val="D1D2D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8" name="iṡḷídè">
                <a:extLst>
                  <a:ext uri="{FF2B5EF4-FFF2-40B4-BE49-F238E27FC236}">
                    <a16:creationId xmlns:a16="http://schemas.microsoft.com/office/drawing/2014/main" id="{E061A0F7-3F0E-406E-9448-54A14EC6C639}"/>
                  </a:ext>
                </a:extLst>
              </p:cNvPr>
              <p:cNvSpPr/>
              <p:nvPr/>
            </p:nvSpPr>
            <p:spPr bwMode="auto">
              <a:xfrm>
                <a:off x="5499100" y="2174875"/>
                <a:ext cx="625475" cy="5556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9" name="îṧlïḋé">
                <a:extLst>
                  <a:ext uri="{FF2B5EF4-FFF2-40B4-BE49-F238E27FC236}">
                    <a16:creationId xmlns:a16="http://schemas.microsoft.com/office/drawing/2014/main" id="{A10A5132-B2F2-478F-8735-6B5D88B78FA1}"/>
                  </a:ext>
                </a:extLst>
              </p:cNvPr>
              <p:cNvSpPr/>
              <p:nvPr/>
            </p:nvSpPr>
            <p:spPr bwMode="auto">
              <a:xfrm>
                <a:off x="6280150" y="2174875"/>
                <a:ext cx="628650" cy="5556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0" name="iṩḻíḋe">
                <a:extLst>
                  <a:ext uri="{FF2B5EF4-FFF2-40B4-BE49-F238E27FC236}">
                    <a16:creationId xmlns:a16="http://schemas.microsoft.com/office/drawing/2014/main" id="{68037DD1-FD8B-4A2B-AC5B-31604E6928CD}"/>
                  </a:ext>
                </a:extLst>
              </p:cNvPr>
              <p:cNvSpPr/>
              <p:nvPr/>
            </p:nvSpPr>
            <p:spPr bwMode="auto">
              <a:xfrm>
                <a:off x="7064375" y="2174875"/>
                <a:ext cx="625475" cy="55562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1" name="íśḷïḓè">
                <a:extLst>
                  <a:ext uri="{FF2B5EF4-FFF2-40B4-BE49-F238E27FC236}">
                    <a16:creationId xmlns:a16="http://schemas.microsoft.com/office/drawing/2014/main" id="{287773BA-D3B5-477E-85E8-3D0252B9C4CE}"/>
                  </a:ext>
                </a:extLst>
              </p:cNvPr>
              <p:cNvSpPr/>
              <p:nvPr/>
            </p:nvSpPr>
            <p:spPr bwMode="auto">
              <a:xfrm>
                <a:off x="5499100" y="2879725"/>
                <a:ext cx="625475" cy="55562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2" name="işľíďê">
                <a:extLst>
                  <a:ext uri="{FF2B5EF4-FFF2-40B4-BE49-F238E27FC236}">
                    <a16:creationId xmlns:a16="http://schemas.microsoft.com/office/drawing/2014/main" id="{93D4FF90-5A2B-43A5-A86C-E5388140EB63}"/>
                  </a:ext>
                </a:extLst>
              </p:cNvPr>
              <p:cNvSpPr/>
              <p:nvPr/>
            </p:nvSpPr>
            <p:spPr bwMode="auto">
              <a:xfrm>
                <a:off x="6280150" y="2879725"/>
                <a:ext cx="628650" cy="5556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3" name="ïṡ1ídè">
                <a:extLst>
                  <a:ext uri="{FF2B5EF4-FFF2-40B4-BE49-F238E27FC236}">
                    <a16:creationId xmlns:a16="http://schemas.microsoft.com/office/drawing/2014/main" id="{5B31A4EF-4702-4FEF-A92B-8029B38711B5}"/>
                  </a:ext>
                </a:extLst>
              </p:cNvPr>
              <p:cNvSpPr/>
              <p:nvPr/>
            </p:nvSpPr>
            <p:spPr bwMode="auto">
              <a:xfrm>
                <a:off x="7064375" y="2879725"/>
                <a:ext cx="625475" cy="555625"/>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4" name="îşļîďé">
                <a:extLst>
                  <a:ext uri="{FF2B5EF4-FFF2-40B4-BE49-F238E27FC236}">
                    <a16:creationId xmlns:a16="http://schemas.microsoft.com/office/drawing/2014/main" id="{37F89114-8E21-4EC4-BE6A-BBCC82074D16}"/>
                  </a:ext>
                </a:extLst>
              </p:cNvPr>
              <p:cNvSpPr/>
              <p:nvPr/>
            </p:nvSpPr>
            <p:spPr bwMode="auto">
              <a:xfrm>
                <a:off x="4375150" y="3527425"/>
                <a:ext cx="3441700" cy="107950"/>
              </a:xfrm>
              <a:prstGeom prst="rect">
                <a:avLst/>
              </a:prstGeom>
              <a:solidFill>
                <a:srgbClr val="57C2C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5" name="íṩļidé">
                <a:extLst>
                  <a:ext uri="{FF2B5EF4-FFF2-40B4-BE49-F238E27FC236}">
                    <a16:creationId xmlns:a16="http://schemas.microsoft.com/office/drawing/2014/main" id="{C9DFE7DF-CF8F-4C56-9F43-4C6B17F8A00C}"/>
                  </a:ext>
                </a:extLst>
              </p:cNvPr>
              <p:cNvSpPr/>
              <p:nvPr/>
            </p:nvSpPr>
            <p:spPr bwMode="auto">
              <a:xfrm>
                <a:off x="6007100" y="3721100"/>
                <a:ext cx="177800" cy="180975"/>
              </a:xfrm>
              <a:custGeom>
                <a:avLst/>
                <a:gdLst>
                  <a:gd name="T0" fmla="*/ 112 w 112"/>
                  <a:gd name="T1" fmla="*/ 58 h 114"/>
                  <a:gd name="T2" fmla="*/ 112 w 112"/>
                  <a:gd name="T3" fmla="*/ 58 h 114"/>
                  <a:gd name="T4" fmla="*/ 112 w 112"/>
                  <a:gd name="T5" fmla="*/ 68 h 114"/>
                  <a:gd name="T6" fmla="*/ 108 w 112"/>
                  <a:gd name="T7" fmla="*/ 80 h 114"/>
                  <a:gd name="T8" fmla="*/ 104 w 112"/>
                  <a:gd name="T9" fmla="*/ 90 h 114"/>
                  <a:gd name="T10" fmla="*/ 96 w 112"/>
                  <a:gd name="T11" fmla="*/ 98 h 114"/>
                  <a:gd name="T12" fmla="*/ 88 w 112"/>
                  <a:gd name="T13" fmla="*/ 104 h 114"/>
                  <a:gd name="T14" fmla="*/ 78 w 112"/>
                  <a:gd name="T15" fmla="*/ 110 h 114"/>
                  <a:gd name="T16" fmla="*/ 68 w 112"/>
                  <a:gd name="T17" fmla="*/ 114 h 114"/>
                  <a:gd name="T18" fmla="*/ 56 w 112"/>
                  <a:gd name="T19" fmla="*/ 114 h 114"/>
                  <a:gd name="T20" fmla="*/ 56 w 112"/>
                  <a:gd name="T21" fmla="*/ 114 h 114"/>
                  <a:gd name="T22" fmla="*/ 44 w 112"/>
                  <a:gd name="T23" fmla="*/ 114 h 114"/>
                  <a:gd name="T24" fmla="*/ 34 w 112"/>
                  <a:gd name="T25" fmla="*/ 110 h 114"/>
                  <a:gd name="T26" fmla="*/ 24 w 112"/>
                  <a:gd name="T27" fmla="*/ 104 h 114"/>
                  <a:gd name="T28" fmla="*/ 16 w 112"/>
                  <a:gd name="T29" fmla="*/ 98 h 114"/>
                  <a:gd name="T30" fmla="*/ 8 w 112"/>
                  <a:gd name="T31" fmla="*/ 90 h 114"/>
                  <a:gd name="T32" fmla="*/ 4 w 112"/>
                  <a:gd name="T33" fmla="*/ 80 h 114"/>
                  <a:gd name="T34" fmla="*/ 0 w 112"/>
                  <a:gd name="T35" fmla="*/ 68 h 114"/>
                  <a:gd name="T36" fmla="*/ 0 w 112"/>
                  <a:gd name="T37" fmla="*/ 58 h 114"/>
                  <a:gd name="T38" fmla="*/ 0 w 112"/>
                  <a:gd name="T39" fmla="*/ 58 h 114"/>
                  <a:gd name="T40" fmla="*/ 0 w 112"/>
                  <a:gd name="T41" fmla="*/ 46 h 114"/>
                  <a:gd name="T42" fmla="*/ 4 w 112"/>
                  <a:gd name="T43" fmla="*/ 36 h 114"/>
                  <a:gd name="T44" fmla="*/ 8 w 112"/>
                  <a:gd name="T45" fmla="*/ 26 h 114"/>
                  <a:gd name="T46" fmla="*/ 16 w 112"/>
                  <a:gd name="T47" fmla="*/ 18 h 114"/>
                  <a:gd name="T48" fmla="*/ 24 w 112"/>
                  <a:gd name="T49" fmla="*/ 10 h 114"/>
                  <a:gd name="T50" fmla="*/ 34 w 112"/>
                  <a:gd name="T51" fmla="*/ 4 h 114"/>
                  <a:gd name="T52" fmla="*/ 44 w 112"/>
                  <a:gd name="T53" fmla="*/ 2 h 114"/>
                  <a:gd name="T54" fmla="*/ 56 w 112"/>
                  <a:gd name="T55" fmla="*/ 0 h 114"/>
                  <a:gd name="T56" fmla="*/ 56 w 112"/>
                  <a:gd name="T57" fmla="*/ 0 h 114"/>
                  <a:gd name="T58" fmla="*/ 68 w 112"/>
                  <a:gd name="T59" fmla="*/ 2 h 114"/>
                  <a:gd name="T60" fmla="*/ 78 w 112"/>
                  <a:gd name="T61" fmla="*/ 4 h 114"/>
                  <a:gd name="T62" fmla="*/ 88 w 112"/>
                  <a:gd name="T63" fmla="*/ 10 h 114"/>
                  <a:gd name="T64" fmla="*/ 96 w 112"/>
                  <a:gd name="T65" fmla="*/ 18 h 114"/>
                  <a:gd name="T66" fmla="*/ 104 w 112"/>
                  <a:gd name="T67" fmla="*/ 26 h 114"/>
                  <a:gd name="T68" fmla="*/ 108 w 112"/>
                  <a:gd name="T69" fmla="*/ 36 h 114"/>
                  <a:gd name="T70" fmla="*/ 112 w 112"/>
                  <a:gd name="T71" fmla="*/ 46 h 114"/>
                  <a:gd name="T72" fmla="*/ 112 w 112"/>
                  <a:gd name="T73" fmla="*/ 58 h 114"/>
                  <a:gd name="T74" fmla="*/ 112 w 112"/>
                  <a:gd name="T75" fmla="*/ 5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14">
                    <a:moveTo>
                      <a:pt x="112" y="58"/>
                    </a:moveTo>
                    <a:lnTo>
                      <a:pt x="112" y="58"/>
                    </a:lnTo>
                    <a:lnTo>
                      <a:pt x="112" y="68"/>
                    </a:lnTo>
                    <a:lnTo>
                      <a:pt x="108" y="80"/>
                    </a:lnTo>
                    <a:lnTo>
                      <a:pt x="104" y="90"/>
                    </a:lnTo>
                    <a:lnTo>
                      <a:pt x="96" y="98"/>
                    </a:lnTo>
                    <a:lnTo>
                      <a:pt x="88" y="104"/>
                    </a:lnTo>
                    <a:lnTo>
                      <a:pt x="78" y="110"/>
                    </a:lnTo>
                    <a:lnTo>
                      <a:pt x="68" y="114"/>
                    </a:lnTo>
                    <a:lnTo>
                      <a:pt x="56" y="114"/>
                    </a:lnTo>
                    <a:lnTo>
                      <a:pt x="56" y="114"/>
                    </a:lnTo>
                    <a:lnTo>
                      <a:pt x="44" y="114"/>
                    </a:lnTo>
                    <a:lnTo>
                      <a:pt x="34" y="110"/>
                    </a:lnTo>
                    <a:lnTo>
                      <a:pt x="24" y="104"/>
                    </a:lnTo>
                    <a:lnTo>
                      <a:pt x="16" y="98"/>
                    </a:lnTo>
                    <a:lnTo>
                      <a:pt x="8" y="90"/>
                    </a:lnTo>
                    <a:lnTo>
                      <a:pt x="4" y="80"/>
                    </a:lnTo>
                    <a:lnTo>
                      <a:pt x="0" y="68"/>
                    </a:lnTo>
                    <a:lnTo>
                      <a:pt x="0" y="58"/>
                    </a:lnTo>
                    <a:lnTo>
                      <a:pt x="0" y="58"/>
                    </a:lnTo>
                    <a:lnTo>
                      <a:pt x="0" y="46"/>
                    </a:lnTo>
                    <a:lnTo>
                      <a:pt x="4" y="36"/>
                    </a:lnTo>
                    <a:lnTo>
                      <a:pt x="8" y="26"/>
                    </a:lnTo>
                    <a:lnTo>
                      <a:pt x="16" y="18"/>
                    </a:lnTo>
                    <a:lnTo>
                      <a:pt x="24" y="10"/>
                    </a:lnTo>
                    <a:lnTo>
                      <a:pt x="34" y="4"/>
                    </a:lnTo>
                    <a:lnTo>
                      <a:pt x="44" y="2"/>
                    </a:lnTo>
                    <a:lnTo>
                      <a:pt x="56" y="0"/>
                    </a:lnTo>
                    <a:lnTo>
                      <a:pt x="56" y="0"/>
                    </a:lnTo>
                    <a:lnTo>
                      <a:pt x="68" y="2"/>
                    </a:lnTo>
                    <a:lnTo>
                      <a:pt x="78" y="4"/>
                    </a:lnTo>
                    <a:lnTo>
                      <a:pt x="88" y="10"/>
                    </a:lnTo>
                    <a:lnTo>
                      <a:pt x="96" y="18"/>
                    </a:lnTo>
                    <a:lnTo>
                      <a:pt x="104" y="26"/>
                    </a:lnTo>
                    <a:lnTo>
                      <a:pt x="108" y="36"/>
                    </a:lnTo>
                    <a:lnTo>
                      <a:pt x="112" y="46"/>
                    </a:lnTo>
                    <a:lnTo>
                      <a:pt x="112" y="58"/>
                    </a:lnTo>
                    <a:lnTo>
                      <a:pt x="112" y="58"/>
                    </a:lnTo>
                    <a:close/>
                  </a:path>
                </a:pathLst>
              </a:custGeom>
              <a:solidFill>
                <a:srgbClr val="5B5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6" name="is1iḑè">
                <a:extLst>
                  <a:ext uri="{FF2B5EF4-FFF2-40B4-BE49-F238E27FC236}">
                    <a16:creationId xmlns:a16="http://schemas.microsoft.com/office/drawing/2014/main" id="{300E19AB-277E-4568-90FA-4B10982A5F46}"/>
                  </a:ext>
                </a:extLst>
              </p:cNvPr>
              <p:cNvSpPr/>
              <p:nvPr/>
            </p:nvSpPr>
            <p:spPr bwMode="auto">
              <a:xfrm>
                <a:off x="5534025" y="4302125"/>
                <a:ext cx="1123950" cy="63500"/>
              </a:xfrm>
              <a:prstGeom prst="rect">
                <a:avLst/>
              </a:prstGeom>
              <a:solidFill>
                <a:srgbClr val="3636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7" name="iśļíḋe">
                <a:extLst>
                  <a:ext uri="{FF2B5EF4-FFF2-40B4-BE49-F238E27FC236}">
                    <a16:creationId xmlns:a16="http://schemas.microsoft.com/office/drawing/2014/main" id="{6337FF6A-A483-41ED-8D5D-BB098E7F67B1}"/>
                  </a:ext>
                </a:extLst>
              </p:cNvPr>
              <p:cNvSpPr/>
              <p:nvPr/>
            </p:nvSpPr>
            <p:spPr bwMode="auto">
              <a:xfrm>
                <a:off x="4232275" y="1695450"/>
                <a:ext cx="3736975" cy="320675"/>
              </a:xfrm>
              <a:custGeom>
                <a:avLst/>
                <a:gdLst>
                  <a:gd name="T0" fmla="*/ 114 w 2354"/>
                  <a:gd name="T1" fmla="*/ 0 h 202"/>
                  <a:gd name="T2" fmla="*/ 0 w 2354"/>
                  <a:gd name="T3" fmla="*/ 148 h 202"/>
                  <a:gd name="T4" fmla="*/ 0 w 2354"/>
                  <a:gd name="T5" fmla="*/ 202 h 202"/>
                  <a:gd name="T6" fmla="*/ 2340 w 2354"/>
                  <a:gd name="T7" fmla="*/ 202 h 202"/>
                  <a:gd name="T8" fmla="*/ 2354 w 2354"/>
                  <a:gd name="T9" fmla="*/ 154 h 202"/>
                  <a:gd name="T10" fmla="*/ 2250 w 2354"/>
                  <a:gd name="T11" fmla="*/ 0 h 202"/>
                  <a:gd name="T12" fmla="*/ 114 w 235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2354" h="202">
                    <a:moveTo>
                      <a:pt x="114" y="0"/>
                    </a:moveTo>
                    <a:lnTo>
                      <a:pt x="0" y="148"/>
                    </a:lnTo>
                    <a:lnTo>
                      <a:pt x="0" y="202"/>
                    </a:lnTo>
                    <a:lnTo>
                      <a:pt x="2340" y="202"/>
                    </a:lnTo>
                    <a:lnTo>
                      <a:pt x="2354" y="154"/>
                    </a:lnTo>
                    <a:lnTo>
                      <a:pt x="2250" y="0"/>
                    </a:lnTo>
                    <a:lnTo>
                      <a:pt x="114"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8" name="ïśḻiďê">
                <a:extLst>
                  <a:ext uri="{FF2B5EF4-FFF2-40B4-BE49-F238E27FC236}">
                    <a16:creationId xmlns:a16="http://schemas.microsoft.com/office/drawing/2014/main" id="{4504CB32-C9F6-41CC-8A98-E5CA4066A4B7}"/>
                  </a:ext>
                </a:extLst>
              </p:cNvPr>
              <p:cNvSpPr/>
              <p:nvPr/>
            </p:nvSpPr>
            <p:spPr bwMode="auto">
              <a:xfrm>
                <a:off x="4184650"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78 w 216"/>
                  <a:gd name="T17" fmla="*/ 128 h 128"/>
                  <a:gd name="T18" fmla="*/ 108 w 216"/>
                  <a:gd name="T19" fmla="*/ 128 h 128"/>
                  <a:gd name="T20" fmla="*/ 136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78" y="128"/>
                    </a:lnTo>
                    <a:lnTo>
                      <a:pt x="108" y="128"/>
                    </a:lnTo>
                    <a:lnTo>
                      <a:pt x="136" y="128"/>
                    </a:lnTo>
                    <a:lnTo>
                      <a:pt x="166" y="124"/>
                    </a:lnTo>
                    <a:lnTo>
                      <a:pt x="192" y="116"/>
                    </a:lnTo>
                    <a:lnTo>
                      <a:pt x="216" y="108"/>
                    </a:lnTo>
                    <a:lnTo>
                      <a:pt x="216" y="108"/>
                    </a:lnTo>
                    <a:lnTo>
                      <a:pt x="216" y="0"/>
                    </a:lnTo>
                    <a:lnTo>
                      <a:pt x="216"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9" name="îṣľîďe">
                <a:extLst>
                  <a:ext uri="{FF2B5EF4-FFF2-40B4-BE49-F238E27FC236}">
                    <a16:creationId xmlns:a16="http://schemas.microsoft.com/office/drawing/2014/main" id="{8BC367A1-64B2-48DD-94D5-8B8CCB30A0CB}"/>
                  </a:ext>
                </a:extLst>
              </p:cNvPr>
              <p:cNvSpPr/>
              <p:nvPr/>
            </p:nvSpPr>
            <p:spPr bwMode="auto">
              <a:xfrm>
                <a:off x="4527550"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80 w 216"/>
                  <a:gd name="T17" fmla="*/ 128 h 128"/>
                  <a:gd name="T18" fmla="*/ 108 w 216"/>
                  <a:gd name="T19" fmla="*/ 128 h 128"/>
                  <a:gd name="T20" fmla="*/ 138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80" y="128"/>
                    </a:lnTo>
                    <a:lnTo>
                      <a:pt x="108" y="128"/>
                    </a:lnTo>
                    <a:lnTo>
                      <a:pt x="138" y="128"/>
                    </a:lnTo>
                    <a:lnTo>
                      <a:pt x="166" y="124"/>
                    </a:lnTo>
                    <a:lnTo>
                      <a:pt x="192" y="116"/>
                    </a:lnTo>
                    <a:lnTo>
                      <a:pt x="216" y="108"/>
                    </a:lnTo>
                    <a:lnTo>
                      <a:pt x="216" y="108"/>
                    </a:lnTo>
                    <a:lnTo>
                      <a:pt x="216" y="0"/>
                    </a:lnTo>
                    <a:lnTo>
                      <a:pt x="216" y="0"/>
                    </a:lnTo>
                    <a:close/>
                  </a:path>
                </a:pathLst>
              </a:custGeom>
              <a:solidFill>
                <a:srgbClr val="E3E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0" name="îšľiḍè">
                <a:extLst>
                  <a:ext uri="{FF2B5EF4-FFF2-40B4-BE49-F238E27FC236}">
                    <a16:creationId xmlns:a16="http://schemas.microsoft.com/office/drawing/2014/main" id="{DE6C254A-9865-43E5-ACD9-69281BEFA3C9}"/>
                  </a:ext>
                </a:extLst>
              </p:cNvPr>
              <p:cNvSpPr/>
              <p:nvPr/>
            </p:nvSpPr>
            <p:spPr bwMode="auto">
              <a:xfrm>
                <a:off x="4870450" y="1939925"/>
                <a:ext cx="346075" cy="203200"/>
              </a:xfrm>
              <a:custGeom>
                <a:avLst/>
                <a:gdLst>
                  <a:gd name="T0" fmla="*/ 218 w 218"/>
                  <a:gd name="T1" fmla="*/ 0 h 128"/>
                  <a:gd name="T2" fmla="*/ 218 w 218"/>
                  <a:gd name="T3" fmla="*/ 0 h 128"/>
                  <a:gd name="T4" fmla="*/ 0 w 218"/>
                  <a:gd name="T5" fmla="*/ 0 h 128"/>
                  <a:gd name="T6" fmla="*/ 0 w 218"/>
                  <a:gd name="T7" fmla="*/ 0 h 128"/>
                  <a:gd name="T8" fmla="*/ 0 w 218"/>
                  <a:gd name="T9" fmla="*/ 108 h 128"/>
                  <a:gd name="T10" fmla="*/ 0 w 218"/>
                  <a:gd name="T11" fmla="*/ 108 h 128"/>
                  <a:gd name="T12" fmla="*/ 24 w 218"/>
                  <a:gd name="T13" fmla="*/ 116 h 128"/>
                  <a:gd name="T14" fmla="*/ 52 w 218"/>
                  <a:gd name="T15" fmla="*/ 124 h 128"/>
                  <a:gd name="T16" fmla="*/ 80 w 218"/>
                  <a:gd name="T17" fmla="*/ 128 h 128"/>
                  <a:gd name="T18" fmla="*/ 110 w 218"/>
                  <a:gd name="T19" fmla="*/ 128 h 128"/>
                  <a:gd name="T20" fmla="*/ 138 w 218"/>
                  <a:gd name="T21" fmla="*/ 128 h 128"/>
                  <a:gd name="T22" fmla="*/ 166 w 218"/>
                  <a:gd name="T23" fmla="*/ 124 h 128"/>
                  <a:gd name="T24" fmla="*/ 194 w 218"/>
                  <a:gd name="T25" fmla="*/ 116 h 128"/>
                  <a:gd name="T26" fmla="*/ 218 w 218"/>
                  <a:gd name="T27" fmla="*/ 108 h 128"/>
                  <a:gd name="T28" fmla="*/ 218 w 218"/>
                  <a:gd name="T29" fmla="*/ 108 h 128"/>
                  <a:gd name="T30" fmla="*/ 218 w 218"/>
                  <a:gd name="T31" fmla="*/ 0 h 128"/>
                  <a:gd name="T32" fmla="*/ 218 w 218"/>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28">
                    <a:moveTo>
                      <a:pt x="218" y="0"/>
                    </a:moveTo>
                    <a:lnTo>
                      <a:pt x="218" y="0"/>
                    </a:lnTo>
                    <a:lnTo>
                      <a:pt x="0" y="0"/>
                    </a:lnTo>
                    <a:lnTo>
                      <a:pt x="0" y="0"/>
                    </a:lnTo>
                    <a:lnTo>
                      <a:pt x="0" y="108"/>
                    </a:lnTo>
                    <a:lnTo>
                      <a:pt x="0" y="108"/>
                    </a:lnTo>
                    <a:lnTo>
                      <a:pt x="24" y="116"/>
                    </a:lnTo>
                    <a:lnTo>
                      <a:pt x="52" y="124"/>
                    </a:lnTo>
                    <a:lnTo>
                      <a:pt x="80" y="128"/>
                    </a:lnTo>
                    <a:lnTo>
                      <a:pt x="110" y="128"/>
                    </a:lnTo>
                    <a:lnTo>
                      <a:pt x="138" y="128"/>
                    </a:lnTo>
                    <a:lnTo>
                      <a:pt x="166" y="124"/>
                    </a:lnTo>
                    <a:lnTo>
                      <a:pt x="194" y="116"/>
                    </a:lnTo>
                    <a:lnTo>
                      <a:pt x="218" y="108"/>
                    </a:lnTo>
                    <a:lnTo>
                      <a:pt x="218" y="108"/>
                    </a:lnTo>
                    <a:lnTo>
                      <a:pt x="218" y="0"/>
                    </a:lnTo>
                    <a:lnTo>
                      <a:pt x="21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1" name="ïşḻïḋê">
                <a:extLst>
                  <a:ext uri="{FF2B5EF4-FFF2-40B4-BE49-F238E27FC236}">
                    <a16:creationId xmlns:a16="http://schemas.microsoft.com/office/drawing/2014/main" id="{0E30B5C5-38EC-4220-9EAA-4DF68BDF0679}"/>
                  </a:ext>
                </a:extLst>
              </p:cNvPr>
              <p:cNvSpPr/>
              <p:nvPr/>
            </p:nvSpPr>
            <p:spPr bwMode="auto">
              <a:xfrm>
                <a:off x="5216525"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78 w 216"/>
                  <a:gd name="T17" fmla="*/ 128 h 128"/>
                  <a:gd name="T18" fmla="*/ 108 w 216"/>
                  <a:gd name="T19" fmla="*/ 128 h 128"/>
                  <a:gd name="T20" fmla="*/ 138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78" y="128"/>
                    </a:lnTo>
                    <a:lnTo>
                      <a:pt x="108" y="128"/>
                    </a:lnTo>
                    <a:lnTo>
                      <a:pt x="138" y="128"/>
                    </a:lnTo>
                    <a:lnTo>
                      <a:pt x="166" y="124"/>
                    </a:lnTo>
                    <a:lnTo>
                      <a:pt x="192" y="116"/>
                    </a:lnTo>
                    <a:lnTo>
                      <a:pt x="216" y="108"/>
                    </a:lnTo>
                    <a:lnTo>
                      <a:pt x="216" y="108"/>
                    </a:lnTo>
                    <a:lnTo>
                      <a:pt x="216" y="0"/>
                    </a:lnTo>
                    <a:lnTo>
                      <a:pt x="216" y="0"/>
                    </a:lnTo>
                    <a:close/>
                  </a:path>
                </a:pathLst>
              </a:custGeom>
              <a:solidFill>
                <a:srgbClr val="E3E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2" name="ïŝḷîḋé">
                <a:extLst>
                  <a:ext uri="{FF2B5EF4-FFF2-40B4-BE49-F238E27FC236}">
                    <a16:creationId xmlns:a16="http://schemas.microsoft.com/office/drawing/2014/main" id="{9F4FD865-4DC1-4634-AD91-F3C5E509CB49}"/>
                  </a:ext>
                </a:extLst>
              </p:cNvPr>
              <p:cNvSpPr/>
              <p:nvPr/>
            </p:nvSpPr>
            <p:spPr bwMode="auto">
              <a:xfrm>
                <a:off x="5559425" y="1939925"/>
                <a:ext cx="346075" cy="203200"/>
              </a:xfrm>
              <a:custGeom>
                <a:avLst/>
                <a:gdLst>
                  <a:gd name="T0" fmla="*/ 218 w 218"/>
                  <a:gd name="T1" fmla="*/ 0 h 128"/>
                  <a:gd name="T2" fmla="*/ 218 w 218"/>
                  <a:gd name="T3" fmla="*/ 0 h 128"/>
                  <a:gd name="T4" fmla="*/ 0 w 218"/>
                  <a:gd name="T5" fmla="*/ 0 h 128"/>
                  <a:gd name="T6" fmla="*/ 0 w 218"/>
                  <a:gd name="T7" fmla="*/ 0 h 128"/>
                  <a:gd name="T8" fmla="*/ 0 w 218"/>
                  <a:gd name="T9" fmla="*/ 108 h 128"/>
                  <a:gd name="T10" fmla="*/ 0 w 218"/>
                  <a:gd name="T11" fmla="*/ 108 h 128"/>
                  <a:gd name="T12" fmla="*/ 24 w 218"/>
                  <a:gd name="T13" fmla="*/ 116 h 128"/>
                  <a:gd name="T14" fmla="*/ 52 w 218"/>
                  <a:gd name="T15" fmla="*/ 124 h 128"/>
                  <a:gd name="T16" fmla="*/ 80 w 218"/>
                  <a:gd name="T17" fmla="*/ 128 h 128"/>
                  <a:gd name="T18" fmla="*/ 108 w 218"/>
                  <a:gd name="T19" fmla="*/ 128 h 128"/>
                  <a:gd name="T20" fmla="*/ 138 w 218"/>
                  <a:gd name="T21" fmla="*/ 128 h 128"/>
                  <a:gd name="T22" fmla="*/ 166 w 218"/>
                  <a:gd name="T23" fmla="*/ 124 h 128"/>
                  <a:gd name="T24" fmla="*/ 194 w 218"/>
                  <a:gd name="T25" fmla="*/ 116 h 128"/>
                  <a:gd name="T26" fmla="*/ 218 w 218"/>
                  <a:gd name="T27" fmla="*/ 108 h 128"/>
                  <a:gd name="T28" fmla="*/ 218 w 218"/>
                  <a:gd name="T29" fmla="*/ 108 h 128"/>
                  <a:gd name="T30" fmla="*/ 218 w 218"/>
                  <a:gd name="T31" fmla="*/ 0 h 128"/>
                  <a:gd name="T32" fmla="*/ 218 w 218"/>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28">
                    <a:moveTo>
                      <a:pt x="218" y="0"/>
                    </a:moveTo>
                    <a:lnTo>
                      <a:pt x="218" y="0"/>
                    </a:lnTo>
                    <a:lnTo>
                      <a:pt x="0" y="0"/>
                    </a:lnTo>
                    <a:lnTo>
                      <a:pt x="0" y="0"/>
                    </a:lnTo>
                    <a:lnTo>
                      <a:pt x="0" y="108"/>
                    </a:lnTo>
                    <a:lnTo>
                      <a:pt x="0" y="108"/>
                    </a:lnTo>
                    <a:lnTo>
                      <a:pt x="24" y="116"/>
                    </a:lnTo>
                    <a:lnTo>
                      <a:pt x="52" y="124"/>
                    </a:lnTo>
                    <a:lnTo>
                      <a:pt x="80" y="128"/>
                    </a:lnTo>
                    <a:lnTo>
                      <a:pt x="108" y="128"/>
                    </a:lnTo>
                    <a:lnTo>
                      <a:pt x="138" y="128"/>
                    </a:lnTo>
                    <a:lnTo>
                      <a:pt x="166" y="124"/>
                    </a:lnTo>
                    <a:lnTo>
                      <a:pt x="194" y="116"/>
                    </a:lnTo>
                    <a:lnTo>
                      <a:pt x="218" y="108"/>
                    </a:lnTo>
                    <a:lnTo>
                      <a:pt x="218" y="108"/>
                    </a:lnTo>
                    <a:lnTo>
                      <a:pt x="218" y="0"/>
                    </a:lnTo>
                    <a:lnTo>
                      <a:pt x="21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3" name="ïśḷíḓé">
                <a:extLst>
                  <a:ext uri="{FF2B5EF4-FFF2-40B4-BE49-F238E27FC236}">
                    <a16:creationId xmlns:a16="http://schemas.microsoft.com/office/drawing/2014/main" id="{25CA670E-39BA-4FEB-BA5D-7567FAB11010}"/>
                  </a:ext>
                </a:extLst>
              </p:cNvPr>
              <p:cNvSpPr/>
              <p:nvPr/>
            </p:nvSpPr>
            <p:spPr bwMode="auto">
              <a:xfrm>
                <a:off x="5905500"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78 w 216"/>
                  <a:gd name="T17" fmla="*/ 128 h 128"/>
                  <a:gd name="T18" fmla="*/ 108 w 216"/>
                  <a:gd name="T19" fmla="*/ 128 h 128"/>
                  <a:gd name="T20" fmla="*/ 136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78" y="128"/>
                    </a:lnTo>
                    <a:lnTo>
                      <a:pt x="108" y="128"/>
                    </a:lnTo>
                    <a:lnTo>
                      <a:pt x="136" y="128"/>
                    </a:lnTo>
                    <a:lnTo>
                      <a:pt x="166" y="124"/>
                    </a:lnTo>
                    <a:lnTo>
                      <a:pt x="192" y="116"/>
                    </a:lnTo>
                    <a:lnTo>
                      <a:pt x="216" y="108"/>
                    </a:lnTo>
                    <a:lnTo>
                      <a:pt x="216" y="108"/>
                    </a:lnTo>
                    <a:lnTo>
                      <a:pt x="216" y="0"/>
                    </a:lnTo>
                    <a:lnTo>
                      <a:pt x="216" y="0"/>
                    </a:lnTo>
                    <a:close/>
                  </a:path>
                </a:pathLst>
              </a:custGeom>
              <a:solidFill>
                <a:srgbClr val="E3E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4" name="ïśľïḑè">
                <a:extLst>
                  <a:ext uri="{FF2B5EF4-FFF2-40B4-BE49-F238E27FC236}">
                    <a16:creationId xmlns:a16="http://schemas.microsoft.com/office/drawing/2014/main" id="{B105C75C-419E-440C-A6BC-D22CF3B24DD2}"/>
                  </a:ext>
                </a:extLst>
              </p:cNvPr>
              <p:cNvSpPr/>
              <p:nvPr/>
            </p:nvSpPr>
            <p:spPr bwMode="auto">
              <a:xfrm>
                <a:off x="6248400"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80 w 216"/>
                  <a:gd name="T17" fmla="*/ 128 h 128"/>
                  <a:gd name="T18" fmla="*/ 108 w 216"/>
                  <a:gd name="T19" fmla="*/ 128 h 128"/>
                  <a:gd name="T20" fmla="*/ 138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80" y="128"/>
                    </a:lnTo>
                    <a:lnTo>
                      <a:pt x="108" y="128"/>
                    </a:lnTo>
                    <a:lnTo>
                      <a:pt x="138" y="128"/>
                    </a:lnTo>
                    <a:lnTo>
                      <a:pt x="166" y="124"/>
                    </a:lnTo>
                    <a:lnTo>
                      <a:pt x="192" y="116"/>
                    </a:lnTo>
                    <a:lnTo>
                      <a:pt x="216" y="108"/>
                    </a:lnTo>
                    <a:lnTo>
                      <a:pt x="216" y="108"/>
                    </a:lnTo>
                    <a:lnTo>
                      <a:pt x="216" y="0"/>
                    </a:lnTo>
                    <a:lnTo>
                      <a:pt x="216"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5" name="iṣlïḑé">
                <a:extLst>
                  <a:ext uri="{FF2B5EF4-FFF2-40B4-BE49-F238E27FC236}">
                    <a16:creationId xmlns:a16="http://schemas.microsoft.com/office/drawing/2014/main" id="{7239E756-E079-4582-9476-A264F2BBA850}"/>
                  </a:ext>
                </a:extLst>
              </p:cNvPr>
              <p:cNvSpPr/>
              <p:nvPr/>
            </p:nvSpPr>
            <p:spPr bwMode="auto">
              <a:xfrm>
                <a:off x="6591300" y="1939925"/>
                <a:ext cx="346075" cy="203200"/>
              </a:xfrm>
              <a:custGeom>
                <a:avLst/>
                <a:gdLst>
                  <a:gd name="T0" fmla="*/ 218 w 218"/>
                  <a:gd name="T1" fmla="*/ 0 h 128"/>
                  <a:gd name="T2" fmla="*/ 218 w 218"/>
                  <a:gd name="T3" fmla="*/ 0 h 128"/>
                  <a:gd name="T4" fmla="*/ 0 w 218"/>
                  <a:gd name="T5" fmla="*/ 0 h 128"/>
                  <a:gd name="T6" fmla="*/ 0 w 218"/>
                  <a:gd name="T7" fmla="*/ 0 h 128"/>
                  <a:gd name="T8" fmla="*/ 0 w 218"/>
                  <a:gd name="T9" fmla="*/ 108 h 128"/>
                  <a:gd name="T10" fmla="*/ 0 w 218"/>
                  <a:gd name="T11" fmla="*/ 108 h 128"/>
                  <a:gd name="T12" fmla="*/ 24 w 218"/>
                  <a:gd name="T13" fmla="*/ 116 h 128"/>
                  <a:gd name="T14" fmla="*/ 52 w 218"/>
                  <a:gd name="T15" fmla="*/ 124 h 128"/>
                  <a:gd name="T16" fmla="*/ 80 w 218"/>
                  <a:gd name="T17" fmla="*/ 128 h 128"/>
                  <a:gd name="T18" fmla="*/ 110 w 218"/>
                  <a:gd name="T19" fmla="*/ 128 h 128"/>
                  <a:gd name="T20" fmla="*/ 138 w 218"/>
                  <a:gd name="T21" fmla="*/ 128 h 128"/>
                  <a:gd name="T22" fmla="*/ 166 w 218"/>
                  <a:gd name="T23" fmla="*/ 124 h 128"/>
                  <a:gd name="T24" fmla="*/ 194 w 218"/>
                  <a:gd name="T25" fmla="*/ 116 h 128"/>
                  <a:gd name="T26" fmla="*/ 218 w 218"/>
                  <a:gd name="T27" fmla="*/ 108 h 128"/>
                  <a:gd name="T28" fmla="*/ 218 w 218"/>
                  <a:gd name="T29" fmla="*/ 108 h 128"/>
                  <a:gd name="T30" fmla="*/ 218 w 218"/>
                  <a:gd name="T31" fmla="*/ 0 h 128"/>
                  <a:gd name="T32" fmla="*/ 218 w 218"/>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28">
                    <a:moveTo>
                      <a:pt x="218" y="0"/>
                    </a:moveTo>
                    <a:lnTo>
                      <a:pt x="218" y="0"/>
                    </a:lnTo>
                    <a:lnTo>
                      <a:pt x="0" y="0"/>
                    </a:lnTo>
                    <a:lnTo>
                      <a:pt x="0" y="0"/>
                    </a:lnTo>
                    <a:lnTo>
                      <a:pt x="0" y="108"/>
                    </a:lnTo>
                    <a:lnTo>
                      <a:pt x="0" y="108"/>
                    </a:lnTo>
                    <a:lnTo>
                      <a:pt x="24" y="116"/>
                    </a:lnTo>
                    <a:lnTo>
                      <a:pt x="52" y="124"/>
                    </a:lnTo>
                    <a:lnTo>
                      <a:pt x="80" y="128"/>
                    </a:lnTo>
                    <a:lnTo>
                      <a:pt x="110" y="128"/>
                    </a:lnTo>
                    <a:lnTo>
                      <a:pt x="138" y="128"/>
                    </a:lnTo>
                    <a:lnTo>
                      <a:pt x="166" y="124"/>
                    </a:lnTo>
                    <a:lnTo>
                      <a:pt x="194" y="116"/>
                    </a:lnTo>
                    <a:lnTo>
                      <a:pt x="218" y="108"/>
                    </a:lnTo>
                    <a:lnTo>
                      <a:pt x="218" y="108"/>
                    </a:lnTo>
                    <a:lnTo>
                      <a:pt x="218" y="0"/>
                    </a:lnTo>
                    <a:lnTo>
                      <a:pt x="218" y="0"/>
                    </a:lnTo>
                    <a:close/>
                  </a:path>
                </a:pathLst>
              </a:custGeom>
              <a:solidFill>
                <a:srgbClr val="E3E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6" name="ïsḻíḍe">
                <a:extLst>
                  <a:ext uri="{FF2B5EF4-FFF2-40B4-BE49-F238E27FC236}">
                    <a16:creationId xmlns:a16="http://schemas.microsoft.com/office/drawing/2014/main" id="{B610227A-48A6-49CA-A46C-8581057DD91E}"/>
                  </a:ext>
                </a:extLst>
              </p:cNvPr>
              <p:cNvSpPr/>
              <p:nvPr/>
            </p:nvSpPr>
            <p:spPr bwMode="auto">
              <a:xfrm>
                <a:off x="6937375"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78 w 216"/>
                  <a:gd name="T17" fmla="*/ 128 h 128"/>
                  <a:gd name="T18" fmla="*/ 108 w 216"/>
                  <a:gd name="T19" fmla="*/ 128 h 128"/>
                  <a:gd name="T20" fmla="*/ 138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78" y="128"/>
                    </a:lnTo>
                    <a:lnTo>
                      <a:pt x="108" y="128"/>
                    </a:lnTo>
                    <a:lnTo>
                      <a:pt x="138" y="128"/>
                    </a:lnTo>
                    <a:lnTo>
                      <a:pt x="166" y="124"/>
                    </a:lnTo>
                    <a:lnTo>
                      <a:pt x="192" y="116"/>
                    </a:lnTo>
                    <a:lnTo>
                      <a:pt x="216" y="108"/>
                    </a:lnTo>
                    <a:lnTo>
                      <a:pt x="216" y="108"/>
                    </a:lnTo>
                    <a:lnTo>
                      <a:pt x="216" y="0"/>
                    </a:lnTo>
                    <a:lnTo>
                      <a:pt x="216"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7" name="is1ïḋè">
                <a:extLst>
                  <a:ext uri="{FF2B5EF4-FFF2-40B4-BE49-F238E27FC236}">
                    <a16:creationId xmlns:a16="http://schemas.microsoft.com/office/drawing/2014/main" id="{307E1420-4750-49E1-9106-4B119EDBACD5}"/>
                  </a:ext>
                </a:extLst>
              </p:cNvPr>
              <p:cNvSpPr/>
              <p:nvPr/>
            </p:nvSpPr>
            <p:spPr bwMode="auto">
              <a:xfrm>
                <a:off x="7280275" y="1939925"/>
                <a:ext cx="346075" cy="203200"/>
              </a:xfrm>
              <a:custGeom>
                <a:avLst/>
                <a:gdLst>
                  <a:gd name="T0" fmla="*/ 218 w 218"/>
                  <a:gd name="T1" fmla="*/ 0 h 128"/>
                  <a:gd name="T2" fmla="*/ 218 w 218"/>
                  <a:gd name="T3" fmla="*/ 0 h 128"/>
                  <a:gd name="T4" fmla="*/ 0 w 218"/>
                  <a:gd name="T5" fmla="*/ 0 h 128"/>
                  <a:gd name="T6" fmla="*/ 0 w 218"/>
                  <a:gd name="T7" fmla="*/ 0 h 128"/>
                  <a:gd name="T8" fmla="*/ 0 w 218"/>
                  <a:gd name="T9" fmla="*/ 108 h 128"/>
                  <a:gd name="T10" fmla="*/ 0 w 218"/>
                  <a:gd name="T11" fmla="*/ 108 h 128"/>
                  <a:gd name="T12" fmla="*/ 24 w 218"/>
                  <a:gd name="T13" fmla="*/ 116 h 128"/>
                  <a:gd name="T14" fmla="*/ 52 w 218"/>
                  <a:gd name="T15" fmla="*/ 124 h 128"/>
                  <a:gd name="T16" fmla="*/ 80 w 218"/>
                  <a:gd name="T17" fmla="*/ 128 h 128"/>
                  <a:gd name="T18" fmla="*/ 108 w 218"/>
                  <a:gd name="T19" fmla="*/ 128 h 128"/>
                  <a:gd name="T20" fmla="*/ 138 w 218"/>
                  <a:gd name="T21" fmla="*/ 128 h 128"/>
                  <a:gd name="T22" fmla="*/ 166 w 218"/>
                  <a:gd name="T23" fmla="*/ 124 h 128"/>
                  <a:gd name="T24" fmla="*/ 194 w 218"/>
                  <a:gd name="T25" fmla="*/ 116 h 128"/>
                  <a:gd name="T26" fmla="*/ 218 w 218"/>
                  <a:gd name="T27" fmla="*/ 108 h 128"/>
                  <a:gd name="T28" fmla="*/ 218 w 218"/>
                  <a:gd name="T29" fmla="*/ 108 h 128"/>
                  <a:gd name="T30" fmla="*/ 218 w 218"/>
                  <a:gd name="T31" fmla="*/ 0 h 128"/>
                  <a:gd name="T32" fmla="*/ 218 w 218"/>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28">
                    <a:moveTo>
                      <a:pt x="218" y="0"/>
                    </a:moveTo>
                    <a:lnTo>
                      <a:pt x="218" y="0"/>
                    </a:lnTo>
                    <a:lnTo>
                      <a:pt x="0" y="0"/>
                    </a:lnTo>
                    <a:lnTo>
                      <a:pt x="0" y="0"/>
                    </a:lnTo>
                    <a:lnTo>
                      <a:pt x="0" y="108"/>
                    </a:lnTo>
                    <a:lnTo>
                      <a:pt x="0" y="108"/>
                    </a:lnTo>
                    <a:lnTo>
                      <a:pt x="24" y="116"/>
                    </a:lnTo>
                    <a:lnTo>
                      <a:pt x="52" y="124"/>
                    </a:lnTo>
                    <a:lnTo>
                      <a:pt x="80" y="128"/>
                    </a:lnTo>
                    <a:lnTo>
                      <a:pt x="108" y="128"/>
                    </a:lnTo>
                    <a:lnTo>
                      <a:pt x="138" y="128"/>
                    </a:lnTo>
                    <a:lnTo>
                      <a:pt x="166" y="124"/>
                    </a:lnTo>
                    <a:lnTo>
                      <a:pt x="194" y="116"/>
                    </a:lnTo>
                    <a:lnTo>
                      <a:pt x="218" y="108"/>
                    </a:lnTo>
                    <a:lnTo>
                      <a:pt x="218" y="108"/>
                    </a:lnTo>
                    <a:lnTo>
                      <a:pt x="218" y="0"/>
                    </a:lnTo>
                    <a:lnTo>
                      <a:pt x="218" y="0"/>
                    </a:lnTo>
                    <a:close/>
                  </a:path>
                </a:pathLst>
              </a:custGeom>
              <a:solidFill>
                <a:srgbClr val="E3E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8" name="işľîḓé">
                <a:extLst>
                  <a:ext uri="{FF2B5EF4-FFF2-40B4-BE49-F238E27FC236}">
                    <a16:creationId xmlns:a16="http://schemas.microsoft.com/office/drawing/2014/main" id="{EE83F637-C7F3-4456-9130-505C84EB17B9}"/>
                  </a:ext>
                </a:extLst>
              </p:cNvPr>
              <p:cNvSpPr/>
              <p:nvPr/>
            </p:nvSpPr>
            <p:spPr bwMode="auto">
              <a:xfrm>
                <a:off x="7626350" y="1939925"/>
                <a:ext cx="342900" cy="203200"/>
              </a:xfrm>
              <a:custGeom>
                <a:avLst/>
                <a:gdLst>
                  <a:gd name="T0" fmla="*/ 216 w 216"/>
                  <a:gd name="T1" fmla="*/ 0 h 128"/>
                  <a:gd name="T2" fmla="*/ 216 w 216"/>
                  <a:gd name="T3" fmla="*/ 0 h 128"/>
                  <a:gd name="T4" fmla="*/ 0 w 216"/>
                  <a:gd name="T5" fmla="*/ 0 h 128"/>
                  <a:gd name="T6" fmla="*/ 0 w 216"/>
                  <a:gd name="T7" fmla="*/ 0 h 128"/>
                  <a:gd name="T8" fmla="*/ 0 w 216"/>
                  <a:gd name="T9" fmla="*/ 108 h 128"/>
                  <a:gd name="T10" fmla="*/ 0 w 216"/>
                  <a:gd name="T11" fmla="*/ 108 h 128"/>
                  <a:gd name="T12" fmla="*/ 24 w 216"/>
                  <a:gd name="T13" fmla="*/ 116 h 128"/>
                  <a:gd name="T14" fmla="*/ 50 w 216"/>
                  <a:gd name="T15" fmla="*/ 124 h 128"/>
                  <a:gd name="T16" fmla="*/ 78 w 216"/>
                  <a:gd name="T17" fmla="*/ 128 h 128"/>
                  <a:gd name="T18" fmla="*/ 108 w 216"/>
                  <a:gd name="T19" fmla="*/ 128 h 128"/>
                  <a:gd name="T20" fmla="*/ 136 w 216"/>
                  <a:gd name="T21" fmla="*/ 128 h 128"/>
                  <a:gd name="T22" fmla="*/ 166 w 216"/>
                  <a:gd name="T23" fmla="*/ 124 h 128"/>
                  <a:gd name="T24" fmla="*/ 192 w 216"/>
                  <a:gd name="T25" fmla="*/ 116 h 128"/>
                  <a:gd name="T26" fmla="*/ 216 w 216"/>
                  <a:gd name="T27" fmla="*/ 108 h 128"/>
                  <a:gd name="T28" fmla="*/ 216 w 216"/>
                  <a:gd name="T29" fmla="*/ 108 h 128"/>
                  <a:gd name="T30" fmla="*/ 216 w 216"/>
                  <a:gd name="T31" fmla="*/ 0 h 128"/>
                  <a:gd name="T32" fmla="*/ 216 w 21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28">
                    <a:moveTo>
                      <a:pt x="216" y="0"/>
                    </a:moveTo>
                    <a:lnTo>
                      <a:pt x="216" y="0"/>
                    </a:lnTo>
                    <a:lnTo>
                      <a:pt x="0" y="0"/>
                    </a:lnTo>
                    <a:lnTo>
                      <a:pt x="0" y="0"/>
                    </a:lnTo>
                    <a:lnTo>
                      <a:pt x="0" y="108"/>
                    </a:lnTo>
                    <a:lnTo>
                      <a:pt x="0" y="108"/>
                    </a:lnTo>
                    <a:lnTo>
                      <a:pt x="24" y="116"/>
                    </a:lnTo>
                    <a:lnTo>
                      <a:pt x="50" y="124"/>
                    </a:lnTo>
                    <a:lnTo>
                      <a:pt x="78" y="128"/>
                    </a:lnTo>
                    <a:lnTo>
                      <a:pt x="108" y="128"/>
                    </a:lnTo>
                    <a:lnTo>
                      <a:pt x="136" y="128"/>
                    </a:lnTo>
                    <a:lnTo>
                      <a:pt x="166" y="124"/>
                    </a:lnTo>
                    <a:lnTo>
                      <a:pt x="192" y="116"/>
                    </a:lnTo>
                    <a:lnTo>
                      <a:pt x="216" y="108"/>
                    </a:lnTo>
                    <a:lnTo>
                      <a:pt x="216" y="108"/>
                    </a:lnTo>
                    <a:lnTo>
                      <a:pt x="216" y="0"/>
                    </a:lnTo>
                    <a:lnTo>
                      <a:pt x="216"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9" name="í$lïḋe">
                <a:extLst>
                  <a:ext uri="{FF2B5EF4-FFF2-40B4-BE49-F238E27FC236}">
                    <a16:creationId xmlns:a16="http://schemas.microsoft.com/office/drawing/2014/main" id="{EBE69B3E-C44C-49B3-9B86-5E73CAD8FE79}"/>
                  </a:ext>
                </a:extLst>
              </p:cNvPr>
              <p:cNvSpPr/>
              <p:nvPr/>
            </p:nvSpPr>
            <p:spPr bwMode="auto">
              <a:xfrm>
                <a:off x="4184650" y="1695450"/>
                <a:ext cx="508000" cy="244475"/>
              </a:xfrm>
              <a:custGeom>
                <a:avLst/>
                <a:gdLst>
                  <a:gd name="T0" fmla="*/ 320 w 320"/>
                  <a:gd name="T1" fmla="*/ 0 h 154"/>
                  <a:gd name="T2" fmla="*/ 320 w 320"/>
                  <a:gd name="T3" fmla="*/ 0 h 154"/>
                  <a:gd name="T4" fmla="*/ 124 w 320"/>
                  <a:gd name="T5" fmla="*/ 0 h 154"/>
                  <a:gd name="T6" fmla="*/ 124 w 320"/>
                  <a:gd name="T7" fmla="*/ 0 h 154"/>
                  <a:gd name="T8" fmla="*/ 0 w 320"/>
                  <a:gd name="T9" fmla="*/ 154 h 154"/>
                  <a:gd name="T10" fmla="*/ 0 w 320"/>
                  <a:gd name="T11" fmla="*/ 154 h 154"/>
                  <a:gd name="T12" fmla="*/ 216 w 320"/>
                  <a:gd name="T13" fmla="*/ 154 h 154"/>
                  <a:gd name="T14" fmla="*/ 216 w 320"/>
                  <a:gd name="T15" fmla="*/ 154 h 154"/>
                  <a:gd name="T16" fmla="*/ 320 w 320"/>
                  <a:gd name="T17" fmla="*/ 0 h 154"/>
                  <a:gd name="T18" fmla="*/ 320 w 32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 h="154">
                    <a:moveTo>
                      <a:pt x="320" y="0"/>
                    </a:moveTo>
                    <a:lnTo>
                      <a:pt x="320" y="0"/>
                    </a:lnTo>
                    <a:lnTo>
                      <a:pt x="124" y="0"/>
                    </a:lnTo>
                    <a:lnTo>
                      <a:pt x="124" y="0"/>
                    </a:lnTo>
                    <a:lnTo>
                      <a:pt x="0" y="154"/>
                    </a:lnTo>
                    <a:lnTo>
                      <a:pt x="0" y="154"/>
                    </a:lnTo>
                    <a:lnTo>
                      <a:pt x="216" y="154"/>
                    </a:lnTo>
                    <a:lnTo>
                      <a:pt x="216" y="154"/>
                    </a:lnTo>
                    <a:lnTo>
                      <a:pt x="320" y="0"/>
                    </a:lnTo>
                    <a:lnTo>
                      <a:pt x="320"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0" name="ïSľîḑé">
                <a:extLst>
                  <a:ext uri="{FF2B5EF4-FFF2-40B4-BE49-F238E27FC236}">
                    <a16:creationId xmlns:a16="http://schemas.microsoft.com/office/drawing/2014/main" id="{42D45BBE-DA22-4721-8789-11FF39E3CCCF}"/>
                  </a:ext>
                </a:extLst>
              </p:cNvPr>
              <p:cNvSpPr/>
              <p:nvPr/>
            </p:nvSpPr>
            <p:spPr bwMode="auto">
              <a:xfrm>
                <a:off x="4527550" y="1695450"/>
                <a:ext cx="476250" cy="244475"/>
              </a:xfrm>
              <a:custGeom>
                <a:avLst/>
                <a:gdLst>
                  <a:gd name="T0" fmla="*/ 300 w 300"/>
                  <a:gd name="T1" fmla="*/ 0 h 154"/>
                  <a:gd name="T2" fmla="*/ 300 w 300"/>
                  <a:gd name="T3" fmla="*/ 0 h 154"/>
                  <a:gd name="T4" fmla="*/ 104 w 300"/>
                  <a:gd name="T5" fmla="*/ 0 h 154"/>
                  <a:gd name="T6" fmla="*/ 104 w 300"/>
                  <a:gd name="T7" fmla="*/ 0 h 154"/>
                  <a:gd name="T8" fmla="*/ 0 w 300"/>
                  <a:gd name="T9" fmla="*/ 154 h 154"/>
                  <a:gd name="T10" fmla="*/ 0 w 300"/>
                  <a:gd name="T11" fmla="*/ 154 h 154"/>
                  <a:gd name="T12" fmla="*/ 216 w 300"/>
                  <a:gd name="T13" fmla="*/ 154 h 154"/>
                  <a:gd name="T14" fmla="*/ 216 w 300"/>
                  <a:gd name="T15" fmla="*/ 154 h 154"/>
                  <a:gd name="T16" fmla="*/ 300 w 300"/>
                  <a:gd name="T17" fmla="*/ 0 h 154"/>
                  <a:gd name="T18" fmla="*/ 300 w 30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154">
                    <a:moveTo>
                      <a:pt x="300" y="0"/>
                    </a:moveTo>
                    <a:lnTo>
                      <a:pt x="300" y="0"/>
                    </a:lnTo>
                    <a:lnTo>
                      <a:pt x="104" y="0"/>
                    </a:lnTo>
                    <a:lnTo>
                      <a:pt x="104" y="0"/>
                    </a:lnTo>
                    <a:lnTo>
                      <a:pt x="0" y="154"/>
                    </a:lnTo>
                    <a:lnTo>
                      <a:pt x="0" y="154"/>
                    </a:lnTo>
                    <a:lnTo>
                      <a:pt x="216" y="154"/>
                    </a:lnTo>
                    <a:lnTo>
                      <a:pt x="216" y="154"/>
                    </a:lnTo>
                    <a:lnTo>
                      <a:pt x="300" y="0"/>
                    </a:lnTo>
                    <a:lnTo>
                      <a:pt x="300"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1" name="îS1iďe">
                <a:extLst>
                  <a:ext uri="{FF2B5EF4-FFF2-40B4-BE49-F238E27FC236}">
                    <a16:creationId xmlns:a16="http://schemas.microsoft.com/office/drawing/2014/main" id="{E6AEE814-8F08-45D9-BAC6-40AD4D3A39DA}"/>
                  </a:ext>
                </a:extLst>
              </p:cNvPr>
              <p:cNvSpPr/>
              <p:nvPr/>
            </p:nvSpPr>
            <p:spPr bwMode="auto">
              <a:xfrm>
                <a:off x="4870450" y="1695450"/>
                <a:ext cx="444500" cy="244475"/>
              </a:xfrm>
              <a:custGeom>
                <a:avLst/>
                <a:gdLst>
                  <a:gd name="T0" fmla="*/ 280 w 280"/>
                  <a:gd name="T1" fmla="*/ 0 h 154"/>
                  <a:gd name="T2" fmla="*/ 280 w 280"/>
                  <a:gd name="T3" fmla="*/ 0 h 154"/>
                  <a:gd name="T4" fmla="*/ 84 w 280"/>
                  <a:gd name="T5" fmla="*/ 0 h 154"/>
                  <a:gd name="T6" fmla="*/ 84 w 280"/>
                  <a:gd name="T7" fmla="*/ 0 h 154"/>
                  <a:gd name="T8" fmla="*/ 0 w 280"/>
                  <a:gd name="T9" fmla="*/ 154 h 154"/>
                  <a:gd name="T10" fmla="*/ 0 w 280"/>
                  <a:gd name="T11" fmla="*/ 154 h 154"/>
                  <a:gd name="T12" fmla="*/ 218 w 280"/>
                  <a:gd name="T13" fmla="*/ 154 h 154"/>
                  <a:gd name="T14" fmla="*/ 218 w 280"/>
                  <a:gd name="T15" fmla="*/ 154 h 154"/>
                  <a:gd name="T16" fmla="*/ 280 w 280"/>
                  <a:gd name="T17" fmla="*/ 0 h 154"/>
                  <a:gd name="T18" fmla="*/ 280 w 28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154">
                    <a:moveTo>
                      <a:pt x="280" y="0"/>
                    </a:moveTo>
                    <a:lnTo>
                      <a:pt x="280" y="0"/>
                    </a:lnTo>
                    <a:lnTo>
                      <a:pt x="84" y="0"/>
                    </a:lnTo>
                    <a:lnTo>
                      <a:pt x="84" y="0"/>
                    </a:lnTo>
                    <a:lnTo>
                      <a:pt x="0" y="154"/>
                    </a:lnTo>
                    <a:lnTo>
                      <a:pt x="0" y="154"/>
                    </a:lnTo>
                    <a:lnTo>
                      <a:pt x="218" y="154"/>
                    </a:lnTo>
                    <a:lnTo>
                      <a:pt x="218" y="154"/>
                    </a:lnTo>
                    <a:lnTo>
                      <a:pt x="280" y="0"/>
                    </a:lnTo>
                    <a:lnTo>
                      <a:pt x="280"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2" name="ïṩḷîdé">
                <a:extLst>
                  <a:ext uri="{FF2B5EF4-FFF2-40B4-BE49-F238E27FC236}">
                    <a16:creationId xmlns:a16="http://schemas.microsoft.com/office/drawing/2014/main" id="{D807DAE4-BECA-4F79-AC00-28EAD6F199C8}"/>
                  </a:ext>
                </a:extLst>
              </p:cNvPr>
              <p:cNvSpPr/>
              <p:nvPr/>
            </p:nvSpPr>
            <p:spPr bwMode="auto">
              <a:xfrm>
                <a:off x="5216525" y="1695450"/>
                <a:ext cx="409575" cy="244475"/>
              </a:xfrm>
              <a:custGeom>
                <a:avLst/>
                <a:gdLst>
                  <a:gd name="T0" fmla="*/ 258 w 258"/>
                  <a:gd name="T1" fmla="*/ 0 h 154"/>
                  <a:gd name="T2" fmla="*/ 258 w 258"/>
                  <a:gd name="T3" fmla="*/ 0 h 154"/>
                  <a:gd name="T4" fmla="*/ 62 w 258"/>
                  <a:gd name="T5" fmla="*/ 0 h 154"/>
                  <a:gd name="T6" fmla="*/ 62 w 258"/>
                  <a:gd name="T7" fmla="*/ 0 h 154"/>
                  <a:gd name="T8" fmla="*/ 0 w 258"/>
                  <a:gd name="T9" fmla="*/ 154 h 154"/>
                  <a:gd name="T10" fmla="*/ 0 w 258"/>
                  <a:gd name="T11" fmla="*/ 154 h 154"/>
                  <a:gd name="T12" fmla="*/ 216 w 258"/>
                  <a:gd name="T13" fmla="*/ 154 h 154"/>
                  <a:gd name="T14" fmla="*/ 216 w 258"/>
                  <a:gd name="T15" fmla="*/ 154 h 154"/>
                  <a:gd name="T16" fmla="*/ 258 w 258"/>
                  <a:gd name="T17" fmla="*/ 0 h 154"/>
                  <a:gd name="T18" fmla="*/ 258 w 258"/>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154">
                    <a:moveTo>
                      <a:pt x="258" y="0"/>
                    </a:moveTo>
                    <a:lnTo>
                      <a:pt x="258" y="0"/>
                    </a:lnTo>
                    <a:lnTo>
                      <a:pt x="62" y="0"/>
                    </a:lnTo>
                    <a:lnTo>
                      <a:pt x="62" y="0"/>
                    </a:lnTo>
                    <a:lnTo>
                      <a:pt x="0" y="154"/>
                    </a:lnTo>
                    <a:lnTo>
                      <a:pt x="0" y="154"/>
                    </a:lnTo>
                    <a:lnTo>
                      <a:pt x="216" y="154"/>
                    </a:lnTo>
                    <a:lnTo>
                      <a:pt x="216" y="154"/>
                    </a:lnTo>
                    <a:lnTo>
                      <a:pt x="258" y="0"/>
                    </a:lnTo>
                    <a:lnTo>
                      <a:pt x="258"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3" name="íṧḻiḓé">
                <a:extLst>
                  <a:ext uri="{FF2B5EF4-FFF2-40B4-BE49-F238E27FC236}">
                    <a16:creationId xmlns:a16="http://schemas.microsoft.com/office/drawing/2014/main" id="{5E30C4F0-BC8B-4713-9EFB-0ECC53776CF3}"/>
                  </a:ext>
                </a:extLst>
              </p:cNvPr>
              <p:cNvSpPr/>
              <p:nvPr/>
            </p:nvSpPr>
            <p:spPr bwMode="auto">
              <a:xfrm>
                <a:off x="5559425" y="1695450"/>
                <a:ext cx="377825" cy="244475"/>
              </a:xfrm>
              <a:custGeom>
                <a:avLst/>
                <a:gdLst>
                  <a:gd name="T0" fmla="*/ 238 w 238"/>
                  <a:gd name="T1" fmla="*/ 0 h 154"/>
                  <a:gd name="T2" fmla="*/ 238 w 238"/>
                  <a:gd name="T3" fmla="*/ 0 h 154"/>
                  <a:gd name="T4" fmla="*/ 42 w 238"/>
                  <a:gd name="T5" fmla="*/ 0 h 154"/>
                  <a:gd name="T6" fmla="*/ 42 w 238"/>
                  <a:gd name="T7" fmla="*/ 0 h 154"/>
                  <a:gd name="T8" fmla="*/ 0 w 238"/>
                  <a:gd name="T9" fmla="*/ 154 h 154"/>
                  <a:gd name="T10" fmla="*/ 0 w 238"/>
                  <a:gd name="T11" fmla="*/ 154 h 154"/>
                  <a:gd name="T12" fmla="*/ 218 w 238"/>
                  <a:gd name="T13" fmla="*/ 154 h 154"/>
                  <a:gd name="T14" fmla="*/ 218 w 238"/>
                  <a:gd name="T15" fmla="*/ 154 h 154"/>
                  <a:gd name="T16" fmla="*/ 238 w 238"/>
                  <a:gd name="T17" fmla="*/ 0 h 154"/>
                  <a:gd name="T18" fmla="*/ 238 w 238"/>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54">
                    <a:moveTo>
                      <a:pt x="238" y="0"/>
                    </a:moveTo>
                    <a:lnTo>
                      <a:pt x="238" y="0"/>
                    </a:lnTo>
                    <a:lnTo>
                      <a:pt x="42" y="0"/>
                    </a:lnTo>
                    <a:lnTo>
                      <a:pt x="42" y="0"/>
                    </a:lnTo>
                    <a:lnTo>
                      <a:pt x="0" y="154"/>
                    </a:lnTo>
                    <a:lnTo>
                      <a:pt x="0" y="154"/>
                    </a:lnTo>
                    <a:lnTo>
                      <a:pt x="218" y="154"/>
                    </a:lnTo>
                    <a:lnTo>
                      <a:pt x="218" y="154"/>
                    </a:lnTo>
                    <a:lnTo>
                      <a:pt x="238" y="0"/>
                    </a:lnTo>
                    <a:lnTo>
                      <a:pt x="238"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4" name="iṣḻîḍè">
                <a:extLst>
                  <a:ext uri="{FF2B5EF4-FFF2-40B4-BE49-F238E27FC236}">
                    <a16:creationId xmlns:a16="http://schemas.microsoft.com/office/drawing/2014/main" id="{D6FCF4D9-CA19-49CD-82E9-C17809A5830F}"/>
                  </a:ext>
                </a:extLst>
              </p:cNvPr>
              <p:cNvSpPr/>
              <p:nvPr/>
            </p:nvSpPr>
            <p:spPr bwMode="auto">
              <a:xfrm>
                <a:off x="5905500" y="1695450"/>
                <a:ext cx="342900" cy="244475"/>
              </a:xfrm>
              <a:custGeom>
                <a:avLst/>
                <a:gdLst>
                  <a:gd name="T0" fmla="*/ 216 w 216"/>
                  <a:gd name="T1" fmla="*/ 0 h 154"/>
                  <a:gd name="T2" fmla="*/ 216 w 216"/>
                  <a:gd name="T3" fmla="*/ 0 h 154"/>
                  <a:gd name="T4" fmla="*/ 20 w 216"/>
                  <a:gd name="T5" fmla="*/ 0 h 154"/>
                  <a:gd name="T6" fmla="*/ 20 w 216"/>
                  <a:gd name="T7" fmla="*/ 0 h 154"/>
                  <a:gd name="T8" fmla="*/ 0 w 216"/>
                  <a:gd name="T9" fmla="*/ 154 h 154"/>
                  <a:gd name="T10" fmla="*/ 0 w 216"/>
                  <a:gd name="T11" fmla="*/ 154 h 154"/>
                  <a:gd name="T12" fmla="*/ 216 w 216"/>
                  <a:gd name="T13" fmla="*/ 154 h 154"/>
                  <a:gd name="T14" fmla="*/ 216 w 216"/>
                  <a:gd name="T15" fmla="*/ 154 h 154"/>
                  <a:gd name="T16" fmla="*/ 216 w 216"/>
                  <a:gd name="T17" fmla="*/ 0 h 154"/>
                  <a:gd name="T18" fmla="*/ 216 w 216"/>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 h="154">
                    <a:moveTo>
                      <a:pt x="216" y="0"/>
                    </a:moveTo>
                    <a:lnTo>
                      <a:pt x="216" y="0"/>
                    </a:lnTo>
                    <a:lnTo>
                      <a:pt x="20" y="0"/>
                    </a:lnTo>
                    <a:lnTo>
                      <a:pt x="20" y="0"/>
                    </a:lnTo>
                    <a:lnTo>
                      <a:pt x="0" y="154"/>
                    </a:lnTo>
                    <a:lnTo>
                      <a:pt x="0" y="154"/>
                    </a:lnTo>
                    <a:lnTo>
                      <a:pt x="216" y="154"/>
                    </a:lnTo>
                    <a:lnTo>
                      <a:pt x="216" y="154"/>
                    </a:lnTo>
                    <a:lnTo>
                      <a:pt x="216" y="0"/>
                    </a:lnTo>
                    <a:lnTo>
                      <a:pt x="216"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5" name="íşḻïḍè">
                <a:extLst>
                  <a:ext uri="{FF2B5EF4-FFF2-40B4-BE49-F238E27FC236}">
                    <a16:creationId xmlns:a16="http://schemas.microsoft.com/office/drawing/2014/main" id="{1EBA6311-82F7-4A24-AE90-8F35EA374CB4}"/>
                  </a:ext>
                </a:extLst>
              </p:cNvPr>
              <p:cNvSpPr/>
              <p:nvPr/>
            </p:nvSpPr>
            <p:spPr bwMode="auto">
              <a:xfrm>
                <a:off x="6248400" y="1695450"/>
                <a:ext cx="342900" cy="244475"/>
              </a:xfrm>
              <a:custGeom>
                <a:avLst/>
                <a:gdLst>
                  <a:gd name="T0" fmla="*/ 196 w 216"/>
                  <a:gd name="T1" fmla="*/ 0 h 154"/>
                  <a:gd name="T2" fmla="*/ 196 w 216"/>
                  <a:gd name="T3" fmla="*/ 0 h 154"/>
                  <a:gd name="T4" fmla="*/ 0 w 216"/>
                  <a:gd name="T5" fmla="*/ 0 h 154"/>
                  <a:gd name="T6" fmla="*/ 0 w 216"/>
                  <a:gd name="T7" fmla="*/ 0 h 154"/>
                  <a:gd name="T8" fmla="*/ 0 w 216"/>
                  <a:gd name="T9" fmla="*/ 154 h 154"/>
                  <a:gd name="T10" fmla="*/ 0 w 216"/>
                  <a:gd name="T11" fmla="*/ 154 h 154"/>
                  <a:gd name="T12" fmla="*/ 216 w 216"/>
                  <a:gd name="T13" fmla="*/ 154 h 154"/>
                  <a:gd name="T14" fmla="*/ 216 w 216"/>
                  <a:gd name="T15" fmla="*/ 154 h 154"/>
                  <a:gd name="T16" fmla="*/ 196 w 216"/>
                  <a:gd name="T17" fmla="*/ 0 h 154"/>
                  <a:gd name="T18" fmla="*/ 196 w 216"/>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 h="154">
                    <a:moveTo>
                      <a:pt x="196" y="0"/>
                    </a:moveTo>
                    <a:lnTo>
                      <a:pt x="196" y="0"/>
                    </a:lnTo>
                    <a:lnTo>
                      <a:pt x="0" y="0"/>
                    </a:lnTo>
                    <a:lnTo>
                      <a:pt x="0" y="0"/>
                    </a:lnTo>
                    <a:lnTo>
                      <a:pt x="0" y="154"/>
                    </a:lnTo>
                    <a:lnTo>
                      <a:pt x="0" y="154"/>
                    </a:lnTo>
                    <a:lnTo>
                      <a:pt x="216" y="154"/>
                    </a:lnTo>
                    <a:lnTo>
                      <a:pt x="216" y="154"/>
                    </a:lnTo>
                    <a:lnTo>
                      <a:pt x="196" y="0"/>
                    </a:lnTo>
                    <a:lnTo>
                      <a:pt x="196"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6" name="ïŝľîḋè">
                <a:extLst>
                  <a:ext uri="{FF2B5EF4-FFF2-40B4-BE49-F238E27FC236}">
                    <a16:creationId xmlns:a16="http://schemas.microsoft.com/office/drawing/2014/main" id="{A93A50DE-053D-4F29-9A66-E465601CD17F}"/>
                  </a:ext>
                </a:extLst>
              </p:cNvPr>
              <p:cNvSpPr/>
              <p:nvPr/>
            </p:nvSpPr>
            <p:spPr bwMode="auto">
              <a:xfrm>
                <a:off x="6559550" y="1695450"/>
                <a:ext cx="377825" cy="244475"/>
              </a:xfrm>
              <a:custGeom>
                <a:avLst/>
                <a:gdLst>
                  <a:gd name="T0" fmla="*/ 196 w 238"/>
                  <a:gd name="T1" fmla="*/ 0 h 154"/>
                  <a:gd name="T2" fmla="*/ 196 w 238"/>
                  <a:gd name="T3" fmla="*/ 0 h 154"/>
                  <a:gd name="T4" fmla="*/ 0 w 238"/>
                  <a:gd name="T5" fmla="*/ 0 h 154"/>
                  <a:gd name="T6" fmla="*/ 0 w 238"/>
                  <a:gd name="T7" fmla="*/ 0 h 154"/>
                  <a:gd name="T8" fmla="*/ 20 w 238"/>
                  <a:gd name="T9" fmla="*/ 154 h 154"/>
                  <a:gd name="T10" fmla="*/ 20 w 238"/>
                  <a:gd name="T11" fmla="*/ 154 h 154"/>
                  <a:gd name="T12" fmla="*/ 238 w 238"/>
                  <a:gd name="T13" fmla="*/ 154 h 154"/>
                  <a:gd name="T14" fmla="*/ 238 w 238"/>
                  <a:gd name="T15" fmla="*/ 154 h 154"/>
                  <a:gd name="T16" fmla="*/ 196 w 238"/>
                  <a:gd name="T17" fmla="*/ 0 h 154"/>
                  <a:gd name="T18" fmla="*/ 196 w 238"/>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54">
                    <a:moveTo>
                      <a:pt x="196" y="0"/>
                    </a:moveTo>
                    <a:lnTo>
                      <a:pt x="196" y="0"/>
                    </a:lnTo>
                    <a:lnTo>
                      <a:pt x="0" y="0"/>
                    </a:lnTo>
                    <a:lnTo>
                      <a:pt x="0" y="0"/>
                    </a:lnTo>
                    <a:lnTo>
                      <a:pt x="20" y="154"/>
                    </a:lnTo>
                    <a:lnTo>
                      <a:pt x="20" y="154"/>
                    </a:lnTo>
                    <a:lnTo>
                      <a:pt x="238" y="154"/>
                    </a:lnTo>
                    <a:lnTo>
                      <a:pt x="238" y="154"/>
                    </a:lnTo>
                    <a:lnTo>
                      <a:pt x="196" y="0"/>
                    </a:lnTo>
                    <a:lnTo>
                      <a:pt x="196"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7" name="íş1íďè">
                <a:extLst>
                  <a:ext uri="{FF2B5EF4-FFF2-40B4-BE49-F238E27FC236}">
                    <a16:creationId xmlns:a16="http://schemas.microsoft.com/office/drawing/2014/main" id="{CE36C3AB-35BF-4C5B-856E-76F5BB955187}"/>
                  </a:ext>
                </a:extLst>
              </p:cNvPr>
              <p:cNvSpPr/>
              <p:nvPr/>
            </p:nvSpPr>
            <p:spPr bwMode="auto">
              <a:xfrm>
                <a:off x="6870700" y="1695450"/>
                <a:ext cx="409575" cy="244475"/>
              </a:xfrm>
              <a:custGeom>
                <a:avLst/>
                <a:gdLst>
                  <a:gd name="T0" fmla="*/ 196 w 258"/>
                  <a:gd name="T1" fmla="*/ 0 h 154"/>
                  <a:gd name="T2" fmla="*/ 196 w 258"/>
                  <a:gd name="T3" fmla="*/ 0 h 154"/>
                  <a:gd name="T4" fmla="*/ 0 w 258"/>
                  <a:gd name="T5" fmla="*/ 0 h 154"/>
                  <a:gd name="T6" fmla="*/ 0 w 258"/>
                  <a:gd name="T7" fmla="*/ 0 h 154"/>
                  <a:gd name="T8" fmla="*/ 42 w 258"/>
                  <a:gd name="T9" fmla="*/ 154 h 154"/>
                  <a:gd name="T10" fmla="*/ 42 w 258"/>
                  <a:gd name="T11" fmla="*/ 154 h 154"/>
                  <a:gd name="T12" fmla="*/ 258 w 258"/>
                  <a:gd name="T13" fmla="*/ 154 h 154"/>
                  <a:gd name="T14" fmla="*/ 258 w 258"/>
                  <a:gd name="T15" fmla="*/ 154 h 154"/>
                  <a:gd name="T16" fmla="*/ 196 w 258"/>
                  <a:gd name="T17" fmla="*/ 0 h 154"/>
                  <a:gd name="T18" fmla="*/ 196 w 258"/>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154">
                    <a:moveTo>
                      <a:pt x="196" y="0"/>
                    </a:moveTo>
                    <a:lnTo>
                      <a:pt x="196" y="0"/>
                    </a:lnTo>
                    <a:lnTo>
                      <a:pt x="0" y="0"/>
                    </a:lnTo>
                    <a:lnTo>
                      <a:pt x="0" y="0"/>
                    </a:lnTo>
                    <a:lnTo>
                      <a:pt x="42" y="154"/>
                    </a:lnTo>
                    <a:lnTo>
                      <a:pt x="42" y="154"/>
                    </a:lnTo>
                    <a:lnTo>
                      <a:pt x="258" y="154"/>
                    </a:lnTo>
                    <a:lnTo>
                      <a:pt x="258" y="154"/>
                    </a:lnTo>
                    <a:lnTo>
                      <a:pt x="196" y="0"/>
                    </a:lnTo>
                    <a:lnTo>
                      <a:pt x="196"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8" name="ïš1îḍè">
                <a:extLst>
                  <a:ext uri="{FF2B5EF4-FFF2-40B4-BE49-F238E27FC236}">
                    <a16:creationId xmlns:a16="http://schemas.microsoft.com/office/drawing/2014/main" id="{CAF95EDC-1EF4-48C0-9894-29C6ED892271}"/>
                  </a:ext>
                </a:extLst>
              </p:cNvPr>
              <p:cNvSpPr/>
              <p:nvPr/>
            </p:nvSpPr>
            <p:spPr bwMode="auto">
              <a:xfrm>
                <a:off x="7181850" y="1695450"/>
                <a:ext cx="444500" cy="244475"/>
              </a:xfrm>
              <a:custGeom>
                <a:avLst/>
                <a:gdLst>
                  <a:gd name="T0" fmla="*/ 196 w 280"/>
                  <a:gd name="T1" fmla="*/ 0 h 154"/>
                  <a:gd name="T2" fmla="*/ 196 w 280"/>
                  <a:gd name="T3" fmla="*/ 0 h 154"/>
                  <a:gd name="T4" fmla="*/ 0 w 280"/>
                  <a:gd name="T5" fmla="*/ 0 h 154"/>
                  <a:gd name="T6" fmla="*/ 0 w 280"/>
                  <a:gd name="T7" fmla="*/ 0 h 154"/>
                  <a:gd name="T8" fmla="*/ 62 w 280"/>
                  <a:gd name="T9" fmla="*/ 154 h 154"/>
                  <a:gd name="T10" fmla="*/ 62 w 280"/>
                  <a:gd name="T11" fmla="*/ 154 h 154"/>
                  <a:gd name="T12" fmla="*/ 280 w 280"/>
                  <a:gd name="T13" fmla="*/ 154 h 154"/>
                  <a:gd name="T14" fmla="*/ 280 w 280"/>
                  <a:gd name="T15" fmla="*/ 154 h 154"/>
                  <a:gd name="T16" fmla="*/ 196 w 280"/>
                  <a:gd name="T17" fmla="*/ 0 h 154"/>
                  <a:gd name="T18" fmla="*/ 196 w 28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154">
                    <a:moveTo>
                      <a:pt x="196" y="0"/>
                    </a:moveTo>
                    <a:lnTo>
                      <a:pt x="196" y="0"/>
                    </a:lnTo>
                    <a:lnTo>
                      <a:pt x="0" y="0"/>
                    </a:lnTo>
                    <a:lnTo>
                      <a:pt x="0" y="0"/>
                    </a:lnTo>
                    <a:lnTo>
                      <a:pt x="62" y="154"/>
                    </a:lnTo>
                    <a:lnTo>
                      <a:pt x="62" y="154"/>
                    </a:lnTo>
                    <a:lnTo>
                      <a:pt x="280" y="154"/>
                    </a:lnTo>
                    <a:lnTo>
                      <a:pt x="280" y="154"/>
                    </a:lnTo>
                    <a:lnTo>
                      <a:pt x="196" y="0"/>
                    </a:lnTo>
                    <a:lnTo>
                      <a:pt x="196"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9" name="iŝlïḍe">
                <a:extLst>
                  <a:ext uri="{FF2B5EF4-FFF2-40B4-BE49-F238E27FC236}">
                    <a16:creationId xmlns:a16="http://schemas.microsoft.com/office/drawing/2014/main" id="{47C739CF-78A3-4E0F-8345-2A6C668FA267}"/>
                  </a:ext>
                </a:extLst>
              </p:cNvPr>
              <p:cNvSpPr/>
              <p:nvPr/>
            </p:nvSpPr>
            <p:spPr bwMode="auto">
              <a:xfrm>
                <a:off x="7493000" y="1695450"/>
                <a:ext cx="476250" cy="244475"/>
              </a:xfrm>
              <a:custGeom>
                <a:avLst/>
                <a:gdLst>
                  <a:gd name="T0" fmla="*/ 196 w 300"/>
                  <a:gd name="T1" fmla="*/ 0 h 154"/>
                  <a:gd name="T2" fmla="*/ 196 w 300"/>
                  <a:gd name="T3" fmla="*/ 0 h 154"/>
                  <a:gd name="T4" fmla="*/ 0 w 300"/>
                  <a:gd name="T5" fmla="*/ 0 h 154"/>
                  <a:gd name="T6" fmla="*/ 0 w 300"/>
                  <a:gd name="T7" fmla="*/ 0 h 154"/>
                  <a:gd name="T8" fmla="*/ 84 w 300"/>
                  <a:gd name="T9" fmla="*/ 154 h 154"/>
                  <a:gd name="T10" fmla="*/ 84 w 300"/>
                  <a:gd name="T11" fmla="*/ 154 h 154"/>
                  <a:gd name="T12" fmla="*/ 300 w 300"/>
                  <a:gd name="T13" fmla="*/ 154 h 154"/>
                  <a:gd name="T14" fmla="*/ 300 w 300"/>
                  <a:gd name="T15" fmla="*/ 154 h 154"/>
                  <a:gd name="T16" fmla="*/ 196 w 300"/>
                  <a:gd name="T17" fmla="*/ 0 h 154"/>
                  <a:gd name="T18" fmla="*/ 196 w 30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154">
                    <a:moveTo>
                      <a:pt x="196" y="0"/>
                    </a:moveTo>
                    <a:lnTo>
                      <a:pt x="196" y="0"/>
                    </a:lnTo>
                    <a:lnTo>
                      <a:pt x="0" y="0"/>
                    </a:lnTo>
                    <a:lnTo>
                      <a:pt x="0" y="0"/>
                    </a:lnTo>
                    <a:lnTo>
                      <a:pt x="84" y="154"/>
                    </a:lnTo>
                    <a:lnTo>
                      <a:pt x="84" y="154"/>
                    </a:lnTo>
                    <a:lnTo>
                      <a:pt x="300" y="154"/>
                    </a:lnTo>
                    <a:lnTo>
                      <a:pt x="300" y="154"/>
                    </a:lnTo>
                    <a:lnTo>
                      <a:pt x="196" y="0"/>
                    </a:lnTo>
                    <a:lnTo>
                      <a:pt x="196"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0" name="îsļîḑê">
                <a:extLst>
                  <a:ext uri="{FF2B5EF4-FFF2-40B4-BE49-F238E27FC236}">
                    <a16:creationId xmlns:a16="http://schemas.microsoft.com/office/drawing/2014/main" id="{CA750D66-9A3E-42BE-BADB-826F93A9B852}"/>
                  </a:ext>
                </a:extLst>
              </p:cNvPr>
              <p:cNvSpPr/>
              <p:nvPr/>
            </p:nvSpPr>
            <p:spPr bwMode="auto">
              <a:xfrm>
                <a:off x="4492625" y="2219325"/>
                <a:ext cx="850900" cy="1206500"/>
              </a:xfrm>
              <a:prstGeom prst="rect">
                <a:avLst/>
              </a:prstGeom>
              <a:solidFill>
                <a:srgbClr val="677B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1" name="iš1íḓè">
                <a:extLst>
                  <a:ext uri="{FF2B5EF4-FFF2-40B4-BE49-F238E27FC236}">
                    <a16:creationId xmlns:a16="http://schemas.microsoft.com/office/drawing/2014/main" id="{EFE3CB7B-5D1B-4113-BA07-DAFFE2B15302}"/>
                  </a:ext>
                </a:extLst>
              </p:cNvPr>
              <p:cNvSpPr/>
              <p:nvPr/>
            </p:nvSpPr>
            <p:spPr bwMode="auto">
              <a:xfrm>
                <a:off x="4492625" y="2219325"/>
                <a:ext cx="850900" cy="196850"/>
              </a:xfrm>
              <a:prstGeom prst="rect">
                <a:avLst/>
              </a:prstGeom>
              <a:solidFill>
                <a:srgbClr val="4553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2" name="işļîďê">
                <a:extLst>
                  <a:ext uri="{FF2B5EF4-FFF2-40B4-BE49-F238E27FC236}">
                    <a16:creationId xmlns:a16="http://schemas.microsoft.com/office/drawing/2014/main" id="{E41B69B9-F1F0-44E3-B28E-26EE45E466CD}"/>
                  </a:ext>
                </a:extLst>
              </p:cNvPr>
              <p:cNvSpPr/>
              <p:nvPr/>
            </p:nvSpPr>
            <p:spPr bwMode="auto">
              <a:xfrm>
                <a:off x="4568825" y="2270125"/>
                <a:ext cx="565150" cy="10160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3" name="íṧḷîḑé">
                <a:extLst>
                  <a:ext uri="{FF2B5EF4-FFF2-40B4-BE49-F238E27FC236}">
                    <a16:creationId xmlns:a16="http://schemas.microsoft.com/office/drawing/2014/main" id="{E366AD3A-710F-40EC-AAEC-F91C293C93A8}"/>
                  </a:ext>
                </a:extLst>
              </p:cNvPr>
              <p:cNvSpPr/>
              <p:nvPr/>
            </p:nvSpPr>
            <p:spPr bwMode="auto">
              <a:xfrm>
                <a:off x="5191125" y="2247900"/>
                <a:ext cx="101600" cy="133350"/>
              </a:xfrm>
              <a:custGeom>
                <a:avLst/>
                <a:gdLst>
                  <a:gd name="T0" fmla="*/ 46 w 64"/>
                  <a:gd name="T1" fmla="*/ 52 h 84"/>
                  <a:gd name="T2" fmla="*/ 64 w 64"/>
                  <a:gd name="T3" fmla="*/ 78 h 84"/>
                  <a:gd name="T4" fmla="*/ 64 w 64"/>
                  <a:gd name="T5" fmla="*/ 80 h 84"/>
                  <a:gd name="T6" fmla="*/ 62 w 64"/>
                  <a:gd name="T7" fmla="*/ 82 h 84"/>
                  <a:gd name="T8" fmla="*/ 58 w 64"/>
                  <a:gd name="T9" fmla="*/ 84 h 84"/>
                  <a:gd name="T10" fmla="*/ 56 w 64"/>
                  <a:gd name="T11" fmla="*/ 84 h 84"/>
                  <a:gd name="T12" fmla="*/ 40 w 64"/>
                  <a:gd name="T13" fmla="*/ 56 h 84"/>
                  <a:gd name="T14" fmla="*/ 34 w 64"/>
                  <a:gd name="T15" fmla="*/ 46 h 84"/>
                  <a:gd name="T16" fmla="*/ 18 w 64"/>
                  <a:gd name="T17" fmla="*/ 48 h 84"/>
                  <a:gd name="T18" fmla="*/ 4 w 64"/>
                  <a:gd name="T19" fmla="*/ 38 h 84"/>
                  <a:gd name="T20" fmla="*/ 0 w 64"/>
                  <a:gd name="T21" fmla="*/ 28 h 84"/>
                  <a:gd name="T22" fmla="*/ 4 w 64"/>
                  <a:gd name="T23" fmla="*/ 10 h 84"/>
                  <a:gd name="T24" fmla="*/ 12 w 64"/>
                  <a:gd name="T25" fmla="*/ 4 h 84"/>
                  <a:gd name="T26" fmla="*/ 30 w 64"/>
                  <a:gd name="T27" fmla="*/ 0 h 84"/>
                  <a:gd name="T28" fmla="*/ 44 w 64"/>
                  <a:gd name="T29" fmla="*/ 12 h 84"/>
                  <a:gd name="T30" fmla="*/ 48 w 64"/>
                  <a:gd name="T31" fmla="*/ 20 h 84"/>
                  <a:gd name="T32" fmla="*/ 46 w 64"/>
                  <a:gd name="T33" fmla="*/ 36 h 84"/>
                  <a:gd name="T34" fmla="*/ 40 w 64"/>
                  <a:gd name="T35" fmla="*/ 42 h 84"/>
                  <a:gd name="T36" fmla="*/ 14 w 64"/>
                  <a:gd name="T37" fmla="*/ 8 h 84"/>
                  <a:gd name="T38" fmla="*/ 8 w 64"/>
                  <a:gd name="T39" fmla="*/ 12 h 84"/>
                  <a:gd name="T40" fmla="*/ 4 w 64"/>
                  <a:gd name="T41" fmla="*/ 28 h 84"/>
                  <a:gd name="T42" fmla="*/ 8 w 64"/>
                  <a:gd name="T43" fmla="*/ 36 h 84"/>
                  <a:gd name="T44" fmla="*/ 20 w 64"/>
                  <a:gd name="T45" fmla="*/ 44 h 84"/>
                  <a:gd name="T46" fmla="*/ 36 w 64"/>
                  <a:gd name="T47" fmla="*/ 42 h 84"/>
                  <a:gd name="T48" fmla="*/ 36 w 64"/>
                  <a:gd name="T49" fmla="*/ 40 h 84"/>
                  <a:gd name="T50" fmla="*/ 38 w 64"/>
                  <a:gd name="T51" fmla="*/ 40 h 84"/>
                  <a:gd name="T52" fmla="*/ 38 w 64"/>
                  <a:gd name="T53" fmla="*/ 40 h 84"/>
                  <a:gd name="T54" fmla="*/ 38 w 64"/>
                  <a:gd name="T55" fmla="*/ 38 h 84"/>
                  <a:gd name="T56" fmla="*/ 40 w 64"/>
                  <a:gd name="T57" fmla="*/ 38 h 84"/>
                  <a:gd name="T58" fmla="*/ 40 w 64"/>
                  <a:gd name="T59" fmla="*/ 38 h 84"/>
                  <a:gd name="T60" fmla="*/ 40 w 64"/>
                  <a:gd name="T61" fmla="*/ 36 h 84"/>
                  <a:gd name="T62" fmla="*/ 42 w 64"/>
                  <a:gd name="T63" fmla="*/ 36 h 84"/>
                  <a:gd name="T64" fmla="*/ 42 w 64"/>
                  <a:gd name="T65" fmla="*/ 36 h 84"/>
                  <a:gd name="T66" fmla="*/ 42 w 64"/>
                  <a:gd name="T67" fmla="*/ 32 h 84"/>
                  <a:gd name="T68" fmla="*/ 44 w 64"/>
                  <a:gd name="T69" fmla="*/ 24 h 84"/>
                  <a:gd name="T70" fmla="*/ 42 w 64"/>
                  <a:gd name="T71" fmla="*/ 16 h 84"/>
                  <a:gd name="T72" fmla="*/ 42 w 64"/>
                  <a:gd name="T73" fmla="*/ 14 h 84"/>
                  <a:gd name="T74" fmla="*/ 42 w 64"/>
                  <a:gd name="T75" fmla="*/ 14 h 84"/>
                  <a:gd name="T76" fmla="*/ 36 w 64"/>
                  <a:gd name="T77" fmla="*/ 8 h 84"/>
                  <a:gd name="T78" fmla="*/ 20 w 64"/>
                  <a:gd name="T79" fmla="*/ 4 h 84"/>
                  <a:gd name="T80" fmla="*/ 14 w 64"/>
                  <a:gd name="T81"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84">
                    <a:moveTo>
                      <a:pt x="40" y="42"/>
                    </a:moveTo>
                    <a:lnTo>
                      <a:pt x="46" y="52"/>
                    </a:lnTo>
                    <a:lnTo>
                      <a:pt x="48" y="52"/>
                    </a:lnTo>
                    <a:lnTo>
                      <a:pt x="64" y="78"/>
                    </a:lnTo>
                    <a:lnTo>
                      <a:pt x="64" y="80"/>
                    </a:lnTo>
                    <a:lnTo>
                      <a:pt x="64" y="80"/>
                    </a:lnTo>
                    <a:lnTo>
                      <a:pt x="64" y="80"/>
                    </a:lnTo>
                    <a:lnTo>
                      <a:pt x="62" y="82"/>
                    </a:lnTo>
                    <a:lnTo>
                      <a:pt x="62" y="82"/>
                    </a:lnTo>
                    <a:lnTo>
                      <a:pt x="58" y="84"/>
                    </a:lnTo>
                    <a:lnTo>
                      <a:pt x="58" y="84"/>
                    </a:lnTo>
                    <a:lnTo>
                      <a:pt x="56" y="84"/>
                    </a:lnTo>
                    <a:lnTo>
                      <a:pt x="40" y="58"/>
                    </a:lnTo>
                    <a:lnTo>
                      <a:pt x="40" y="56"/>
                    </a:lnTo>
                    <a:lnTo>
                      <a:pt x="34" y="46"/>
                    </a:lnTo>
                    <a:lnTo>
                      <a:pt x="34" y="46"/>
                    </a:lnTo>
                    <a:lnTo>
                      <a:pt x="26" y="48"/>
                    </a:lnTo>
                    <a:lnTo>
                      <a:pt x="18" y="48"/>
                    </a:lnTo>
                    <a:lnTo>
                      <a:pt x="10" y="44"/>
                    </a:lnTo>
                    <a:lnTo>
                      <a:pt x="4" y="38"/>
                    </a:lnTo>
                    <a:lnTo>
                      <a:pt x="4" y="38"/>
                    </a:lnTo>
                    <a:lnTo>
                      <a:pt x="0" y="28"/>
                    </a:lnTo>
                    <a:lnTo>
                      <a:pt x="0" y="20"/>
                    </a:lnTo>
                    <a:lnTo>
                      <a:pt x="4" y="10"/>
                    </a:lnTo>
                    <a:lnTo>
                      <a:pt x="12" y="4"/>
                    </a:lnTo>
                    <a:lnTo>
                      <a:pt x="12" y="4"/>
                    </a:lnTo>
                    <a:lnTo>
                      <a:pt x="20" y="0"/>
                    </a:lnTo>
                    <a:lnTo>
                      <a:pt x="30" y="0"/>
                    </a:lnTo>
                    <a:lnTo>
                      <a:pt x="38" y="4"/>
                    </a:lnTo>
                    <a:lnTo>
                      <a:pt x="44" y="12"/>
                    </a:lnTo>
                    <a:lnTo>
                      <a:pt x="44" y="12"/>
                    </a:lnTo>
                    <a:lnTo>
                      <a:pt x="48" y="20"/>
                    </a:lnTo>
                    <a:lnTo>
                      <a:pt x="48" y="28"/>
                    </a:lnTo>
                    <a:lnTo>
                      <a:pt x="46" y="36"/>
                    </a:lnTo>
                    <a:lnTo>
                      <a:pt x="40" y="42"/>
                    </a:lnTo>
                    <a:lnTo>
                      <a:pt x="40" y="42"/>
                    </a:lnTo>
                    <a:close/>
                    <a:moveTo>
                      <a:pt x="14" y="8"/>
                    </a:moveTo>
                    <a:lnTo>
                      <a:pt x="14" y="8"/>
                    </a:lnTo>
                    <a:lnTo>
                      <a:pt x="14" y="8"/>
                    </a:lnTo>
                    <a:lnTo>
                      <a:pt x="8" y="12"/>
                    </a:lnTo>
                    <a:lnTo>
                      <a:pt x="4" y="20"/>
                    </a:lnTo>
                    <a:lnTo>
                      <a:pt x="4" y="28"/>
                    </a:lnTo>
                    <a:lnTo>
                      <a:pt x="8" y="36"/>
                    </a:lnTo>
                    <a:lnTo>
                      <a:pt x="8" y="36"/>
                    </a:lnTo>
                    <a:lnTo>
                      <a:pt x="12" y="42"/>
                    </a:lnTo>
                    <a:lnTo>
                      <a:pt x="20" y="44"/>
                    </a:lnTo>
                    <a:lnTo>
                      <a:pt x="28" y="44"/>
                    </a:lnTo>
                    <a:lnTo>
                      <a:pt x="36" y="42"/>
                    </a:lnTo>
                    <a:lnTo>
                      <a:pt x="36" y="42"/>
                    </a:lnTo>
                    <a:lnTo>
                      <a:pt x="36" y="40"/>
                    </a:lnTo>
                    <a:lnTo>
                      <a:pt x="36" y="40"/>
                    </a:lnTo>
                    <a:lnTo>
                      <a:pt x="38" y="40"/>
                    </a:lnTo>
                    <a:lnTo>
                      <a:pt x="38" y="40"/>
                    </a:lnTo>
                    <a:lnTo>
                      <a:pt x="38" y="40"/>
                    </a:lnTo>
                    <a:lnTo>
                      <a:pt x="38" y="40"/>
                    </a:lnTo>
                    <a:lnTo>
                      <a:pt x="38" y="38"/>
                    </a:lnTo>
                    <a:lnTo>
                      <a:pt x="38" y="38"/>
                    </a:lnTo>
                    <a:lnTo>
                      <a:pt x="40" y="38"/>
                    </a:lnTo>
                    <a:lnTo>
                      <a:pt x="40" y="38"/>
                    </a:lnTo>
                    <a:lnTo>
                      <a:pt x="40" y="38"/>
                    </a:lnTo>
                    <a:lnTo>
                      <a:pt x="40" y="38"/>
                    </a:lnTo>
                    <a:lnTo>
                      <a:pt x="40" y="36"/>
                    </a:lnTo>
                    <a:lnTo>
                      <a:pt x="40" y="36"/>
                    </a:lnTo>
                    <a:lnTo>
                      <a:pt x="42" y="36"/>
                    </a:lnTo>
                    <a:lnTo>
                      <a:pt x="42" y="36"/>
                    </a:lnTo>
                    <a:lnTo>
                      <a:pt x="42" y="36"/>
                    </a:lnTo>
                    <a:lnTo>
                      <a:pt x="42" y="34"/>
                    </a:lnTo>
                    <a:lnTo>
                      <a:pt x="42" y="32"/>
                    </a:lnTo>
                    <a:lnTo>
                      <a:pt x="42" y="32"/>
                    </a:lnTo>
                    <a:lnTo>
                      <a:pt x="44" y="24"/>
                    </a:lnTo>
                    <a:lnTo>
                      <a:pt x="42" y="16"/>
                    </a:lnTo>
                    <a:lnTo>
                      <a:pt x="42" y="16"/>
                    </a:lnTo>
                    <a:lnTo>
                      <a:pt x="42" y="14"/>
                    </a:lnTo>
                    <a:lnTo>
                      <a:pt x="42" y="14"/>
                    </a:lnTo>
                    <a:lnTo>
                      <a:pt x="42" y="14"/>
                    </a:lnTo>
                    <a:lnTo>
                      <a:pt x="42" y="14"/>
                    </a:lnTo>
                    <a:lnTo>
                      <a:pt x="42" y="14"/>
                    </a:lnTo>
                    <a:lnTo>
                      <a:pt x="36" y="8"/>
                    </a:lnTo>
                    <a:lnTo>
                      <a:pt x="28" y="4"/>
                    </a:lnTo>
                    <a:lnTo>
                      <a:pt x="20" y="4"/>
                    </a:lnTo>
                    <a:lnTo>
                      <a:pt x="14" y="8"/>
                    </a:lnTo>
                    <a:lnTo>
                      <a:pt x="14" y="8"/>
                    </a:lnTo>
                    <a:close/>
                  </a:path>
                </a:pathLst>
              </a:custGeom>
              <a:solidFill>
                <a:srgbClr val="C6C3C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4" name="íšļíḓé">
                <a:extLst>
                  <a:ext uri="{FF2B5EF4-FFF2-40B4-BE49-F238E27FC236}">
                    <a16:creationId xmlns:a16="http://schemas.microsoft.com/office/drawing/2014/main" id="{5FBD2A31-027B-4458-9ABC-CA4E37D4C9DB}"/>
                  </a:ext>
                </a:extLst>
              </p:cNvPr>
              <p:cNvSpPr/>
              <p:nvPr/>
            </p:nvSpPr>
            <p:spPr bwMode="auto">
              <a:xfrm>
                <a:off x="5610225" y="2279650"/>
                <a:ext cx="381000" cy="304800"/>
              </a:xfrm>
              <a:custGeom>
                <a:avLst/>
                <a:gdLst>
                  <a:gd name="T0" fmla="*/ 180 w 240"/>
                  <a:gd name="T1" fmla="*/ 178 h 192"/>
                  <a:gd name="T2" fmla="*/ 92 w 240"/>
                  <a:gd name="T3" fmla="*/ 188 h 192"/>
                  <a:gd name="T4" fmla="*/ 68 w 240"/>
                  <a:gd name="T5" fmla="*/ 178 h 192"/>
                  <a:gd name="T6" fmla="*/ 16 w 240"/>
                  <a:gd name="T7" fmla="*/ 12 h 192"/>
                  <a:gd name="T8" fmla="*/ 0 w 240"/>
                  <a:gd name="T9" fmla="*/ 2 h 192"/>
                  <a:gd name="T10" fmla="*/ 44 w 240"/>
                  <a:gd name="T11" fmla="*/ 6 h 192"/>
                  <a:gd name="T12" fmla="*/ 82 w 240"/>
                  <a:gd name="T13" fmla="*/ 130 h 192"/>
                  <a:gd name="T14" fmla="*/ 210 w 240"/>
                  <a:gd name="T15" fmla="*/ 178 h 192"/>
                  <a:gd name="T16" fmla="*/ 92 w 240"/>
                  <a:gd name="T17" fmla="*/ 170 h 192"/>
                  <a:gd name="T18" fmla="*/ 186 w 240"/>
                  <a:gd name="T19" fmla="*/ 186 h 192"/>
                  <a:gd name="T20" fmla="*/ 208 w 240"/>
                  <a:gd name="T21" fmla="*/ 178 h 192"/>
                  <a:gd name="T22" fmla="*/ 80 w 240"/>
                  <a:gd name="T23" fmla="*/ 128 h 192"/>
                  <a:gd name="T24" fmla="*/ 54 w 240"/>
                  <a:gd name="T25" fmla="*/ 38 h 192"/>
                  <a:gd name="T26" fmla="*/ 4 w 240"/>
                  <a:gd name="T27" fmla="*/ 2 h 192"/>
                  <a:gd name="T28" fmla="*/ 36 w 240"/>
                  <a:gd name="T29" fmla="*/ 12 h 192"/>
                  <a:gd name="T30" fmla="*/ 70 w 240"/>
                  <a:gd name="T31" fmla="*/ 174 h 192"/>
                  <a:gd name="T32" fmla="*/ 82 w 240"/>
                  <a:gd name="T33" fmla="*/ 190 h 192"/>
                  <a:gd name="T34" fmla="*/ 92 w 240"/>
                  <a:gd name="T35" fmla="*/ 170 h 192"/>
                  <a:gd name="T36" fmla="*/ 196 w 240"/>
                  <a:gd name="T37" fmla="*/ 172 h 192"/>
                  <a:gd name="T38" fmla="*/ 196 w 240"/>
                  <a:gd name="T39" fmla="*/ 184 h 192"/>
                  <a:gd name="T40" fmla="*/ 194 w 240"/>
                  <a:gd name="T41" fmla="*/ 180 h 192"/>
                  <a:gd name="T42" fmla="*/ 196 w 240"/>
                  <a:gd name="T43" fmla="*/ 174 h 192"/>
                  <a:gd name="T44" fmla="*/ 86 w 240"/>
                  <a:gd name="T45" fmla="*/ 174 h 192"/>
                  <a:gd name="T46" fmla="*/ 82 w 240"/>
                  <a:gd name="T47" fmla="*/ 184 h 192"/>
                  <a:gd name="T48" fmla="*/ 78 w 240"/>
                  <a:gd name="T49" fmla="*/ 178 h 192"/>
                  <a:gd name="T50" fmla="*/ 84 w 240"/>
                  <a:gd name="T51" fmla="*/ 176 h 192"/>
                  <a:gd name="T52" fmla="*/ 210 w 240"/>
                  <a:gd name="T53" fmla="*/ 120 h 192"/>
                  <a:gd name="T54" fmla="*/ 196 w 240"/>
                  <a:gd name="T55" fmla="*/ 120 h 192"/>
                  <a:gd name="T56" fmla="*/ 194 w 240"/>
                  <a:gd name="T57" fmla="*/ 118 h 192"/>
                  <a:gd name="T58" fmla="*/ 158 w 240"/>
                  <a:gd name="T59" fmla="*/ 120 h 192"/>
                  <a:gd name="T60" fmla="*/ 160 w 240"/>
                  <a:gd name="T61" fmla="*/ 118 h 192"/>
                  <a:gd name="T62" fmla="*/ 138 w 240"/>
                  <a:gd name="T63" fmla="*/ 118 h 192"/>
                  <a:gd name="T64" fmla="*/ 112 w 240"/>
                  <a:gd name="T65" fmla="*/ 102 h 192"/>
                  <a:gd name="T66" fmla="*/ 114 w 240"/>
                  <a:gd name="T67" fmla="*/ 104 h 192"/>
                  <a:gd name="T68" fmla="*/ 92 w 240"/>
                  <a:gd name="T69" fmla="*/ 118 h 192"/>
                  <a:gd name="T70" fmla="*/ 84 w 240"/>
                  <a:gd name="T71" fmla="*/ 102 h 192"/>
                  <a:gd name="T72" fmla="*/ 82 w 240"/>
                  <a:gd name="T73" fmla="*/ 104 h 192"/>
                  <a:gd name="T74" fmla="*/ 216 w 240"/>
                  <a:gd name="T75" fmla="*/ 96 h 192"/>
                  <a:gd name="T76" fmla="*/ 196 w 240"/>
                  <a:gd name="T77" fmla="*/ 96 h 192"/>
                  <a:gd name="T78" fmla="*/ 194 w 240"/>
                  <a:gd name="T79" fmla="*/ 94 h 192"/>
                  <a:gd name="T80" fmla="*/ 158 w 240"/>
                  <a:gd name="T81" fmla="*/ 96 h 192"/>
                  <a:gd name="T82" fmla="*/ 160 w 240"/>
                  <a:gd name="T83" fmla="*/ 94 h 192"/>
                  <a:gd name="T84" fmla="*/ 138 w 240"/>
                  <a:gd name="T85" fmla="*/ 94 h 192"/>
                  <a:gd name="T86" fmla="*/ 112 w 240"/>
                  <a:gd name="T87" fmla="*/ 80 h 192"/>
                  <a:gd name="T88" fmla="*/ 114 w 240"/>
                  <a:gd name="T89" fmla="*/ 82 h 192"/>
                  <a:gd name="T90" fmla="*/ 92 w 240"/>
                  <a:gd name="T91" fmla="*/ 94 h 192"/>
                  <a:gd name="T92" fmla="*/ 84 w 240"/>
                  <a:gd name="T93" fmla="*/ 80 h 192"/>
                  <a:gd name="T94" fmla="*/ 82 w 240"/>
                  <a:gd name="T95" fmla="*/ 82 h 192"/>
                  <a:gd name="T96" fmla="*/ 222 w 240"/>
                  <a:gd name="T97" fmla="*/ 76 h 192"/>
                  <a:gd name="T98" fmla="*/ 196 w 240"/>
                  <a:gd name="T99" fmla="*/ 76 h 192"/>
                  <a:gd name="T100" fmla="*/ 194 w 240"/>
                  <a:gd name="T101" fmla="*/ 74 h 192"/>
                  <a:gd name="T102" fmla="*/ 158 w 240"/>
                  <a:gd name="T103" fmla="*/ 76 h 192"/>
                  <a:gd name="T104" fmla="*/ 160 w 240"/>
                  <a:gd name="T105" fmla="*/ 74 h 192"/>
                  <a:gd name="T106" fmla="*/ 138 w 240"/>
                  <a:gd name="T107" fmla="*/ 74 h 192"/>
                  <a:gd name="T108" fmla="*/ 112 w 240"/>
                  <a:gd name="T109" fmla="*/ 56 h 192"/>
                  <a:gd name="T110" fmla="*/ 114 w 240"/>
                  <a:gd name="T111" fmla="*/ 58 h 192"/>
                  <a:gd name="T112" fmla="*/ 92 w 240"/>
                  <a:gd name="T113" fmla="*/ 74 h 192"/>
                  <a:gd name="T114" fmla="*/ 84 w 240"/>
                  <a:gd name="T115" fmla="*/ 54 h 192"/>
                  <a:gd name="T116" fmla="*/ 82 w 240"/>
                  <a:gd name="T117" fmla="*/ 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192">
                    <a:moveTo>
                      <a:pt x="196" y="192"/>
                    </a:moveTo>
                    <a:lnTo>
                      <a:pt x="196" y="192"/>
                    </a:lnTo>
                    <a:lnTo>
                      <a:pt x="190" y="192"/>
                    </a:lnTo>
                    <a:lnTo>
                      <a:pt x="186" y="188"/>
                    </a:lnTo>
                    <a:lnTo>
                      <a:pt x="182" y="184"/>
                    </a:lnTo>
                    <a:lnTo>
                      <a:pt x="180" y="178"/>
                    </a:lnTo>
                    <a:lnTo>
                      <a:pt x="180" y="178"/>
                    </a:lnTo>
                    <a:lnTo>
                      <a:pt x="182" y="172"/>
                    </a:lnTo>
                    <a:lnTo>
                      <a:pt x="96" y="172"/>
                    </a:lnTo>
                    <a:lnTo>
                      <a:pt x="96" y="172"/>
                    </a:lnTo>
                    <a:lnTo>
                      <a:pt x="96" y="178"/>
                    </a:lnTo>
                    <a:lnTo>
                      <a:pt x="96" y="178"/>
                    </a:lnTo>
                    <a:lnTo>
                      <a:pt x="96" y="184"/>
                    </a:lnTo>
                    <a:lnTo>
                      <a:pt x="92" y="188"/>
                    </a:lnTo>
                    <a:lnTo>
                      <a:pt x="88" y="192"/>
                    </a:lnTo>
                    <a:lnTo>
                      <a:pt x="82" y="192"/>
                    </a:lnTo>
                    <a:lnTo>
                      <a:pt x="82" y="192"/>
                    </a:lnTo>
                    <a:lnTo>
                      <a:pt x="76" y="192"/>
                    </a:lnTo>
                    <a:lnTo>
                      <a:pt x="72" y="188"/>
                    </a:lnTo>
                    <a:lnTo>
                      <a:pt x="68" y="184"/>
                    </a:lnTo>
                    <a:lnTo>
                      <a:pt x="68" y="178"/>
                    </a:lnTo>
                    <a:lnTo>
                      <a:pt x="68" y="178"/>
                    </a:lnTo>
                    <a:lnTo>
                      <a:pt x="68" y="174"/>
                    </a:lnTo>
                    <a:lnTo>
                      <a:pt x="70" y="170"/>
                    </a:lnTo>
                    <a:lnTo>
                      <a:pt x="70" y="126"/>
                    </a:lnTo>
                    <a:lnTo>
                      <a:pt x="34" y="14"/>
                    </a:lnTo>
                    <a:lnTo>
                      <a:pt x="34" y="14"/>
                    </a:lnTo>
                    <a:lnTo>
                      <a:pt x="16" y="12"/>
                    </a:lnTo>
                    <a:lnTo>
                      <a:pt x="16" y="12"/>
                    </a:lnTo>
                    <a:lnTo>
                      <a:pt x="2" y="10"/>
                    </a:lnTo>
                    <a:lnTo>
                      <a:pt x="2" y="10"/>
                    </a:lnTo>
                    <a:lnTo>
                      <a:pt x="0" y="8"/>
                    </a:lnTo>
                    <a:lnTo>
                      <a:pt x="0" y="4"/>
                    </a:lnTo>
                    <a:lnTo>
                      <a:pt x="0" y="4"/>
                    </a:lnTo>
                    <a:lnTo>
                      <a:pt x="0" y="2"/>
                    </a:lnTo>
                    <a:lnTo>
                      <a:pt x="4" y="0"/>
                    </a:lnTo>
                    <a:lnTo>
                      <a:pt x="4" y="0"/>
                    </a:lnTo>
                    <a:lnTo>
                      <a:pt x="4" y="0"/>
                    </a:lnTo>
                    <a:lnTo>
                      <a:pt x="24" y="2"/>
                    </a:lnTo>
                    <a:lnTo>
                      <a:pt x="36" y="4"/>
                    </a:lnTo>
                    <a:lnTo>
                      <a:pt x="44" y="6"/>
                    </a:lnTo>
                    <a:lnTo>
                      <a:pt x="44" y="6"/>
                    </a:lnTo>
                    <a:lnTo>
                      <a:pt x="56" y="38"/>
                    </a:lnTo>
                    <a:lnTo>
                      <a:pt x="56" y="38"/>
                    </a:lnTo>
                    <a:lnTo>
                      <a:pt x="56" y="44"/>
                    </a:lnTo>
                    <a:lnTo>
                      <a:pt x="240" y="54"/>
                    </a:lnTo>
                    <a:lnTo>
                      <a:pt x="240" y="56"/>
                    </a:lnTo>
                    <a:lnTo>
                      <a:pt x="218" y="130"/>
                    </a:lnTo>
                    <a:lnTo>
                      <a:pt x="82" y="130"/>
                    </a:lnTo>
                    <a:lnTo>
                      <a:pt x="82" y="162"/>
                    </a:lnTo>
                    <a:lnTo>
                      <a:pt x="204" y="162"/>
                    </a:lnTo>
                    <a:lnTo>
                      <a:pt x="204" y="166"/>
                    </a:lnTo>
                    <a:lnTo>
                      <a:pt x="204" y="166"/>
                    </a:lnTo>
                    <a:lnTo>
                      <a:pt x="208" y="172"/>
                    </a:lnTo>
                    <a:lnTo>
                      <a:pt x="210" y="178"/>
                    </a:lnTo>
                    <a:lnTo>
                      <a:pt x="210" y="178"/>
                    </a:lnTo>
                    <a:lnTo>
                      <a:pt x="208" y="184"/>
                    </a:lnTo>
                    <a:lnTo>
                      <a:pt x="206" y="188"/>
                    </a:lnTo>
                    <a:lnTo>
                      <a:pt x="202" y="192"/>
                    </a:lnTo>
                    <a:lnTo>
                      <a:pt x="196" y="192"/>
                    </a:lnTo>
                    <a:lnTo>
                      <a:pt x="196" y="192"/>
                    </a:lnTo>
                    <a:close/>
                    <a:moveTo>
                      <a:pt x="92" y="170"/>
                    </a:moveTo>
                    <a:lnTo>
                      <a:pt x="92" y="170"/>
                    </a:lnTo>
                    <a:lnTo>
                      <a:pt x="186" y="170"/>
                    </a:lnTo>
                    <a:lnTo>
                      <a:pt x="184" y="172"/>
                    </a:lnTo>
                    <a:lnTo>
                      <a:pt x="184" y="172"/>
                    </a:lnTo>
                    <a:lnTo>
                      <a:pt x="184" y="178"/>
                    </a:lnTo>
                    <a:lnTo>
                      <a:pt x="184" y="178"/>
                    </a:lnTo>
                    <a:lnTo>
                      <a:pt x="184" y="182"/>
                    </a:lnTo>
                    <a:lnTo>
                      <a:pt x="186" y="186"/>
                    </a:lnTo>
                    <a:lnTo>
                      <a:pt x="190" y="190"/>
                    </a:lnTo>
                    <a:lnTo>
                      <a:pt x="196" y="190"/>
                    </a:lnTo>
                    <a:lnTo>
                      <a:pt x="196" y="190"/>
                    </a:lnTo>
                    <a:lnTo>
                      <a:pt x="200" y="190"/>
                    </a:lnTo>
                    <a:lnTo>
                      <a:pt x="204" y="186"/>
                    </a:lnTo>
                    <a:lnTo>
                      <a:pt x="206" y="182"/>
                    </a:lnTo>
                    <a:lnTo>
                      <a:pt x="208" y="178"/>
                    </a:lnTo>
                    <a:lnTo>
                      <a:pt x="208" y="178"/>
                    </a:lnTo>
                    <a:lnTo>
                      <a:pt x="206" y="172"/>
                    </a:lnTo>
                    <a:lnTo>
                      <a:pt x="202" y="168"/>
                    </a:lnTo>
                    <a:lnTo>
                      <a:pt x="202" y="168"/>
                    </a:lnTo>
                    <a:lnTo>
                      <a:pt x="202" y="164"/>
                    </a:lnTo>
                    <a:lnTo>
                      <a:pt x="80" y="164"/>
                    </a:lnTo>
                    <a:lnTo>
                      <a:pt x="80" y="128"/>
                    </a:lnTo>
                    <a:lnTo>
                      <a:pt x="216" y="128"/>
                    </a:lnTo>
                    <a:lnTo>
                      <a:pt x="238" y="56"/>
                    </a:lnTo>
                    <a:lnTo>
                      <a:pt x="56" y="46"/>
                    </a:lnTo>
                    <a:lnTo>
                      <a:pt x="54" y="44"/>
                    </a:lnTo>
                    <a:lnTo>
                      <a:pt x="54" y="44"/>
                    </a:lnTo>
                    <a:lnTo>
                      <a:pt x="54" y="38"/>
                    </a:lnTo>
                    <a:lnTo>
                      <a:pt x="54" y="38"/>
                    </a:lnTo>
                    <a:lnTo>
                      <a:pt x="42" y="8"/>
                    </a:lnTo>
                    <a:lnTo>
                      <a:pt x="42" y="8"/>
                    </a:lnTo>
                    <a:lnTo>
                      <a:pt x="38" y="6"/>
                    </a:lnTo>
                    <a:lnTo>
                      <a:pt x="28" y="4"/>
                    </a:lnTo>
                    <a:lnTo>
                      <a:pt x="4" y="2"/>
                    </a:lnTo>
                    <a:lnTo>
                      <a:pt x="4" y="2"/>
                    </a:lnTo>
                    <a:lnTo>
                      <a:pt x="4" y="2"/>
                    </a:lnTo>
                    <a:lnTo>
                      <a:pt x="2" y="4"/>
                    </a:lnTo>
                    <a:lnTo>
                      <a:pt x="2" y="4"/>
                    </a:lnTo>
                    <a:lnTo>
                      <a:pt x="2" y="8"/>
                    </a:lnTo>
                    <a:lnTo>
                      <a:pt x="2" y="8"/>
                    </a:lnTo>
                    <a:lnTo>
                      <a:pt x="16" y="10"/>
                    </a:lnTo>
                    <a:lnTo>
                      <a:pt x="16" y="10"/>
                    </a:lnTo>
                    <a:lnTo>
                      <a:pt x="36" y="12"/>
                    </a:lnTo>
                    <a:lnTo>
                      <a:pt x="36" y="12"/>
                    </a:lnTo>
                    <a:lnTo>
                      <a:pt x="36" y="12"/>
                    </a:lnTo>
                    <a:lnTo>
                      <a:pt x="72" y="126"/>
                    </a:lnTo>
                    <a:lnTo>
                      <a:pt x="72" y="170"/>
                    </a:lnTo>
                    <a:lnTo>
                      <a:pt x="72" y="170"/>
                    </a:lnTo>
                    <a:lnTo>
                      <a:pt x="72" y="170"/>
                    </a:lnTo>
                    <a:lnTo>
                      <a:pt x="70" y="174"/>
                    </a:lnTo>
                    <a:lnTo>
                      <a:pt x="70" y="178"/>
                    </a:lnTo>
                    <a:lnTo>
                      <a:pt x="70" y="178"/>
                    </a:lnTo>
                    <a:lnTo>
                      <a:pt x="70" y="182"/>
                    </a:lnTo>
                    <a:lnTo>
                      <a:pt x="74" y="186"/>
                    </a:lnTo>
                    <a:lnTo>
                      <a:pt x="76" y="190"/>
                    </a:lnTo>
                    <a:lnTo>
                      <a:pt x="82" y="190"/>
                    </a:lnTo>
                    <a:lnTo>
                      <a:pt x="82" y="190"/>
                    </a:lnTo>
                    <a:lnTo>
                      <a:pt x="86" y="190"/>
                    </a:lnTo>
                    <a:lnTo>
                      <a:pt x="90" y="186"/>
                    </a:lnTo>
                    <a:lnTo>
                      <a:pt x="94" y="182"/>
                    </a:lnTo>
                    <a:lnTo>
                      <a:pt x="94" y="178"/>
                    </a:lnTo>
                    <a:lnTo>
                      <a:pt x="94" y="178"/>
                    </a:lnTo>
                    <a:lnTo>
                      <a:pt x="92" y="172"/>
                    </a:lnTo>
                    <a:lnTo>
                      <a:pt x="92" y="170"/>
                    </a:lnTo>
                    <a:close/>
                    <a:moveTo>
                      <a:pt x="196" y="184"/>
                    </a:moveTo>
                    <a:lnTo>
                      <a:pt x="196" y="184"/>
                    </a:lnTo>
                    <a:lnTo>
                      <a:pt x="200" y="182"/>
                    </a:lnTo>
                    <a:lnTo>
                      <a:pt x="200" y="178"/>
                    </a:lnTo>
                    <a:lnTo>
                      <a:pt x="200" y="178"/>
                    </a:lnTo>
                    <a:lnTo>
                      <a:pt x="200" y="174"/>
                    </a:lnTo>
                    <a:lnTo>
                      <a:pt x="196" y="172"/>
                    </a:lnTo>
                    <a:lnTo>
                      <a:pt x="196" y="172"/>
                    </a:lnTo>
                    <a:lnTo>
                      <a:pt x="192" y="174"/>
                    </a:lnTo>
                    <a:lnTo>
                      <a:pt x="190" y="178"/>
                    </a:lnTo>
                    <a:lnTo>
                      <a:pt x="190" y="178"/>
                    </a:lnTo>
                    <a:lnTo>
                      <a:pt x="192" y="182"/>
                    </a:lnTo>
                    <a:lnTo>
                      <a:pt x="196" y="184"/>
                    </a:lnTo>
                    <a:lnTo>
                      <a:pt x="196" y="184"/>
                    </a:lnTo>
                    <a:close/>
                    <a:moveTo>
                      <a:pt x="196" y="174"/>
                    </a:moveTo>
                    <a:lnTo>
                      <a:pt x="196" y="174"/>
                    </a:lnTo>
                    <a:lnTo>
                      <a:pt x="196" y="174"/>
                    </a:lnTo>
                    <a:lnTo>
                      <a:pt x="194" y="176"/>
                    </a:lnTo>
                    <a:lnTo>
                      <a:pt x="192" y="178"/>
                    </a:lnTo>
                    <a:lnTo>
                      <a:pt x="192" y="178"/>
                    </a:lnTo>
                    <a:lnTo>
                      <a:pt x="194" y="180"/>
                    </a:lnTo>
                    <a:lnTo>
                      <a:pt x="196" y="180"/>
                    </a:lnTo>
                    <a:lnTo>
                      <a:pt x="196" y="180"/>
                    </a:lnTo>
                    <a:lnTo>
                      <a:pt x="198" y="180"/>
                    </a:lnTo>
                    <a:lnTo>
                      <a:pt x="198" y="178"/>
                    </a:lnTo>
                    <a:lnTo>
                      <a:pt x="198" y="178"/>
                    </a:lnTo>
                    <a:lnTo>
                      <a:pt x="198" y="176"/>
                    </a:lnTo>
                    <a:lnTo>
                      <a:pt x="196" y="174"/>
                    </a:lnTo>
                    <a:lnTo>
                      <a:pt x="196" y="174"/>
                    </a:lnTo>
                    <a:close/>
                    <a:moveTo>
                      <a:pt x="82" y="184"/>
                    </a:moveTo>
                    <a:lnTo>
                      <a:pt x="82" y="184"/>
                    </a:lnTo>
                    <a:lnTo>
                      <a:pt x="86" y="182"/>
                    </a:lnTo>
                    <a:lnTo>
                      <a:pt x="88" y="178"/>
                    </a:lnTo>
                    <a:lnTo>
                      <a:pt x="88" y="178"/>
                    </a:lnTo>
                    <a:lnTo>
                      <a:pt x="86" y="174"/>
                    </a:lnTo>
                    <a:lnTo>
                      <a:pt x="82" y="172"/>
                    </a:lnTo>
                    <a:lnTo>
                      <a:pt x="82" y="172"/>
                    </a:lnTo>
                    <a:lnTo>
                      <a:pt x="78" y="174"/>
                    </a:lnTo>
                    <a:lnTo>
                      <a:pt x="76" y="178"/>
                    </a:lnTo>
                    <a:lnTo>
                      <a:pt x="76" y="178"/>
                    </a:lnTo>
                    <a:lnTo>
                      <a:pt x="78" y="182"/>
                    </a:lnTo>
                    <a:lnTo>
                      <a:pt x="82" y="184"/>
                    </a:lnTo>
                    <a:lnTo>
                      <a:pt x="82" y="184"/>
                    </a:lnTo>
                    <a:close/>
                    <a:moveTo>
                      <a:pt x="82" y="174"/>
                    </a:moveTo>
                    <a:lnTo>
                      <a:pt x="82" y="174"/>
                    </a:lnTo>
                    <a:lnTo>
                      <a:pt x="82" y="174"/>
                    </a:lnTo>
                    <a:lnTo>
                      <a:pt x="80" y="176"/>
                    </a:lnTo>
                    <a:lnTo>
                      <a:pt x="78" y="178"/>
                    </a:lnTo>
                    <a:lnTo>
                      <a:pt x="78" y="178"/>
                    </a:lnTo>
                    <a:lnTo>
                      <a:pt x="80" y="180"/>
                    </a:lnTo>
                    <a:lnTo>
                      <a:pt x="82" y="180"/>
                    </a:lnTo>
                    <a:lnTo>
                      <a:pt x="82" y="180"/>
                    </a:lnTo>
                    <a:lnTo>
                      <a:pt x="84" y="180"/>
                    </a:lnTo>
                    <a:lnTo>
                      <a:pt x="84" y="178"/>
                    </a:lnTo>
                    <a:lnTo>
                      <a:pt x="84" y="178"/>
                    </a:lnTo>
                    <a:lnTo>
                      <a:pt x="84" y="176"/>
                    </a:lnTo>
                    <a:lnTo>
                      <a:pt x="82" y="174"/>
                    </a:lnTo>
                    <a:lnTo>
                      <a:pt x="82" y="174"/>
                    </a:lnTo>
                    <a:close/>
                    <a:moveTo>
                      <a:pt x="210" y="120"/>
                    </a:moveTo>
                    <a:lnTo>
                      <a:pt x="216" y="102"/>
                    </a:lnTo>
                    <a:lnTo>
                      <a:pt x="202" y="102"/>
                    </a:lnTo>
                    <a:lnTo>
                      <a:pt x="202" y="120"/>
                    </a:lnTo>
                    <a:lnTo>
                      <a:pt x="210" y="120"/>
                    </a:lnTo>
                    <a:close/>
                    <a:moveTo>
                      <a:pt x="204" y="118"/>
                    </a:moveTo>
                    <a:lnTo>
                      <a:pt x="204" y="118"/>
                    </a:lnTo>
                    <a:lnTo>
                      <a:pt x="210" y="118"/>
                    </a:lnTo>
                    <a:lnTo>
                      <a:pt x="214" y="104"/>
                    </a:lnTo>
                    <a:lnTo>
                      <a:pt x="204" y="104"/>
                    </a:lnTo>
                    <a:lnTo>
                      <a:pt x="204" y="118"/>
                    </a:lnTo>
                    <a:close/>
                    <a:moveTo>
                      <a:pt x="196" y="120"/>
                    </a:moveTo>
                    <a:lnTo>
                      <a:pt x="196" y="102"/>
                    </a:lnTo>
                    <a:lnTo>
                      <a:pt x="180" y="102"/>
                    </a:lnTo>
                    <a:lnTo>
                      <a:pt x="180" y="120"/>
                    </a:lnTo>
                    <a:lnTo>
                      <a:pt x="196" y="120"/>
                    </a:lnTo>
                    <a:close/>
                    <a:moveTo>
                      <a:pt x="182" y="118"/>
                    </a:moveTo>
                    <a:lnTo>
                      <a:pt x="182" y="118"/>
                    </a:lnTo>
                    <a:lnTo>
                      <a:pt x="194" y="118"/>
                    </a:lnTo>
                    <a:lnTo>
                      <a:pt x="194" y="104"/>
                    </a:lnTo>
                    <a:lnTo>
                      <a:pt x="182" y="104"/>
                    </a:lnTo>
                    <a:lnTo>
                      <a:pt x="182" y="118"/>
                    </a:lnTo>
                    <a:close/>
                    <a:moveTo>
                      <a:pt x="174" y="120"/>
                    </a:moveTo>
                    <a:lnTo>
                      <a:pt x="174" y="102"/>
                    </a:lnTo>
                    <a:lnTo>
                      <a:pt x="158" y="102"/>
                    </a:lnTo>
                    <a:lnTo>
                      <a:pt x="158" y="120"/>
                    </a:lnTo>
                    <a:lnTo>
                      <a:pt x="174" y="120"/>
                    </a:lnTo>
                    <a:close/>
                    <a:moveTo>
                      <a:pt x="160" y="118"/>
                    </a:moveTo>
                    <a:lnTo>
                      <a:pt x="160" y="118"/>
                    </a:lnTo>
                    <a:lnTo>
                      <a:pt x="172" y="118"/>
                    </a:lnTo>
                    <a:lnTo>
                      <a:pt x="172" y="104"/>
                    </a:lnTo>
                    <a:lnTo>
                      <a:pt x="160" y="104"/>
                    </a:lnTo>
                    <a:lnTo>
                      <a:pt x="160" y="118"/>
                    </a:lnTo>
                    <a:close/>
                    <a:moveTo>
                      <a:pt x="152" y="120"/>
                    </a:moveTo>
                    <a:lnTo>
                      <a:pt x="152" y="102"/>
                    </a:lnTo>
                    <a:lnTo>
                      <a:pt x="136" y="102"/>
                    </a:lnTo>
                    <a:lnTo>
                      <a:pt x="136" y="120"/>
                    </a:lnTo>
                    <a:lnTo>
                      <a:pt x="152" y="120"/>
                    </a:lnTo>
                    <a:close/>
                    <a:moveTo>
                      <a:pt x="138" y="118"/>
                    </a:moveTo>
                    <a:lnTo>
                      <a:pt x="138" y="118"/>
                    </a:lnTo>
                    <a:lnTo>
                      <a:pt x="150" y="118"/>
                    </a:lnTo>
                    <a:lnTo>
                      <a:pt x="150" y="104"/>
                    </a:lnTo>
                    <a:lnTo>
                      <a:pt x="138" y="104"/>
                    </a:lnTo>
                    <a:lnTo>
                      <a:pt x="138" y="118"/>
                    </a:lnTo>
                    <a:close/>
                    <a:moveTo>
                      <a:pt x="130" y="120"/>
                    </a:moveTo>
                    <a:lnTo>
                      <a:pt x="130" y="102"/>
                    </a:lnTo>
                    <a:lnTo>
                      <a:pt x="112" y="102"/>
                    </a:lnTo>
                    <a:lnTo>
                      <a:pt x="112" y="120"/>
                    </a:lnTo>
                    <a:lnTo>
                      <a:pt x="130" y="120"/>
                    </a:lnTo>
                    <a:close/>
                    <a:moveTo>
                      <a:pt x="114" y="118"/>
                    </a:moveTo>
                    <a:lnTo>
                      <a:pt x="114" y="118"/>
                    </a:lnTo>
                    <a:lnTo>
                      <a:pt x="128" y="118"/>
                    </a:lnTo>
                    <a:lnTo>
                      <a:pt x="128" y="104"/>
                    </a:lnTo>
                    <a:lnTo>
                      <a:pt x="114" y="104"/>
                    </a:lnTo>
                    <a:lnTo>
                      <a:pt x="114" y="118"/>
                    </a:lnTo>
                    <a:close/>
                    <a:moveTo>
                      <a:pt x="108" y="120"/>
                    </a:moveTo>
                    <a:lnTo>
                      <a:pt x="108" y="102"/>
                    </a:lnTo>
                    <a:lnTo>
                      <a:pt x="90" y="102"/>
                    </a:lnTo>
                    <a:lnTo>
                      <a:pt x="90" y="120"/>
                    </a:lnTo>
                    <a:lnTo>
                      <a:pt x="108" y="120"/>
                    </a:lnTo>
                    <a:close/>
                    <a:moveTo>
                      <a:pt x="92" y="118"/>
                    </a:moveTo>
                    <a:lnTo>
                      <a:pt x="92" y="118"/>
                    </a:lnTo>
                    <a:lnTo>
                      <a:pt x="106" y="118"/>
                    </a:lnTo>
                    <a:lnTo>
                      <a:pt x="106" y="104"/>
                    </a:lnTo>
                    <a:lnTo>
                      <a:pt x="92" y="104"/>
                    </a:lnTo>
                    <a:lnTo>
                      <a:pt x="92" y="118"/>
                    </a:lnTo>
                    <a:close/>
                    <a:moveTo>
                      <a:pt x="84" y="120"/>
                    </a:moveTo>
                    <a:lnTo>
                      <a:pt x="84" y="102"/>
                    </a:lnTo>
                    <a:lnTo>
                      <a:pt x="74" y="102"/>
                    </a:lnTo>
                    <a:lnTo>
                      <a:pt x="78" y="120"/>
                    </a:lnTo>
                    <a:lnTo>
                      <a:pt x="84" y="120"/>
                    </a:lnTo>
                    <a:close/>
                    <a:moveTo>
                      <a:pt x="80" y="118"/>
                    </a:moveTo>
                    <a:lnTo>
                      <a:pt x="80" y="118"/>
                    </a:lnTo>
                    <a:lnTo>
                      <a:pt x="82" y="118"/>
                    </a:lnTo>
                    <a:lnTo>
                      <a:pt x="82" y="104"/>
                    </a:lnTo>
                    <a:lnTo>
                      <a:pt x="76" y="104"/>
                    </a:lnTo>
                    <a:lnTo>
                      <a:pt x="80" y="118"/>
                    </a:lnTo>
                    <a:close/>
                    <a:moveTo>
                      <a:pt x="216" y="96"/>
                    </a:moveTo>
                    <a:lnTo>
                      <a:pt x="222" y="80"/>
                    </a:lnTo>
                    <a:lnTo>
                      <a:pt x="202" y="80"/>
                    </a:lnTo>
                    <a:lnTo>
                      <a:pt x="202" y="96"/>
                    </a:lnTo>
                    <a:lnTo>
                      <a:pt x="216" y="96"/>
                    </a:lnTo>
                    <a:close/>
                    <a:moveTo>
                      <a:pt x="204" y="94"/>
                    </a:moveTo>
                    <a:lnTo>
                      <a:pt x="204" y="94"/>
                    </a:lnTo>
                    <a:lnTo>
                      <a:pt x="216" y="94"/>
                    </a:lnTo>
                    <a:lnTo>
                      <a:pt x="220" y="82"/>
                    </a:lnTo>
                    <a:lnTo>
                      <a:pt x="204" y="82"/>
                    </a:lnTo>
                    <a:lnTo>
                      <a:pt x="204" y="94"/>
                    </a:lnTo>
                    <a:close/>
                    <a:moveTo>
                      <a:pt x="196" y="96"/>
                    </a:moveTo>
                    <a:lnTo>
                      <a:pt x="196" y="80"/>
                    </a:lnTo>
                    <a:lnTo>
                      <a:pt x="180" y="80"/>
                    </a:lnTo>
                    <a:lnTo>
                      <a:pt x="180" y="96"/>
                    </a:lnTo>
                    <a:lnTo>
                      <a:pt x="196" y="96"/>
                    </a:lnTo>
                    <a:close/>
                    <a:moveTo>
                      <a:pt x="182" y="94"/>
                    </a:moveTo>
                    <a:lnTo>
                      <a:pt x="182" y="94"/>
                    </a:lnTo>
                    <a:lnTo>
                      <a:pt x="194" y="94"/>
                    </a:lnTo>
                    <a:lnTo>
                      <a:pt x="194" y="82"/>
                    </a:lnTo>
                    <a:lnTo>
                      <a:pt x="182" y="82"/>
                    </a:lnTo>
                    <a:lnTo>
                      <a:pt x="182" y="94"/>
                    </a:lnTo>
                    <a:close/>
                    <a:moveTo>
                      <a:pt x="174" y="96"/>
                    </a:moveTo>
                    <a:lnTo>
                      <a:pt x="174" y="80"/>
                    </a:lnTo>
                    <a:lnTo>
                      <a:pt x="158" y="80"/>
                    </a:lnTo>
                    <a:lnTo>
                      <a:pt x="158" y="96"/>
                    </a:lnTo>
                    <a:lnTo>
                      <a:pt x="174" y="96"/>
                    </a:lnTo>
                    <a:close/>
                    <a:moveTo>
                      <a:pt x="160" y="94"/>
                    </a:moveTo>
                    <a:lnTo>
                      <a:pt x="160" y="94"/>
                    </a:lnTo>
                    <a:lnTo>
                      <a:pt x="172" y="94"/>
                    </a:lnTo>
                    <a:lnTo>
                      <a:pt x="172" y="82"/>
                    </a:lnTo>
                    <a:lnTo>
                      <a:pt x="160" y="82"/>
                    </a:lnTo>
                    <a:lnTo>
                      <a:pt x="160" y="94"/>
                    </a:lnTo>
                    <a:close/>
                    <a:moveTo>
                      <a:pt x="152" y="96"/>
                    </a:moveTo>
                    <a:lnTo>
                      <a:pt x="152" y="80"/>
                    </a:lnTo>
                    <a:lnTo>
                      <a:pt x="136" y="80"/>
                    </a:lnTo>
                    <a:lnTo>
                      <a:pt x="136" y="96"/>
                    </a:lnTo>
                    <a:lnTo>
                      <a:pt x="152" y="96"/>
                    </a:lnTo>
                    <a:close/>
                    <a:moveTo>
                      <a:pt x="138" y="94"/>
                    </a:moveTo>
                    <a:lnTo>
                      <a:pt x="138" y="94"/>
                    </a:lnTo>
                    <a:lnTo>
                      <a:pt x="150" y="94"/>
                    </a:lnTo>
                    <a:lnTo>
                      <a:pt x="150" y="82"/>
                    </a:lnTo>
                    <a:lnTo>
                      <a:pt x="138" y="82"/>
                    </a:lnTo>
                    <a:lnTo>
                      <a:pt x="138" y="94"/>
                    </a:lnTo>
                    <a:close/>
                    <a:moveTo>
                      <a:pt x="130" y="96"/>
                    </a:moveTo>
                    <a:lnTo>
                      <a:pt x="130" y="80"/>
                    </a:lnTo>
                    <a:lnTo>
                      <a:pt x="112" y="80"/>
                    </a:lnTo>
                    <a:lnTo>
                      <a:pt x="112" y="96"/>
                    </a:lnTo>
                    <a:lnTo>
                      <a:pt x="130" y="96"/>
                    </a:lnTo>
                    <a:close/>
                    <a:moveTo>
                      <a:pt x="114" y="94"/>
                    </a:moveTo>
                    <a:lnTo>
                      <a:pt x="114" y="94"/>
                    </a:lnTo>
                    <a:lnTo>
                      <a:pt x="128" y="94"/>
                    </a:lnTo>
                    <a:lnTo>
                      <a:pt x="128" y="82"/>
                    </a:lnTo>
                    <a:lnTo>
                      <a:pt x="114" y="82"/>
                    </a:lnTo>
                    <a:lnTo>
                      <a:pt x="114" y="94"/>
                    </a:lnTo>
                    <a:close/>
                    <a:moveTo>
                      <a:pt x="108" y="96"/>
                    </a:moveTo>
                    <a:lnTo>
                      <a:pt x="108" y="80"/>
                    </a:lnTo>
                    <a:lnTo>
                      <a:pt x="90" y="80"/>
                    </a:lnTo>
                    <a:lnTo>
                      <a:pt x="90" y="96"/>
                    </a:lnTo>
                    <a:lnTo>
                      <a:pt x="108" y="96"/>
                    </a:lnTo>
                    <a:close/>
                    <a:moveTo>
                      <a:pt x="92" y="94"/>
                    </a:moveTo>
                    <a:lnTo>
                      <a:pt x="92" y="94"/>
                    </a:lnTo>
                    <a:lnTo>
                      <a:pt x="106" y="94"/>
                    </a:lnTo>
                    <a:lnTo>
                      <a:pt x="106" y="82"/>
                    </a:lnTo>
                    <a:lnTo>
                      <a:pt x="92" y="82"/>
                    </a:lnTo>
                    <a:lnTo>
                      <a:pt x="92" y="94"/>
                    </a:lnTo>
                    <a:close/>
                    <a:moveTo>
                      <a:pt x="84" y="96"/>
                    </a:moveTo>
                    <a:lnTo>
                      <a:pt x="84" y="80"/>
                    </a:lnTo>
                    <a:lnTo>
                      <a:pt x="66" y="80"/>
                    </a:lnTo>
                    <a:lnTo>
                      <a:pt x="72" y="96"/>
                    </a:lnTo>
                    <a:lnTo>
                      <a:pt x="84" y="96"/>
                    </a:lnTo>
                    <a:close/>
                    <a:moveTo>
                      <a:pt x="74" y="94"/>
                    </a:moveTo>
                    <a:lnTo>
                      <a:pt x="74" y="94"/>
                    </a:lnTo>
                    <a:lnTo>
                      <a:pt x="82" y="94"/>
                    </a:lnTo>
                    <a:lnTo>
                      <a:pt x="82" y="82"/>
                    </a:lnTo>
                    <a:lnTo>
                      <a:pt x="70" y="82"/>
                    </a:lnTo>
                    <a:lnTo>
                      <a:pt x="74" y="94"/>
                    </a:lnTo>
                    <a:close/>
                    <a:moveTo>
                      <a:pt x="222" y="76"/>
                    </a:moveTo>
                    <a:lnTo>
                      <a:pt x="226" y="62"/>
                    </a:lnTo>
                    <a:lnTo>
                      <a:pt x="202" y="60"/>
                    </a:lnTo>
                    <a:lnTo>
                      <a:pt x="202" y="76"/>
                    </a:lnTo>
                    <a:lnTo>
                      <a:pt x="222" y="76"/>
                    </a:lnTo>
                    <a:close/>
                    <a:moveTo>
                      <a:pt x="204" y="74"/>
                    </a:moveTo>
                    <a:lnTo>
                      <a:pt x="204" y="74"/>
                    </a:lnTo>
                    <a:lnTo>
                      <a:pt x="222" y="74"/>
                    </a:lnTo>
                    <a:lnTo>
                      <a:pt x="224" y="64"/>
                    </a:lnTo>
                    <a:lnTo>
                      <a:pt x="204" y="64"/>
                    </a:lnTo>
                    <a:lnTo>
                      <a:pt x="204" y="74"/>
                    </a:lnTo>
                    <a:close/>
                    <a:moveTo>
                      <a:pt x="196" y="76"/>
                    </a:moveTo>
                    <a:lnTo>
                      <a:pt x="196" y="60"/>
                    </a:lnTo>
                    <a:lnTo>
                      <a:pt x="180" y="60"/>
                    </a:lnTo>
                    <a:lnTo>
                      <a:pt x="180" y="76"/>
                    </a:lnTo>
                    <a:lnTo>
                      <a:pt x="196" y="76"/>
                    </a:lnTo>
                    <a:close/>
                    <a:moveTo>
                      <a:pt x="182" y="74"/>
                    </a:moveTo>
                    <a:lnTo>
                      <a:pt x="182" y="74"/>
                    </a:lnTo>
                    <a:lnTo>
                      <a:pt x="194" y="74"/>
                    </a:lnTo>
                    <a:lnTo>
                      <a:pt x="194" y="62"/>
                    </a:lnTo>
                    <a:lnTo>
                      <a:pt x="182" y="62"/>
                    </a:lnTo>
                    <a:lnTo>
                      <a:pt x="182" y="74"/>
                    </a:lnTo>
                    <a:close/>
                    <a:moveTo>
                      <a:pt x="174" y="76"/>
                    </a:moveTo>
                    <a:lnTo>
                      <a:pt x="174" y="60"/>
                    </a:lnTo>
                    <a:lnTo>
                      <a:pt x="158" y="58"/>
                    </a:lnTo>
                    <a:lnTo>
                      <a:pt x="158" y="76"/>
                    </a:lnTo>
                    <a:lnTo>
                      <a:pt x="174" y="76"/>
                    </a:lnTo>
                    <a:close/>
                    <a:moveTo>
                      <a:pt x="160" y="74"/>
                    </a:moveTo>
                    <a:lnTo>
                      <a:pt x="160" y="74"/>
                    </a:lnTo>
                    <a:lnTo>
                      <a:pt x="172" y="74"/>
                    </a:lnTo>
                    <a:lnTo>
                      <a:pt x="172" y="62"/>
                    </a:lnTo>
                    <a:lnTo>
                      <a:pt x="160" y="60"/>
                    </a:lnTo>
                    <a:lnTo>
                      <a:pt x="160" y="74"/>
                    </a:lnTo>
                    <a:close/>
                    <a:moveTo>
                      <a:pt x="152" y="76"/>
                    </a:moveTo>
                    <a:lnTo>
                      <a:pt x="152" y="58"/>
                    </a:lnTo>
                    <a:lnTo>
                      <a:pt x="136" y="58"/>
                    </a:lnTo>
                    <a:lnTo>
                      <a:pt x="136" y="76"/>
                    </a:lnTo>
                    <a:lnTo>
                      <a:pt x="152" y="76"/>
                    </a:lnTo>
                    <a:close/>
                    <a:moveTo>
                      <a:pt x="138" y="74"/>
                    </a:moveTo>
                    <a:lnTo>
                      <a:pt x="138" y="74"/>
                    </a:lnTo>
                    <a:lnTo>
                      <a:pt x="150" y="74"/>
                    </a:lnTo>
                    <a:lnTo>
                      <a:pt x="150" y="60"/>
                    </a:lnTo>
                    <a:lnTo>
                      <a:pt x="138" y="60"/>
                    </a:lnTo>
                    <a:lnTo>
                      <a:pt x="138" y="74"/>
                    </a:lnTo>
                    <a:close/>
                    <a:moveTo>
                      <a:pt x="130" y="76"/>
                    </a:moveTo>
                    <a:lnTo>
                      <a:pt x="130" y="56"/>
                    </a:lnTo>
                    <a:lnTo>
                      <a:pt x="112" y="56"/>
                    </a:lnTo>
                    <a:lnTo>
                      <a:pt x="112" y="76"/>
                    </a:lnTo>
                    <a:lnTo>
                      <a:pt x="130" y="76"/>
                    </a:lnTo>
                    <a:close/>
                    <a:moveTo>
                      <a:pt x="114" y="74"/>
                    </a:moveTo>
                    <a:lnTo>
                      <a:pt x="114" y="74"/>
                    </a:lnTo>
                    <a:lnTo>
                      <a:pt x="128" y="74"/>
                    </a:lnTo>
                    <a:lnTo>
                      <a:pt x="128" y="58"/>
                    </a:lnTo>
                    <a:lnTo>
                      <a:pt x="114" y="58"/>
                    </a:lnTo>
                    <a:lnTo>
                      <a:pt x="114" y="74"/>
                    </a:lnTo>
                    <a:close/>
                    <a:moveTo>
                      <a:pt x="108" y="76"/>
                    </a:moveTo>
                    <a:lnTo>
                      <a:pt x="108" y="56"/>
                    </a:lnTo>
                    <a:lnTo>
                      <a:pt x="90" y="54"/>
                    </a:lnTo>
                    <a:lnTo>
                      <a:pt x="90" y="76"/>
                    </a:lnTo>
                    <a:lnTo>
                      <a:pt x="108" y="76"/>
                    </a:lnTo>
                    <a:close/>
                    <a:moveTo>
                      <a:pt x="92" y="74"/>
                    </a:moveTo>
                    <a:lnTo>
                      <a:pt x="92" y="74"/>
                    </a:lnTo>
                    <a:lnTo>
                      <a:pt x="106" y="74"/>
                    </a:lnTo>
                    <a:lnTo>
                      <a:pt x="106" y="58"/>
                    </a:lnTo>
                    <a:lnTo>
                      <a:pt x="92" y="56"/>
                    </a:lnTo>
                    <a:lnTo>
                      <a:pt x="92" y="74"/>
                    </a:lnTo>
                    <a:close/>
                    <a:moveTo>
                      <a:pt x="84" y="76"/>
                    </a:moveTo>
                    <a:lnTo>
                      <a:pt x="84" y="54"/>
                    </a:lnTo>
                    <a:lnTo>
                      <a:pt x="58" y="52"/>
                    </a:lnTo>
                    <a:lnTo>
                      <a:pt x="64" y="76"/>
                    </a:lnTo>
                    <a:lnTo>
                      <a:pt x="84" y="76"/>
                    </a:lnTo>
                    <a:close/>
                    <a:moveTo>
                      <a:pt x="66" y="74"/>
                    </a:moveTo>
                    <a:lnTo>
                      <a:pt x="66" y="74"/>
                    </a:lnTo>
                    <a:lnTo>
                      <a:pt x="82" y="74"/>
                    </a:lnTo>
                    <a:lnTo>
                      <a:pt x="82" y="56"/>
                    </a:lnTo>
                    <a:lnTo>
                      <a:pt x="60" y="54"/>
                    </a:lnTo>
                    <a:lnTo>
                      <a:pt x="66" y="7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5" name="işlíďe">
                <a:extLst>
                  <a:ext uri="{FF2B5EF4-FFF2-40B4-BE49-F238E27FC236}">
                    <a16:creationId xmlns:a16="http://schemas.microsoft.com/office/drawing/2014/main" id="{9B6B3586-28E4-46B2-8C96-D1A57E018810}"/>
                  </a:ext>
                </a:extLst>
              </p:cNvPr>
              <p:cNvSpPr/>
              <p:nvPr/>
            </p:nvSpPr>
            <p:spPr bwMode="auto">
              <a:xfrm>
                <a:off x="4622800" y="2517775"/>
                <a:ext cx="587375" cy="38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6" name="îŝlide">
                <a:extLst>
                  <a:ext uri="{FF2B5EF4-FFF2-40B4-BE49-F238E27FC236}">
                    <a16:creationId xmlns:a16="http://schemas.microsoft.com/office/drawing/2014/main" id="{41C4D6AC-7674-44D7-8C17-74DC51DCBC62}"/>
                  </a:ext>
                </a:extLst>
              </p:cNvPr>
              <p:cNvSpPr/>
              <p:nvPr/>
            </p:nvSpPr>
            <p:spPr bwMode="auto">
              <a:xfrm>
                <a:off x="4622800" y="2635250"/>
                <a:ext cx="587375"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7" name="íṣ1îḍè">
                <a:extLst>
                  <a:ext uri="{FF2B5EF4-FFF2-40B4-BE49-F238E27FC236}">
                    <a16:creationId xmlns:a16="http://schemas.microsoft.com/office/drawing/2014/main" id="{F3C7B956-F6CC-4214-BB32-121B606BB7AE}"/>
                  </a:ext>
                </a:extLst>
              </p:cNvPr>
              <p:cNvSpPr/>
              <p:nvPr/>
            </p:nvSpPr>
            <p:spPr bwMode="auto">
              <a:xfrm>
                <a:off x="4622800" y="2755900"/>
                <a:ext cx="587375" cy="38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8" name="ïṡḷîḍé">
                <a:extLst>
                  <a:ext uri="{FF2B5EF4-FFF2-40B4-BE49-F238E27FC236}">
                    <a16:creationId xmlns:a16="http://schemas.microsoft.com/office/drawing/2014/main" id="{7676B764-7948-4822-A237-BCAE2C9A1077}"/>
                  </a:ext>
                </a:extLst>
              </p:cNvPr>
              <p:cNvSpPr/>
              <p:nvPr/>
            </p:nvSpPr>
            <p:spPr bwMode="auto">
              <a:xfrm>
                <a:off x="4622800" y="2873375"/>
                <a:ext cx="587375"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9" name="ísľïḋé">
                <a:extLst>
                  <a:ext uri="{FF2B5EF4-FFF2-40B4-BE49-F238E27FC236}">
                    <a16:creationId xmlns:a16="http://schemas.microsoft.com/office/drawing/2014/main" id="{AAFCB115-C6AE-4EB9-BA4D-6C4571EB1505}"/>
                  </a:ext>
                </a:extLst>
              </p:cNvPr>
              <p:cNvSpPr/>
              <p:nvPr/>
            </p:nvSpPr>
            <p:spPr bwMode="auto">
              <a:xfrm>
                <a:off x="4622800" y="2994025"/>
                <a:ext cx="587375" cy="38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0" name="íṧ1íḋê">
                <a:extLst>
                  <a:ext uri="{FF2B5EF4-FFF2-40B4-BE49-F238E27FC236}">
                    <a16:creationId xmlns:a16="http://schemas.microsoft.com/office/drawing/2014/main" id="{79E99885-8ED5-4F01-AA40-1DFEE8B7F7ED}"/>
                  </a:ext>
                </a:extLst>
              </p:cNvPr>
              <p:cNvSpPr/>
              <p:nvPr/>
            </p:nvSpPr>
            <p:spPr bwMode="auto">
              <a:xfrm>
                <a:off x="4622800" y="3111500"/>
                <a:ext cx="587375" cy="38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1" name="iṣ1íďe">
                <a:extLst>
                  <a:ext uri="{FF2B5EF4-FFF2-40B4-BE49-F238E27FC236}">
                    <a16:creationId xmlns:a16="http://schemas.microsoft.com/office/drawing/2014/main" id="{42002F16-D44B-410E-AB78-69E529FC017D}"/>
                  </a:ext>
                </a:extLst>
              </p:cNvPr>
              <p:cNvSpPr/>
              <p:nvPr/>
            </p:nvSpPr>
            <p:spPr bwMode="auto">
              <a:xfrm>
                <a:off x="4622800" y="3228975"/>
                <a:ext cx="587375"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2" name="íśḷîḍe">
                <a:extLst>
                  <a:ext uri="{FF2B5EF4-FFF2-40B4-BE49-F238E27FC236}">
                    <a16:creationId xmlns:a16="http://schemas.microsoft.com/office/drawing/2014/main" id="{84346FAF-20D5-40C5-8583-DE872BF83D46}"/>
                  </a:ext>
                </a:extLst>
              </p:cNvPr>
              <p:cNvSpPr/>
              <p:nvPr/>
            </p:nvSpPr>
            <p:spPr bwMode="auto">
              <a:xfrm>
                <a:off x="5610225" y="3003550"/>
                <a:ext cx="381000" cy="304800"/>
              </a:xfrm>
              <a:custGeom>
                <a:avLst/>
                <a:gdLst>
                  <a:gd name="T0" fmla="*/ 182 w 240"/>
                  <a:gd name="T1" fmla="*/ 176 h 192"/>
                  <a:gd name="T2" fmla="*/ 92 w 240"/>
                  <a:gd name="T3" fmla="*/ 188 h 192"/>
                  <a:gd name="T4" fmla="*/ 68 w 240"/>
                  <a:gd name="T5" fmla="*/ 176 h 192"/>
                  <a:gd name="T6" fmla="*/ 18 w 240"/>
                  <a:gd name="T7" fmla="*/ 10 h 192"/>
                  <a:gd name="T8" fmla="*/ 2 w 240"/>
                  <a:gd name="T9" fmla="*/ 0 h 192"/>
                  <a:gd name="T10" fmla="*/ 44 w 240"/>
                  <a:gd name="T11" fmla="*/ 6 h 192"/>
                  <a:gd name="T12" fmla="*/ 82 w 240"/>
                  <a:gd name="T13" fmla="*/ 128 h 192"/>
                  <a:gd name="T14" fmla="*/ 210 w 240"/>
                  <a:gd name="T15" fmla="*/ 176 h 192"/>
                  <a:gd name="T16" fmla="*/ 92 w 240"/>
                  <a:gd name="T17" fmla="*/ 170 h 192"/>
                  <a:gd name="T18" fmla="*/ 188 w 240"/>
                  <a:gd name="T19" fmla="*/ 186 h 192"/>
                  <a:gd name="T20" fmla="*/ 208 w 240"/>
                  <a:gd name="T21" fmla="*/ 176 h 192"/>
                  <a:gd name="T22" fmla="*/ 80 w 240"/>
                  <a:gd name="T23" fmla="*/ 126 h 192"/>
                  <a:gd name="T24" fmla="*/ 54 w 240"/>
                  <a:gd name="T25" fmla="*/ 38 h 192"/>
                  <a:gd name="T26" fmla="*/ 4 w 240"/>
                  <a:gd name="T27" fmla="*/ 2 h 192"/>
                  <a:gd name="T28" fmla="*/ 36 w 240"/>
                  <a:gd name="T29" fmla="*/ 10 h 192"/>
                  <a:gd name="T30" fmla="*/ 70 w 240"/>
                  <a:gd name="T31" fmla="*/ 172 h 192"/>
                  <a:gd name="T32" fmla="*/ 82 w 240"/>
                  <a:gd name="T33" fmla="*/ 190 h 192"/>
                  <a:gd name="T34" fmla="*/ 92 w 240"/>
                  <a:gd name="T35" fmla="*/ 170 h 192"/>
                  <a:gd name="T36" fmla="*/ 196 w 240"/>
                  <a:gd name="T37" fmla="*/ 172 h 192"/>
                  <a:gd name="T38" fmla="*/ 196 w 240"/>
                  <a:gd name="T39" fmla="*/ 182 h 192"/>
                  <a:gd name="T40" fmla="*/ 194 w 240"/>
                  <a:gd name="T41" fmla="*/ 180 h 192"/>
                  <a:gd name="T42" fmla="*/ 196 w 240"/>
                  <a:gd name="T43" fmla="*/ 174 h 192"/>
                  <a:gd name="T44" fmla="*/ 86 w 240"/>
                  <a:gd name="T45" fmla="*/ 174 h 192"/>
                  <a:gd name="T46" fmla="*/ 82 w 240"/>
                  <a:gd name="T47" fmla="*/ 182 h 192"/>
                  <a:gd name="T48" fmla="*/ 80 w 240"/>
                  <a:gd name="T49" fmla="*/ 176 h 192"/>
                  <a:gd name="T50" fmla="*/ 84 w 240"/>
                  <a:gd name="T51" fmla="*/ 174 h 192"/>
                  <a:gd name="T52" fmla="*/ 212 w 240"/>
                  <a:gd name="T53" fmla="*/ 118 h 192"/>
                  <a:gd name="T54" fmla="*/ 198 w 240"/>
                  <a:gd name="T55" fmla="*/ 118 h 192"/>
                  <a:gd name="T56" fmla="*/ 196 w 240"/>
                  <a:gd name="T57" fmla="*/ 116 h 192"/>
                  <a:gd name="T58" fmla="*/ 158 w 240"/>
                  <a:gd name="T59" fmla="*/ 118 h 192"/>
                  <a:gd name="T60" fmla="*/ 160 w 240"/>
                  <a:gd name="T61" fmla="*/ 116 h 192"/>
                  <a:gd name="T62" fmla="*/ 138 w 240"/>
                  <a:gd name="T63" fmla="*/ 116 h 192"/>
                  <a:gd name="T64" fmla="*/ 114 w 240"/>
                  <a:gd name="T65" fmla="*/ 100 h 192"/>
                  <a:gd name="T66" fmla="*/ 116 w 240"/>
                  <a:gd name="T67" fmla="*/ 102 h 192"/>
                  <a:gd name="T68" fmla="*/ 94 w 240"/>
                  <a:gd name="T69" fmla="*/ 116 h 192"/>
                  <a:gd name="T70" fmla="*/ 86 w 240"/>
                  <a:gd name="T71" fmla="*/ 100 h 192"/>
                  <a:gd name="T72" fmla="*/ 84 w 240"/>
                  <a:gd name="T73" fmla="*/ 102 h 192"/>
                  <a:gd name="T74" fmla="*/ 218 w 240"/>
                  <a:gd name="T75" fmla="*/ 96 h 192"/>
                  <a:gd name="T76" fmla="*/ 198 w 240"/>
                  <a:gd name="T77" fmla="*/ 96 h 192"/>
                  <a:gd name="T78" fmla="*/ 196 w 240"/>
                  <a:gd name="T79" fmla="*/ 94 h 192"/>
                  <a:gd name="T80" fmla="*/ 158 w 240"/>
                  <a:gd name="T81" fmla="*/ 96 h 192"/>
                  <a:gd name="T82" fmla="*/ 160 w 240"/>
                  <a:gd name="T83" fmla="*/ 94 h 192"/>
                  <a:gd name="T84" fmla="*/ 138 w 240"/>
                  <a:gd name="T85" fmla="*/ 94 h 192"/>
                  <a:gd name="T86" fmla="*/ 114 w 240"/>
                  <a:gd name="T87" fmla="*/ 80 h 192"/>
                  <a:gd name="T88" fmla="*/ 116 w 240"/>
                  <a:gd name="T89" fmla="*/ 82 h 192"/>
                  <a:gd name="T90" fmla="*/ 94 w 240"/>
                  <a:gd name="T91" fmla="*/ 94 h 192"/>
                  <a:gd name="T92" fmla="*/ 86 w 240"/>
                  <a:gd name="T93" fmla="*/ 80 h 192"/>
                  <a:gd name="T94" fmla="*/ 84 w 240"/>
                  <a:gd name="T95" fmla="*/ 82 h 192"/>
                  <a:gd name="T96" fmla="*/ 224 w 240"/>
                  <a:gd name="T97" fmla="*/ 74 h 192"/>
                  <a:gd name="T98" fmla="*/ 198 w 240"/>
                  <a:gd name="T99" fmla="*/ 74 h 192"/>
                  <a:gd name="T100" fmla="*/ 196 w 240"/>
                  <a:gd name="T101" fmla="*/ 72 h 192"/>
                  <a:gd name="T102" fmla="*/ 158 w 240"/>
                  <a:gd name="T103" fmla="*/ 74 h 192"/>
                  <a:gd name="T104" fmla="*/ 160 w 240"/>
                  <a:gd name="T105" fmla="*/ 72 h 192"/>
                  <a:gd name="T106" fmla="*/ 138 w 240"/>
                  <a:gd name="T107" fmla="*/ 72 h 192"/>
                  <a:gd name="T108" fmla="*/ 114 w 240"/>
                  <a:gd name="T109" fmla="*/ 54 h 192"/>
                  <a:gd name="T110" fmla="*/ 116 w 240"/>
                  <a:gd name="T111" fmla="*/ 58 h 192"/>
                  <a:gd name="T112" fmla="*/ 94 w 240"/>
                  <a:gd name="T113" fmla="*/ 72 h 192"/>
                  <a:gd name="T114" fmla="*/ 86 w 240"/>
                  <a:gd name="T115" fmla="*/ 54 h 192"/>
                  <a:gd name="T116" fmla="*/ 84 w 240"/>
                  <a:gd name="T117" fmla="*/ 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192">
                    <a:moveTo>
                      <a:pt x="196" y="192"/>
                    </a:moveTo>
                    <a:lnTo>
                      <a:pt x="196" y="192"/>
                    </a:lnTo>
                    <a:lnTo>
                      <a:pt x="190" y="190"/>
                    </a:lnTo>
                    <a:lnTo>
                      <a:pt x="186" y="188"/>
                    </a:lnTo>
                    <a:lnTo>
                      <a:pt x="182" y="182"/>
                    </a:lnTo>
                    <a:lnTo>
                      <a:pt x="182" y="176"/>
                    </a:lnTo>
                    <a:lnTo>
                      <a:pt x="182" y="176"/>
                    </a:lnTo>
                    <a:lnTo>
                      <a:pt x="182" y="172"/>
                    </a:lnTo>
                    <a:lnTo>
                      <a:pt x="96" y="172"/>
                    </a:lnTo>
                    <a:lnTo>
                      <a:pt x="96" y="172"/>
                    </a:lnTo>
                    <a:lnTo>
                      <a:pt x="96" y="176"/>
                    </a:lnTo>
                    <a:lnTo>
                      <a:pt x="96" y="176"/>
                    </a:lnTo>
                    <a:lnTo>
                      <a:pt x="96" y="182"/>
                    </a:lnTo>
                    <a:lnTo>
                      <a:pt x="92" y="188"/>
                    </a:lnTo>
                    <a:lnTo>
                      <a:pt x="88" y="190"/>
                    </a:lnTo>
                    <a:lnTo>
                      <a:pt x="82" y="192"/>
                    </a:lnTo>
                    <a:lnTo>
                      <a:pt x="82" y="192"/>
                    </a:lnTo>
                    <a:lnTo>
                      <a:pt x="76" y="190"/>
                    </a:lnTo>
                    <a:lnTo>
                      <a:pt x="72" y="188"/>
                    </a:lnTo>
                    <a:lnTo>
                      <a:pt x="68" y="182"/>
                    </a:lnTo>
                    <a:lnTo>
                      <a:pt x="68" y="176"/>
                    </a:lnTo>
                    <a:lnTo>
                      <a:pt x="68" y="176"/>
                    </a:lnTo>
                    <a:lnTo>
                      <a:pt x="68" y="172"/>
                    </a:lnTo>
                    <a:lnTo>
                      <a:pt x="70" y="168"/>
                    </a:lnTo>
                    <a:lnTo>
                      <a:pt x="70" y="124"/>
                    </a:lnTo>
                    <a:lnTo>
                      <a:pt x="34" y="12"/>
                    </a:lnTo>
                    <a:lnTo>
                      <a:pt x="34" y="12"/>
                    </a:lnTo>
                    <a:lnTo>
                      <a:pt x="18" y="10"/>
                    </a:lnTo>
                    <a:lnTo>
                      <a:pt x="18" y="10"/>
                    </a:lnTo>
                    <a:lnTo>
                      <a:pt x="2" y="8"/>
                    </a:lnTo>
                    <a:lnTo>
                      <a:pt x="2" y="8"/>
                    </a:lnTo>
                    <a:lnTo>
                      <a:pt x="0" y="6"/>
                    </a:lnTo>
                    <a:lnTo>
                      <a:pt x="0" y="4"/>
                    </a:lnTo>
                    <a:lnTo>
                      <a:pt x="0" y="4"/>
                    </a:lnTo>
                    <a:lnTo>
                      <a:pt x="2" y="0"/>
                    </a:lnTo>
                    <a:lnTo>
                      <a:pt x="4" y="0"/>
                    </a:lnTo>
                    <a:lnTo>
                      <a:pt x="4" y="0"/>
                    </a:lnTo>
                    <a:lnTo>
                      <a:pt x="4" y="0"/>
                    </a:lnTo>
                    <a:lnTo>
                      <a:pt x="24" y="0"/>
                    </a:lnTo>
                    <a:lnTo>
                      <a:pt x="38" y="2"/>
                    </a:lnTo>
                    <a:lnTo>
                      <a:pt x="44" y="6"/>
                    </a:lnTo>
                    <a:lnTo>
                      <a:pt x="44" y="6"/>
                    </a:lnTo>
                    <a:lnTo>
                      <a:pt x="56" y="38"/>
                    </a:lnTo>
                    <a:lnTo>
                      <a:pt x="56" y="38"/>
                    </a:lnTo>
                    <a:lnTo>
                      <a:pt x="58" y="42"/>
                    </a:lnTo>
                    <a:lnTo>
                      <a:pt x="240" y="54"/>
                    </a:lnTo>
                    <a:lnTo>
                      <a:pt x="240" y="54"/>
                    </a:lnTo>
                    <a:lnTo>
                      <a:pt x="218" y="128"/>
                    </a:lnTo>
                    <a:lnTo>
                      <a:pt x="82" y="128"/>
                    </a:lnTo>
                    <a:lnTo>
                      <a:pt x="82" y="160"/>
                    </a:lnTo>
                    <a:lnTo>
                      <a:pt x="204" y="160"/>
                    </a:lnTo>
                    <a:lnTo>
                      <a:pt x="204" y="166"/>
                    </a:lnTo>
                    <a:lnTo>
                      <a:pt x="204" y="166"/>
                    </a:lnTo>
                    <a:lnTo>
                      <a:pt x="208" y="170"/>
                    </a:lnTo>
                    <a:lnTo>
                      <a:pt x="210" y="176"/>
                    </a:lnTo>
                    <a:lnTo>
                      <a:pt x="210" y="176"/>
                    </a:lnTo>
                    <a:lnTo>
                      <a:pt x="210" y="182"/>
                    </a:lnTo>
                    <a:lnTo>
                      <a:pt x="206" y="188"/>
                    </a:lnTo>
                    <a:lnTo>
                      <a:pt x="202" y="190"/>
                    </a:lnTo>
                    <a:lnTo>
                      <a:pt x="196" y="192"/>
                    </a:lnTo>
                    <a:lnTo>
                      <a:pt x="196" y="192"/>
                    </a:lnTo>
                    <a:close/>
                    <a:moveTo>
                      <a:pt x="92" y="170"/>
                    </a:moveTo>
                    <a:lnTo>
                      <a:pt x="92" y="170"/>
                    </a:lnTo>
                    <a:lnTo>
                      <a:pt x="186" y="170"/>
                    </a:lnTo>
                    <a:lnTo>
                      <a:pt x="184" y="172"/>
                    </a:lnTo>
                    <a:lnTo>
                      <a:pt x="184" y="172"/>
                    </a:lnTo>
                    <a:lnTo>
                      <a:pt x="184" y="176"/>
                    </a:lnTo>
                    <a:lnTo>
                      <a:pt x="184" y="176"/>
                    </a:lnTo>
                    <a:lnTo>
                      <a:pt x="184" y="182"/>
                    </a:lnTo>
                    <a:lnTo>
                      <a:pt x="188" y="186"/>
                    </a:lnTo>
                    <a:lnTo>
                      <a:pt x="192" y="188"/>
                    </a:lnTo>
                    <a:lnTo>
                      <a:pt x="196" y="190"/>
                    </a:lnTo>
                    <a:lnTo>
                      <a:pt x="196" y="190"/>
                    </a:lnTo>
                    <a:lnTo>
                      <a:pt x="200" y="188"/>
                    </a:lnTo>
                    <a:lnTo>
                      <a:pt x="204" y="186"/>
                    </a:lnTo>
                    <a:lnTo>
                      <a:pt x="208" y="182"/>
                    </a:lnTo>
                    <a:lnTo>
                      <a:pt x="208" y="176"/>
                    </a:lnTo>
                    <a:lnTo>
                      <a:pt x="208" y="176"/>
                    </a:lnTo>
                    <a:lnTo>
                      <a:pt x="206" y="172"/>
                    </a:lnTo>
                    <a:lnTo>
                      <a:pt x="202" y="166"/>
                    </a:lnTo>
                    <a:lnTo>
                      <a:pt x="202" y="166"/>
                    </a:lnTo>
                    <a:lnTo>
                      <a:pt x="202" y="162"/>
                    </a:lnTo>
                    <a:lnTo>
                      <a:pt x="80" y="162"/>
                    </a:lnTo>
                    <a:lnTo>
                      <a:pt x="80" y="126"/>
                    </a:lnTo>
                    <a:lnTo>
                      <a:pt x="218" y="126"/>
                    </a:lnTo>
                    <a:lnTo>
                      <a:pt x="238" y="56"/>
                    </a:lnTo>
                    <a:lnTo>
                      <a:pt x="56" y="44"/>
                    </a:lnTo>
                    <a:lnTo>
                      <a:pt x="56" y="44"/>
                    </a:lnTo>
                    <a:lnTo>
                      <a:pt x="56" y="44"/>
                    </a:lnTo>
                    <a:lnTo>
                      <a:pt x="54" y="38"/>
                    </a:lnTo>
                    <a:lnTo>
                      <a:pt x="54" y="38"/>
                    </a:lnTo>
                    <a:lnTo>
                      <a:pt x="44" y="6"/>
                    </a:lnTo>
                    <a:lnTo>
                      <a:pt x="44" y="6"/>
                    </a:lnTo>
                    <a:lnTo>
                      <a:pt x="38" y="4"/>
                    </a:lnTo>
                    <a:lnTo>
                      <a:pt x="28" y="4"/>
                    </a:lnTo>
                    <a:lnTo>
                      <a:pt x="4" y="2"/>
                    </a:lnTo>
                    <a:lnTo>
                      <a:pt x="4" y="2"/>
                    </a:lnTo>
                    <a:lnTo>
                      <a:pt x="4" y="2"/>
                    </a:lnTo>
                    <a:lnTo>
                      <a:pt x="2" y="2"/>
                    </a:lnTo>
                    <a:lnTo>
                      <a:pt x="2" y="2"/>
                    </a:lnTo>
                    <a:lnTo>
                      <a:pt x="2" y="6"/>
                    </a:lnTo>
                    <a:lnTo>
                      <a:pt x="2" y="6"/>
                    </a:lnTo>
                    <a:lnTo>
                      <a:pt x="18" y="8"/>
                    </a:lnTo>
                    <a:lnTo>
                      <a:pt x="18" y="8"/>
                    </a:lnTo>
                    <a:lnTo>
                      <a:pt x="36" y="10"/>
                    </a:lnTo>
                    <a:lnTo>
                      <a:pt x="36" y="10"/>
                    </a:lnTo>
                    <a:lnTo>
                      <a:pt x="36" y="10"/>
                    </a:lnTo>
                    <a:lnTo>
                      <a:pt x="72" y="124"/>
                    </a:lnTo>
                    <a:lnTo>
                      <a:pt x="72" y="170"/>
                    </a:lnTo>
                    <a:lnTo>
                      <a:pt x="72" y="170"/>
                    </a:lnTo>
                    <a:lnTo>
                      <a:pt x="72" y="170"/>
                    </a:lnTo>
                    <a:lnTo>
                      <a:pt x="70" y="172"/>
                    </a:lnTo>
                    <a:lnTo>
                      <a:pt x="70" y="176"/>
                    </a:lnTo>
                    <a:lnTo>
                      <a:pt x="70" y="176"/>
                    </a:lnTo>
                    <a:lnTo>
                      <a:pt x="70" y="182"/>
                    </a:lnTo>
                    <a:lnTo>
                      <a:pt x="74" y="186"/>
                    </a:lnTo>
                    <a:lnTo>
                      <a:pt x="78" y="188"/>
                    </a:lnTo>
                    <a:lnTo>
                      <a:pt x="82" y="190"/>
                    </a:lnTo>
                    <a:lnTo>
                      <a:pt x="82" y="190"/>
                    </a:lnTo>
                    <a:lnTo>
                      <a:pt x="88" y="188"/>
                    </a:lnTo>
                    <a:lnTo>
                      <a:pt x="90" y="186"/>
                    </a:lnTo>
                    <a:lnTo>
                      <a:pt x="94" y="182"/>
                    </a:lnTo>
                    <a:lnTo>
                      <a:pt x="94" y="176"/>
                    </a:lnTo>
                    <a:lnTo>
                      <a:pt x="94" y="176"/>
                    </a:lnTo>
                    <a:lnTo>
                      <a:pt x="94" y="172"/>
                    </a:lnTo>
                    <a:lnTo>
                      <a:pt x="92" y="170"/>
                    </a:lnTo>
                    <a:close/>
                    <a:moveTo>
                      <a:pt x="196" y="182"/>
                    </a:moveTo>
                    <a:lnTo>
                      <a:pt x="196" y="182"/>
                    </a:lnTo>
                    <a:lnTo>
                      <a:pt x="200" y="180"/>
                    </a:lnTo>
                    <a:lnTo>
                      <a:pt x="202" y="176"/>
                    </a:lnTo>
                    <a:lnTo>
                      <a:pt x="202" y="176"/>
                    </a:lnTo>
                    <a:lnTo>
                      <a:pt x="200" y="174"/>
                    </a:lnTo>
                    <a:lnTo>
                      <a:pt x="196" y="172"/>
                    </a:lnTo>
                    <a:lnTo>
                      <a:pt x="196" y="172"/>
                    </a:lnTo>
                    <a:lnTo>
                      <a:pt x="192" y="174"/>
                    </a:lnTo>
                    <a:lnTo>
                      <a:pt x="190" y="176"/>
                    </a:lnTo>
                    <a:lnTo>
                      <a:pt x="190" y="176"/>
                    </a:lnTo>
                    <a:lnTo>
                      <a:pt x="192" y="180"/>
                    </a:lnTo>
                    <a:lnTo>
                      <a:pt x="196" y="182"/>
                    </a:lnTo>
                    <a:lnTo>
                      <a:pt x="196" y="182"/>
                    </a:lnTo>
                    <a:close/>
                    <a:moveTo>
                      <a:pt x="196" y="174"/>
                    </a:moveTo>
                    <a:lnTo>
                      <a:pt x="196" y="174"/>
                    </a:lnTo>
                    <a:lnTo>
                      <a:pt x="196" y="174"/>
                    </a:lnTo>
                    <a:lnTo>
                      <a:pt x="194" y="174"/>
                    </a:lnTo>
                    <a:lnTo>
                      <a:pt x="192" y="176"/>
                    </a:lnTo>
                    <a:lnTo>
                      <a:pt x="192" y="176"/>
                    </a:lnTo>
                    <a:lnTo>
                      <a:pt x="194" y="180"/>
                    </a:lnTo>
                    <a:lnTo>
                      <a:pt x="196" y="180"/>
                    </a:lnTo>
                    <a:lnTo>
                      <a:pt x="196" y="180"/>
                    </a:lnTo>
                    <a:lnTo>
                      <a:pt x="198" y="180"/>
                    </a:lnTo>
                    <a:lnTo>
                      <a:pt x="198" y="176"/>
                    </a:lnTo>
                    <a:lnTo>
                      <a:pt x="198" y="176"/>
                    </a:lnTo>
                    <a:lnTo>
                      <a:pt x="198" y="174"/>
                    </a:lnTo>
                    <a:lnTo>
                      <a:pt x="196" y="174"/>
                    </a:lnTo>
                    <a:lnTo>
                      <a:pt x="196" y="174"/>
                    </a:lnTo>
                    <a:close/>
                    <a:moveTo>
                      <a:pt x="82" y="182"/>
                    </a:moveTo>
                    <a:lnTo>
                      <a:pt x="82" y="182"/>
                    </a:lnTo>
                    <a:lnTo>
                      <a:pt x="86" y="180"/>
                    </a:lnTo>
                    <a:lnTo>
                      <a:pt x="88" y="176"/>
                    </a:lnTo>
                    <a:lnTo>
                      <a:pt x="88" y="176"/>
                    </a:lnTo>
                    <a:lnTo>
                      <a:pt x="86" y="174"/>
                    </a:lnTo>
                    <a:lnTo>
                      <a:pt x="82" y="172"/>
                    </a:lnTo>
                    <a:lnTo>
                      <a:pt x="82" y="172"/>
                    </a:lnTo>
                    <a:lnTo>
                      <a:pt x="78" y="174"/>
                    </a:lnTo>
                    <a:lnTo>
                      <a:pt x="78" y="176"/>
                    </a:lnTo>
                    <a:lnTo>
                      <a:pt x="78" y="176"/>
                    </a:lnTo>
                    <a:lnTo>
                      <a:pt x="78" y="180"/>
                    </a:lnTo>
                    <a:lnTo>
                      <a:pt x="82" y="182"/>
                    </a:lnTo>
                    <a:lnTo>
                      <a:pt x="82" y="182"/>
                    </a:lnTo>
                    <a:close/>
                    <a:moveTo>
                      <a:pt x="82" y="174"/>
                    </a:moveTo>
                    <a:lnTo>
                      <a:pt x="82" y="174"/>
                    </a:lnTo>
                    <a:lnTo>
                      <a:pt x="82" y="174"/>
                    </a:lnTo>
                    <a:lnTo>
                      <a:pt x="80" y="174"/>
                    </a:lnTo>
                    <a:lnTo>
                      <a:pt x="80" y="176"/>
                    </a:lnTo>
                    <a:lnTo>
                      <a:pt x="80" y="176"/>
                    </a:lnTo>
                    <a:lnTo>
                      <a:pt x="80" y="180"/>
                    </a:lnTo>
                    <a:lnTo>
                      <a:pt x="82" y="180"/>
                    </a:lnTo>
                    <a:lnTo>
                      <a:pt x="82" y="180"/>
                    </a:lnTo>
                    <a:lnTo>
                      <a:pt x="84" y="180"/>
                    </a:lnTo>
                    <a:lnTo>
                      <a:pt x="86" y="176"/>
                    </a:lnTo>
                    <a:lnTo>
                      <a:pt x="86" y="176"/>
                    </a:lnTo>
                    <a:lnTo>
                      <a:pt x="84" y="174"/>
                    </a:lnTo>
                    <a:lnTo>
                      <a:pt x="82" y="174"/>
                    </a:lnTo>
                    <a:lnTo>
                      <a:pt x="82" y="174"/>
                    </a:lnTo>
                    <a:close/>
                    <a:moveTo>
                      <a:pt x="212" y="118"/>
                    </a:moveTo>
                    <a:lnTo>
                      <a:pt x="216" y="100"/>
                    </a:lnTo>
                    <a:lnTo>
                      <a:pt x="202" y="100"/>
                    </a:lnTo>
                    <a:lnTo>
                      <a:pt x="202" y="118"/>
                    </a:lnTo>
                    <a:lnTo>
                      <a:pt x="212" y="118"/>
                    </a:lnTo>
                    <a:close/>
                    <a:moveTo>
                      <a:pt x="204" y="116"/>
                    </a:moveTo>
                    <a:lnTo>
                      <a:pt x="204" y="116"/>
                    </a:lnTo>
                    <a:lnTo>
                      <a:pt x="210" y="116"/>
                    </a:lnTo>
                    <a:lnTo>
                      <a:pt x="214" y="102"/>
                    </a:lnTo>
                    <a:lnTo>
                      <a:pt x="204" y="102"/>
                    </a:lnTo>
                    <a:lnTo>
                      <a:pt x="204" y="116"/>
                    </a:lnTo>
                    <a:close/>
                    <a:moveTo>
                      <a:pt x="198" y="118"/>
                    </a:moveTo>
                    <a:lnTo>
                      <a:pt x="198" y="100"/>
                    </a:lnTo>
                    <a:lnTo>
                      <a:pt x="180" y="100"/>
                    </a:lnTo>
                    <a:lnTo>
                      <a:pt x="180" y="118"/>
                    </a:lnTo>
                    <a:lnTo>
                      <a:pt x="198" y="118"/>
                    </a:lnTo>
                    <a:close/>
                    <a:moveTo>
                      <a:pt x="182" y="116"/>
                    </a:moveTo>
                    <a:lnTo>
                      <a:pt x="182" y="116"/>
                    </a:lnTo>
                    <a:lnTo>
                      <a:pt x="196" y="116"/>
                    </a:lnTo>
                    <a:lnTo>
                      <a:pt x="196" y="102"/>
                    </a:lnTo>
                    <a:lnTo>
                      <a:pt x="182" y="102"/>
                    </a:lnTo>
                    <a:lnTo>
                      <a:pt x="182" y="116"/>
                    </a:lnTo>
                    <a:close/>
                    <a:moveTo>
                      <a:pt x="174" y="118"/>
                    </a:moveTo>
                    <a:lnTo>
                      <a:pt x="174" y="100"/>
                    </a:lnTo>
                    <a:lnTo>
                      <a:pt x="158" y="100"/>
                    </a:lnTo>
                    <a:lnTo>
                      <a:pt x="158" y="118"/>
                    </a:lnTo>
                    <a:lnTo>
                      <a:pt x="174" y="118"/>
                    </a:lnTo>
                    <a:close/>
                    <a:moveTo>
                      <a:pt x="160" y="116"/>
                    </a:moveTo>
                    <a:lnTo>
                      <a:pt x="160" y="116"/>
                    </a:lnTo>
                    <a:lnTo>
                      <a:pt x="172" y="116"/>
                    </a:lnTo>
                    <a:lnTo>
                      <a:pt x="172" y="102"/>
                    </a:lnTo>
                    <a:lnTo>
                      <a:pt x="160" y="102"/>
                    </a:lnTo>
                    <a:lnTo>
                      <a:pt x="160" y="116"/>
                    </a:lnTo>
                    <a:close/>
                    <a:moveTo>
                      <a:pt x="152" y="118"/>
                    </a:moveTo>
                    <a:lnTo>
                      <a:pt x="152" y="100"/>
                    </a:lnTo>
                    <a:lnTo>
                      <a:pt x="136" y="100"/>
                    </a:lnTo>
                    <a:lnTo>
                      <a:pt x="136" y="118"/>
                    </a:lnTo>
                    <a:lnTo>
                      <a:pt x="152" y="118"/>
                    </a:lnTo>
                    <a:close/>
                    <a:moveTo>
                      <a:pt x="138" y="116"/>
                    </a:moveTo>
                    <a:lnTo>
                      <a:pt x="138" y="116"/>
                    </a:lnTo>
                    <a:lnTo>
                      <a:pt x="150" y="116"/>
                    </a:lnTo>
                    <a:lnTo>
                      <a:pt x="150" y="102"/>
                    </a:lnTo>
                    <a:lnTo>
                      <a:pt x="138" y="102"/>
                    </a:lnTo>
                    <a:lnTo>
                      <a:pt x="138" y="116"/>
                    </a:lnTo>
                    <a:close/>
                    <a:moveTo>
                      <a:pt x="130" y="118"/>
                    </a:moveTo>
                    <a:lnTo>
                      <a:pt x="130" y="100"/>
                    </a:lnTo>
                    <a:lnTo>
                      <a:pt x="114" y="100"/>
                    </a:lnTo>
                    <a:lnTo>
                      <a:pt x="114" y="118"/>
                    </a:lnTo>
                    <a:lnTo>
                      <a:pt x="130" y="118"/>
                    </a:lnTo>
                    <a:close/>
                    <a:moveTo>
                      <a:pt x="116" y="116"/>
                    </a:moveTo>
                    <a:lnTo>
                      <a:pt x="116" y="116"/>
                    </a:lnTo>
                    <a:lnTo>
                      <a:pt x="128" y="116"/>
                    </a:lnTo>
                    <a:lnTo>
                      <a:pt x="128" y="102"/>
                    </a:lnTo>
                    <a:lnTo>
                      <a:pt x="116" y="102"/>
                    </a:lnTo>
                    <a:lnTo>
                      <a:pt x="116" y="116"/>
                    </a:lnTo>
                    <a:close/>
                    <a:moveTo>
                      <a:pt x="108" y="118"/>
                    </a:moveTo>
                    <a:lnTo>
                      <a:pt x="108" y="100"/>
                    </a:lnTo>
                    <a:lnTo>
                      <a:pt x="92" y="100"/>
                    </a:lnTo>
                    <a:lnTo>
                      <a:pt x="92" y="118"/>
                    </a:lnTo>
                    <a:lnTo>
                      <a:pt x="108" y="118"/>
                    </a:lnTo>
                    <a:close/>
                    <a:moveTo>
                      <a:pt x="94" y="116"/>
                    </a:moveTo>
                    <a:lnTo>
                      <a:pt x="94" y="116"/>
                    </a:lnTo>
                    <a:lnTo>
                      <a:pt x="106" y="116"/>
                    </a:lnTo>
                    <a:lnTo>
                      <a:pt x="106" y="102"/>
                    </a:lnTo>
                    <a:lnTo>
                      <a:pt x="94" y="102"/>
                    </a:lnTo>
                    <a:lnTo>
                      <a:pt x="94" y="116"/>
                    </a:lnTo>
                    <a:close/>
                    <a:moveTo>
                      <a:pt x="86" y="118"/>
                    </a:moveTo>
                    <a:lnTo>
                      <a:pt x="86" y="100"/>
                    </a:lnTo>
                    <a:lnTo>
                      <a:pt x="74" y="100"/>
                    </a:lnTo>
                    <a:lnTo>
                      <a:pt x="80" y="118"/>
                    </a:lnTo>
                    <a:lnTo>
                      <a:pt x="86" y="118"/>
                    </a:lnTo>
                    <a:close/>
                    <a:moveTo>
                      <a:pt x="80" y="116"/>
                    </a:moveTo>
                    <a:lnTo>
                      <a:pt x="80" y="116"/>
                    </a:lnTo>
                    <a:lnTo>
                      <a:pt x="84" y="116"/>
                    </a:lnTo>
                    <a:lnTo>
                      <a:pt x="84" y="102"/>
                    </a:lnTo>
                    <a:lnTo>
                      <a:pt x="76" y="102"/>
                    </a:lnTo>
                    <a:lnTo>
                      <a:pt x="80" y="116"/>
                    </a:lnTo>
                    <a:close/>
                    <a:moveTo>
                      <a:pt x="218" y="96"/>
                    </a:moveTo>
                    <a:lnTo>
                      <a:pt x="222" y="80"/>
                    </a:lnTo>
                    <a:lnTo>
                      <a:pt x="202" y="80"/>
                    </a:lnTo>
                    <a:lnTo>
                      <a:pt x="202" y="96"/>
                    </a:lnTo>
                    <a:lnTo>
                      <a:pt x="218" y="96"/>
                    </a:lnTo>
                    <a:close/>
                    <a:moveTo>
                      <a:pt x="204" y="94"/>
                    </a:moveTo>
                    <a:lnTo>
                      <a:pt x="204" y="94"/>
                    </a:lnTo>
                    <a:lnTo>
                      <a:pt x="216" y="94"/>
                    </a:lnTo>
                    <a:lnTo>
                      <a:pt x="220" y="82"/>
                    </a:lnTo>
                    <a:lnTo>
                      <a:pt x="204" y="82"/>
                    </a:lnTo>
                    <a:lnTo>
                      <a:pt x="204" y="94"/>
                    </a:lnTo>
                    <a:close/>
                    <a:moveTo>
                      <a:pt x="198" y="96"/>
                    </a:moveTo>
                    <a:lnTo>
                      <a:pt x="198" y="80"/>
                    </a:lnTo>
                    <a:lnTo>
                      <a:pt x="180" y="80"/>
                    </a:lnTo>
                    <a:lnTo>
                      <a:pt x="180" y="96"/>
                    </a:lnTo>
                    <a:lnTo>
                      <a:pt x="198" y="96"/>
                    </a:lnTo>
                    <a:close/>
                    <a:moveTo>
                      <a:pt x="182" y="94"/>
                    </a:moveTo>
                    <a:lnTo>
                      <a:pt x="182" y="94"/>
                    </a:lnTo>
                    <a:lnTo>
                      <a:pt x="196" y="94"/>
                    </a:lnTo>
                    <a:lnTo>
                      <a:pt x="196" y="82"/>
                    </a:lnTo>
                    <a:lnTo>
                      <a:pt x="182" y="82"/>
                    </a:lnTo>
                    <a:lnTo>
                      <a:pt x="182" y="94"/>
                    </a:lnTo>
                    <a:close/>
                    <a:moveTo>
                      <a:pt x="174" y="96"/>
                    </a:moveTo>
                    <a:lnTo>
                      <a:pt x="174" y="80"/>
                    </a:lnTo>
                    <a:lnTo>
                      <a:pt x="158" y="80"/>
                    </a:lnTo>
                    <a:lnTo>
                      <a:pt x="158" y="96"/>
                    </a:lnTo>
                    <a:lnTo>
                      <a:pt x="174" y="96"/>
                    </a:lnTo>
                    <a:close/>
                    <a:moveTo>
                      <a:pt x="160" y="94"/>
                    </a:moveTo>
                    <a:lnTo>
                      <a:pt x="160" y="94"/>
                    </a:lnTo>
                    <a:lnTo>
                      <a:pt x="172" y="94"/>
                    </a:lnTo>
                    <a:lnTo>
                      <a:pt x="172" y="82"/>
                    </a:lnTo>
                    <a:lnTo>
                      <a:pt x="160" y="82"/>
                    </a:lnTo>
                    <a:lnTo>
                      <a:pt x="160" y="94"/>
                    </a:lnTo>
                    <a:close/>
                    <a:moveTo>
                      <a:pt x="152" y="96"/>
                    </a:moveTo>
                    <a:lnTo>
                      <a:pt x="152" y="80"/>
                    </a:lnTo>
                    <a:lnTo>
                      <a:pt x="136" y="80"/>
                    </a:lnTo>
                    <a:lnTo>
                      <a:pt x="136" y="96"/>
                    </a:lnTo>
                    <a:lnTo>
                      <a:pt x="152" y="96"/>
                    </a:lnTo>
                    <a:close/>
                    <a:moveTo>
                      <a:pt x="138" y="94"/>
                    </a:moveTo>
                    <a:lnTo>
                      <a:pt x="138" y="94"/>
                    </a:lnTo>
                    <a:lnTo>
                      <a:pt x="150" y="94"/>
                    </a:lnTo>
                    <a:lnTo>
                      <a:pt x="150" y="82"/>
                    </a:lnTo>
                    <a:lnTo>
                      <a:pt x="138" y="82"/>
                    </a:lnTo>
                    <a:lnTo>
                      <a:pt x="138" y="94"/>
                    </a:lnTo>
                    <a:close/>
                    <a:moveTo>
                      <a:pt x="130" y="96"/>
                    </a:moveTo>
                    <a:lnTo>
                      <a:pt x="130" y="80"/>
                    </a:lnTo>
                    <a:lnTo>
                      <a:pt x="114" y="80"/>
                    </a:lnTo>
                    <a:lnTo>
                      <a:pt x="114" y="96"/>
                    </a:lnTo>
                    <a:lnTo>
                      <a:pt x="130" y="96"/>
                    </a:lnTo>
                    <a:close/>
                    <a:moveTo>
                      <a:pt x="116" y="94"/>
                    </a:moveTo>
                    <a:lnTo>
                      <a:pt x="116" y="94"/>
                    </a:lnTo>
                    <a:lnTo>
                      <a:pt x="128" y="94"/>
                    </a:lnTo>
                    <a:lnTo>
                      <a:pt x="128" y="82"/>
                    </a:lnTo>
                    <a:lnTo>
                      <a:pt x="116" y="82"/>
                    </a:lnTo>
                    <a:lnTo>
                      <a:pt x="116" y="94"/>
                    </a:lnTo>
                    <a:close/>
                    <a:moveTo>
                      <a:pt x="108" y="96"/>
                    </a:moveTo>
                    <a:lnTo>
                      <a:pt x="108" y="80"/>
                    </a:lnTo>
                    <a:lnTo>
                      <a:pt x="92" y="80"/>
                    </a:lnTo>
                    <a:lnTo>
                      <a:pt x="92" y="96"/>
                    </a:lnTo>
                    <a:lnTo>
                      <a:pt x="108" y="96"/>
                    </a:lnTo>
                    <a:close/>
                    <a:moveTo>
                      <a:pt x="94" y="94"/>
                    </a:moveTo>
                    <a:lnTo>
                      <a:pt x="94" y="94"/>
                    </a:lnTo>
                    <a:lnTo>
                      <a:pt x="106" y="94"/>
                    </a:lnTo>
                    <a:lnTo>
                      <a:pt x="106" y="82"/>
                    </a:lnTo>
                    <a:lnTo>
                      <a:pt x="94" y="82"/>
                    </a:lnTo>
                    <a:lnTo>
                      <a:pt x="94" y="94"/>
                    </a:lnTo>
                    <a:close/>
                    <a:moveTo>
                      <a:pt x="86" y="96"/>
                    </a:moveTo>
                    <a:lnTo>
                      <a:pt x="86" y="80"/>
                    </a:lnTo>
                    <a:lnTo>
                      <a:pt x="66" y="80"/>
                    </a:lnTo>
                    <a:lnTo>
                      <a:pt x="72" y="96"/>
                    </a:lnTo>
                    <a:lnTo>
                      <a:pt x="86" y="96"/>
                    </a:lnTo>
                    <a:close/>
                    <a:moveTo>
                      <a:pt x="74" y="94"/>
                    </a:moveTo>
                    <a:lnTo>
                      <a:pt x="74" y="94"/>
                    </a:lnTo>
                    <a:lnTo>
                      <a:pt x="84" y="94"/>
                    </a:lnTo>
                    <a:lnTo>
                      <a:pt x="84" y="82"/>
                    </a:lnTo>
                    <a:lnTo>
                      <a:pt x="70" y="82"/>
                    </a:lnTo>
                    <a:lnTo>
                      <a:pt x="74" y="94"/>
                    </a:lnTo>
                    <a:close/>
                    <a:moveTo>
                      <a:pt x="224" y="74"/>
                    </a:moveTo>
                    <a:lnTo>
                      <a:pt x="228" y="62"/>
                    </a:lnTo>
                    <a:lnTo>
                      <a:pt x="202" y="60"/>
                    </a:lnTo>
                    <a:lnTo>
                      <a:pt x="202" y="74"/>
                    </a:lnTo>
                    <a:lnTo>
                      <a:pt x="224" y="74"/>
                    </a:lnTo>
                    <a:close/>
                    <a:moveTo>
                      <a:pt x="204" y="72"/>
                    </a:moveTo>
                    <a:lnTo>
                      <a:pt x="204" y="72"/>
                    </a:lnTo>
                    <a:lnTo>
                      <a:pt x="222" y="72"/>
                    </a:lnTo>
                    <a:lnTo>
                      <a:pt x="224" y="64"/>
                    </a:lnTo>
                    <a:lnTo>
                      <a:pt x="204" y="62"/>
                    </a:lnTo>
                    <a:lnTo>
                      <a:pt x="204" y="72"/>
                    </a:lnTo>
                    <a:close/>
                    <a:moveTo>
                      <a:pt x="198" y="74"/>
                    </a:moveTo>
                    <a:lnTo>
                      <a:pt x="198" y="60"/>
                    </a:lnTo>
                    <a:lnTo>
                      <a:pt x="180" y="58"/>
                    </a:lnTo>
                    <a:lnTo>
                      <a:pt x="180" y="74"/>
                    </a:lnTo>
                    <a:lnTo>
                      <a:pt x="198" y="74"/>
                    </a:lnTo>
                    <a:close/>
                    <a:moveTo>
                      <a:pt x="182" y="72"/>
                    </a:moveTo>
                    <a:lnTo>
                      <a:pt x="182" y="72"/>
                    </a:lnTo>
                    <a:lnTo>
                      <a:pt x="196" y="72"/>
                    </a:lnTo>
                    <a:lnTo>
                      <a:pt x="196" y="62"/>
                    </a:lnTo>
                    <a:lnTo>
                      <a:pt x="182" y="60"/>
                    </a:lnTo>
                    <a:lnTo>
                      <a:pt x="182" y="72"/>
                    </a:lnTo>
                    <a:close/>
                    <a:moveTo>
                      <a:pt x="174" y="74"/>
                    </a:moveTo>
                    <a:lnTo>
                      <a:pt x="174" y="58"/>
                    </a:lnTo>
                    <a:lnTo>
                      <a:pt x="158" y="58"/>
                    </a:lnTo>
                    <a:lnTo>
                      <a:pt x="158" y="74"/>
                    </a:lnTo>
                    <a:lnTo>
                      <a:pt x="174" y="74"/>
                    </a:lnTo>
                    <a:close/>
                    <a:moveTo>
                      <a:pt x="160" y="72"/>
                    </a:moveTo>
                    <a:lnTo>
                      <a:pt x="160" y="72"/>
                    </a:lnTo>
                    <a:lnTo>
                      <a:pt x="172" y="72"/>
                    </a:lnTo>
                    <a:lnTo>
                      <a:pt x="172" y="60"/>
                    </a:lnTo>
                    <a:lnTo>
                      <a:pt x="160" y="60"/>
                    </a:lnTo>
                    <a:lnTo>
                      <a:pt x="160" y="72"/>
                    </a:lnTo>
                    <a:close/>
                    <a:moveTo>
                      <a:pt x="152" y="74"/>
                    </a:moveTo>
                    <a:lnTo>
                      <a:pt x="152" y="58"/>
                    </a:lnTo>
                    <a:lnTo>
                      <a:pt x="136" y="56"/>
                    </a:lnTo>
                    <a:lnTo>
                      <a:pt x="136" y="74"/>
                    </a:lnTo>
                    <a:lnTo>
                      <a:pt x="152" y="74"/>
                    </a:lnTo>
                    <a:close/>
                    <a:moveTo>
                      <a:pt x="138" y="72"/>
                    </a:moveTo>
                    <a:lnTo>
                      <a:pt x="138" y="72"/>
                    </a:lnTo>
                    <a:lnTo>
                      <a:pt x="150" y="72"/>
                    </a:lnTo>
                    <a:lnTo>
                      <a:pt x="150" y="60"/>
                    </a:lnTo>
                    <a:lnTo>
                      <a:pt x="138" y="58"/>
                    </a:lnTo>
                    <a:lnTo>
                      <a:pt x="138" y="72"/>
                    </a:lnTo>
                    <a:close/>
                    <a:moveTo>
                      <a:pt x="130" y="74"/>
                    </a:moveTo>
                    <a:lnTo>
                      <a:pt x="130" y="56"/>
                    </a:lnTo>
                    <a:lnTo>
                      <a:pt x="114" y="54"/>
                    </a:lnTo>
                    <a:lnTo>
                      <a:pt x="114" y="74"/>
                    </a:lnTo>
                    <a:lnTo>
                      <a:pt x="130" y="74"/>
                    </a:lnTo>
                    <a:close/>
                    <a:moveTo>
                      <a:pt x="116" y="72"/>
                    </a:moveTo>
                    <a:lnTo>
                      <a:pt x="116" y="72"/>
                    </a:lnTo>
                    <a:lnTo>
                      <a:pt x="128" y="72"/>
                    </a:lnTo>
                    <a:lnTo>
                      <a:pt x="128" y="58"/>
                    </a:lnTo>
                    <a:lnTo>
                      <a:pt x="116" y="58"/>
                    </a:lnTo>
                    <a:lnTo>
                      <a:pt x="116" y="72"/>
                    </a:lnTo>
                    <a:close/>
                    <a:moveTo>
                      <a:pt x="108" y="74"/>
                    </a:moveTo>
                    <a:lnTo>
                      <a:pt x="108" y="54"/>
                    </a:lnTo>
                    <a:lnTo>
                      <a:pt x="92" y="54"/>
                    </a:lnTo>
                    <a:lnTo>
                      <a:pt x="92" y="74"/>
                    </a:lnTo>
                    <a:lnTo>
                      <a:pt x="108" y="74"/>
                    </a:lnTo>
                    <a:close/>
                    <a:moveTo>
                      <a:pt x="94" y="72"/>
                    </a:moveTo>
                    <a:lnTo>
                      <a:pt x="94" y="72"/>
                    </a:lnTo>
                    <a:lnTo>
                      <a:pt x="106" y="72"/>
                    </a:lnTo>
                    <a:lnTo>
                      <a:pt x="106" y="56"/>
                    </a:lnTo>
                    <a:lnTo>
                      <a:pt x="94" y="56"/>
                    </a:lnTo>
                    <a:lnTo>
                      <a:pt x="94" y="72"/>
                    </a:lnTo>
                    <a:close/>
                    <a:moveTo>
                      <a:pt x="86" y="74"/>
                    </a:moveTo>
                    <a:lnTo>
                      <a:pt x="86" y="54"/>
                    </a:lnTo>
                    <a:lnTo>
                      <a:pt x="58" y="52"/>
                    </a:lnTo>
                    <a:lnTo>
                      <a:pt x="66" y="74"/>
                    </a:lnTo>
                    <a:lnTo>
                      <a:pt x="86" y="74"/>
                    </a:lnTo>
                    <a:close/>
                    <a:moveTo>
                      <a:pt x="66" y="72"/>
                    </a:moveTo>
                    <a:lnTo>
                      <a:pt x="66" y="72"/>
                    </a:lnTo>
                    <a:lnTo>
                      <a:pt x="84" y="72"/>
                    </a:lnTo>
                    <a:lnTo>
                      <a:pt x="84" y="56"/>
                    </a:lnTo>
                    <a:lnTo>
                      <a:pt x="60" y="54"/>
                    </a:lnTo>
                    <a:lnTo>
                      <a:pt x="66" y="7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3" name="îŝľiḍè">
                <a:extLst>
                  <a:ext uri="{FF2B5EF4-FFF2-40B4-BE49-F238E27FC236}">
                    <a16:creationId xmlns:a16="http://schemas.microsoft.com/office/drawing/2014/main" id="{41C6544D-28B6-4337-81D9-17F4DEE5DE9B}"/>
                  </a:ext>
                </a:extLst>
              </p:cNvPr>
              <p:cNvSpPr/>
              <p:nvPr/>
            </p:nvSpPr>
            <p:spPr bwMode="auto">
              <a:xfrm>
                <a:off x="6378575" y="3003550"/>
                <a:ext cx="381000" cy="304800"/>
              </a:xfrm>
              <a:custGeom>
                <a:avLst/>
                <a:gdLst>
                  <a:gd name="T0" fmla="*/ 182 w 240"/>
                  <a:gd name="T1" fmla="*/ 178 h 192"/>
                  <a:gd name="T2" fmla="*/ 92 w 240"/>
                  <a:gd name="T3" fmla="*/ 188 h 192"/>
                  <a:gd name="T4" fmla="*/ 68 w 240"/>
                  <a:gd name="T5" fmla="*/ 178 h 192"/>
                  <a:gd name="T6" fmla="*/ 18 w 240"/>
                  <a:gd name="T7" fmla="*/ 12 h 192"/>
                  <a:gd name="T8" fmla="*/ 2 w 240"/>
                  <a:gd name="T9" fmla="*/ 0 h 192"/>
                  <a:gd name="T10" fmla="*/ 44 w 240"/>
                  <a:gd name="T11" fmla="*/ 6 h 192"/>
                  <a:gd name="T12" fmla="*/ 82 w 240"/>
                  <a:gd name="T13" fmla="*/ 128 h 192"/>
                  <a:gd name="T14" fmla="*/ 210 w 240"/>
                  <a:gd name="T15" fmla="*/ 178 h 192"/>
                  <a:gd name="T16" fmla="*/ 92 w 240"/>
                  <a:gd name="T17" fmla="*/ 170 h 192"/>
                  <a:gd name="T18" fmla="*/ 188 w 240"/>
                  <a:gd name="T19" fmla="*/ 186 h 192"/>
                  <a:gd name="T20" fmla="*/ 208 w 240"/>
                  <a:gd name="T21" fmla="*/ 178 h 192"/>
                  <a:gd name="T22" fmla="*/ 80 w 240"/>
                  <a:gd name="T23" fmla="*/ 126 h 192"/>
                  <a:gd name="T24" fmla="*/ 54 w 240"/>
                  <a:gd name="T25" fmla="*/ 38 h 192"/>
                  <a:gd name="T26" fmla="*/ 4 w 240"/>
                  <a:gd name="T27" fmla="*/ 2 h 192"/>
                  <a:gd name="T28" fmla="*/ 36 w 240"/>
                  <a:gd name="T29" fmla="*/ 10 h 192"/>
                  <a:gd name="T30" fmla="*/ 70 w 240"/>
                  <a:gd name="T31" fmla="*/ 174 h 192"/>
                  <a:gd name="T32" fmla="*/ 82 w 240"/>
                  <a:gd name="T33" fmla="*/ 190 h 192"/>
                  <a:gd name="T34" fmla="*/ 92 w 240"/>
                  <a:gd name="T35" fmla="*/ 170 h 192"/>
                  <a:gd name="T36" fmla="*/ 196 w 240"/>
                  <a:gd name="T37" fmla="*/ 172 h 192"/>
                  <a:gd name="T38" fmla="*/ 196 w 240"/>
                  <a:gd name="T39" fmla="*/ 182 h 192"/>
                  <a:gd name="T40" fmla="*/ 194 w 240"/>
                  <a:gd name="T41" fmla="*/ 180 h 192"/>
                  <a:gd name="T42" fmla="*/ 196 w 240"/>
                  <a:gd name="T43" fmla="*/ 174 h 192"/>
                  <a:gd name="T44" fmla="*/ 86 w 240"/>
                  <a:gd name="T45" fmla="*/ 174 h 192"/>
                  <a:gd name="T46" fmla="*/ 82 w 240"/>
                  <a:gd name="T47" fmla="*/ 182 h 192"/>
                  <a:gd name="T48" fmla="*/ 80 w 240"/>
                  <a:gd name="T49" fmla="*/ 178 h 192"/>
                  <a:gd name="T50" fmla="*/ 84 w 240"/>
                  <a:gd name="T51" fmla="*/ 176 h 192"/>
                  <a:gd name="T52" fmla="*/ 212 w 240"/>
                  <a:gd name="T53" fmla="*/ 118 h 192"/>
                  <a:gd name="T54" fmla="*/ 198 w 240"/>
                  <a:gd name="T55" fmla="*/ 118 h 192"/>
                  <a:gd name="T56" fmla="*/ 196 w 240"/>
                  <a:gd name="T57" fmla="*/ 116 h 192"/>
                  <a:gd name="T58" fmla="*/ 158 w 240"/>
                  <a:gd name="T59" fmla="*/ 118 h 192"/>
                  <a:gd name="T60" fmla="*/ 160 w 240"/>
                  <a:gd name="T61" fmla="*/ 116 h 192"/>
                  <a:gd name="T62" fmla="*/ 138 w 240"/>
                  <a:gd name="T63" fmla="*/ 116 h 192"/>
                  <a:gd name="T64" fmla="*/ 114 w 240"/>
                  <a:gd name="T65" fmla="*/ 102 h 192"/>
                  <a:gd name="T66" fmla="*/ 116 w 240"/>
                  <a:gd name="T67" fmla="*/ 104 h 192"/>
                  <a:gd name="T68" fmla="*/ 94 w 240"/>
                  <a:gd name="T69" fmla="*/ 116 h 192"/>
                  <a:gd name="T70" fmla="*/ 86 w 240"/>
                  <a:gd name="T71" fmla="*/ 102 h 192"/>
                  <a:gd name="T72" fmla="*/ 84 w 240"/>
                  <a:gd name="T73" fmla="*/ 104 h 192"/>
                  <a:gd name="T74" fmla="*/ 218 w 240"/>
                  <a:gd name="T75" fmla="*/ 96 h 192"/>
                  <a:gd name="T76" fmla="*/ 198 w 240"/>
                  <a:gd name="T77" fmla="*/ 96 h 192"/>
                  <a:gd name="T78" fmla="*/ 196 w 240"/>
                  <a:gd name="T79" fmla="*/ 94 h 192"/>
                  <a:gd name="T80" fmla="*/ 158 w 240"/>
                  <a:gd name="T81" fmla="*/ 96 h 192"/>
                  <a:gd name="T82" fmla="*/ 160 w 240"/>
                  <a:gd name="T83" fmla="*/ 94 h 192"/>
                  <a:gd name="T84" fmla="*/ 138 w 240"/>
                  <a:gd name="T85" fmla="*/ 94 h 192"/>
                  <a:gd name="T86" fmla="*/ 114 w 240"/>
                  <a:gd name="T87" fmla="*/ 80 h 192"/>
                  <a:gd name="T88" fmla="*/ 116 w 240"/>
                  <a:gd name="T89" fmla="*/ 82 h 192"/>
                  <a:gd name="T90" fmla="*/ 94 w 240"/>
                  <a:gd name="T91" fmla="*/ 94 h 192"/>
                  <a:gd name="T92" fmla="*/ 86 w 240"/>
                  <a:gd name="T93" fmla="*/ 80 h 192"/>
                  <a:gd name="T94" fmla="*/ 84 w 240"/>
                  <a:gd name="T95" fmla="*/ 82 h 192"/>
                  <a:gd name="T96" fmla="*/ 224 w 240"/>
                  <a:gd name="T97" fmla="*/ 76 h 192"/>
                  <a:gd name="T98" fmla="*/ 198 w 240"/>
                  <a:gd name="T99" fmla="*/ 76 h 192"/>
                  <a:gd name="T100" fmla="*/ 196 w 240"/>
                  <a:gd name="T101" fmla="*/ 74 h 192"/>
                  <a:gd name="T102" fmla="*/ 158 w 240"/>
                  <a:gd name="T103" fmla="*/ 76 h 192"/>
                  <a:gd name="T104" fmla="*/ 160 w 240"/>
                  <a:gd name="T105" fmla="*/ 74 h 192"/>
                  <a:gd name="T106" fmla="*/ 138 w 240"/>
                  <a:gd name="T107" fmla="*/ 74 h 192"/>
                  <a:gd name="T108" fmla="*/ 114 w 240"/>
                  <a:gd name="T109" fmla="*/ 56 h 192"/>
                  <a:gd name="T110" fmla="*/ 116 w 240"/>
                  <a:gd name="T111" fmla="*/ 58 h 192"/>
                  <a:gd name="T112" fmla="*/ 94 w 240"/>
                  <a:gd name="T113" fmla="*/ 74 h 192"/>
                  <a:gd name="T114" fmla="*/ 86 w 240"/>
                  <a:gd name="T115" fmla="*/ 54 h 192"/>
                  <a:gd name="T116" fmla="*/ 84 w 240"/>
                  <a:gd name="T117" fmla="*/ 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192">
                    <a:moveTo>
                      <a:pt x="196" y="192"/>
                    </a:moveTo>
                    <a:lnTo>
                      <a:pt x="196" y="192"/>
                    </a:lnTo>
                    <a:lnTo>
                      <a:pt x="190" y="190"/>
                    </a:lnTo>
                    <a:lnTo>
                      <a:pt x="186" y="188"/>
                    </a:lnTo>
                    <a:lnTo>
                      <a:pt x="182" y="184"/>
                    </a:lnTo>
                    <a:lnTo>
                      <a:pt x="182" y="178"/>
                    </a:lnTo>
                    <a:lnTo>
                      <a:pt x="182" y="178"/>
                    </a:lnTo>
                    <a:lnTo>
                      <a:pt x="182" y="172"/>
                    </a:lnTo>
                    <a:lnTo>
                      <a:pt x="96" y="172"/>
                    </a:lnTo>
                    <a:lnTo>
                      <a:pt x="96" y="172"/>
                    </a:lnTo>
                    <a:lnTo>
                      <a:pt x="96" y="178"/>
                    </a:lnTo>
                    <a:lnTo>
                      <a:pt x="96" y="178"/>
                    </a:lnTo>
                    <a:lnTo>
                      <a:pt x="96" y="184"/>
                    </a:lnTo>
                    <a:lnTo>
                      <a:pt x="92" y="188"/>
                    </a:lnTo>
                    <a:lnTo>
                      <a:pt x="88" y="190"/>
                    </a:lnTo>
                    <a:lnTo>
                      <a:pt x="82" y="192"/>
                    </a:lnTo>
                    <a:lnTo>
                      <a:pt x="82" y="192"/>
                    </a:lnTo>
                    <a:lnTo>
                      <a:pt x="76" y="190"/>
                    </a:lnTo>
                    <a:lnTo>
                      <a:pt x="72" y="188"/>
                    </a:lnTo>
                    <a:lnTo>
                      <a:pt x="68" y="184"/>
                    </a:lnTo>
                    <a:lnTo>
                      <a:pt x="68" y="178"/>
                    </a:lnTo>
                    <a:lnTo>
                      <a:pt x="68" y="178"/>
                    </a:lnTo>
                    <a:lnTo>
                      <a:pt x="68" y="172"/>
                    </a:lnTo>
                    <a:lnTo>
                      <a:pt x="70" y="168"/>
                    </a:lnTo>
                    <a:lnTo>
                      <a:pt x="70" y="124"/>
                    </a:lnTo>
                    <a:lnTo>
                      <a:pt x="34" y="12"/>
                    </a:lnTo>
                    <a:lnTo>
                      <a:pt x="34" y="12"/>
                    </a:lnTo>
                    <a:lnTo>
                      <a:pt x="18" y="12"/>
                    </a:lnTo>
                    <a:lnTo>
                      <a:pt x="18" y="12"/>
                    </a:lnTo>
                    <a:lnTo>
                      <a:pt x="2" y="10"/>
                    </a:lnTo>
                    <a:lnTo>
                      <a:pt x="2" y="10"/>
                    </a:lnTo>
                    <a:lnTo>
                      <a:pt x="0" y="8"/>
                    </a:lnTo>
                    <a:lnTo>
                      <a:pt x="0" y="4"/>
                    </a:lnTo>
                    <a:lnTo>
                      <a:pt x="0" y="4"/>
                    </a:lnTo>
                    <a:lnTo>
                      <a:pt x="2" y="0"/>
                    </a:lnTo>
                    <a:lnTo>
                      <a:pt x="4" y="0"/>
                    </a:lnTo>
                    <a:lnTo>
                      <a:pt x="4" y="0"/>
                    </a:lnTo>
                    <a:lnTo>
                      <a:pt x="4" y="0"/>
                    </a:lnTo>
                    <a:lnTo>
                      <a:pt x="24" y="2"/>
                    </a:lnTo>
                    <a:lnTo>
                      <a:pt x="38" y="4"/>
                    </a:lnTo>
                    <a:lnTo>
                      <a:pt x="44" y="6"/>
                    </a:lnTo>
                    <a:lnTo>
                      <a:pt x="44" y="6"/>
                    </a:lnTo>
                    <a:lnTo>
                      <a:pt x="56" y="38"/>
                    </a:lnTo>
                    <a:lnTo>
                      <a:pt x="56" y="38"/>
                    </a:lnTo>
                    <a:lnTo>
                      <a:pt x="58" y="44"/>
                    </a:lnTo>
                    <a:lnTo>
                      <a:pt x="240" y="54"/>
                    </a:lnTo>
                    <a:lnTo>
                      <a:pt x="240" y="56"/>
                    </a:lnTo>
                    <a:lnTo>
                      <a:pt x="218" y="128"/>
                    </a:lnTo>
                    <a:lnTo>
                      <a:pt x="82" y="128"/>
                    </a:lnTo>
                    <a:lnTo>
                      <a:pt x="82" y="160"/>
                    </a:lnTo>
                    <a:lnTo>
                      <a:pt x="204" y="160"/>
                    </a:lnTo>
                    <a:lnTo>
                      <a:pt x="204" y="166"/>
                    </a:lnTo>
                    <a:lnTo>
                      <a:pt x="204" y="166"/>
                    </a:lnTo>
                    <a:lnTo>
                      <a:pt x="208" y="170"/>
                    </a:lnTo>
                    <a:lnTo>
                      <a:pt x="210" y="178"/>
                    </a:lnTo>
                    <a:lnTo>
                      <a:pt x="210" y="178"/>
                    </a:lnTo>
                    <a:lnTo>
                      <a:pt x="210" y="184"/>
                    </a:lnTo>
                    <a:lnTo>
                      <a:pt x="206" y="188"/>
                    </a:lnTo>
                    <a:lnTo>
                      <a:pt x="202" y="190"/>
                    </a:lnTo>
                    <a:lnTo>
                      <a:pt x="196" y="192"/>
                    </a:lnTo>
                    <a:lnTo>
                      <a:pt x="196" y="192"/>
                    </a:lnTo>
                    <a:close/>
                    <a:moveTo>
                      <a:pt x="92" y="170"/>
                    </a:moveTo>
                    <a:lnTo>
                      <a:pt x="92" y="170"/>
                    </a:lnTo>
                    <a:lnTo>
                      <a:pt x="186" y="170"/>
                    </a:lnTo>
                    <a:lnTo>
                      <a:pt x="184" y="172"/>
                    </a:lnTo>
                    <a:lnTo>
                      <a:pt x="184" y="172"/>
                    </a:lnTo>
                    <a:lnTo>
                      <a:pt x="184" y="178"/>
                    </a:lnTo>
                    <a:lnTo>
                      <a:pt x="184" y="178"/>
                    </a:lnTo>
                    <a:lnTo>
                      <a:pt x="184" y="182"/>
                    </a:lnTo>
                    <a:lnTo>
                      <a:pt x="188" y="186"/>
                    </a:lnTo>
                    <a:lnTo>
                      <a:pt x="192" y="188"/>
                    </a:lnTo>
                    <a:lnTo>
                      <a:pt x="196" y="190"/>
                    </a:lnTo>
                    <a:lnTo>
                      <a:pt x="196" y="190"/>
                    </a:lnTo>
                    <a:lnTo>
                      <a:pt x="200" y="188"/>
                    </a:lnTo>
                    <a:lnTo>
                      <a:pt x="204" y="186"/>
                    </a:lnTo>
                    <a:lnTo>
                      <a:pt x="208" y="182"/>
                    </a:lnTo>
                    <a:lnTo>
                      <a:pt x="208" y="178"/>
                    </a:lnTo>
                    <a:lnTo>
                      <a:pt x="208" y="178"/>
                    </a:lnTo>
                    <a:lnTo>
                      <a:pt x="206" y="172"/>
                    </a:lnTo>
                    <a:lnTo>
                      <a:pt x="202" y="168"/>
                    </a:lnTo>
                    <a:lnTo>
                      <a:pt x="202" y="166"/>
                    </a:lnTo>
                    <a:lnTo>
                      <a:pt x="202" y="162"/>
                    </a:lnTo>
                    <a:lnTo>
                      <a:pt x="80" y="162"/>
                    </a:lnTo>
                    <a:lnTo>
                      <a:pt x="80" y="126"/>
                    </a:lnTo>
                    <a:lnTo>
                      <a:pt x="218" y="126"/>
                    </a:lnTo>
                    <a:lnTo>
                      <a:pt x="238" y="56"/>
                    </a:lnTo>
                    <a:lnTo>
                      <a:pt x="56" y="46"/>
                    </a:lnTo>
                    <a:lnTo>
                      <a:pt x="56" y="44"/>
                    </a:lnTo>
                    <a:lnTo>
                      <a:pt x="56" y="44"/>
                    </a:lnTo>
                    <a:lnTo>
                      <a:pt x="54" y="38"/>
                    </a:lnTo>
                    <a:lnTo>
                      <a:pt x="54" y="38"/>
                    </a:lnTo>
                    <a:lnTo>
                      <a:pt x="44" y="8"/>
                    </a:lnTo>
                    <a:lnTo>
                      <a:pt x="44" y="8"/>
                    </a:lnTo>
                    <a:lnTo>
                      <a:pt x="38" y="6"/>
                    </a:lnTo>
                    <a:lnTo>
                      <a:pt x="28" y="4"/>
                    </a:lnTo>
                    <a:lnTo>
                      <a:pt x="4" y="2"/>
                    </a:lnTo>
                    <a:lnTo>
                      <a:pt x="4" y="2"/>
                    </a:lnTo>
                    <a:lnTo>
                      <a:pt x="4" y="2"/>
                    </a:lnTo>
                    <a:lnTo>
                      <a:pt x="2" y="2"/>
                    </a:lnTo>
                    <a:lnTo>
                      <a:pt x="2" y="2"/>
                    </a:lnTo>
                    <a:lnTo>
                      <a:pt x="2" y="8"/>
                    </a:lnTo>
                    <a:lnTo>
                      <a:pt x="2" y="8"/>
                    </a:lnTo>
                    <a:lnTo>
                      <a:pt x="18" y="8"/>
                    </a:lnTo>
                    <a:lnTo>
                      <a:pt x="18" y="8"/>
                    </a:lnTo>
                    <a:lnTo>
                      <a:pt x="36" y="10"/>
                    </a:lnTo>
                    <a:lnTo>
                      <a:pt x="36" y="10"/>
                    </a:lnTo>
                    <a:lnTo>
                      <a:pt x="36" y="12"/>
                    </a:lnTo>
                    <a:lnTo>
                      <a:pt x="72" y="124"/>
                    </a:lnTo>
                    <a:lnTo>
                      <a:pt x="72" y="170"/>
                    </a:lnTo>
                    <a:lnTo>
                      <a:pt x="72" y="170"/>
                    </a:lnTo>
                    <a:lnTo>
                      <a:pt x="72" y="170"/>
                    </a:lnTo>
                    <a:lnTo>
                      <a:pt x="70" y="174"/>
                    </a:lnTo>
                    <a:lnTo>
                      <a:pt x="70" y="178"/>
                    </a:lnTo>
                    <a:lnTo>
                      <a:pt x="70" y="178"/>
                    </a:lnTo>
                    <a:lnTo>
                      <a:pt x="70" y="182"/>
                    </a:lnTo>
                    <a:lnTo>
                      <a:pt x="74" y="186"/>
                    </a:lnTo>
                    <a:lnTo>
                      <a:pt x="78" y="188"/>
                    </a:lnTo>
                    <a:lnTo>
                      <a:pt x="82" y="190"/>
                    </a:lnTo>
                    <a:lnTo>
                      <a:pt x="82" y="190"/>
                    </a:lnTo>
                    <a:lnTo>
                      <a:pt x="88" y="188"/>
                    </a:lnTo>
                    <a:lnTo>
                      <a:pt x="90" y="186"/>
                    </a:lnTo>
                    <a:lnTo>
                      <a:pt x="94" y="182"/>
                    </a:lnTo>
                    <a:lnTo>
                      <a:pt x="94" y="178"/>
                    </a:lnTo>
                    <a:lnTo>
                      <a:pt x="94" y="178"/>
                    </a:lnTo>
                    <a:lnTo>
                      <a:pt x="94" y="172"/>
                    </a:lnTo>
                    <a:lnTo>
                      <a:pt x="92" y="170"/>
                    </a:lnTo>
                    <a:close/>
                    <a:moveTo>
                      <a:pt x="196" y="182"/>
                    </a:moveTo>
                    <a:lnTo>
                      <a:pt x="196" y="182"/>
                    </a:lnTo>
                    <a:lnTo>
                      <a:pt x="200" y="182"/>
                    </a:lnTo>
                    <a:lnTo>
                      <a:pt x="202" y="178"/>
                    </a:lnTo>
                    <a:lnTo>
                      <a:pt x="202" y="178"/>
                    </a:lnTo>
                    <a:lnTo>
                      <a:pt x="200" y="174"/>
                    </a:lnTo>
                    <a:lnTo>
                      <a:pt x="196" y="172"/>
                    </a:lnTo>
                    <a:lnTo>
                      <a:pt x="196" y="172"/>
                    </a:lnTo>
                    <a:lnTo>
                      <a:pt x="192" y="174"/>
                    </a:lnTo>
                    <a:lnTo>
                      <a:pt x="190" y="178"/>
                    </a:lnTo>
                    <a:lnTo>
                      <a:pt x="190" y="178"/>
                    </a:lnTo>
                    <a:lnTo>
                      <a:pt x="192" y="182"/>
                    </a:lnTo>
                    <a:lnTo>
                      <a:pt x="196" y="182"/>
                    </a:lnTo>
                    <a:lnTo>
                      <a:pt x="196" y="182"/>
                    </a:lnTo>
                    <a:close/>
                    <a:moveTo>
                      <a:pt x="196" y="174"/>
                    </a:moveTo>
                    <a:lnTo>
                      <a:pt x="196" y="174"/>
                    </a:lnTo>
                    <a:lnTo>
                      <a:pt x="196" y="174"/>
                    </a:lnTo>
                    <a:lnTo>
                      <a:pt x="194" y="176"/>
                    </a:lnTo>
                    <a:lnTo>
                      <a:pt x="192" y="178"/>
                    </a:lnTo>
                    <a:lnTo>
                      <a:pt x="192" y="178"/>
                    </a:lnTo>
                    <a:lnTo>
                      <a:pt x="194" y="180"/>
                    </a:lnTo>
                    <a:lnTo>
                      <a:pt x="196" y="180"/>
                    </a:lnTo>
                    <a:lnTo>
                      <a:pt x="196" y="180"/>
                    </a:lnTo>
                    <a:lnTo>
                      <a:pt x="198" y="180"/>
                    </a:lnTo>
                    <a:lnTo>
                      <a:pt x="198" y="178"/>
                    </a:lnTo>
                    <a:lnTo>
                      <a:pt x="198" y="178"/>
                    </a:lnTo>
                    <a:lnTo>
                      <a:pt x="198" y="176"/>
                    </a:lnTo>
                    <a:lnTo>
                      <a:pt x="196" y="174"/>
                    </a:lnTo>
                    <a:lnTo>
                      <a:pt x="196" y="174"/>
                    </a:lnTo>
                    <a:close/>
                    <a:moveTo>
                      <a:pt x="82" y="182"/>
                    </a:moveTo>
                    <a:lnTo>
                      <a:pt x="82" y="182"/>
                    </a:lnTo>
                    <a:lnTo>
                      <a:pt x="86" y="182"/>
                    </a:lnTo>
                    <a:lnTo>
                      <a:pt x="88" y="178"/>
                    </a:lnTo>
                    <a:lnTo>
                      <a:pt x="88" y="178"/>
                    </a:lnTo>
                    <a:lnTo>
                      <a:pt x="86" y="174"/>
                    </a:lnTo>
                    <a:lnTo>
                      <a:pt x="82" y="172"/>
                    </a:lnTo>
                    <a:lnTo>
                      <a:pt x="82" y="172"/>
                    </a:lnTo>
                    <a:lnTo>
                      <a:pt x="78" y="174"/>
                    </a:lnTo>
                    <a:lnTo>
                      <a:pt x="76" y="178"/>
                    </a:lnTo>
                    <a:lnTo>
                      <a:pt x="76" y="178"/>
                    </a:lnTo>
                    <a:lnTo>
                      <a:pt x="78" y="182"/>
                    </a:lnTo>
                    <a:lnTo>
                      <a:pt x="82" y="182"/>
                    </a:lnTo>
                    <a:lnTo>
                      <a:pt x="82" y="182"/>
                    </a:lnTo>
                    <a:close/>
                    <a:moveTo>
                      <a:pt x="82" y="174"/>
                    </a:moveTo>
                    <a:lnTo>
                      <a:pt x="82" y="174"/>
                    </a:lnTo>
                    <a:lnTo>
                      <a:pt x="82" y="174"/>
                    </a:lnTo>
                    <a:lnTo>
                      <a:pt x="80" y="176"/>
                    </a:lnTo>
                    <a:lnTo>
                      <a:pt x="80" y="178"/>
                    </a:lnTo>
                    <a:lnTo>
                      <a:pt x="80" y="178"/>
                    </a:lnTo>
                    <a:lnTo>
                      <a:pt x="80" y="180"/>
                    </a:lnTo>
                    <a:lnTo>
                      <a:pt x="82" y="180"/>
                    </a:lnTo>
                    <a:lnTo>
                      <a:pt x="82" y="180"/>
                    </a:lnTo>
                    <a:lnTo>
                      <a:pt x="84" y="180"/>
                    </a:lnTo>
                    <a:lnTo>
                      <a:pt x="86" y="178"/>
                    </a:lnTo>
                    <a:lnTo>
                      <a:pt x="86" y="178"/>
                    </a:lnTo>
                    <a:lnTo>
                      <a:pt x="84" y="176"/>
                    </a:lnTo>
                    <a:lnTo>
                      <a:pt x="82" y="174"/>
                    </a:lnTo>
                    <a:lnTo>
                      <a:pt x="82" y="174"/>
                    </a:lnTo>
                    <a:close/>
                    <a:moveTo>
                      <a:pt x="212" y="118"/>
                    </a:moveTo>
                    <a:lnTo>
                      <a:pt x="216" y="102"/>
                    </a:lnTo>
                    <a:lnTo>
                      <a:pt x="202" y="102"/>
                    </a:lnTo>
                    <a:lnTo>
                      <a:pt x="202" y="118"/>
                    </a:lnTo>
                    <a:lnTo>
                      <a:pt x="212" y="118"/>
                    </a:lnTo>
                    <a:close/>
                    <a:moveTo>
                      <a:pt x="204" y="116"/>
                    </a:moveTo>
                    <a:lnTo>
                      <a:pt x="204" y="116"/>
                    </a:lnTo>
                    <a:lnTo>
                      <a:pt x="210" y="116"/>
                    </a:lnTo>
                    <a:lnTo>
                      <a:pt x="214" y="104"/>
                    </a:lnTo>
                    <a:lnTo>
                      <a:pt x="204" y="104"/>
                    </a:lnTo>
                    <a:lnTo>
                      <a:pt x="204" y="116"/>
                    </a:lnTo>
                    <a:close/>
                    <a:moveTo>
                      <a:pt x="198" y="118"/>
                    </a:moveTo>
                    <a:lnTo>
                      <a:pt x="198" y="102"/>
                    </a:lnTo>
                    <a:lnTo>
                      <a:pt x="180" y="102"/>
                    </a:lnTo>
                    <a:lnTo>
                      <a:pt x="180" y="118"/>
                    </a:lnTo>
                    <a:lnTo>
                      <a:pt x="198" y="118"/>
                    </a:lnTo>
                    <a:close/>
                    <a:moveTo>
                      <a:pt x="182" y="116"/>
                    </a:moveTo>
                    <a:lnTo>
                      <a:pt x="182" y="116"/>
                    </a:lnTo>
                    <a:lnTo>
                      <a:pt x="196" y="116"/>
                    </a:lnTo>
                    <a:lnTo>
                      <a:pt x="196" y="104"/>
                    </a:lnTo>
                    <a:lnTo>
                      <a:pt x="182" y="104"/>
                    </a:lnTo>
                    <a:lnTo>
                      <a:pt x="182" y="116"/>
                    </a:lnTo>
                    <a:close/>
                    <a:moveTo>
                      <a:pt x="174" y="118"/>
                    </a:moveTo>
                    <a:lnTo>
                      <a:pt x="174" y="102"/>
                    </a:lnTo>
                    <a:lnTo>
                      <a:pt x="158" y="102"/>
                    </a:lnTo>
                    <a:lnTo>
                      <a:pt x="158" y="118"/>
                    </a:lnTo>
                    <a:lnTo>
                      <a:pt x="174" y="118"/>
                    </a:lnTo>
                    <a:close/>
                    <a:moveTo>
                      <a:pt x="160" y="116"/>
                    </a:moveTo>
                    <a:lnTo>
                      <a:pt x="160" y="116"/>
                    </a:lnTo>
                    <a:lnTo>
                      <a:pt x="172" y="116"/>
                    </a:lnTo>
                    <a:lnTo>
                      <a:pt x="172" y="104"/>
                    </a:lnTo>
                    <a:lnTo>
                      <a:pt x="160" y="104"/>
                    </a:lnTo>
                    <a:lnTo>
                      <a:pt x="160" y="116"/>
                    </a:lnTo>
                    <a:close/>
                    <a:moveTo>
                      <a:pt x="152" y="118"/>
                    </a:moveTo>
                    <a:lnTo>
                      <a:pt x="152" y="102"/>
                    </a:lnTo>
                    <a:lnTo>
                      <a:pt x="136" y="102"/>
                    </a:lnTo>
                    <a:lnTo>
                      <a:pt x="136" y="118"/>
                    </a:lnTo>
                    <a:lnTo>
                      <a:pt x="152" y="118"/>
                    </a:lnTo>
                    <a:close/>
                    <a:moveTo>
                      <a:pt x="138" y="116"/>
                    </a:moveTo>
                    <a:lnTo>
                      <a:pt x="138" y="116"/>
                    </a:lnTo>
                    <a:lnTo>
                      <a:pt x="150" y="116"/>
                    </a:lnTo>
                    <a:lnTo>
                      <a:pt x="150" y="104"/>
                    </a:lnTo>
                    <a:lnTo>
                      <a:pt x="138" y="104"/>
                    </a:lnTo>
                    <a:lnTo>
                      <a:pt x="138" y="116"/>
                    </a:lnTo>
                    <a:close/>
                    <a:moveTo>
                      <a:pt x="130" y="118"/>
                    </a:moveTo>
                    <a:lnTo>
                      <a:pt x="130" y="102"/>
                    </a:lnTo>
                    <a:lnTo>
                      <a:pt x="114" y="102"/>
                    </a:lnTo>
                    <a:lnTo>
                      <a:pt x="114" y="118"/>
                    </a:lnTo>
                    <a:lnTo>
                      <a:pt x="130" y="118"/>
                    </a:lnTo>
                    <a:close/>
                    <a:moveTo>
                      <a:pt x="116" y="116"/>
                    </a:moveTo>
                    <a:lnTo>
                      <a:pt x="116" y="116"/>
                    </a:lnTo>
                    <a:lnTo>
                      <a:pt x="128" y="116"/>
                    </a:lnTo>
                    <a:lnTo>
                      <a:pt x="128" y="104"/>
                    </a:lnTo>
                    <a:lnTo>
                      <a:pt x="116" y="104"/>
                    </a:lnTo>
                    <a:lnTo>
                      <a:pt x="116" y="116"/>
                    </a:lnTo>
                    <a:close/>
                    <a:moveTo>
                      <a:pt x="108" y="118"/>
                    </a:moveTo>
                    <a:lnTo>
                      <a:pt x="108" y="102"/>
                    </a:lnTo>
                    <a:lnTo>
                      <a:pt x="92" y="102"/>
                    </a:lnTo>
                    <a:lnTo>
                      <a:pt x="92" y="118"/>
                    </a:lnTo>
                    <a:lnTo>
                      <a:pt x="108" y="118"/>
                    </a:lnTo>
                    <a:close/>
                    <a:moveTo>
                      <a:pt x="94" y="116"/>
                    </a:moveTo>
                    <a:lnTo>
                      <a:pt x="94" y="116"/>
                    </a:lnTo>
                    <a:lnTo>
                      <a:pt x="106" y="116"/>
                    </a:lnTo>
                    <a:lnTo>
                      <a:pt x="106" y="104"/>
                    </a:lnTo>
                    <a:lnTo>
                      <a:pt x="94" y="104"/>
                    </a:lnTo>
                    <a:lnTo>
                      <a:pt x="94" y="116"/>
                    </a:lnTo>
                    <a:close/>
                    <a:moveTo>
                      <a:pt x="86" y="118"/>
                    </a:moveTo>
                    <a:lnTo>
                      <a:pt x="86" y="102"/>
                    </a:lnTo>
                    <a:lnTo>
                      <a:pt x="74" y="102"/>
                    </a:lnTo>
                    <a:lnTo>
                      <a:pt x="80" y="118"/>
                    </a:lnTo>
                    <a:lnTo>
                      <a:pt x="86" y="118"/>
                    </a:lnTo>
                    <a:close/>
                    <a:moveTo>
                      <a:pt x="80" y="116"/>
                    </a:moveTo>
                    <a:lnTo>
                      <a:pt x="80" y="116"/>
                    </a:lnTo>
                    <a:lnTo>
                      <a:pt x="84" y="116"/>
                    </a:lnTo>
                    <a:lnTo>
                      <a:pt x="84" y="104"/>
                    </a:lnTo>
                    <a:lnTo>
                      <a:pt x="76" y="104"/>
                    </a:lnTo>
                    <a:lnTo>
                      <a:pt x="80" y="116"/>
                    </a:lnTo>
                    <a:close/>
                    <a:moveTo>
                      <a:pt x="218" y="96"/>
                    </a:moveTo>
                    <a:lnTo>
                      <a:pt x="222" y="80"/>
                    </a:lnTo>
                    <a:lnTo>
                      <a:pt x="202" y="80"/>
                    </a:lnTo>
                    <a:lnTo>
                      <a:pt x="202" y="96"/>
                    </a:lnTo>
                    <a:lnTo>
                      <a:pt x="218" y="96"/>
                    </a:lnTo>
                    <a:close/>
                    <a:moveTo>
                      <a:pt x="204" y="94"/>
                    </a:moveTo>
                    <a:lnTo>
                      <a:pt x="204" y="94"/>
                    </a:lnTo>
                    <a:lnTo>
                      <a:pt x="216" y="94"/>
                    </a:lnTo>
                    <a:lnTo>
                      <a:pt x="220" y="82"/>
                    </a:lnTo>
                    <a:lnTo>
                      <a:pt x="204" y="82"/>
                    </a:lnTo>
                    <a:lnTo>
                      <a:pt x="204" y="94"/>
                    </a:lnTo>
                    <a:close/>
                    <a:moveTo>
                      <a:pt x="198" y="96"/>
                    </a:moveTo>
                    <a:lnTo>
                      <a:pt x="198" y="80"/>
                    </a:lnTo>
                    <a:lnTo>
                      <a:pt x="180" y="80"/>
                    </a:lnTo>
                    <a:lnTo>
                      <a:pt x="180" y="96"/>
                    </a:lnTo>
                    <a:lnTo>
                      <a:pt x="198" y="96"/>
                    </a:lnTo>
                    <a:close/>
                    <a:moveTo>
                      <a:pt x="182" y="94"/>
                    </a:moveTo>
                    <a:lnTo>
                      <a:pt x="182" y="94"/>
                    </a:lnTo>
                    <a:lnTo>
                      <a:pt x="196" y="94"/>
                    </a:lnTo>
                    <a:lnTo>
                      <a:pt x="196" y="82"/>
                    </a:lnTo>
                    <a:lnTo>
                      <a:pt x="182" y="82"/>
                    </a:lnTo>
                    <a:lnTo>
                      <a:pt x="182" y="94"/>
                    </a:lnTo>
                    <a:close/>
                    <a:moveTo>
                      <a:pt x="174" y="96"/>
                    </a:moveTo>
                    <a:lnTo>
                      <a:pt x="174" y="80"/>
                    </a:lnTo>
                    <a:lnTo>
                      <a:pt x="158" y="80"/>
                    </a:lnTo>
                    <a:lnTo>
                      <a:pt x="158" y="96"/>
                    </a:lnTo>
                    <a:lnTo>
                      <a:pt x="174" y="96"/>
                    </a:lnTo>
                    <a:close/>
                    <a:moveTo>
                      <a:pt x="160" y="94"/>
                    </a:moveTo>
                    <a:lnTo>
                      <a:pt x="160" y="94"/>
                    </a:lnTo>
                    <a:lnTo>
                      <a:pt x="172" y="94"/>
                    </a:lnTo>
                    <a:lnTo>
                      <a:pt x="172" y="82"/>
                    </a:lnTo>
                    <a:lnTo>
                      <a:pt x="160" y="82"/>
                    </a:lnTo>
                    <a:lnTo>
                      <a:pt x="160" y="94"/>
                    </a:lnTo>
                    <a:close/>
                    <a:moveTo>
                      <a:pt x="152" y="96"/>
                    </a:moveTo>
                    <a:lnTo>
                      <a:pt x="152" y="80"/>
                    </a:lnTo>
                    <a:lnTo>
                      <a:pt x="136" y="80"/>
                    </a:lnTo>
                    <a:lnTo>
                      <a:pt x="136" y="96"/>
                    </a:lnTo>
                    <a:lnTo>
                      <a:pt x="152" y="96"/>
                    </a:lnTo>
                    <a:close/>
                    <a:moveTo>
                      <a:pt x="138" y="94"/>
                    </a:moveTo>
                    <a:lnTo>
                      <a:pt x="138" y="94"/>
                    </a:lnTo>
                    <a:lnTo>
                      <a:pt x="150" y="94"/>
                    </a:lnTo>
                    <a:lnTo>
                      <a:pt x="150" y="82"/>
                    </a:lnTo>
                    <a:lnTo>
                      <a:pt x="138" y="82"/>
                    </a:lnTo>
                    <a:lnTo>
                      <a:pt x="138" y="94"/>
                    </a:lnTo>
                    <a:close/>
                    <a:moveTo>
                      <a:pt x="130" y="96"/>
                    </a:moveTo>
                    <a:lnTo>
                      <a:pt x="130" y="80"/>
                    </a:lnTo>
                    <a:lnTo>
                      <a:pt x="114" y="80"/>
                    </a:lnTo>
                    <a:lnTo>
                      <a:pt x="114" y="96"/>
                    </a:lnTo>
                    <a:lnTo>
                      <a:pt x="130" y="96"/>
                    </a:lnTo>
                    <a:close/>
                    <a:moveTo>
                      <a:pt x="116" y="94"/>
                    </a:moveTo>
                    <a:lnTo>
                      <a:pt x="116" y="94"/>
                    </a:lnTo>
                    <a:lnTo>
                      <a:pt x="128" y="94"/>
                    </a:lnTo>
                    <a:lnTo>
                      <a:pt x="128" y="82"/>
                    </a:lnTo>
                    <a:lnTo>
                      <a:pt x="116" y="82"/>
                    </a:lnTo>
                    <a:lnTo>
                      <a:pt x="116" y="94"/>
                    </a:lnTo>
                    <a:close/>
                    <a:moveTo>
                      <a:pt x="108" y="96"/>
                    </a:moveTo>
                    <a:lnTo>
                      <a:pt x="108" y="80"/>
                    </a:lnTo>
                    <a:lnTo>
                      <a:pt x="92" y="80"/>
                    </a:lnTo>
                    <a:lnTo>
                      <a:pt x="92" y="96"/>
                    </a:lnTo>
                    <a:lnTo>
                      <a:pt x="108" y="96"/>
                    </a:lnTo>
                    <a:close/>
                    <a:moveTo>
                      <a:pt x="94" y="94"/>
                    </a:moveTo>
                    <a:lnTo>
                      <a:pt x="94" y="94"/>
                    </a:lnTo>
                    <a:lnTo>
                      <a:pt x="106" y="94"/>
                    </a:lnTo>
                    <a:lnTo>
                      <a:pt x="106" y="82"/>
                    </a:lnTo>
                    <a:lnTo>
                      <a:pt x="94" y="82"/>
                    </a:lnTo>
                    <a:lnTo>
                      <a:pt x="94" y="94"/>
                    </a:lnTo>
                    <a:close/>
                    <a:moveTo>
                      <a:pt x="86" y="96"/>
                    </a:moveTo>
                    <a:lnTo>
                      <a:pt x="86" y="80"/>
                    </a:lnTo>
                    <a:lnTo>
                      <a:pt x="66" y="80"/>
                    </a:lnTo>
                    <a:lnTo>
                      <a:pt x="72" y="96"/>
                    </a:lnTo>
                    <a:lnTo>
                      <a:pt x="86" y="96"/>
                    </a:lnTo>
                    <a:close/>
                    <a:moveTo>
                      <a:pt x="74" y="94"/>
                    </a:moveTo>
                    <a:lnTo>
                      <a:pt x="74" y="94"/>
                    </a:lnTo>
                    <a:lnTo>
                      <a:pt x="84" y="94"/>
                    </a:lnTo>
                    <a:lnTo>
                      <a:pt x="84" y="82"/>
                    </a:lnTo>
                    <a:lnTo>
                      <a:pt x="70" y="82"/>
                    </a:lnTo>
                    <a:lnTo>
                      <a:pt x="74" y="94"/>
                    </a:lnTo>
                    <a:close/>
                    <a:moveTo>
                      <a:pt x="224" y="76"/>
                    </a:moveTo>
                    <a:lnTo>
                      <a:pt x="228" y="62"/>
                    </a:lnTo>
                    <a:lnTo>
                      <a:pt x="202" y="60"/>
                    </a:lnTo>
                    <a:lnTo>
                      <a:pt x="202" y="76"/>
                    </a:lnTo>
                    <a:lnTo>
                      <a:pt x="224" y="76"/>
                    </a:lnTo>
                    <a:close/>
                    <a:moveTo>
                      <a:pt x="204" y="74"/>
                    </a:moveTo>
                    <a:lnTo>
                      <a:pt x="204" y="74"/>
                    </a:lnTo>
                    <a:lnTo>
                      <a:pt x="222" y="74"/>
                    </a:lnTo>
                    <a:lnTo>
                      <a:pt x="224" y="64"/>
                    </a:lnTo>
                    <a:lnTo>
                      <a:pt x="204" y="62"/>
                    </a:lnTo>
                    <a:lnTo>
                      <a:pt x="204" y="74"/>
                    </a:lnTo>
                    <a:close/>
                    <a:moveTo>
                      <a:pt x="198" y="76"/>
                    </a:moveTo>
                    <a:lnTo>
                      <a:pt x="198" y="60"/>
                    </a:lnTo>
                    <a:lnTo>
                      <a:pt x="180" y="60"/>
                    </a:lnTo>
                    <a:lnTo>
                      <a:pt x="180" y="76"/>
                    </a:lnTo>
                    <a:lnTo>
                      <a:pt x="198" y="76"/>
                    </a:lnTo>
                    <a:close/>
                    <a:moveTo>
                      <a:pt x="182" y="74"/>
                    </a:moveTo>
                    <a:lnTo>
                      <a:pt x="182" y="74"/>
                    </a:lnTo>
                    <a:lnTo>
                      <a:pt x="196" y="74"/>
                    </a:lnTo>
                    <a:lnTo>
                      <a:pt x="196" y="62"/>
                    </a:lnTo>
                    <a:lnTo>
                      <a:pt x="182" y="62"/>
                    </a:lnTo>
                    <a:lnTo>
                      <a:pt x="182" y="74"/>
                    </a:lnTo>
                    <a:close/>
                    <a:moveTo>
                      <a:pt x="174" y="76"/>
                    </a:moveTo>
                    <a:lnTo>
                      <a:pt x="174" y="58"/>
                    </a:lnTo>
                    <a:lnTo>
                      <a:pt x="158" y="58"/>
                    </a:lnTo>
                    <a:lnTo>
                      <a:pt x="158" y="76"/>
                    </a:lnTo>
                    <a:lnTo>
                      <a:pt x="174" y="76"/>
                    </a:lnTo>
                    <a:close/>
                    <a:moveTo>
                      <a:pt x="160" y="74"/>
                    </a:moveTo>
                    <a:lnTo>
                      <a:pt x="160" y="74"/>
                    </a:lnTo>
                    <a:lnTo>
                      <a:pt x="172" y="74"/>
                    </a:lnTo>
                    <a:lnTo>
                      <a:pt x="172" y="60"/>
                    </a:lnTo>
                    <a:lnTo>
                      <a:pt x="160" y="60"/>
                    </a:lnTo>
                    <a:lnTo>
                      <a:pt x="160" y="74"/>
                    </a:lnTo>
                    <a:close/>
                    <a:moveTo>
                      <a:pt x="152" y="76"/>
                    </a:moveTo>
                    <a:lnTo>
                      <a:pt x="152" y="58"/>
                    </a:lnTo>
                    <a:lnTo>
                      <a:pt x="136" y="56"/>
                    </a:lnTo>
                    <a:lnTo>
                      <a:pt x="136" y="76"/>
                    </a:lnTo>
                    <a:lnTo>
                      <a:pt x="152" y="76"/>
                    </a:lnTo>
                    <a:close/>
                    <a:moveTo>
                      <a:pt x="138" y="74"/>
                    </a:moveTo>
                    <a:lnTo>
                      <a:pt x="138" y="74"/>
                    </a:lnTo>
                    <a:lnTo>
                      <a:pt x="150" y="74"/>
                    </a:lnTo>
                    <a:lnTo>
                      <a:pt x="150" y="60"/>
                    </a:lnTo>
                    <a:lnTo>
                      <a:pt x="138" y="58"/>
                    </a:lnTo>
                    <a:lnTo>
                      <a:pt x="138" y="74"/>
                    </a:lnTo>
                    <a:close/>
                    <a:moveTo>
                      <a:pt x="130" y="76"/>
                    </a:moveTo>
                    <a:lnTo>
                      <a:pt x="130" y="56"/>
                    </a:lnTo>
                    <a:lnTo>
                      <a:pt x="114" y="56"/>
                    </a:lnTo>
                    <a:lnTo>
                      <a:pt x="114" y="76"/>
                    </a:lnTo>
                    <a:lnTo>
                      <a:pt x="130" y="76"/>
                    </a:lnTo>
                    <a:close/>
                    <a:moveTo>
                      <a:pt x="116" y="74"/>
                    </a:moveTo>
                    <a:lnTo>
                      <a:pt x="116" y="74"/>
                    </a:lnTo>
                    <a:lnTo>
                      <a:pt x="128" y="74"/>
                    </a:lnTo>
                    <a:lnTo>
                      <a:pt x="128" y="58"/>
                    </a:lnTo>
                    <a:lnTo>
                      <a:pt x="116" y="58"/>
                    </a:lnTo>
                    <a:lnTo>
                      <a:pt x="116" y="74"/>
                    </a:lnTo>
                    <a:close/>
                    <a:moveTo>
                      <a:pt x="108" y="76"/>
                    </a:moveTo>
                    <a:lnTo>
                      <a:pt x="108" y="56"/>
                    </a:lnTo>
                    <a:lnTo>
                      <a:pt x="92" y="54"/>
                    </a:lnTo>
                    <a:lnTo>
                      <a:pt x="92" y="76"/>
                    </a:lnTo>
                    <a:lnTo>
                      <a:pt x="108" y="76"/>
                    </a:lnTo>
                    <a:close/>
                    <a:moveTo>
                      <a:pt x="94" y="74"/>
                    </a:moveTo>
                    <a:lnTo>
                      <a:pt x="94" y="74"/>
                    </a:lnTo>
                    <a:lnTo>
                      <a:pt x="106" y="74"/>
                    </a:lnTo>
                    <a:lnTo>
                      <a:pt x="106" y="58"/>
                    </a:lnTo>
                    <a:lnTo>
                      <a:pt x="94" y="56"/>
                    </a:lnTo>
                    <a:lnTo>
                      <a:pt x="94" y="74"/>
                    </a:lnTo>
                    <a:close/>
                    <a:moveTo>
                      <a:pt x="86" y="76"/>
                    </a:moveTo>
                    <a:lnTo>
                      <a:pt x="86" y="54"/>
                    </a:lnTo>
                    <a:lnTo>
                      <a:pt x="58" y="52"/>
                    </a:lnTo>
                    <a:lnTo>
                      <a:pt x="66" y="76"/>
                    </a:lnTo>
                    <a:lnTo>
                      <a:pt x="86" y="76"/>
                    </a:lnTo>
                    <a:close/>
                    <a:moveTo>
                      <a:pt x="66" y="74"/>
                    </a:moveTo>
                    <a:lnTo>
                      <a:pt x="66" y="74"/>
                    </a:lnTo>
                    <a:lnTo>
                      <a:pt x="84" y="74"/>
                    </a:lnTo>
                    <a:lnTo>
                      <a:pt x="84" y="56"/>
                    </a:lnTo>
                    <a:lnTo>
                      <a:pt x="60" y="54"/>
                    </a:lnTo>
                    <a:lnTo>
                      <a:pt x="66" y="7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4" name="ïṣļîḋê">
                <a:extLst>
                  <a:ext uri="{FF2B5EF4-FFF2-40B4-BE49-F238E27FC236}">
                    <a16:creationId xmlns:a16="http://schemas.microsoft.com/office/drawing/2014/main" id="{C6BE752E-955D-443B-A665-06D6502E924E}"/>
                  </a:ext>
                </a:extLst>
              </p:cNvPr>
              <p:cNvSpPr/>
              <p:nvPr/>
            </p:nvSpPr>
            <p:spPr bwMode="auto">
              <a:xfrm>
                <a:off x="7175500" y="3006725"/>
                <a:ext cx="381000" cy="304800"/>
              </a:xfrm>
              <a:custGeom>
                <a:avLst/>
                <a:gdLst>
                  <a:gd name="T0" fmla="*/ 180 w 240"/>
                  <a:gd name="T1" fmla="*/ 178 h 192"/>
                  <a:gd name="T2" fmla="*/ 92 w 240"/>
                  <a:gd name="T3" fmla="*/ 188 h 192"/>
                  <a:gd name="T4" fmla="*/ 68 w 240"/>
                  <a:gd name="T5" fmla="*/ 178 h 192"/>
                  <a:gd name="T6" fmla="*/ 16 w 240"/>
                  <a:gd name="T7" fmla="*/ 12 h 192"/>
                  <a:gd name="T8" fmla="*/ 0 w 240"/>
                  <a:gd name="T9" fmla="*/ 2 h 192"/>
                  <a:gd name="T10" fmla="*/ 44 w 240"/>
                  <a:gd name="T11" fmla="*/ 6 h 192"/>
                  <a:gd name="T12" fmla="*/ 82 w 240"/>
                  <a:gd name="T13" fmla="*/ 130 h 192"/>
                  <a:gd name="T14" fmla="*/ 210 w 240"/>
                  <a:gd name="T15" fmla="*/ 178 h 192"/>
                  <a:gd name="T16" fmla="*/ 92 w 240"/>
                  <a:gd name="T17" fmla="*/ 172 h 192"/>
                  <a:gd name="T18" fmla="*/ 186 w 240"/>
                  <a:gd name="T19" fmla="*/ 188 h 192"/>
                  <a:gd name="T20" fmla="*/ 208 w 240"/>
                  <a:gd name="T21" fmla="*/ 178 h 192"/>
                  <a:gd name="T22" fmla="*/ 80 w 240"/>
                  <a:gd name="T23" fmla="*/ 128 h 192"/>
                  <a:gd name="T24" fmla="*/ 54 w 240"/>
                  <a:gd name="T25" fmla="*/ 40 h 192"/>
                  <a:gd name="T26" fmla="*/ 4 w 240"/>
                  <a:gd name="T27" fmla="*/ 2 h 192"/>
                  <a:gd name="T28" fmla="*/ 34 w 240"/>
                  <a:gd name="T29" fmla="*/ 12 h 192"/>
                  <a:gd name="T30" fmla="*/ 70 w 240"/>
                  <a:gd name="T31" fmla="*/ 174 h 192"/>
                  <a:gd name="T32" fmla="*/ 82 w 240"/>
                  <a:gd name="T33" fmla="*/ 190 h 192"/>
                  <a:gd name="T34" fmla="*/ 92 w 240"/>
                  <a:gd name="T35" fmla="*/ 172 h 192"/>
                  <a:gd name="T36" fmla="*/ 196 w 240"/>
                  <a:gd name="T37" fmla="*/ 174 h 192"/>
                  <a:gd name="T38" fmla="*/ 196 w 240"/>
                  <a:gd name="T39" fmla="*/ 184 h 192"/>
                  <a:gd name="T40" fmla="*/ 194 w 240"/>
                  <a:gd name="T41" fmla="*/ 180 h 192"/>
                  <a:gd name="T42" fmla="*/ 196 w 240"/>
                  <a:gd name="T43" fmla="*/ 176 h 192"/>
                  <a:gd name="T44" fmla="*/ 86 w 240"/>
                  <a:gd name="T45" fmla="*/ 174 h 192"/>
                  <a:gd name="T46" fmla="*/ 82 w 240"/>
                  <a:gd name="T47" fmla="*/ 184 h 192"/>
                  <a:gd name="T48" fmla="*/ 78 w 240"/>
                  <a:gd name="T49" fmla="*/ 178 h 192"/>
                  <a:gd name="T50" fmla="*/ 84 w 240"/>
                  <a:gd name="T51" fmla="*/ 176 h 192"/>
                  <a:gd name="T52" fmla="*/ 210 w 240"/>
                  <a:gd name="T53" fmla="*/ 120 h 192"/>
                  <a:gd name="T54" fmla="*/ 196 w 240"/>
                  <a:gd name="T55" fmla="*/ 120 h 192"/>
                  <a:gd name="T56" fmla="*/ 194 w 240"/>
                  <a:gd name="T57" fmla="*/ 118 h 192"/>
                  <a:gd name="T58" fmla="*/ 158 w 240"/>
                  <a:gd name="T59" fmla="*/ 120 h 192"/>
                  <a:gd name="T60" fmla="*/ 160 w 240"/>
                  <a:gd name="T61" fmla="*/ 118 h 192"/>
                  <a:gd name="T62" fmla="*/ 138 w 240"/>
                  <a:gd name="T63" fmla="*/ 118 h 192"/>
                  <a:gd name="T64" fmla="*/ 112 w 240"/>
                  <a:gd name="T65" fmla="*/ 102 h 192"/>
                  <a:gd name="T66" fmla="*/ 114 w 240"/>
                  <a:gd name="T67" fmla="*/ 104 h 192"/>
                  <a:gd name="T68" fmla="*/ 92 w 240"/>
                  <a:gd name="T69" fmla="*/ 118 h 192"/>
                  <a:gd name="T70" fmla="*/ 84 w 240"/>
                  <a:gd name="T71" fmla="*/ 102 h 192"/>
                  <a:gd name="T72" fmla="*/ 82 w 240"/>
                  <a:gd name="T73" fmla="*/ 104 h 192"/>
                  <a:gd name="T74" fmla="*/ 216 w 240"/>
                  <a:gd name="T75" fmla="*/ 96 h 192"/>
                  <a:gd name="T76" fmla="*/ 196 w 240"/>
                  <a:gd name="T77" fmla="*/ 96 h 192"/>
                  <a:gd name="T78" fmla="*/ 194 w 240"/>
                  <a:gd name="T79" fmla="*/ 94 h 192"/>
                  <a:gd name="T80" fmla="*/ 158 w 240"/>
                  <a:gd name="T81" fmla="*/ 96 h 192"/>
                  <a:gd name="T82" fmla="*/ 160 w 240"/>
                  <a:gd name="T83" fmla="*/ 94 h 192"/>
                  <a:gd name="T84" fmla="*/ 138 w 240"/>
                  <a:gd name="T85" fmla="*/ 94 h 192"/>
                  <a:gd name="T86" fmla="*/ 112 w 240"/>
                  <a:gd name="T87" fmla="*/ 80 h 192"/>
                  <a:gd name="T88" fmla="*/ 114 w 240"/>
                  <a:gd name="T89" fmla="*/ 82 h 192"/>
                  <a:gd name="T90" fmla="*/ 92 w 240"/>
                  <a:gd name="T91" fmla="*/ 94 h 192"/>
                  <a:gd name="T92" fmla="*/ 84 w 240"/>
                  <a:gd name="T93" fmla="*/ 80 h 192"/>
                  <a:gd name="T94" fmla="*/ 82 w 240"/>
                  <a:gd name="T95" fmla="*/ 82 h 192"/>
                  <a:gd name="T96" fmla="*/ 222 w 240"/>
                  <a:gd name="T97" fmla="*/ 76 h 192"/>
                  <a:gd name="T98" fmla="*/ 196 w 240"/>
                  <a:gd name="T99" fmla="*/ 76 h 192"/>
                  <a:gd name="T100" fmla="*/ 194 w 240"/>
                  <a:gd name="T101" fmla="*/ 74 h 192"/>
                  <a:gd name="T102" fmla="*/ 158 w 240"/>
                  <a:gd name="T103" fmla="*/ 76 h 192"/>
                  <a:gd name="T104" fmla="*/ 160 w 240"/>
                  <a:gd name="T105" fmla="*/ 74 h 192"/>
                  <a:gd name="T106" fmla="*/ 138 w 240"/>
                  <a:gd name="T107" fmla="*/ 74 h 192"/>
                  <a:gd name="T108" fmla="*/ 112 w 240"/>
                  <a:gd name="T109" fmla="*/ 56 h 192"/>
                  <a:gd name="T110" fmla="*/ 114 w 240"/>
                  <a:gd name="T111" fmla="*/ 58 h 192"/>
                  <a:gd name="T112" fmla="*/ 92 w 240"/>
                  <a:gd name="T113" fmla="*/ 74 h 192"/>
                  <a:gd name="T114" fmla="*/ 84 w 240"/>
                  <a:gd name="T115" fmla="*/ 54 h 192"/>
                  <a:gd name="T116" fmla="*/ 82 w 240"/>
                  <a:gd name="T117" fmla="*/ 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192">
                    <a:moveTo>
                      <a:pt x="196" y="192"/>
                    </a:moveTo>
                    <a:lnTo>
                      <a:pt x="196" y="192"/>
                    </a:lnTo>
                    <a:lnTo>
                      <a:pt x="190" y="192"/>
                    </a:lnTo>
                    <a:lnTo>
                      <a:pt x="186" y="188"/>
                    </a:lnTo>
                    <a:lnTo>
                      <a:pt x="182" y="184"/>
                    </a:lnTo>
                    <a:lnTo>
                      <a:pt x="180" y="178"/>
                    </a:lnTo>
                    <a:lnTo>
                      <a:pt x="180" y="178"/>
                    </a:lnTo>
                    <a:lnTo>
                      <a:pt x="182" y="174"/>
                    </a:lnTo>
                    <a:lnTo>
                      <a:pt x="96" y="174"/>
                    </a:lnTo>
                    <a:lnTo>
                      <a:pt x="96" y="174"/>
                    </a:lnTo>
                    <a:lnTo>
                      <a:pt x="96" y="178"/>
                    </a:lnTo>
                    <a:lnTo>
                      <a:pt x="96" y="178"/>
                    </a:lnTo>
                    <a:lnTo>
                      <a:pt x="96" y="184"/>
                    </a:lnTo>
                    <a:lnTo>
                      <a:pt x="92" y="188"/>
                    </a:lnTo>
                    <a:lnTo>
                      <a:pt x="88" y="192"/>
                    </a:lnTo>
                    <a:lnTo>
                      <a:pt x="82" y="192"/>
                    </a:lnTo>
                    <a:lnTo>
                      <a:pt x="82" y="192"/>
                    </a:lnTo>
                    <a:lnTo>
                      <a:pt x="76" y="192"/>
                    </a:lnTo>
                    <a:lnTo>
                      <a:pt x="72" y="188"/>
                    </a:lnTo>
                    <a:lnTo>
                      <a:pt x="68" y="184"/>
                    </a:lnTo>
                    <a:lnTo>
                      <a:pt x="68" y="178"/>
                    </a:lnTo>
                    <a:lnTo>
                      <a:pt x="68" y="178"/>
                    </a:lnTo>
                    <a:lnTo>
                      <a:pt x="68" y="174"/>
                    </a:lnTo>
                    <a:lnTo>
                      <a:pt x="70" y="170"/>
                    </a:lnTo>
                    <a:lnTo>
                      <a:pt x="70" y="126"/>
                    </a:lnTo>
                    <a:lnTo>
                      <a:pt x="34" y="14"/>
                    </a:lnTo>
                    <a:lnTo>
                      <a:pt x="34" y="14"/>
                    </a:lnTo>
                    <a:lnTo>
                      <a:pt x="16" y="12"/>
                    </a:lnTo>
                    <a:lnTo>
                      <a:pt x="16" y="12"/>
                    </a:lnTo>
                    <a:lnTo>
                      <a:pt x="2" y="10"/>
                    </a:lnTo>
                    <a:lnTo>
                      <a:pt x="2" y="10"/>
                    </a:lnTo>
                    <a:lnTo>
                      <a:pt x="0" y="8"/>
                    </a:lnTo>
                    <a:lnTo>
                      <a:pt x="0" y="4"/>
                    </a:lnTo>
                    <a:lnTo>
                      <a:pt x="0" y="4"/>
                    </a:lnTo>
                    <a:lnTo>
                      <a:pt x="0" y="2"/>
                    </a:lnTo>
                    <a:lnTo>
                      <a:pt x="4" y="0"/>
                    </a:lnTo>
                    <a:lnTo>
                      <a:pt x="4" y="0"/>
                    </a:lnTo>
                    <a:lnTo>
                      <a:pt x="4" y="0"/>
                    </a:lnTo>
                    <a:lnTo>
                      <a:pt x="22" y="2"/>
                    </a:lnTo>
                    <a:lnTo>
                      <a:pt x="36" y="4"/>
                    </a:lnTo>
                    <a:lnTo>
                      <a:pt x="44" y="6"/>
                    </a:lnTo>
                    <a:lnTo>
                      <a:pt x="44" y="6"/>
                    </a:lnTo>
                    <a:lnTo>
                      <a:pt x="56" y="38"/>
                    </a:lnTo>
                    <a:lnTo>
                      <a:pt x="56" y="38"/>
                    </a:lnTo>
                    <a:lnTo>
                      <a:pt x="56" y="44"/>
                    </a:lnTo>
                    <a:lnTo>
                      <a:pt x="240" y="54"/>
                    </a:lnTo>
                    <a:lnTo>
                      <a:pt x="240" y="56"/>
                    </a:lnTo>
                    <a:lnTo>
                      <a:pt x="218" y="130"/>
                    </a:lnTo>
                    <a:lnTo>
                      <a:pt x="82" y="130"/>
                    </a:lnTo>
                    <a:lnTo>
                      <a:pt x="82" y="162"/>
                    </a:lnTo>
                    <a:lnTo>
                      <a:pt x="204" y="162"/>
                    </a:lnTo>
                    <a:lnTo>
                      <a:pt x="204" y="166"/>
                    </a:lnTo>
                    <a:lnTo>
                      <a:pt x="204" y="166"/>
                    </a:lnTo>
                    <a:lnTo>
                      <a:pt x="208" y="172"/>
                    </a:lnTo>
                    <a:lnTo>
                      <a:pt x="210" y="178"/>
                    </a:lnTo>
                    <a:lnTo>
                      <a:pt x="210" y="178"/>
                    </a:lnTo>
                    <a:lnTo>
                      <a:pt x="208" y="184"/>
                    </a:lnTo>
                    <a:lnTo>
                      <a:pt x="206" y="188"/>
                    </a:lnTo>
                    <a:lnTo>
                      <a:pt x="200" y="192"/>
                    </a:lnTo>
                    <a:lnTo>
                      <a:pt x="196" y="192"/>
                    </a:lnTo>
                    <a:lnTo>
                      <a:pt x="196" y="192"/>
                    </a:lnTo>
                    <a:close/>
                    <a:moveTo>
                      <a:pt x="92" y="172"/>
                    </a:moveTo>
                    <a:lnTo>
                      <a:pt x="92" y="172"/>
                    </a:lnTo>
                    <a:lnTo>
                      <a:pt x="186" y="172"/>
                    </a:lnTo>
                    <a:lnTo>
                      <a:pt x="184" y="172"/>
                    </a:lnTo>
                    <a:lnTo>
                      <a:pt x="184" y="172"/>
                    </a:lnTo>
                    <a:lnTo>
                      <a:pt x="182" y="178"/>
                    </a:lnTo>
                    <a:lnTo>
                      <a:pt x="182" y="178"/>
                    </a:lnTo>
                    <a:lnTo>
                      <a:pt x="184" y="184"/>
                    </a:lnTo>
                    <a:lnTo>
                      <a:pt x="186" y="188"/>
                    </a:lnTo>
                    <a:lnTo>
                      <a:pt x="190" y="190"/>
                    </a:lnTo>
                    <a:lnTo>
                      <a:pt x="196" y="190"/>
                    </a:lnTo>
                    <a:lnTo>
                      <a:pt x="196" y="190"/>
                    </a:lnTo>
                    <a:lnTo>
                      <a:pt x="200" y="190"/>
                    </a:lnTo>
                    <a:lnTo>
                      <a:pt x="204" y="188"/>
                    </a:lnTo>
                    <a:lnTo>
                      <a:pt x="206" y="184"/>
                    </a:lnTo>
                    <a:lnTo>
                      <a:pt x="208" y="178"/>
                    </a:lnTo>
                    <a:lnTo>
                      <a:pt x="208" y="178"/>
                    </a:lnTo>
                    <a:lnTo>
                      <a:pt x="206" y="172"/>
                    </a:lnTo>
                    <a:lnTo>
                      <a:pt x="202" y="168"/>
                    </a:lnTo>
                    <a:lnTo>
                      <a:pt x="202" y="168"/>
                    </a:lnTo>
                    <a:lnTo>
                      <a:pt x="202" y="164"/>
                    </a:lnTo>
                    <a:lnTo>
                      <a:pt x="80" y="164"/>
                    </a:lnTo>
                    <a:lnTo>
                      <a:pt x="80" y="128"/>
                    </a:lnTo>
                    <a:lnTo>
                      <a:pt x="216" y="128"/>
                    </a:lnTo>
                    <a:lnTo>
                      <a:pt x="238" y="56"/>
                    </a:lnTo>
                    <a:lnTo>
                      <a:pt x="56" y="46"/>
                    </a:lnTo>
                    <a:lnTo>
                      <a:pt x="54" y="46"/>
                    </a:lnTo>
                    <a:lnTo>
                      <a:pt x="54" y="46"/>
                    </a:lnTo>
                    <a:lnTo>
                      <a:pt x="54" y="40"/>
                    </a:lnTo>
                    <a:lnTo>
                      <a:pt x="54" y="40"/>
                    </a:lnTo>
                    <a:lnTo>
                      <a:pt x="42" y="8"/>
                    </a:lnTo>
                    <a:lnTo>
                      <a:pt x="42" y="8"/>
                    </a:lnTo>
                    <a:lnTo>
                      <a:pt x="38" y="6"/>
                    </a:lnTo>
                    <a:lnTo>
                      <a:pt x="28" y="4"/>
                    </a:lnTo>
                    <a:lnTo>
                      <a:pt x="4" y="2"/>
                    </a:lnTo>
                    <a:lnTo>
                      <a:pt x="4" y="2"/>
                    </a:lnTo>
                    <a:lnTo>
                      <a:pt x="4" y="2"/>
                    </a:lnTo>
                    <a:lnTo>
                      <a:pt x="2" y="4"/>
                    </a:lnTo>
                    <a:lnTo>
                      <a:pt x="2" y="4"/>
                    </a:lnTo>
                    <a:lnTo>
                      <a:pt x="2" y="8"/>
                    </a:lnTo>
                    <a:lnTo>
                      <a:pt x="2" y="8"/>
                    </a:lnTo>
                    <a:lnTo>
                      <a:pt x="16" y="10"/>
                    </a:lnTo>
                    <a:lnTo>
                      <a:pt x="16" y="10"/>
                    </a:lnTo>
                    <a:lnTo>
                      <a:pt x="34" y="12"/>
                    </a:lnTo>
                    <a:lnTo>
                      <a:pt x="36" y="12"/>
                    </a:lnTo>
                    <a:lnTo>
                      <a:pt x="36" y="12"/>
                    </a:lnTo>
                    <a:lnTo>
                      <a:pt x="72" y="126"/>
                    </a:lnTo>
                    <a:lnTo>
                      <a:pt x="72" y="170"/>
                    </a:lnTo>
                    <a:lnTo>
                      <a:pt x="72" y="170"/>
                    </a:lnTo>
                    <a:lnTo>
                      <a:pt x="72" y="170"/>
                    </a:lnTo>
                    <a:lnTo>
                      <a:pt x="70" y="174"/>
                    </a:lnTo>
                    <a:lnTo>
                      <a:pt x="70" y="178"/>
                    </a:lnTo>
                    <a:lnTo>
                      <a:pt x="70" y="178"/>
                    </a:lnTo>
                    <a:lnTo>
                      <a:pt x="70" y="184"/>
                    </a:lnTo>
                    <a:lnTo>
                      <a:pt x="72" y="188"/>
                    </a:lnTo>
                    <a:lnTo>
                      <a:pt x="76" y="190"/>
                    </a:lnTo>
                    <a:lnTo>
                      <a:pt x="82" y="190"/>
                    </a:lnTo>
                    <a:lnTo>
                      <a:pt x="82" y="190"/>
                    </a:lnTo>
                    <a:lnTo>
                      <a:pt x="86" y="190"/>
                    </a:lnTo>
                    <a:lnTo>
                      <a:pt x="90" y="188"/>
                    </a:lnTo>
                    <a:lnTo>
                      <a:pt x="94" y="184"/>
                    </a:lnTo>
                    <a:lnTo>
                      <a:pt x="94" y="178"/>
                    </a:lnTo>
                    <a:lnTo>
                      <a:pt x="94" y="178"/>
                    </a:lnTo>
                    <a:lnTo>
                      <a:pt x="92" y="172"/>
                    </a:lnTo>
                    <a:lnTo>
                      <a:pt x="92" y="172"/>
                    </a:lnTo>
                    <a:close/>
                    <a:moveTo>
                      <a:pt x="196" y="184"/>
                    </a:moveTo>
                    <a:lnTo>
                      <a:pt x="196" y="184"/>
                    </a:lnTo>
                    <a:lnTo>
                      <a:pt x="200" y="182"/>
                    </a:lnTo>
                    <a:lnTo>
                      <a:pt x="200" y="178"/>
                    </a:lnTo>
                    <a:lnTo>
                      <a:pt x="200" y="178"/>
                    </a:lnTo>
                    <a:lnTo>
                      <a:pt x="200" y="174"/>
                    </a:lnTo>
                    <a:lnTo>
                      <a:pt x="196" y="174"/>
                    </a:lnTo>
                    <a:lnTo>
                      <a:pt x="196" y="174"/>
                    </a:lnTo>
                    <a:lnTo>
                      <a:pt x="192" y="174"/>
                    </a:lnTo>
                    <a:lnTo>
                      <a:pt x="190" y="178"/>
                    </a:lnTo>
                    <a:lnTo>
                      <a:pt x="190" y="178"/>
                    </a:lnTo>
                    <a:lnTo>
                      <a:pt x="192" y="182"/>
                    </a:lnTo>
                    <a:lnTo>
                      <a:pt x="196" y="184"/>
                    </a:lnTo>
                    <a:lnTo>
                      <a:pt x="196" y="184"/>
                    </a:lnTo>
                    <a:close/>
                    <a:moveTo>
                      <a:pt x="196" y="176"/>
                    </a:moveTo>
                    <a:lnTo>
                      <a:pt x="196" y="176"/>
                    </a:lnTo>
                    <a:lnTo>
                      <a:pt x="196" y="176"/>
                    </a:lnTo>
                    <a:lnTo>
                      <a:pt x="194" y="176"/>
                    </a:lnTo>
                    <a:lnTo>
                      <a:pt x="192" y="178"/>
                    </a:lnTo>
                    <a:lnTo>
                      <a:pt x="192" y="178"/>
                    </a:lnTo>
                    <a:lnTo>
                      <a:pt x="194" y="180"/>
                    </a:lnTo>
                    <a:lnTo>
                      <a:pt x="196" y="182"/>
                    </a:lnTo>
                    <a:lnTo>
                      <a:pt x="196" y="182"/>
                    </a:lnTo>
                    <a:lnTo>
                      <a:pt x="198" y="180"/>
                    </a:lnTo>
                    <a:lnTo>
                      <a:pt x="198" y="178"/>
                    </a:lnTo>
                    <a:lnTo>
                      <a:pt x="198" y="178"/>
                    </a:lnTo>
                    <a:lnTo>
                      <a:pt x="198" y="176"/>
                    </a:lnTo>
                    <a:lnTo>
                      <a:pt x="196" y="176"/>
                    </a:lnTo>
                    <a:lnTo>
                      <a:pt x="196" y="176"/>
                    </a:lnTo>
                    <a:close/>
                    <a:moveTo>
                      <a:pt x="82" y="184"/>
                    </a:moveTo>
                    <a:lnTo>
                      <a:pt x="82" y="184"/>
                    </a:lnTo>
                    <a:lnTo>
                      <a:pt x="86" y="182"/>
                    </a:lnTo>
                    <a:lnTo>
                      <a:pt x="86" y="178"/>
                    </a:lnTo>
                    <a:lnTo>
                      <a:pt x="86" y="178"/>
                    </a:lnTo>
                    <a:lnTo>
                      <a:pt x="86" y="174"/>
                    </a:lnTo>
                    <a:lnTo>
                      <a:pt x="82" y="174"/>
                    </a:lnTo>
                    <a:lnTo>
                      <a:pt x="82" y="174"/>
                    </a:lnTo>
                    <a:lnTo>
                      <a:pt x="78" y="174"/>
                    </a:lnTo>
                    <a:lnTo>
                      <a:pt x="76" y="178"/>
                    </a:lnTo>
                    <a:lnTo>
                      <a:pt x="76" y="178"/>
                    </a:lnTo>
                    <a:lnTo>
                      <a:pt x="78" y="182"/>
                    </a:lnTo>
                    <a:lnTo>
                      <a:pt x="82" y="184"/>
                    </a:lnTo>
                    <a:lnTo>
                      <a:pt x="82" y="184"/>
                    </a:lnTo>
                    <a:close/>
                    <a:moveTo>
                      <a:pt x="82" y="176"/>
                    </a:moveTo>
                    <a:lnTo>
                      <a:pt x="82" y="176"/>
                    </a:lnTo>
                    <a:lnTo>
                      <a:pt x="82" y="176"/>
                    </a:lnTo>
                    <a:lnTo>
                      <a:pt x="80" y="176"/>
                    </a:lnTo>
                    <a:lnTo>
                      <a:pt x="78" y="178"/>
                    </a:lnTo>
                    <a:lnTo>
                      <a:pt x="78" y="178"/>
                    </a:lnTo>
                    <a:lnTo>
                      <a:pt x="80" y="180"/>
                    </a:lnTo>
                    <a:lnTo>
                      <a:pt x="82" y="182"/>
                    </a:lnTo>
                    <a:lnTo>
                      <a:pt x="82" y="182"/>
                    </a:lnTo>
                    <a:lnTo>
                      <a:pt x="84" y="180"/>
                    </a:lnTo>
                    <a:lnTo>
                      <a:pt x="84" y="178"/>
                    </a:lnTo>
                    <a:lnTo>
                      <a:pt x="84" y="178"/>
                    </a:lnTo>
                    <a:lnTo>
                      <a:pt x="84" y="176"/>
                    </a:lnTo>
                    <a:lnTo>
                      <a:pt x="82" y="176"/>
                    </a:lnTo>
                    <a:lnTo>
                      <a:pt x="82" y="176"/>
                    </a:lnTo>
                    <a:close/>
                    <a:moveTo>
                      <a:pt x="210" y="120"/>
                    </a:moveTo>
                    <a:lnTo>
                      <a:pt x="216" y="102"/>
                    </a:lnTo>
                    <a:lnTo>
                      <a:pt x="202" y="102"/>
                    </a:lnTo>
                    <a:lnTo>
                      <a:pt x="202" y="120"/>
                    </a:lnTo>
                    <a:lnTo>
                      <a:pt x="210" y="120"/>
                    </a:lnTo>
                    <a:close/>
                    <a:moveTo>
                      <a:pt x="204" y="118"/>
                    </a:moveTo>
                    <a:lnTo>
                      <a:pt x="204" y="118"/>
                    </a:lnTo>
                    <a:lnTo>
                      <a:pt x="210" y="118"/>
                    </a:lnTo>
                    <a:lnTo>
                      <a:pt x="212" y="104"/>
                    </a:lnTo>
                    <a:lnTo>
                      <a:pt x="204" y="104"/>
                    </a:lnTo>
                    <a:lnTo>
                      <a:pt x="204" y="118"/>
                    </a:lnTo>
                    <a:close/>
                    <a:moveTo>
                      <a:pt x="196" y="120"/>
                    </a:moveTo>
                    <a:lnTo>
                      <a:pt x="196" y="102"/>
                    </a:lnTo>
                    <a:lnTo>
                      <a:pt x="180" y="102"/>
                    </a:lnTo>
                    <a:lnTo>
                      <a:pt x="180" y="120"/>
                    </a:lnTo>
                    <a:lnTo>
                      <a:pt x="196" y="120"/>
                    </a:lnTo>
                    <a:close/>
                    <a:moveTo>
                      <a:pt x="182" y="118"/>
                    </a:moveTo>
                    <a:lnTo>
                      <a:pt x="182" y="118"/>
                    </a:lnTo>
                    <a:lnTo>
                      <a:pt x="194" y="118"/>
                    </a:lnTo>
                    <a:lnTo>
                      <a:pt x="194" y="104"/>
                    </a:lnTo>
                    <a:lnTo>
                      <a:pt x="182" y="104"/>
                    </a:lnTo>
                    <a:lnTo>
                      <a:pt x="182" y="118"/>
                    </a:lnTo>
                    <a:close/>
                    <a:moveTo>
                      <a:pt x="174" y="120"/>
                    </a:moveTo>
                    <a:lnTo>
                      <a:pt x="174" y="102"/>
                    </a:lnTo>
                    <a:lnTo>
                      <a:pt x="158" y="102"/>
                    </a:lnTo>
                    <a:lnTo>
                      <a:pt x="158" y="120"/>
                    </a:lnTo>
                    <a:lnTo>
                      <a:pt x="174" y="120"/>
                    </a:lnTo>
                    <a:close/>
                    <a:moveTo>
                      <a:pt x="160" y="118"/>
                    </a:moveTo>
                    <a:lnTo>
                      <a:pt x="160" y="118"/>
                    </a:lnTo>
                    <a:lnTo>
                      <a:pt x="172" y="118"/>
                    </a:lnTo>
                    <a:lnTo>
                      <a:pt x="172" y="104"/>
                    </a:lnTo>
                    <a:lnTo>
                      <a:pt x="160" y="104"/>
                    </a:lnTo>
                    <a:lnTo>
                      <a:pt x="160" y="118"/>
                    </a:lnTo>
                    <a:close/>
                    <a:moveTo>
                      <a:pt x="152" y="120"/>
                    </a:moveTo>
                    <a:lnTo>
                      <a:pt x="152" y="102"/>
                    </a:lnTo>
                    <a:lnTo>
                      <a:pt x="136" y="102"/>
                    </a:lnTo>
                    <a:lnTo>
                      <a:pt x="136" y="120"/>
                    </a:lnTo>
                    <a:lnTo>
                      <a:pt x="152" y="120"/>
                    </a:lnTo>
                    <a:close/>
                    <a:moveTo>
                      <a:pt x="138" y="118"/>
                    </a:moveTo>
                    <a:lnTo>
                      <a:pt x="138" y="118"/>
                    </a:lnTo>
                    <a:lnTo>
                      <a:pt x="150" y="118"/>
                    </a:lnTo>
                    <a:lnTo>
                      <a:pt x="150" y="104"/>
                    </a:lnTo>
                    <a:lnTo>
                      <a:pt x="138" y="104"/>
                    </a:lnTo>
                    <a:lnTo>
                      <a:pt x="138" y="118"/>
                    </a:lnTo>
                    <a:close/>
                    <a:moveTo>
                      <a:pt x="130" y="120"/>
                    </a:moveTo>
                    <a:lnTo>
                      <a:pt x="130" y="102"/>
                    </a:lnTo>
                    <a:lnTo>
                      <a:pt x="112" y="102"/>
                    </a:lnTo>
                    <a:lnTo>
                      <a:pt x="112" y="120"/>
                    </a:lnTo>
                    <a:lnTo>
                      <a:pt x="130" y="120"/>
                    </a:lnTo>
                    <a:close/>
                    <a:moveTo>
                      <a:pt x="114" y="118"/>
                    </a:moveTo>
                    <a:lnTo>
                      <a:pt x="114" y="118"/>
                    </a:lnTo>
                    <a:lnTo>
                      <a:pt x="128" y="118"/>
                    </a:lnTo>
                    <a:lnTo>
                      <a:pt x="128" y="104"/>
                    </a:lnTo>
                    <a:lnTo>
                      <a:pt x="114" y="104"/>
                    </a:lnTo>
                    <a:lnTo>
                      <a:pt x="114" y="118"/>
                    </a:lnTo>
                    <a:close/>
                    <a:moveTo>
                      <a:pt x="108" y="120"/>
                    </a:moveTo>
                    <a:lnTo>
                      <a:pt x="108" y="102"/>
                    </a:lnTo>
                    <a:lnTo>
                      <a:pt x="90" y="102"/>
                    </a:lnTo>
                    <a:lnTo>
                      <a:pt x="90" y="120"/>
                    </a:lnTo>
                    <a:lnTo>
                      <a:pt x="108" y="120"/>
                    </a:lnTo>
                    <a:close/>
                    <a:moveTo>
                      <a:pt x="92" y="118"/>
                    </a:moveTo>
                    <a:lnTo>
                      <a:pt x="92" y="118"/>
                    </a:lnTo>
                    <a:lnTo>
                      <a:pt x="106" y="118"/>
                    </a:lnTo>
                    <a:lnTo>
                      <a:pt x="106" y="104"/>
                    </a:lnTo>
                    <a:lnTo>
                      <a:pt x="92" y="104"/>
                    </a:lnTo>
                    <a:lnTo>
                      <a:pt x="92" y="118"/>
                    </a:lnTo>
                    <a:close/>
                    <a:moveTo>
                      <a:pt x="84" y="120"/>
                    </a:moveTo>
                    <a:lnTo>
                      <a:pt x="84" y="102"/>
                    </a:lnTo>
                    <a:lnTo>
                      <a:pt x="74" y="102"/>
                    </a:lnTo>
                    <a:lnTo>
                      <a:pt x="78" y="120"/>
                    </a:lnTo>
                    <a:lnTo>
                      <a:pt x="84" y="120"/>
                    </a:lnTo>
                    <a:close/>
                    <a:moveTo>
                      <a:pt x="80" y="118"/>
                    </a:moveTo>
                    <a:lnTo>
                      <a:pt x="80" y="118"/>
                    </a:lnTo>
                    <a:lnTo>
                      <a:pt x="82" y="118"/>
                    </a:lnTo>
                    <a:lnTo>
                      <a:pt x="82" y="104"/>
                    </a:lnTo>
                    <a:lnTo>
                      <a:pt x="76" y="104"/>
                    </a:lnTo>
                    <a:lnTo>
                      <a:pt x="80" y="118"/>
                    </a:lnTo>
                    <a:close/>
                    <a:moveTo>
                      <a:pt x="216" y="96"/>
                    </a:moveTo>
                    <a:lnTo>
                      <a:pt x="222" y="80"/>
                    </a:lnTo>
                    <a:lnTo>
                      <a:pt x="202" y="80"/>
                    </a:lnTo>
                    <a:lnTo>
                      <a:pt x="202" y="96"/>
                    </a:lnTo>
                    <a:lnTo>
                      <a:pt x="216" y="96"/>
                    </a:lnTo>
                    <a:close/>
                    <a:moveTo>
                      <a:pt x="204" y="94"/>
                    </a:moveTo>
                    <a:lnTo>
                      <a:pt x="204" y="94"/>
                    </a:lnTo>
                    <a:lnTo>
                      <a:pt x="216" y="94"/>
                    </a:lnTo>
                    <a:lnTo>
                      <a:pt x="218" y="82"/>
                    </a:lnTo>
                    <a:lnTo>
                      <a:pt x="204" y="82"/>
                    </a:lnTo>
                    <a:lnTo>
                      <a:pt x="204" y="94"/>
                    </a:lnTo>
                    <a:close/>
                    <a:moveTo>
                      <a:pt x="196" y="96"/>
                    </a:moveTo>
                    <a:lnTo>
                      <a:pt x="196" y="80"/>
                    </a:lnTo>
                    <a:lnTo>
                      <a:pt x="180" y="80"/>
                    </a:lnTo>
                    <a:lnTo>
                      <a:pt x="180" y="96"/>
                    </a:lnTo>
                    <a:lnTo>
                      <a:pt x="196" y="96"/>
                    </a:lnTo>
                    <a:close/>
                    <a:moveTo>
                      <a:pt x="182" y="94"/>
                    </a:moveTo>
                    <a:lnTo>
                      <a:pt x="182" y="94"/>
                    </a:lnTo>
                    <a:lnTo>
                      <a:pt x="194" y="94"/>
                    </a:lnTo>
                    <a:lnTo>
                      <a:pt x="194" y="82"/>
                    </a:lnTo>
                    <a:lnTo>
                      <a:pt x="182" y="82"/>
                    </a:lnTo>
                    <a:lnTo>
                      <a:pt x="182" y="94"/>
                    </a:lnTo>
                    <a:close/>
                    <a:moveTo>
                      <a:pt x="174" y="96"/>
                    </a:moveTo>
                    <a:lnTo>
                      <a:pt x="174" y="80"/>
                    </a:lnTo>
                    <a:lnTo>
                      <a:pt x="158" y="80"/>
                    </a:lnTo>
                    <a:lnTo>
                      <a:pt x="158" y="96"/>
                    </a:lnTo>
                    <a:lnTo>
                      <a:pt x="174" y="96"/>
                    </a:lnTo>
                    <a:close/>
                    <a:moveTo>
                      <a:pt x="160" y="94"/>
                    </a:moveTo>
                    <a:lnTo>
                      <a:pt x="160" y="94"/>
                    </a:lnTo>
                    <a:lnTo>
                      <a:pt x="172" y="94"/>
                    </a:lnTo>
                    <a:lnTo>
                      <a:pt x="172" y="82"/>
                    </a:lnTo>
                    <a:lnTo>
                      <a:pt x="160" y="82"/>
                    </a:lnTo>
                    <a:lnTo>
                      <a:pt x="160" y="94"/>
                    </a:lnTo>
                    <a:close/>
                    <a:moveTo>
                      <a:pt x="152" y="96"/>
                    </a:moveTo>
                    <a:lnTo>
                      <a:pt x="152" y="80"/>
                    </a:lnTo>
                    <a:lnTo>
                      <a:pt x="136" y="80"/>
                    </a:lnTo>
                    <a:lnTo>
                      <a:pt x="136" y="96"/>
                    </a:lnTo>
                    <a:lnTo>
                      <a:pt x="152" y="96"/>
                    </a:lnTo>
                    <a:close/>
                    <a:moveTo>
                      <a:pt x="138" y="94"/>
                    </a:moveTo>
                    <a:lnTo>
                      <a:pt x="138" y="94"/>
                    </a:lnTo>
                    <a:lnTo>
                      <a:pt x="150" y="94"/>
                    </a:lnTo>
                    <a:lnTo>
                      <a:pt x="150" y="82"/>
                    </a:lnTo>
                    <a:lnTo>
                      <a:pt x="138" y="82"/>
                    </a:lnTo>
                    <a:lnTo>
                      <a:pt x="138" y="94"/>
                    </a:lnTo>
                    <a:close/>
                    <a:moveTo>
                      <a:pt x="130" y="96"/>
                    </a:moveTo>
                    <a:lnTo>
                      <a:pt x="130" y="80"/>
                    </a:lnTo>
                    <a:lnTo>
                      <a:pt x="112" y="80"/>
                    </a:lnTo>
                    <a:lnTo>
                      <a:pt x="112" y="96"/>
                    </a:lnTo>
                    <a:lnTo>
                      <a:pt x="130" y="96"/>
                    </a:lnTo>
                    <a:close/>
                    <a:moveTo>
                      <a:pt x="114" y="94"/>
                    </a:moveTo>
                    <a:lnTo>
                      <a:pt x="114" y="94"/>
                    </a:lnTo>
                    <a:lnTo>
                      <a:pt x="128" y="94"/>
                    </a:lnTo>
                    <a:lnTo>
                      <a:pt x="128" y="82"/>
                    </a:lnTo>
                    <a:lnTo>
                      <a:pt x="114" y="82"/>
                    </a:lnTo>
                    <a:lnTo>
                      <a:pt x="114" y="94"/>
                    </a:lnTo>
                    <a:close/>
                    <a:moveTo>
                      <a:pt x="108" y="96"/>
                    </a:moveTo>
                    <a:lnTo>
                      <a:pt x="108" y="80"/>
                    </a:lnTo>
                    <a:lnTo>
                      <a:pt x="90" y="80"/>
                    </a:lnTo>
                    <a:lnTo>
                      <a:pt x="90" y="96"/>
                    </a:lnTo>
                    <a:lnTo>
                      <a:pt x="108" y="96"/>
                    </a:lnTo>
                    <a:close/>
                    <a:moveTo>
                      <a:pt x="92" y="94"/>
                    </a:moveTo>
                    <a:lnTo>
                      <a:pt x="92" y="94"/>
                    </a:lnTo>
                    <a:lnTo>
                      <a:pt x="106" y="94"/>
                    </a:lnTo>
                    <a:lnTo>
                      <a:pt x="106" y="82"/>
                    </a:lnTo>
                    <a:lnTo>
                      <a:pt x="92" y="82"/>
                    </a:lnTo>
                    <a:lnTo>
                      <a:pt x="92" y="94"/>
                    </a:lnTo>
                    <a:close/>
                    <a:moveTo>
                      <a:pt x="84" y="96"/>
                    </a:moveTo>
                    <a:lnTo>
                      <a:pt x="84" y="80"/>
                    </a:lnTo>
                    <a:lnTo>
                      <a:pt x="66" y="80"/>
                    </a:lnTo>
                    <a:lnTo>
                      <a:pt x="72" y="96"/>
                    </a:lnTo>
                    <a:lnTo>
                      <a:pt x="84" y="96"/>
                    </a:lnTo>
                    <a:close/>
                    <a:moveTo>
                      <a:pt x="74" y="94"/>
                    </a:moveTo>
                    <a:lnTo>
                      <a:pt x="74" y="94"/>
                    </a:lnTo>
                    <a:lnTo>
                      <a:pt x="82" y="94"/>
                    </a:lnTo>
                    <a:lnTo>
                      <a:pt x="82" y="82"/>
                    </a:lnTo>
                    <a:lnTo>
                      <a:pt x="70" y="82"/>
                    </a:lnTo>
                    <a:lnTo>
                      <a:pt x="74" y="94"/>
                    </a:lnTo>
                    <a:close/>
                    <a:moveTo>
                      <a:pt x="222" y="76"/>
                    </a:moveTo>
                    <a:lnTo>
                      <a:pt x="226" y="62"/>
                    </a:lnTo>
                    <a:lnTo>
                      <a:pt x="202" y="62"/>
                    </a:lnTo>
                    <a:lnTo>
                      <a:pt x="202" y="76"/>
                    </a:lnTo>
                    <a:lnTo>
                      <a:pt x="222" y="76"/>
                    </a:lnTo>
                    <a:close/>
                    <a:moveTo>
                      <a:pt x="204" y="74"/>
                    </a:moveTo>
                    <a:lnTo>
                      <a:pt x="204" y="74"/>
                    </a:lnTo>
                    <a:lnTo>
                      <a:pt x="222" y="74"/>
                    </a:lnTo>
                    <a:lnTo>
                      <a:pt x="224" y="64"/>
                    </a:lnTo>
                    <a:lnTo>
                      <a:pt x="204" y="64"/>
                    </a:lnTo>
                    <a:lnTo>
                      <a:pt x="204" y="74"/>
                    </a:lnTo>
                    <a:close/>
                    <a:moveTo>
                      <a:pt x="196" y="76"/>
                    </a:moveTo>
                    <a:lnTo>
                      <a:pt x="196" y="62"/>
                    </a:lnTo>
                    <a:lnTo>
                      <a:pt x="180" y="60"/>
                    </a:lnTo>
                    <a:lnTo>
                      <a:pt x="180" y="76"/>
                    </a:lnTo>
                    <a:lnTo>
                      <a:pt x="196" y="76"/>
                    </a:lnTo>
                    <a:close/>
                    <a:moveTo>
                      <a:pt x="182" y="74"/>
                    </a:moveTo>
                    <a:lnTo>
                      <a:pt x="182" y="74"/>
                    </a:lnTo>
                    <a:lnTo>
                      <a:pt x="194" y="74"/>
                    </a:lnTo>
                    <a:lnTo>
                      <a:pt x="194" y="64"/>
                    </a:lnTo>
                    <a:lnTo>
                      <a:pt x="182" y="62"/>
                    </a:lnTo>
                    <a:lnTo>
                      <a:pt x="182" y="74"/>
                    </a:lnTo>
                    <a:close/>
                    <a:moveTo>
                      <a:pt x="174" y="76"/>
                    </a:moveTo>
                    <a:lnTo>
                      <a:pt x="174" y="60"/>
                    </a:lnTo>
                    <a:lnTo>
                      <a:pt x="158" y="58"/>
                    </a:lnTo>
                    <a:lnTo>
                      <a:pt x="158" y="76"/>
                    </a:lnTo>
                    <a:lnTo>
                      <a:pt x="174" y="76"/>
                    </a:lnTo>
                    <a:close/>
                    <a:moveTo>
                      <a:pt x="160" y="74"/>
                    </a:moveTo>
                    <a:lnTo>
                      <a:pt x="160" y="74"/>
                    </a:lnTo>
                    <a:lnTo>
                      <a:pt x="172" y="74"/>
                    </a:lnTo>
                    <a:lnTo>
                      <a:pt x="172" y="62"/>
                    </a:lnTo>
                    <a:lnTo>
                      <a:pt x="160" y="62"/>
                    </a:lnTo>
                    <a:lnTo>
                      <a:pt x="160" y="74"/>
                    </a:lnTo>
                    <a:close/>
                    <a:moveTo>
                      <a:pt x="152" y="76"/>
                    </a:moveTo>
                    <a:lnTo>
                      <a:pt x="152" y="58"/>
                    </a:lnTo>
                    <a:lnTo>
                      <a:pt x="136" y="58"/>
                    </a:lnTo>
                    <a:lnTo>
                      <a:pt x="136" y="76"/>
                    </a:lnTo>
                    <a:lnTo>
                      <a:pt x="152" y="76"/>
                    </a:lnTo>
                    <a:close/>
                    <a:moveTo>
                      <a:pt x="138" y="74"/>
                    </a:moveTo>
                    <a:lnTo>
                      <a:pt x="138" y="74"/>
                    </a:lnTo>
                    <a:lnTo>
                      <a:pt x="150" y="74"/>
                    </a:lnTo>
                    <a:lnTo>
                      <a:pt x="150" y="60"/>
                    </a:lnTo>
                    <a:lnTo>
                      <a:pt x="138" y="60"/>
                    </a:lnTo>
                    <a:lnTo>
                      <a:pt x="138" y="74"/>
                    </a:lnTo>
                    <a:close/>
                    <a:moveTo>
                      <a:pt x="130" y="76"/>
                    </a:moveTo>
                    <a:lnTo>
                      <a:pt x="130" y="58"/>
                    </a:lnTo>
                    <a:lnTo>
                      <a:pt x="112" y="56"/>
                    </a:lnTo>
                    <a:lnTo>
                      <a:pt x="112" y="76"/>
                    </a:lnTo>
                    <a:lnTo>
                      <a:pt x="130" y="76"/>
                    </a:lnTo>
                    <a:close/>
                    <a:moveTo>
                      <a:pt x="114" y="74"/>
                    </a:moveTo>
                    <a:lnTo>
                      <a:pt x="114" y="74"/>
                    </a:lnTo>
                    <a:lnTo>
                      <a:pt x="128" y="74"/>
                    </a:lnTo>
                    <a:lnTo>
                      <a:pt x="128" y="60"/>
                    </a:lnTo>
                    <a:lnTo>
                      <a:pt x="114" y="58"/>
                    </a:lnTo>
                    <a:lnTo>
                      <a:pt x="114" y="74"/>
                    </a:lnTo>
                    <a:close/>
                    <a:moveTo>
                      <a:pt x="108" y="76"/>
                    </a:moveTo>
                    <a:lnTo>
                      <a:pt x="108" y="56"/>
                    </a:lnTo>
                    <a:lnTo>
                      <a:pt x="90" y="56"/>
                    </a:lnTo>
                    <a:lnTo>
                      <a:pt x="90" y="76"/>
                    </a:lnTo>
                    <a:lnTo>
                      <a:pt x="108" y="76"/>
                    </a:lnTo>
                    <a:close/>
                    <a:moveTo>
                      <a:pt x="92" y="74"/>
                    </a:moveTo>
                    <a:lnTo>
                      <a:pt x="92" y="74"/>
                    </a:lnTo>
                    <a:lnTo>
                      <a:pt x="106" y="74"/>
                    </a:lnTo>
                    <a:lnTo>
                      <a:pt x="106" y="58"/>
                    </a:lnTo>
                    <a:lnTo>
                      <a:pt x="92" y="58"/>
                    </a:lnTo>
                    <a:lnTo>
                      <a:pt x="92" y="74"/>
                    </a:lnTo>
                    <a:close/>
                    <a:moveTo>
                      <a:pt x="84" y="76"/>
                    </a:moveTo>
                    <a:lnTo>
                      <a:pt x="84" y="54"/>
                    </a:lnTo>
                    <a:lnTo>
                      <a:pt x="58" y="54"/>
                    </a:lnTo>
                    <a:lnTo>
                      <a:pt x="64" y="76"/>
                    </a:lnTo>
                    <a:lnTo>
                      <a:pt x="84" y="76"/>
                    </a:lnTo>
                    <a:close/>
                    <a:moveTo>
                      <a:pt x="66" y="74"/>
                    </a:moveTo>
                    <a:lnTo>
                      <a:pt x="66" y="74"/>
                    </a:lnTo>
                    <a:lnTo>
                      <a:pt x="82" y="74"/>
                    </a:lnTo>
                    <a:lnTo>
                      <a:pt x="82" y="56"/>
                    </a:lnTo>
                    <a:lnTo>
                      <a:pt x="60" y="56"/>
                    </a:lnTo>
                    <a:lnTo>
                      <a:pt x="66" y="7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5" name="îṧľîďè">
                <a:extLst>
                  <a:ext uri="{FF2B5EF4-FFF2-40B4-BE49-F238E27FC236}">
                    <a16:creationId xmlns:a16="http://schemas.microsoft.com/office/drawing/2014/main" id="{0114021E-DA05-4A61-8905-354D2471FD92}"/>
                  </a:ext>
                </a:extLst>
              </p:cNvPr>
              <p:cNvSpPr/>
              <p:nvPr/>
            </p:nvSpPr>
            <p:spPr bwMode="auto">
              <a:xfrm>
                <a:off x="6365875" y="2273300"/>
                <a:ext cx="381000" cy="304800"/>
              </a:xfrm>
              <a:custGeom>
                <a:avLst/>
                <a:gdLst>
                  <a:gd name="T0" fmla="*/ 182 w 240"/>
                  <a:gd name="T1" fmla="*/ 178 h 192"/>
                  <a:gd name="T2" fmla="*/ 92 w 240"/>
                  <a:gd name="T3" fmla="*/ 188 h 192"/>
                  <a:gd name="T4" fmla="*/ 68 w 240"/>
                  <a:gd name="T5" fmla="*/ 178 h 192"/>
                  <a:gd name="T6" fmla="*/ 18 w 240"/>
                  <a:gd name="T7" fmla="*/ 12 h 192"/>
                  <a:gd name="T8" fmla="*/ 2 w 240"/>
                  <a:gd name="T9" fmla="*/ 2 h 192"/>
                  <a:gd name="T10" fmla="*/ 44 w 240"/>
                  <a:gd name="T11" fmla="*/ 6 h 192"/>
                  <a:gd name="T12" fmla="*/ 82 w 240"/>
                  <a:gd name="T13" fmla="*/ 130 h 192"/>
                  <a:gd name="T14" fmla="*/ 210 w 240"/>
                  <a:gd name="T15" fmla="*/ 178 h 192"/>
                  <a:gd name="T16" fmla="*/ 92 w 240"/>
                  <a:gd name="T17" fmla="*/ 170 h 192"/>
                  <a:gd name="T18" fmla="*/ 186 w 240"/>
                  <a:gd name="T19" fmla="*/ 186 h 192"/>
                  <a:gd name="T20" fmla="*/ 208 w 240"/>
                  <a:gd name="T21" fmla="*/ 178 h 192"/>
                  <a:gd name="T22" fmla="*/ 80 w 240"/>
                  <a:gd name="T23" fmla="*/ 128 h 192"/>
                  <a:gd name="T24" fmla="*/ 54 w 240"/>
                  <a:gd name="T25" fmla="*/ 40 h 192"/>
                  <a:gd name="T26" fmla="*/ 4 w 240"/>
                  <a:gd name="T27" fmla="*/ 2 h 192"/>
                  <a:gd name="T28" fmla="*/ 36 w 240"/>
                  <a:gd name="T29" fmla="*/ 12 h 192"/>
                  <a:gd name="T30" fmla="*/ 70 w 240"/>
                  <a:gd name="T31" fmla="*/ 174 h 192"/>
                  <a:gd name="T32" fmla="*/ 82 w 240"/>
                  <a:gd name="T33" fmla="*/ 190 h 192"/>
                  <a:gd name="T34" fmla="*/ 92 w 240"/>
                  <a:gd name="T35" fmla="*/ 170 h 192"/>
                  <a:gd name="T36" fmla="*/ 196 w 240"/>
                  <a:gd name="T37" fmla="*/ 172 h 192"/>
                  <a:gd name="T38" fmla="*/ 196 w 240"/>
                  <a:gd name="T39" fmla="*/ 184 h 192"/>
                  <a:gd name="T40" fmla="*/ 194 w 240"/>
                  <a:gd name="T41" fmla="*/ 180 h 192"/>
                  <a:gd name="T42" fmla="*/ 196 w 240"/>
                  <a:gd name="T43" fmla="*/ 174 h 192"/>
                  <a:gd name="T44" fmla="*/ 86 w 240"/>
                  <a:gd name="T45" fmla="*/ 174 h 192"/>
                  <a:gd name="T46" fmla="*/ 82 w 240"/>
                  <a:gd name="T47" fmla="*/ 184 h 192"/>
                  <a:gd name="T48" fmla="*/ 80 w 240"/>
                  <a:gd name="T49" fmla="*/ 178 h 192"/>
                  <a:gd name="T50" fmla="*/ 84 w 240"/>
                  <a:gd name="T51" fmla="*/ 176 h 192"/>
                  <a:gd name="T52" fmla="*/ 210 w 240"/>
                  <a:gd name="T53" fmla="*/ 120 h 192"/>
                  <a:gd name="T54" fmla="*/ 198 w 240"/>
                  <a:gd name="T55" fmla="*/ 120 h 192"/>
                  <a:gd name="T56" fmla="*/ 196 w 240"/>
                  <a:gd name="T57" fmla="*/ 118 h 192"/>
                  <a:gd name="T58" fmla="*/ 158 w 240"/>
                  <a:gd name="T59" fmla="*/ 120 h 192"/>
                  <a:gd name="T60" fmla="*/ 160 w 240"/>
                  <a:gd name="T61" fmla="*/ 118 h 192"/>
                  <a:gd name="T62" fmla="*/ 138 w 240"/>
                  <a:gd name="T63" fmla="*/ 118 h 192"/>
                  <a:gd name="T64" fmla="*/ 112 w 240"/>
                  <a:gd name="T65" fmla="*/ 102 h 192"/>
                  <a:gd name="T66" fmla="*/ 116 w 240"/>
                  <a:gd name="T67" fmla="*/ 104 h 192"/>
                  <a:gd name="T68" fmla="*/ 94 w 240"/>
                  <a:gd name="T69" fmla="*/ 118 h 192"/>
                  <a:gd name="T70" fmla="*/ 86 w 240"/>
                  <a:gd name="T71" fmla="*/ 102 h 192"/>
                  <a:gd name="T72" fmla="*/ 84 w 240"/>
                  <a:gd name="T73" fmla="*/ 104 h 192"/>
                  <a:gd name="T74" fmla="*/ 218 w 240"/>
                  <a:gd name="T75" fmla="*/ 96 h 192"/>
                  <a:gd name="T76" fmla="*/ 198 w 240"/>
                  <a:gd name="T77" fmla="*/ 96 h 192"/>
                  <a:gd name="T78" fmla="*/ 196 w 240"/>
                  <a:gd name="T79" fmla="*/ 94 h 192"/>
                  <a:gd name="T80" fmla="*/ 158 w 240"/>
                  <a:gd name="T81" fmla="*/ 96 h 192"/>
                  <a:gd name="T82" fmla="*/ 160 w 240"/>
                  <a:gd name="T83" fmla="*/ 94 h 192"/>
                  <a:gd name="T84" fmla="*/ 138 w 240"/>
                  <a:gd name="T85" fmla="*/ 94 h 192"/>
                  <a:gd name="T86" fmla="*/ 112 w 240"/>
                  <a:gd name="T87" fmla="*/ 80 h 192"/>
                  <a:gd name="T88" fmla="*/ 116 w 240"/>
                  <a:gd name="T89" fmla="*/ 82 h 192"/>
                  <a:gd name="T90" fmla="*/ 94 w 240"/>
                  <a:gd name="T91" fmla="*/ 94 h 192"/>
                  <a:gd name="T92" fmla="*/ 86 w 240"/>
                  <a:gd name="T93" fmla="*/ 80 h 192"/>
                  <a:gd name="T94" fmla="*/ 84 w 240"/>
                  <a:gd name="T95" fmla="*/ 82 h 192"/>
                  <a:gd name="T96" fmla="*/ 224 w 240"/>
                  <a:gd name="T97" fmla="*/ 76 h 192"/>
                  <a:gd name="T98" fmla="*/ 198 w 240"/>
                  <a:gd name="T99" fmla="*/ 76 h 192"/>
                  <a:gd name="T100" fmla="*/ 196 w 240"/>
                  <a:gd name="T101" fmla="*/ 74 h 192"/>
                  <a:gd name="T102" fmla="*/ 158 w 240"/>
                  <a:gd name="T103" fmla="*/ 76 h 192"/>
                  <a:gd name="T104" fmla="*/ 160 w 240"/>
                  <a:gd name="T105" fmla="*/ 74 h 192"/>
                  <a:gd name="T106" fmla="*/ 138 w 240"/>
                  <a:gd name="T107" fmla="*/ 74 h 192"/>
                  <a:gd name="T108" fmla="*/ 112 w 240"/>
                  <a:gd name="T109" fmla="*/ 56 h 192"/>
                  <a:gd name="T110" fmla="*/ 116 w 240"/>
                  <a:gd name="T111" fmla="*/ 58 h 192"/>
                  <a:gd name="T112" fmla="*/ 94 w 240"/>
                  <a:gd name="T113" fmla="*/ 74 h 192"/>
                  <a:gd name="T114" fmla="*/ 86 w 240"/>
                  <a:gd name="T115" fmla="*/ 54 h 192"/>
                  <a:gd name="T116" fmla="*/ 84 w 240"/>
                  <a:gd name="T117" fmla="*/ 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192">
                    <a:moveTo>
                      <a:pt x="196" y="192"/>
                    </a:moveTo>
                    <a:lnTo>
                      <a:pt x="196" y="192"/>
                    </a:lnTo>
                    <a:lnTo>
                      <a:pt x="190" y="192"/>
                    </a:lnTo>
                    <a:lnTo>
                      <a:pt x="186" y="188"/>
                    </a:lnTo>
                    <a:lnTo>
                      <a:pt x="182" y="184"/>
                    </a:lnTo>
                    <a:lnTo>
                      <a:pt x="182" y="178"/>
                    </a:lnTo>
                    <a:lnTo>
                      <a:pt x="182" y="178"/>
                    </a:lnTo>
                    <a:lnTo>
                      <a:pt x="182" y="172"/>
                    </a:lnTo>
                    <a:lnTo>
                      <a:pt x="96" y="172"/>
                    </a:lnTo>
                    <a:lnTo>
                      <a:pt x="96" y="172"/>
                    </a:lnTo>
                    <a:lnTo>
                      <a:pt x="96" y="178"/>
                    </a:lnTo>
                    <a:lnTo>
                      <a:pt x="96" y="178"/>
                    </a:lnTo>
                    <a:lnTo>
                      <a:pt x="96" y="184"/>
                    </a:lnTo>
                    <a:lnTo>
                      <a:pt x="92" y="188"/>
                    </a:lnTo>
                    <a:lnTo>
                      <a:pt x="88" y="192"/>
                    </a:lnTo>
                    <a:lnTo>
                      <a:pt x="82" y="192"/>
                    </a:lnTo>
                    <a:lnTo>
                      <a:pt x="82" y="192"/>
                    </a:lnTo>
                    <a:lnTo>
                      <a:pt x="76" y="192"/>
                    </a:lnTo>
                    <a:lnTo>
                      <a:pt x="72" y="188"/>
                    </a:lnTo>
                    <a:lnTo>
                      <a:pt x="68" y="184"/>
                    </a:lnTo>
                    <a:lnTo>
                      <a:pt x="68" y="178"/>
                    </a:lnTo>
                    <a:lnTo>
                      <a:pt x="68" y="178"/>
                    </a:lnTo>
                    <a:lnTo>
                      <a:pt x="68" y="174"/>
                    </a:lnTo>
                    <a:lnTo>
                      <a:pt x="70" y="170"/>
                    </a:lnTo>
                    <a:lnTo>
                      <a:pt x="70" y="126"/>
                    </a:lnTo>
                    <a:lnTo>
                      <a:pt x="34" y="14"/>
                    </a:lnTo>
                    <a:lnTo>
                      <a:pt x="34" y="14"/>
                    </a:lnTo>
                    <a:lnTo>
                      <a:pt x="18" y="12"/>
                    </a:lnTo>
                    <a:lnTo>
                      <a:pt x="18" y="12"/>
                    </a:lnTo>
                    <a:lnTo>
                      <a:pt x="2" y="10"/>
                    </a:lnTo>
                    <a:lnTo>
                      <a:pt x="2" y="10"/>
                    </a:lnTo>
                    <a:lnTo>
                      <a:pt x="0" y="8"/>
                    </a:lnTo>
                    <a:lnTo>
                      <a:pt x="0" y="4"/>
                    </a:lnTo>
                    <a:lnTo>
                      <a:pt x="0" y="4"/>
                    </a:lnTo>
                    <a:lnTo>
                      <a:pt x="2" y="2"/>
                    </a:lnTo>
                    <a:lnTo>
                      <a:pt x="4" y="0"/>
                    </a:lnTo>
                    <a:lnTo>
                      <a:pt x="4" y="0"/>
                    </a:lnTo>
                    <a:lnTo>
                      <a:pt x="4" y="0"/>
                    </a:lnTo>
                    <a:lnTo>
                      <a:pt x="24" y="2"/>
                    </a:lnTo>
                    <a:lnTo>
                      <a:pt x="38" y="4"/>
                    </a:lnTo>
                    <a:lnTo>
                      <a:pt x="44" y="6"/>
                    </a:lnTo>
                    <a:lnTo>
                      <a:pt x="44" y="6"/>
                    </a:lnTo>
                    <a:lnTo>
                      <a:pt x="56" y="38"/>
                    </a:lnTo>
                    <a:lnTo>
                      <a:pt x="56" y="38"/>
                    </a:lnTo>
                    <a:lnTo>
                      <a:pt x="58" y="44"/>
                    </a:lnTo>
                    <a:lnTo>
                      <a:pt x="240" y="54"/>
                    </a:lnTo>
                    <a:lnTo>
                      <a:pt x="240" y="56"/>
                    </a:lnTo>
                    <a:lnTo>
                      <a:pt x="218" y="130"/>
                    </a:lnTo>
                    <a:lnTo>
                      <a:pt x="82" y="130"/>
                    </a:lnTo>
                    <a:lnTo>
                      <a:pt x="82" y="162"/>
                    </a:lnTo>
                    <a:lnTo>
                      <a:pt x="204" y="162"/>
                    </a:lnTo>
                    <a:lnTo>
                      <a:pt x="204" y="166"/>
                    </a:lnTo>
                    <a:lnTo>
                      <a:pt x="204" y="166"/>
                    </a:lnTo>
                    <a:lnTo>
                      <a:pt x="208" y="172"/>
                    </a:lnTo>
                    <a:lnTo>
                      <a:pt x="210" y="178"/>
                    </a:lnTo>
                    <a:lnTo>
                      <a:pt x="210" y="178"/>
                    </a:lnTo>
                    <a:lnTo>
                      <a:pt x="210" y="184"/>
                    </a:lnTo>
                    <a:lnTo>
                      <a:pt x="206" y="188"/>
                    </a:lnTo>
                    <a:lnTo>
                      <a:pt x="202" y="192"/>
                    </a:lnTo>
                    <a:lnTo>
                      <a:pt x="196" y="192"/>
                    </a:lnTo>
                    <a:lnTo>
                      <a:pt x="196" y="192"/>
                    </a:lnTo>
                    <a:close/>
                    <a:moveTo>
                      <a:pt x="92" y="170"/>
                    </a:moveTo>
                    <a:lnTo>
                      <a:pt x="92" y="170"/>
                    </a:lnTo>
                    <a:lnTo>
                      <a:pt x="186" y="170"/>
                    </a:lnTo>
                    <a:lnTo>
                      <a:pt x="184" y="172"/>
                    </a:lnTo>
                    <a:lnTo>
                      <a:pt x="184" y="172"/>
                    </a:lnTo>
                    <a:lnTo>
                      <a:pt x="184" y="178"/>
                    </a:lnTo>
                    <a:lnTo>
                      <a:pt x="184" y="178"/>
                    </a:lnTo>
                    <a:lnTo>
                      <a:pt x="184" y="182"/>
                    </a:lnTo>
                    <a:lnTo>
                      <a:pt x="186" y="186"/>
                    </a:lnTo>
                    <a:lnTo>
                      <a:pt x="190" y="190"/>
                    </a:lnTo>
                    <a:lnTo>
                      <a:pt x="196" y="190"/>
                    </a:lnTo>
                    <a:lnTo>
                      <a:pt x="196" y="190"/>
                    </a:lnTo>
                    <a:lnTo>
                      <a:pt x="200" y="190"/>
                    </a:lnTo>
                    <a:lnTo>
                      <a:pt x="204" y="186"/>
                    </a:lnTo>
                    <a:lnTo>
                      <a:pt x="208" y="182"/>
                    </a:lnTo>
                    <a:lnTo>
                      <a:pt x="208" y="178"/>
                    </a:lnTo>
                    <a:lnTo>
                      <a:pt x="208" y="178"/>
                    </a:lnTo>
                    <a:lnTo>
                      <a:pt x="206" y="172"/>
                    </a:lnTo>
                    <a:lnTo>
                      <a:pt x="202" y="168"/>
                    </a:lnTo>
                    <a:lnTo>
                      <a:pt x="202" y="168"/>
                    </a:lnTo>
                    <a:lnTo>
                      <a:pt x="202" y="164"/>
                    </a:lnTo>
                    <a:lnTo>
                      <a:pt x="80" y="164"/>
                    </a:lnTo>
                    <a:lnTo>
                      <a:pt x="80" y="128"/>
                    </a:lnTo>
                    <a:lnTo>
                      <a:pt x="216" y="128"/>
                    </a:lnTo>
                    <a:lnTo>
                      <a:pt x="238" y="56"/>
                    </a:lnTo>
                    <a:lnTo>
                      <a:pt x="56" y="46"/>
                    </a:lnTo>
                    <a:lnTo>
                      <a:pt x="56" y="46"/>
                    </a:lnTo>
                    <a:lnTo>
                      <a:pt x="56" y="46"/>
                    </a:lnTo>
                    <a:lnTo>
                      <a:pt x="54" y="40"/>
                    </a:lnTo>
                    <a:lnTo>
                      <a:pt x="54" y="40"/>
                    </a:lnTo>
                    <a:lnTo>
                      <a:pt x="44" y="8"/>
                    </a:lnTo>
                    <a:lnTo>
                      <a:pt x="44" y="8"/>
                    </a:lnTo>
                    <a:lnTo>
                      <a:pt x="38" y="6"/>
                    </a:lnTo>
                    <a:lnTo>
                      <a:pt x="28" y="4"/>
                    </a:lnTo>
                    <a:lnTo>
                      <a:pt x="4" y="2"/>
                    </a:lnTo>
                    <a:lnTo>
                      <a:pt x="4" y="2"/>
                    </a:lnTo>
                    <a:lnTo>
                      <a:pt x="4" y="2"/>
                    </a:lnTo>
                    <a:lnTo>
                      <a:pt x="2" y="4"/>
                    </a:lnTo>
                    <a:lnTo>
                      <a:pt x="2" y="4"/>
                    </a:lnTo>
                    <a:lnTo>
                      <a:pt x="2" y="8"/>
                    </a:lnTo>
                    <a:lnTo>
                      <a:pt x="2" y="8"/>
                    </a:lnTo>
                    <a:lnTo>
                      <a:pt x="18" y="10"/>
                    </a:lnTo>
                    <a:lnTo>
                      <a:pt x="18" y="10"/>
                    </a:lnTo>
                    <a:lnTo>
                      <a:pt x="36" y="12"/>
                    </a:lnTo>
                    <a:lnTo>
                      <a:pt x="36" y="12"/>
                    </a:lnTo>
                    <a:lnTo>
                      <a:pt x="36" y="12"/>
                    </a:lnTo>
                    <a:lnTo>
                      <a:pt x="72" y="126"/>
                    </a:lnTo>
                    <a:lnTo>
                      <a:pt x="72" y="170"/>
                    </a:lnTo>
                    <a:lnTo>
                      <a:pt x="72" y="170"/>
                    </a:lnTo>
                    <a:lnTo>
                      <a:pt x="72" y="170"/>
                    </a:lnTo>
                    <a:lnTo>
                      <a:pt x="70" y="174"/>
                    </a:lnTo>
                    <a:lnTo>
                      <a:pt x="70" y="178"/>
                    </a:lnTo>
                    <a:lnTo>
                      <a:pt x="70" y="178"/>
                    </a:lnTo>
                    <a:lnTo>
                      <a:pt x="70" y="182"/>
                    </a:lnTo>
                    <a:lnTo>
                      <a:pt x="74" y="186"/>
                    </a:lnTo>
                    <a:lnTo>
                      <a:pt x="78" y="190"/>
                    </a:lnTo>
                    <a:lnTo>
                      <a:pt x="82" y="190"/>
                    </a:lnTo>
                    <a:lnTo>
                      <a:pt x="82" y="190"/>
                    </a:lnTo>
                    <a:lnTo>
                      <a:pt x="86" y="190"/>
                    </a:lnTo>
                    <a:lnTo>
                      <a:pt x="90" y="186"/>
                    </a:lnTo>
                    <a:lnTo>
                      <a:pt x="94" y="182"/>
                    </a:lnTo>
                    <a:lnTo>
                      <a:pt x="94" y="178"/>
                    </a:lnTo>
                    <a:lnTo>
                      <a:pt x="94" y="178"/>
                    </a:lnTo>
                    <a:lnTo>
                      <a:pt x="94" y="172"/>
                    </a:lnTo>
                    <a:lnTo>
                      <a:pt x="92" y="170"/>
                    </a:lnTo>
                    <a:close/>
                    <a:moveTo>
                      <a:pt x="196" y="184"/>
                    </a:moveTo>
                    <a:lnTo>
                      <a:pt x="196" y="184"/>
                    </a:lnTo>
                    <a:lnTo>
                      <a:pt x="200" y="182"/>
                    </a:lnTo>
                    <a:lnTo>
                      <a:pt x="200" y="178"/>
                    </a:lnTo>
                    <a:lnTo>
                      <a:pt x="200" y="178"/>
                    </a:lnTo>
                    <a:lnTo>
                      <a:pt x="200" y="174"/>
                    </a:lnTo>
                    <a:lnTo>
                      <a:pt x="196" y="172"/>
                    </a:lnTo>
                    <a:lnTo>
                      <a:pt x="196" y="172"/>
                    </a:lnTo>
                    <a:lnTo>
                      <a:pt x="192" y="174"/>
                    </a:lnTo>
                    <a:lnTo>
                      <a:pt x="190" y="178"/>
                    </a:lnTo>
                    <a:lnTo>
                      <a:pt x="190" y="178"/>
                    </a:lnTo>
                    <a:lnTo>
                      <a:pt x="192" y="182"/>
                    </a:lnTo>
                    <a:lnTo>
                      <a:pt x="196" y="184"/>
                    </a:lnTo>
                    <a:lnTo>
                      <a:pt x="196" y="184"/>
                    </a:lnTo>
                    <a:close/>
                    <a:moveTo>
                      <a:pt x="196" y="174"/>
                    </a:moveTo>
                    <a:lnTo>
                      <a:pt x="196" y="174"/>
                    </a:lnTo>
                    <a:lnTo>
                      <a:pt x="196" y="174"/>
                    </a:lnTo>
                    <a:lnTo>
                      <a:pt x="194" y="176"/>
                    </a:lnTo>
                    <a:lnTo>
                      <a:pt x="192" y="178"/>
                    </a:lnTo>
                    <a:lnTo>
                      <a:pt x="192" y="178"/>
                    </a:lnTo>
                    <a:lnTo>
                      <a:pt x="194" y="180"/>
                    </a:lnTo>
                    <a:lnTo>
                      <a:pt x="196" y="182"/>
                    </a:lnTo>
                    <a:lnTo>
                      <a:pt x="196" y="182"/>
                    </a:lnTo>
                    <a:lnTo>
                      <a:pt x="198" y="180"/>
                    </a:lnTo>
                    <a:lnTo>
                      <a:pt x="198" y="178"/>
                    </a:lnTo>
                    <a:lnTo>
                      <a:pt x="198" y="178"/>
                    </a:lnTo>
                    <a:lnTo>
                      <a:pt x="198" y="176"/>
                    </a:lnTo>
                    <a:lnTo>
                      <a:pt x="196" y="174"/>
                    </a:lnTo>
                    <a:lnTo>
                      <a:pt x="196" y="174"/>
                    </a:lnTo>
                    <a:close/>
                    <a:moveTo>
                      <a:pt x="82" y="184"/>
                    </a:moveTo>
                    <a:lnTo>
                      <a:pt x="82" y="184"/>
                    </a:lnTo>
                    <a:lnTo>
                      <a:pt x="86" y="182"/>
                    </a:lnTo>
                    <a:lnTo>
                      <a:pt x="88" y="178"/>
                    </a:lnTo>
                    <a:lnTo>
                      <a:pt x="88" y="178"/>
                    </a:lnTo>
                    <a:lnTo>
                      <a:pt x="86" y="174"/>
                    </a:lnTo>
                    <a:lnTo>
                      <a:pt x="82" y="172"/>
                    </a:lnTo>
                    <a:lnTo>
                      <a:pt x="82" y="172"/>
                    </a:lnTo>
                    <a:lnTo>
                      <a:pt x="78" y="174"/>
                    </a:lnTo>
                    <a:lnTo>
                      <a:pt x="76" y="178"/>
                    </a:lnTo>
                    <a:lnTo>
                      <a:pt x="76" y="178"/>
                    </a:lnTo>
                    <a:lnTo>
                      <a:pt x="78" y="182"/>
                    </a:lnTo>
                    <a:lnTo>
                      <a:pt x="82" y="184"/>
                    </a:lnTo>
                    <a:lnTo>
                      <a:pt x="82" y="184"/>
                    </a:lnTo>
                    <a:close/>
                    <a:moveTo>
                      <a:pt x="82" y="174"/>
                    </a:moveTo>
                    <a:lnTo>
                      <a:pt x="82" y="174"/>
                    </a:lnTo>
                    <a:lnTo>
                      <a:pt x="82" y="174"/>
                    </a:lnTo>
                    <a:lnTo>
                      <a:pt x="80" y="176"/>
                    </a:lnTo>
                    <a:lnTo>
                      <a:pt x="80" y="178"/>
                    </a:lnTo>
                    <a:lnTo>
                      <a:pt x="80" y="178"/>
                    </a:lnTo>
                    <a:lnTo>
                      <a:pt x="80" y="180"/>
                    </a:lnTo>
                    <a:lnTo>
                      <a:pt x="82" y="182"/>
                    </a:lnTo>
                    <a:lnTo>
                      <a:pt x="82" y="182"/>
                    </a:lnTo>
                    <a:lnTo>
                      <a:pt x="84" y="180"/>
                    </a:lnTo>
                    <a:lnTo>
                      <a:pt x="86" y="178"/>
                    </a:lnTo>
                    <a:lnTo>
                      <a:pt x="86" y="178"/>
                    </a:lnTo>
                    <a:lnTo>
                      <a:pt x="84" y="176"/>
                    </a:lnTo>
                    <a:lnTo>
                      <a:pt x="82" y="174"/>
                    </a:lnTo>
                    <a:lnTo>
                      <a:pt x="82" y="174"/>
                    </a:lnTo>
                    <a:close/>
                    <a:moveTo>
                      <a:pt x="210" y="120"/>
                    </a:moveTo>
                    <a:lnTo>
                      <a:pt x="216" y="102"/>
                    </a:lnTo>
                    <a:lnTo>
                      <a:pt x="202" y="102"/>
                    </a:lnTo>
                    <a:lnTo>
                      <a:pt x="202" y="120"/>
                    </a:lnTo>
                    <a:lnTo>
                      <a:pt x="210" y="120"/>
                    </a:lnTo>
                    <a:close/>
                    <a:moveTo>
                      <a:pt x="204" y="118"/>
                    </a:moveTo>
                    <a:lnTo>
                      <a:pt x="204" y="118"/>
                    </a:lnTo>
                    <a:lnTo>
                      <a:pt x="210" y="118"/>
                    </a:lnTo>
                    <a:lnTo>
                      <a:pt x="214" y="104"/>
                    </a:lnTo>
                    <a:lnTo>
                      <a:pt x="204" y="104"/>
                    </a:lnTo>
                    <a:lnTo>
                      <a:pt x="204" y="118"/>
                    </a:lnTo>
                    <a:close/>
                    <a:moveTo>
                      <a:pt x="198" y="120"/>
                    </a:moveTo>
                    <a:lnTo>
                      <a:pt x="198" y="102"/>
                    </a:lnTo>
                    <a:lnTo>
                      <a:pt x="180" y="102"/>
                    </a:lnTo>
                    <a:lnTo>
                      <a:pt x="180" y="120"/>
                    </a:lnTo>
                    <a:lnTo>
                      <a:pt x="198" y="120"/>
                    </a:lnTo>
                    <a:close/>
                    <a:moveTo>
                      <a:pt x="182" y="118"/>
                    </a:moveTo>
                    <a:lnTo>
                      <a:pt x="182" y="118"/>
                    </a:lnTo>
                    <a:lnTo>
                      <a:pt x="196" y="118"/>
                    </a:lnTo>
                    <a:lnTo>
                      <a:pt x="196" y="104"/>
                    </a:lnTo>
                    <a:lnTo>
                      <a:pt x="182" y="104"/>
                    </a:lnTo>
                    <a:lnTo>
                      <a:pt x="182" y="118"/>
                    </a:lnTo>
                    <a:close/>
                    <a:moveTo>
                      <a:pt x="174" y="120"/>
                    </a:moveTo>
                    <a:lnTo>
                      <a:pt x="174" y="102"/>
                    </a:lnTo>
                    <a:lnTo>
                      <a:pt x="158" y="102"/>
                    </a:lnTo>
                    <a:lnTo>
                      <a:pt x="158" y="120"/>
                    </a:lnTo>
                    <a:lnTo>
                      <a:pt x="174" y="120"/>
                    </a:lnTo>
                    <a:close/>
                    <a:moveTo>
                      <a:pt x="160" y="118"/>
                    </a:moveTo>
                    <a:lnTo>
                      <a:pt x="160" y="118"/>
                    </a:lnTo>
                    <a:lnTo>
                      <a:pt x="172" y="118"/>
                    </a:lnTo>
                    <a:lnTo>
                      <a:pt x="172" y="104"/>
                    </a:lnTo>
                    <a:lnTo>
                      <a:pt x="160" y="104"/>
                    </a:lnTo>
                    <a:lnTo>
                      <a:pt x="160" y="118"/>
                    </a:lnTo>
                    <a:close/>
                    <a:moveTo>
                      <a:pt x="152" y="120"/>
                    </a:moveTo>
                    <a:lnTo>
                      <a:pt x="152" y="102"/>
                    </a:lnTo>
                    <a:lnTo>
                      <a:pt x="136" y="102"/>
                    </a:lnTo>
                    <a:lnTo>
                      <a:pt x="136" y="120"/>
                    </a:lnTo>
                    <a:lnTo>
                      <a:pt x="152" y="120"/>
                    </a:lnTo>
                    <a:close/>
                    <a:moveTo>
                      <a:pt x="138" y="118"/>
                    </a:moveTo>
                    <a:lnTo>
                      <a:pt x="138" y="118"/>
                    </a:lnTo>
                    <a:lnTo>
                      <a:pt x="150" y="118"/>
                    </a:lnTo>
                    <a:lnTo>
                      <a:pt x="150" y="104"/>
                    </a:lnTo>
                    <a:lnTo>
                      <a:pt x="138" y="104"/>
                    </a:lnTo>
                    <a:lnTo>
                      <a:pt x="138" y="118"/>
                    </a:lnTo>
                    <a:close/>
                    <a:moveTo>
                      <a:pt x="130" y="120"/>
                    </a:moveTo>
                    <a:lnTo>
                      <a:pt x="130" y="102"/>
                    </a:lnTo>
                    <a:lnTo>
                      <a:pt x="112" y="102"/>
                    </a:lnTo>
                    <a:lnTo>
                      <a:pt x="112" y="120"/>
                    </a:lnTo>
                    <a:lnTo>
                      <a:pt x="130" y="120"/>
                    </a:lnTo>
                    <a:close/>
                    <a:moveTo>
                      <a:pt x="116" y="118"/>
                    </a:moveTo>
                    <a:lnTo>
                      <a:pt x="116" y="118"/>
                    </a:lnTo>
                    <a:lnTo>
                      <a:pt x="128" y="118"/>
                    </a:lnTo>
                    <a:lnTo>
                      <a:pt x="128" y="104"/>
                    </a:lnTo>
                    <a:lnTo>
                      <a:pt x="116" y="104"/>
                    </a:lnTo>
                    <a:lnTo>
                      <a:pt x="116" y="118"/>
                    </a:lnTo>
                    <a:close/>
                    <a:moveTo>
                      <a:pt x="108" y="120"/>
                    </a:moveTo>
                    <a:lnTo>
                      <a:pt x="108" y="102"/>
                    </a:lnTo>
                    <a:lnTo>
                      <a:pt x="92" y="102"/>
                    </a:lnTo>
                    <a:lnTo>
                      <a:pt x="92" y="120"/>
                    </a:lnTo>
                    <a:lnTo>
                      <a:pt x="108" y="120"/>
                    </a:lnTo>
                    <a:close/>
                    <a:moveTo>
                      <a:pt x="94" y="118"/>
                    </a:moveTo>
                    <a:lnTo>
                      <a:pt x="94" y="118"/>
                    </a:lnTo>
                    <a:lnTo>
                      <a:pt x="106" y="118"/>
                    </a:lnTo>
                    <a:lnTo>
                      <a:pt x="106" y="104"/>
                    </a:lnTo>
                    <a:lnTo>
                      <a:pt x="94" y="104"/>
                    </a:lnTo>
                    <a:lnTo>
                      <a:pt x="94" y="118"/>
                    </a:lnTo>
                    <a:close/>
                    <a:moveTo>
                      <a:pt x="86" y="120"/>
                    </a:moveTo>
                    <a:lnTo>
                      <a:pt x="86" y="102"/>
                    </a:lnTo>
                    <a:lnTo>
                      <a:pt x="74" y="102"/>
                    </a:lnTo>
                    <a:lnTo>
                      <a:pt x="80" y="120"/>
                    </a:lnTo>
                    <a:lnTo>
                      <a:pt x="86" y="120"/>
                    </a:lnTo>
                    <a:close/>
                    <a:moveTo>
                      <a:pt x="80" y="118"/>
                    </a:moveTo>
                    <a:lnTo>
                      <a:pt x="80" y="118"/>
                    </a:lnTo>
                    <a:lnTo>
                      <a:pt x="84" y="118"/>
                    </a:lnTo>
                    <a:lnTo>
                      <a:pt x="84" y="104"/>
                    </a:lnTo>
                    <a:lnTo>
                      <a:pt x="76" y="104"/>
                    </a:lnTo>
                    <a:lnTo>
                      <a:pt x="80" y="118"/>
                    </a:lnTo>
                    <a:close/>
                    <a:moveTo>
                      <a:pt x="218" y="96"/>
                    </a:moveTo>
                    <a:lnTo>
                      <a:pt x="222" y="80"/>
                    </a:lnTo>
                    <a:lnTo>
                      <a:pt x="202" y="80"/>
                    </a:lnTo>
                    <a:lnTo>
                      <a:pt x="202" y="96"/>
                    </a:lnTo>
                    <a:lnTo>
                      <a:pt x="218" y="96"/>
                    </a:lnTo>
                    <a:close/>
                    <a:moveTo>
                      <a:pt x="204" y="94"/>
                    </a:moveTo>
                    <a:lnTo>
                      <a:pt x="204" y="94"/>
                    </a:lnTo>
                    <a:lnTo>
                      <a:pt x="216" y="94"/>
                    </a:lnTo>
                    <a:lnTo>
                      <a:pt x="220" y="82"/>
                    </a:lnTo>
                    <a:lnTo>
                      <a:pt x="204" y="82"/>
                    </a:lnTo>
                    <a:lnTo>
                      <a:pt x="204" y="94"/>
                    </a:lnTo>
                    <a:close/>
                    <a:moveTo>
                      <a:pt x="198" y="96"/>
                    </a:moveTo>
                    <a:lnTo>
                      <a:pt x="198" y="80"/>
                    </a:lnTo>
                    <a:lnTo>
                      <a:pt x="180" y="80"/>
                    </a:lnTo>
                    <a:lnTo>
                      <a:pt x="180" y="96"/>
                    </a:lnTo>
                    <a:lnTo>
                      <a:pt x="198" y="96"/>
                    </a:lnTo>
                    <a:close/>
                    <a:moveTo>
                      <a:pt x="182" y="94"/>
                    </a:moveTo>
                    <a:lnTo>
                      <a:pt x="182" y="94"/>
                    </a:lnTo>
                    <a:lnTo>
                      <a:pt x="196" y="94"/>
                    </a:lnTo>
                    <a:lnTo>
                      <a:pt x="196" y="82"/>
                    </a:lnTo>
                    <a:lnTo>
                      <a:pt x="182" y="82"/>
                    </a:lnTo>
                    <a:lnTo>
                      <a:pt x="182" y="94"/>
                    </a:lnTo>
                    <a:close/>
                    <a:moveTo>
                      <a:pt x="174" y="96"/>
                    </a:moveTo>
                    <a:lnTo>
                      <a:pt x="174" y="80"/>
                    </a:lnTo>
                    <a:lnTo>
                      <a:pt x="158" y="80"/>
                    </a:lnTo>
                    <a:lnTo>
                      <a:pt x="158" y="96"/>
                    </a:lnTo>
                    <a:lnTo>
                      <a:pt x="174" y="96"/>
                    </a:lnTo>
                    <a:close/>
                    <a:moveTo>
                      <a:pt x="160" y="94"/>
                    </a:moveTo>
                    <a:lnTo>
                      <a:pt x="160" y="94"/>
                    </a:lnTo>
                    <a:lnTo>
                      <a:pt x="172" y="94"/>
                    </a:lnTo>
                    <a:lnTo>
                      <a:pt x="172" y="82"/>
                    </a:lnTo>
                    <a:lnTo>
                      <a:pt x="160" y="82"/>
                    </a:lnTo>
                    <a:lnTo>
                      <a:pt x="160" y="94"/>
                    </a:lnTo>
                    <a:close/>
                    <a:moveTo>
                      <a:pt x="152" y="96"/>
                    </a:moveTo>
                    <a:lnTo>
                      <a:pt x="152" y="80"/>
                    </a:lnTo>
                    <a:lnTo>
                      <a:pt x="136" y="80"/>
                    </a:lnTo>
                    <a:lnTo>
                      <a:pt x="136" y="96"/>
                    </a:lnTo>
                    <a:lnTo>
                      <a:pt x="152" y="96"/>
                    </a:lnTo>
                    <a:close/>
                    <a:moveTo>
                      <a:pt x="138" y="94"/>
                    </a:moveTo>
                    <a:lnTo>
                      <a:pt x="138" y="94"/>
                    </a:lnTo>
                    <a:lnTo>
                      <a:pt x="150" y="94"/>
                    </a:lnTo>
                    <a:lnTo>
                      <a:pt x="150" y="82"/>
                    </a:lnTo>
                    <a:lnTo>
                      <a:pt x="138" y="82"/>
                    </a:lnTo>
                    <a:lnTo>
                      <a:pt x="138" y="94"/>
                    </a:lnTo>
                    <a:close/>
                    <a:moveTo>
                      <a:pt x="130" y="96"/>
                    </a:moveTo>
                    <a:lnTo>
                      <a:pt x="130" y="80"/>
                    </a:lnTo>
                    <a:lnTo>
                      <a:pt x="112" y="80"/>
                    </a:lnTo>
                    <a:lnTo>
                      <a:pt x="112" y="96"/>
                    </a:lnTo>
                    <a:lnTo>
                      <a:pt x="130" y="96"/>
                    </a:lnTo>
                    <a:close/>
                    <a:moveTo>
                      <a:pt x="116" y="94"/>
                    </a:moveTo>
                    <a:lnTo>
                      <a:pt x="116" y="94"/>
                    </a:lnTo>
                    <a:lnTo>
                      <a:pt x="128" y="94"/>
                    </a:lnTo>
                    <a:lnTo>
                      <a:pt x="128" y="82"/>
                    </a:lnTo>
                    <a:lnTo>
                      <a:pt x="116" y="82"/>
                    </a:lnTo>
                    <a:lnTo>
                      <a:pt x="116" y="94"/>
                    </a:lnTo>
                    <a:close/>
                    <a:moveTo>
                      <a:pt x="108" y="96"/>
                    </a:moveTo>
                    <a:lnTo>
                      <a:pt x="108" y="80"/>
                    </a:lnTo>
                    <a:lnTo>
                      <a:pt x="92" y="80"/>
                    </a:lnTo>
                    <a:lnTo>
                      <a:pt x="92" y="96"/>
                    </a:lnTo>
                    <a:lnTo>
                      <a:pt x="108" y="96"/>
                    </a:lnTo>
                    <a:close/>
                    <a:moveTo>
                      <a:pt x="94" y="94"/>
                    </a:moveTo>
                    <a:lnTo>
                      <a:pt x="94" y="94"/>
                    </a:lnTo>
                    <a:lnTo>
                      <a:pt x="106" y="94"/>
                    </a:lnTo>
                    <a:lnTo>
                      <a:pt x="106" y="82"/>
                    </a:lnTo>
                    <a:lnTo>
                      <a:pt x="94" y="82"/>
                    </a:lnTo>
                    <a:lnTo>
                      <a:pt x="94" y="94"/>
                    </a:lnTo>
                    <a:close/>
                    <a:moveTo>
                      <a:pt x="86" y="96"/>
                    </a:moveTo>
                    <a:lnTo>
                      <a:pt x="86" y="80"/>
                    </a:lnTo>
                    <a:lnTo>
                      <a:pt x="66" y="80"/>
                    </a:lnTo>
                    <a:lnTo>
                      <a:pt x="72" y="96"/>
                    </a:lnTo>
                    <a:lnTo>
                      <a:pt x="86" y="96"/>
                    </a:lnTo>
                    <a:close/>
                    <a:moveTo>
                      <a:pt x="74" y="94"/>
                    </a:moveTo>
                    <a:lnTo>
                      <a:pt x="74" y="94"/>
                    </a:lnTo>
                    <a:lnTo>
                      <a:pt x="84" y="94"/>
                    </a:lnTo>
                    <a:lnTo>
                      <a:pt x="84" y="82"/>
                    </a:lnTo>
                    <a:lnTo>
                      <a:pt x="70" y="82"/>
                    </a:lnTo>
                    <a:lnTo>
                      <a:pt x="74" y="94"/>
                    </a:lnTo>
                    <a:close/>
                    <a:moveTo>
                      <a:pt x="224" y="76"/>
                    </a:moveTo>
                    <a:lnTo>
                      <a:pt x="228" y="62"/>
                    </a:lnTo>
                    <a:lnTo>
                      <a:pt x="202" y="62"/>
                    </a:lnTo>
                    <a:lnTo>
                      <a:pt x="202" y="76"/>
                    </a:lnTo>
                    <a:lnTo>
                      <a:pt x="224" y="76"/>
                    </a:lnTo>
                    <a:close/>
                    <a:moveTo>
                      <a:pt x="204" y="74"/>
                    </a:moveTo>
                    <a:lnTo>
                      <a:pt x="204" y="74"/>
                    </a:lnTo>
                    <a:lnTo>
                      <a:pt x="222" y="74"/>
                    </a:lnTo>
                    <a:lnTo>
                      <a:pt x="224" y="64"/>
                    </a:lnTo>
                    <a:lnTo>
                      <a:pt x="204" y="64"/>
                    </a:lnTo>
                    <a:lnTo>
                      <a:pt x="204" y="74"/>
                    </a:lnTo>
                    <a:close/>
                    <a:moveTo>
                      <a:pt x="198" y="76"/>
                    </a:moveTo>
                    <a:lnTo>
                      <a:pt x="198" y="60"/>
                    </a:lnTo>
                    <a:lnTo>
                      <a:pt x="180" y="60"/>
                    </a:lnTo>
                    <a:lnTo>
                      <a:pt x="180" y="76"/>
                    </a:lnTo>
                    <a:lnTo>
                      <a:pt x="198" y="76"/>
                    </a:lnTo>
                    <a:close/>
                    <a:moveTo>
                      <a:pt x="182" y="74"/>
                    </a:moveTo>
                    <a:lnTo>
                      <a:pt x="182" y="74"/>
                    </a:lnTo>
                    <a:lnTo>
                      <a:pt x="196" y="74"/>
                    </a:lnTo>
                    <a:lnTo>
                      <a:pt x="196" y="62"/>
                    </a:lnTo>
                    <a:lnTo>
                      <a:pt x="182" y="62"/>
                    </a:lnTo>
                    <a:lnTo>
                      <a:pt x="182" y="74"/>
                    </a:lnTo>
                    <a:close/>
                    <a:moveTo>
                      <a:pt x="174" y="76"/>
                    </a:moveTo>
                    <a:lnTo>
                      <a:pt x="174" y="60"/>
                    </a:lnTo>
                    <a:lnTo>
                      <a:pt x="158" y="58"/>
                    </a:lnTo>
                    <a:lnTo>
                      <a:pt x="158" y="76"/>
                    </a:lnTo>
                    <a:lnTo>
                      <a:pt x="174" y="76"/>
                    </a:lnTo>
                    <a:close/>
                    <a:moveTo>
                      <a:pt x="160" y="74"/>
                    </a:moveTo>
                    <a:lnTo>
                      <a:pt x="160" y="74"/>
                    </a:lnTo>
                    <a:lnTo>
                      <a:pt x="172" y="74"/>
                    </a:lnTo>
                    <a:lnTo>
                      <a:pt x="172" y="62"/>
                    </a:lnTo>
                    <a:lnTo>
                      <a:pt x="160" y="60"/>
                    </a:lnTo>
                    <a:lnTo>
                      <a:pt x="160" y="74"/>
                    </a:lnTo>
                    <a:close/>
                    <a:moveTo>
                      <a:pt x="152" y="76"/>
                    </a:moveTo>
                    <a:lnTo>
                      <a:pt x="152" y="58"/>
                    </a:lnTo>
                    <a:lnTo>
                      <a:pt x="136" y="58"/>
                    </a:lnTo>
                    <a:lnTo>
                      <a:pt x="136" y="76"/>
                    </a:lnTo>
                    <a:lnTo>
                      <a:pt x="152" y="76"/>
                    </a:lnTo>
                    <a:close/>
                    <a:moveTo>
                      <a:pt x="138" y="74"/>
                    </a:moveTo>
                    <a:lnTo>
                      <a:pt x="138" y="74"/>
                    </a:lnTo>
                    <a:lnTo>
                      <a:pt x="150" y="74"/>
                    </a:lnTo>
                    <a:lnTo>
                      <a:pt x="150" y="60"/>
                    </a:lnTo>
                    <a:lnTo>
                      <a:pt x="138" y="60"/>
                    </a:lnTo>
                    <a:lnTo>
                      <a:pt x="138" y="74"/>
                    </a:lnTo>
                    <a:close/>
                    <a:moveTo>
                      <a:pt x="130" y="76"/>
                    </a:moveTo>
                    <a:lnTo>
                      <a:pt x="130" y="56"/>
                    </a:lnTo>
                    <a:lnTo>
                      <a:pt x="112" y="56"/>
                    </a:lnTo>
                    <a:lnTo>
                      <a:pt x="112" y="76"/>
                    </a:lnTo>
                    <a:lnTo>
                      <a:pt x="130" y="76"/>
                    </a:lnTo>
                    <a:close/>
                    <a:moveTo>
                      <a:pt x="116" y="74"/>
                    </a:moveTo>
                    <a:lnTo>
                      <a:pt x="116" y="74"/>
                    </a:lnTo>
                    <a:lnTo>
                      <a:pt x="128" y="74"/>
                    </a:lnTo>
                    <a:lnTo>
                      <a:pt x="128" y="58"/>
                    </a:lnTo>
                    <a:lnTo>
                      <a:pt x="116" y="58"/>
                    </a:lnTo>
                    <a:lnTo>
                      <a:pt x="116" y="74"/>
                    </a:lnTo>
                    <a:close/>
                    <a:moveTo>
                      <a:pt x="108" y="76"/>
                    </a:moveTo>
                    <a:lnTo>
                      <a:pt x="108" y="56"/>
                    </a:lnTo>
                    <a:lnTo>
                      <a:pt x="92" y="54"/>
                    </a:lnTo>
                    <a:lnTo>
                      <a:pt x="92" y="76"/>
                    </a:lnTo>
                    <a:lnTo>
                      <a:pt x="108" y="76"/>
                    </a:lnTo>
                    <a:close/>
                    <a:moveTo>
                      <a:pt x="94" y="74"/>
                    </a:moveTo>
                    <a:lnTo>
                      <a:pt x="94" y="74"/>
                    </a:lnTo>
                    <a:lnTo>
                      <a:pt x="106" y="74"/>
                    </a:lnTo>
                    <a:lnTo>
                      <a:pt x="106" y="58"/>
                    </a:lnTo>
                    <a:lnTo>
                      <a:pt x="94" y="56"/>
                    </a:lnTo>
                    <a:lnTo>
                      <a:pt x="94" y="74"/>
                    </a:lnTo>
                    <a:close/>
                    <a:moveTo>
                      <a:pt x="86" y="76"/>
                    </a:moveTo>
                    <a:lnTo>
                      <a:pt x="86" y="54"/>
                    </a:lnTo>
                    <a:lnTo>
                      <a:pt x="58" y="52"/>
                    </a:lnTo>
                    <a:lnTo>
                      <a:pt x="66" y="76"/>
                    </a:lnTo>
                    <a:lnTo>
                      <a:pt x="86" y="76"/>
                    </a:lnTo>
                    <a:close/>
                    <a:moveTo>
                      <a:pt x="66" y="74"/>
                    </a:moveTo>
                    <a:lnTo>
                      <a:pt x="66" y="74"/>
                    </a:lnTo>
                    <a:lnTo>
                      <a:pt x="84" y="74"/>
                    </a:lnTo>
                    <a:lnTo>
                      <a:pt x="84" y="56"/>
                    </a:lnTo>
                    <a:lnTo>
                      <a:pt x="60" y="56"/>
                    </a:lnTo>
                    <a:lnTo>
                      <a:pt x="66" y="7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6" name="ïşľiḑê">
                <a:extLst>
                  <a:ext uri="{FF2B5EF4-FFF2-40B4-BE49-F238E27FC236}">
                    <a16:creationId xmlns:a16="http://schemas.microsoft.com/office/drawing/2014/main" id="{749C2515-68F5-4B01-A335-1E169938B6D0}"/>
                  </a:ext>
                </a:extLst>
              </p:cNvPr>
              <p:cNvSpPr/>
              <p:nvPr/>
            </p:nvSpPr>
            <p:spPr bwMode="auto">
              <a:xfrm>
                <a:off x="7178675" y="2298700"/>
                <a:ext cx="381000" cy="304800"/>
              </a:xfrm>
              <a:custGeom>
                <a:avLst/>
                <a:gdLst>
                  <a:gd name="T0" fmla="*/ 182 w 240"/>
                  <a:gd name="T1" fmla="*/ 178 h 192"/>
                  <a:gd name="T2" fmla="*/ 92 w 240"/>
                  <a:gd name="T3" fmla="*/ 188 h 192"/>
                  <a:gd name="T4" fmla="*/ 68 w 240"/>
                  <a:gd name="T5" fmla="*/ 178 h 192"/>
                  <a:gd name="T6" fmla="*/ 16 w 240"/>
                  <a:gd name="T7" fmla="*/ 12 h 192"/>
                  <a:gd name="T8" fmla="*/ 2 w 240"/>
                  <a:gd name="T9" fmla="*/ 2 h 192"/>
                  <a:gd name="T10" fmla="*/ 44 w 240"/>
                  <a:gd name="T11" fmla="*/ 6 h 192"/>
                  <a:gd name="T12" fmla="*/ 82 w 240"/>
                  <a:gd name="T13" fmla="*/ 130 h 192"/>
                  <a:gd name="T14" fmla="*/ 210 w 240"/>
                  <a:gd name="T15" fmla="*/ 178 h 192"/>
                  <a:gd name="T16" fmla="*/ 92 w 240"/>
                  <a:gd name="T17" fmla="*/ 170 h 192"/>
                  <a:gd name="T18" fmla="*/ 186 w 240"/>
                  <a:gd name="T19" fmla="*/ 188 h 192"/>
                  <a:gd name="T20" fmla="*/ 208 w 240"/>
                  <a:gd name="T21" fmla="*/ 178 h 192"/>
                  <a:gd name="T22" fmla="*/ 80 w 240"/>
                  <a:gd name="T23" fmla="*/ 128 h 192"/>
                  <a:gd name="T24" fmla="*/ 54 w 240"/>
                  <a:gd name="T25" fmla="*/ 40 h 192"/>
                  <a:gd name="T26" fmla="*/ 4 w 240"/>
                  <a:gd name="T27" fmla="*/ 2 h 192"/>
                  <a:gd name="T28" fmla="*/ 36 w 240"/>
                  <a:gd name="T29" fmla="*/ 12 h 192"/>
                  <a:gd name="T30" fmla="*/ 70 w 240"/>
                  <a:gd name="T31" fmla="*/ 174 h 192"/>
                  <a:gd name="T32" fmla="*/ 82 w 240"/>
                  <a:gd name="T33" fmla="*/ 190 h 192"/>
                  <a:gd name="T34" fmla="*/ 92 w 240"/>
                  <a:gd name="T35" fmla="*/ 170 h 192"/>
                  <a:gd name="T36" fmla="*/ 196 w 240"/>
                  <a:gd name="T37" fmla="*/ 174 h 192"/>
                  <a:gd name="T38" fmla="*/ 196 w 240"/>
                  <a:gd name="T39" fmla="*/ 184 h 192"/>
                  <a:gd name="T40" fmla="*/ 194 w 240"/>
                  <a:gd name="T41" fmla="*/ 180 h 192"/>
                  <a:gd name="T42" fmla="*/ 196 w 240"/>
                  <a:gd name="T43" fmla="*/ 176 h 192"/>
                  <a:gd name="T44" fmla="*/ 86 w 240"/>
                  <a:gd name="T45" fmla="*/ 174 h 192"/>
                  <a:gd name="T46" fmla="*/ 82 w 240"/>
                  <a:gd name="T47" fmla="*/ 184 h 192"/>
                  <a:gd name="T48" fmla="*/ 78 w 240"/>
                  <a:gd name="T49" fmla="*/ 178 h 192"/>
                  <a:gd name="T50" fmla="*/ 84 w 240"/>
                  <a:gd name="T51" fmla="*/ 176 h 192"/>
                  <a:gd name="T52" fmla="*/ 210 w 240"/>
                  <a:gd name="T53" fmla="*/ 120 h 192"/>
                  <a:gd name="T54" fmla="*/ 198 w 240"/>
                  <a:gd name="T55" fmla="*/ 120 h 192"/>
                  <a:gd name="T56" fmla="*/ 196 w 240"/>
                  <a:gd name="T57" fmla="*/ 118 h 192"/>
                  <a:gd name="T58" fmla="*/ 158 w 240"/>
                  <a:gd name="T59" fmla="*/ 120 h 192"/>
                  <a:gd name="T60" fmla="*/ 160 w 240"/>
                  <a:gd name="T61" fmla="*/ 118 h 192"/>
                  <a:gd name="T62" fmla="*/ 138 w 240"/>
                  <a:gd name="T63" fmla="*/ 118 h 192"/>
                  <a:gd name="T64" fmla="*/ 112 w 240"/>
                  <a:gd name="T65" fmla="*/ 102 h 192"/>
                  <a:gd name="T66" fmla="*/ 116 w 240"/>
                  <a:gd name="T67" fmla="*/ 104 h 192"/>
                  <a:gd name="T68" fmla="*/ 94 w 240"/>
                  <a:gd name="T69" fmla="*/ 118 h 192"/>
                  <a:gd name="T70" fmla="*/ 86 w 240"/>
                  <a:gd name="T71" fmla="*/ 102 h 192"/>
                  <a:gd name="T72" fmla="*/ 84 w 240"/>
                  <a:gd name="T73" fmla="*/ 104 h 192"/>
                  <a:gd name="T74" fmla="*/ 218 w 240"/>
                  <a:gd name="T75" fmla="*/ 96 h 192"/>
                  <a:gd name="T76" fmla="*/ 198 w 240"/>
                  <a:gd name="T77" fmla="*/ 96 h 192"/>
                  <a:gd name="T78" fmla="*/ 196 w 240"/>
                  <a:gd name="T79" fmla="*/ 94 h 192"/>
                  <a:gd name="T80" fmla="*/ 158 w 240"/>
                  <a:gd name="T81" fmla="*/ 96 h 192"/>
                  <a:gd name="T82" fmla="*/ 160 w 240"/>
                  <a:gd name="T83" fmla="*/ 94 h 192"/>
                  <a:gd name="T84" fmla="*/ 138 w 240"/>
                  <a:gd name="T85" fmla="*/ 94 h 192"/>
                  <a:gd name="T86" fmla="*/ 112 w 240"/>
                  <a:gd name="T87" fmla="*/ 80 h 192"/>
                  <a:gd name="T88" fmla="*/ 116 w 240"/>
                  <a:gd name="T89" fmla="*/ 82 h 192"/>
                  <a:gd name="T90" fmla="*/ 94 w 240"/>
                  <a:gd name="T91" fmla="*/ 94 h 192"/>
                  <a:gd name="T92" fmla="*/ 86 w 240"/>
                  <a:gd name="T93" fmla="*/ 80 h 192"/>
                  <a:gd name="T94" fmla="*/ 84 w 240"/>
                  <a:gd name="T95" fmla="*/ 82 h 192"/>
                  <a:gd name="T96" fmla="*/ 224 w 240"/>
                  <a:gd name="T97" fmla="*/ 76 h 192"/>
                  <a:gd name="T98" fmla="*/ 198 w 240"/>
                  <a:gd name="T99" fmla="*/ 76 h 192"/>
                  <a:gd name="T100" fmla="*/ 196 w 240"/>
                  <a:gd name="T101" fmla="*/ 74 h 192"/>
                  <a:gd name="T102" fmla="*/ 158 w 240"/>
                  <a:gd name="T103" fmla="*/ 76 h 192"/>
                  <a:gd name="T104" fmla="*/ 160 w 240"/>
                  <a:gd name="T105" fmla="*/ 74 h 192"/>
                  <a:gd name="T106" fmla="*/ 138 w 240"/>
                  <a:gd name="T107" fmla="*/ 74 h 192"/>
                  <a:gd name="T108" fmla="*/ 112 w 240"/>
                  <a:gd name="T109" fmla="*/ 56 h 192"/>
                  <a:gd name="T110" fmla="*/ 116 w 240"/>
                  <a:gd name="T111" fmla="*/ 58 h 192"/>
                  <a:gd name="T112" fmla="*/ 94 w 240"/>
                  <a:gd name="T113" fmla="*/ 74 h 192"/>
                  <a:gd name="T114" fmla="*/ 86 w 240"/>
                  <a:gd name="T115" fmla="*/ 54 h 192"/>
                  <a:gd name="T116" fmla="*/ 84 w 240"/>
                  <a:gd name="T117" fmla="*/ 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192">
                    <a:moveTo>
                      <a:pt x="196" y="192"/>
                    </a:moveTo>
                    <a:lnTo>
                      <a:pt x="196" y="192"/>
                    </a:lnTo>
                    <a:lnTo>
                      <a:pt x="190" y="192"/>
                    </a:lnTo>
                    <a:lnTo>
                      <a:pt x="186" y="188"/>
                    </a:lnTo>
                    <a:lnTo>
                      <a:pt x="182" y="184"/>
                    </a:lnTo>
                    <a:lnTo>
                      <a:pt x="182" y="178"/>
                    </a:lnTo>
                    <a:lnTo>
                      <a:pt x="182" y="178"/>
                    </a:lnTo>
                    <a:lnTo>
                      <a:pt x="182" y="174"/>
                    </a:lnTo>
                    <a:lnTo>
                      <a:pt x="96" y="174"/>
                    </a:lnTo>
                    <a:lnTo>
                      <a:pt x="96" y="174"/>
                    </a:lnTo>
                    <a:lnTo>
                      <a:pt x="96" y="178"/>
                    </a:lnTo>
                    <a:lnTo>
                      <a:pt x="96" y="178"/>
                    </a:lnTo>
                    <a:lnTo>
                      <a:pt x="96" y="184"/>
                    </a:lnTo>
                    <a:lnTo>
                      <a:pt x="92" y="188"/>
                    </a:lnTo>
                    <a:lnTo>
                      <a:pt x="88" y="192"/>
                    </a:lnTo>
                    <a:lnTo>
                      <a:pt x="82" y="192"/>
                    </a:lnTo>
                    <a:lnTo>
                      <a:pt x="82" y="192"/>
                    </a:lnTo>
                    <a:lnTo>
                      <a:pt x="76" y="192"/>
                    </a:lnTo>
                    <a:lnTo>
                      <a:pt x="72" y="188"/>
                    </a:lnTo>
                    <a:lnTo>
                      <a:pt x="68" y="184"/>
                    </a:lnTo>
                    <a:lnTo>
                      <a:pt x="68" y="178"/>
                    </a:lnTo>
                    <a:lnTo>
                      <a:pt x="68" y="178"/>
                    </a:lnTo>
                    <a:lnTo>
                      <a:pt x="68" y="174"/>
                    </a:lnTo>
                    <a:lnTo>
                      <a:pt x="70" y="170"/>
                    </a:lnTo>
                    <a:lnTo>
                      <a:pt x="70" y="126"/>
                    </a:lnTo>
                    <a:lnTo>
                      <a:pt x="34" y="14"/>
                    </a:lnTo>
                    <a:lnTo>
                      <a:pt x="34" y="14"/>
                    </a:lnTo>
                    <a:lnTo>
                      <a:pt x="16" y="12"/>
                    </a:lnTo>
                    <a:lnTo>
                      <a:pt x="16" y="12"/>
                    </a:lnTo>
                    <a:lnTo>
                      <a:pt x="2" y="10"/>
                    </a:lnTo>
                    <a:lnTo>
                      <a:pt x="2" y="10"/>
                    </a:lnTo>
                    <a:lnTo>
                      <a:pt x="0" y="8"/>
                    </a:lnTo>
                    <a:lnTo>
                      <a:pt x="0" y="4"/>
                    </a:lnTo>
                    <a:lnTo>
                      <a:pt x="0" y="4"/>
                    </a:lnTo>
                    <a:lnTo>
                      <a:pt x="2" y="2"/>
                    </a:lnTo>
                    <a:lnTo>
                      <a:pt x="4" y="0"/>
                    </a:lnTo>
                    <a:lnTo>
                      <a:pt x="4" y="0"/>
                    </a:lnTo>
                    <a:lnTo>
                      <a:pt x="4" y="0"/>
                    </a:lnTo>
                    <a:lnTo>
                      <a:pt x="24" y="2"/>
                    </a:lnTo>
                    <a:lnTo>
                      <a:pt x="38" y="4"/>
                    </a:lnTo>
                    <a:lnTo>
                      <a:pt x="44" y="6"/>
                    </a:lnTo>
                    <a:lnTo>
                      <a:pt x="44" y="6"/>
                    </a:lnTo>
                    <a:lnTo>
                      <a:pt x="56" y="38"/>
                    </a:lnTo>
                    <a:lnTo>
                      <a:pt x="56" y="38"/>
                    </a:lnTo>
                    <a:lnTo>
                      <a:pt x="56" y="44"/>
                    </a:lnTo>
                    <a:lnTo>
                      <a:pt x="240" y="54"/>
                    </a:lnTo>
                    <a:lnTo>
                      <a:pt x="240" y="56"/>
                    </a:lnTo>
                    <a:lnTo>
                      <a:pt x="218" y="130"/>
                    </a:lnTo>
                    <a:lnTo>
                      <a:pt x="82" y="130"/>
                    </a:lnTo>
                    <a:lnTo>
                      <a:pt x="82" y="162"/>
                    </a:lnTo>
                    <a:lnTo>
                      <a:pt x="204" y="162"/>
                    </a:lnTo>
                    <a:lnTo>
                      <a:pt x="204" y="166"/>
                    </a:lnTo>
                    <a:lnTo>
                      <a:pt x="204" y="166"/>
                    </a:lnTo>
                    <a:lnTo>
                      <a:pt x="208" y="172"/>
                    </a:lnTo>
                    <a:lnTo>
                      <a:pt x="210" y="178"/>
                    </a:lnTo>
                    <a:lnTo>
                      <a:pt x="210" y="178"/>
                    </a:lnTo>
                    <a:lnTo>
                      <a:pt x="210" y="184"/>
                    </a:lnTo>
                    <a:lnTo>
                      <a:pt x="206" y="188"/>
                    </a:lnTo>
                    <a:lnTo>
                      <a:pt x="202" y="192"/>
                    </a:lnTo>
                    <a:lnTo>
                      <a:pt x="196" y="192"/>
                    </a:lnTo>
                    <a:lnTo>
                      <a:pt x="196" y="192"/>
                    </a:lnTo>
                    <a:close/>
                    <a:moveTo>
                      <a:pt x="92" y="170"/>
                    </a:moveTo>
                    <a:lnTo>
                      <a:pt x="92" y="170"/>
                    </a:lnTo>
                    <a:lnTo>
                      <a:pt x="186" y="170"/>
                    </a:lnTo>
                    <a:lnTo>
                      <a:pt x="184" y="172"/>
                    </a:lnTo>
                    <a:lnTo>
                      <a:pt x="184" y="172"/>
                    </a:lnTo>
                    <a:lnTo>
                      <a:pt x="184" y="178"/>
                    </a:lnTo>
                    <a:lnTo>
                      <a:pt x="184" y="178"/>
                    </a:lnTo>
                    <a:lnTo>
                      <a:pt x="184" y="184"/>
                    </a:lnTo>
                    <a:lnTo>
                      <a:pt x="186" y="188"/>
                    </a:lnTo>
                    <a:lnTo>
                      <a:pt x="190" y="190"/>
                    </a:lnTo>
                    <a:lnTo>
                      <a:pt x="196" y="190"/>
                    </a:lnTo>
                    <a:lnTo>
                      <a:pt x="196" y="190"/>
                    </a:lnTo>
                    <a:lnTo>
                      <a:pt x="200" y="190"/>
                    </a:lnTo>
                    <a:lnTo>
                      <a:pt x="204" y="188"/>
                    </a:lnTo>
                    <a:lnTo>
                      <a:pt x="208" y="184"/>
                    </a:lnTo>
                    <a:lnTo>
                      <a:pt x="208" y="178"/>
                    </a:lnTo>
                    <a:lnTo>
                      <a:pt x="208" y="178"/>
                    </a:lnTo>
                    <a:lnTo>
                      <a:pt x="206" y="172"/>
                    </a:lnTo>
                    <a:lnTo>
                      <a:pt x="202" y="168"/>
                    </a:lnTo>
                    <a:lnTo>
                      <a:pt x="202" y="168"/>
                    </a:lnTo>
                    <a:lnTo>
                      <a:pt x="202" y="164"/>
                    </a:lnTo>
                    <a:lnTo>
                      <a:pt x="80" y="164"/>
                    </a:lnTo>
                    <a:lnTo>
                      <a:pt x="80" y="128"/>
                    </a:lnTo>
                    <a:lnTo>
                      <a:pt x="216" y="128"/>
                    </a:lnTo>
                    <a:lnTo>
                      <a:pt x="238" y="56"/>
                    </a:lnTo>
                    <a:lnTo>
                      <a:pt x="56" y="46"/>
                    </a:lnTo>
                    <a:lnTo>
                      <a:pt x="56" y="46"/>
                    </a:lnTo>
                    <a:lnTo>
                      <a:pt x="56" y="46"/>
                    </a:lnTo>
                    <a:lnTo>
                      <a:pt x="54" y="40"/>
                    </a:lnTo>
                    <a:lnTo>
                      <a:pt x="54" y="40"/>
                    </a:lnTo>
                    <a:lnTo>
                      <a:pt x="44" y="8"/>
                    </a:lnTo>
                    <a:lnTo>
                      <a:pt x="44" y="8"/>
                    </a:lnTo>
                    <a:lnTo>
                      <a:pt x="38" y="6"/>
                    </a:lnTo>
                    <a:lnTo>
                      <a:pt x="28" y="4"/>
                    </a:lnTo>
                    <a:lnTo>
                      <a:pt x="4" y="2"/>
                    </a:lnTo>
                    <a:lnTo>
                      <a:pt x="4" y="2"/>
                    </a:lnTo>
                    <a:lnTo>
                      <a:pt x="4" y="2"/>
                    </a:lnTo>
                    <a:lnTo>
                      <a:pt x="2" y="4"/>
                    </a:lnTo>
                    <a:lnTo>
                      <a:pt x="2" y="4"/>
                    </a:lnTo>
                    <a:lnTo>
                      <a:pt x="2" y="8"/>
                    </a:lnTo>
                    <a:lnTo>
                      <a:pt x="2" y="8"/>
                    </a:lnTo>
                    <a:lnTo>
                      <a:pt x="18" y="10"/>
                    </a:lnTo>
                    <a:lnTo>
                      <a:pt x="18" y="10"/>
                    </a:lnTo>
                    <a:lnTo>
                      <a:pt x="36" y="12"/>
                    </a:lnTo>
                    <a:lnTo>
                      <a:pt x="36" y="12"/>
                    </a:lnTo>
                    <a:lnTo>
                      <a:pt x="36" y="12"/>
                    </a:lnTo>
                    <a:lnTo>
                      <a:pt x="72" y="126"/>
                    </a:lnTo>
                    <a:lnTo>
                      <a:pt x="72" y="170"/>
                    </a:lnTo>
                    <a:lnTo>
                      <a:pt x="72" y="170"/>
                    </a:lnTo>
                    <a:lnTo>
                      <a:pt x="72" y="170"/>
                    </a:lnTo>
                    <a:lnTo>
                      <a:pt x="70" y="174"/>
                    </a:lnTo>
                    <a:lnTo>
                      <a:pt x="70" y="178"/>
                    </a:lnTo>
                    <a:lnTo>
                      <a:pt x="70" y="178"/>
                    </a:lnTo>
                    <a:lnTo>
                      <a:pt x="70" y="184"/>
                    </a:lnTo>
                    <a:lnTo>
                      <a:pt x="74" y="188"/>
                    </a:lnTo>
                    <a:lnTo>
                      <a:pt x="78" y="190"/>
                    </a:lnTo>
                    <a:lnTo>
                      <a:pt x="82" y="190"/>
                    </a:lnTo>
                    <a:lnTo>
                      <a:pt x="82" y="190"/>
                    </a:lnTo>
                    <a:lnTo>
                      <a:pt x="86" y="190"/>
                    </a:lnTo>
                    <a:lnTo>
                      <a:pt x="90" y="188"/>
                    </a:lnTo>
                    <a:lnTo>
                      <a:pt x="94" y="184"/>
                    </a:lnTo>
                    <a:lnTo>
                      <a:pt x="94" y="178"/>
                    </a:lnTo>
                    <a:lnTo>
                      <a:pt x="94" y="178"/>
                    </a:lnTo>
                    <a:lnTo>
                      <a:pt x="94" y="172"/>
                    </a:lnTo>
                    <a:lnTo>
                      <a:pt x="92" y="170"/>
                    </a:lnTo>
                    <a:close/>
                    <a:moveTo>
                      <a:pt x="196" y="184"/>
                    </a:moveTo>
                    <a:lnTo>
                      <a:pt x="196" y="184"/>
                    </a:lnTo>
                    <a:lnTo>
                      <a:pt x="200" y="182"/>
                    </a:lnTo>
                    <a:lnTo>
                      <a:pt x="200" y="178"/>
                    </a:lnTo>
                    <a:lnTo>
                      <a:pt x="200" y="178"/>
                    </a:lnTo>
                    <a:lnTo>
                      <a:pt x="200" y="174"/>
                    </a:lnTo>
                    <a:lnTo>
                      <a:pt x="196" y="174"/>
                    </a:lnTo>
                    <a:lnTo>
                      <a:pt x="196" y="174"/>
                    </a:lnTo>
                    <a:lnTo>
                      <a:pt x="192" y="174"/>
                    </a:lnTo>
                    <a:lnTo>
                      <a:pt x="190" y="178"/>
                    </a:lnTo>
                    <a:lnTo>
                      <a:pt x="190" y="178"/>
                    </a:lnTo>
                    <a:lnTo>
                      <a:pt x="192" y="182"/>
                    </a:lnTo>
                    <a:lnTo>
                      <a:pt x="196" y="184"/>
                    </a:lnTo>
                    <a:lnTo>
                      <a:pt x="196" y="184"/>
                    </a:lnTo>
                    <a:close/>
                    <a:moveTo>
                      <a:pt x="196" y="176"/>
                    </a:moveTo>
                    <a:lnTo>
                      <a:pt x="196" y="176"/>
                    </a:lnTo>
                    <a:lnTo>
                      <a:pt x="196" y="176"/>
                    </a:lnTo>
                    <a:lnTo>
                      <a:pt x="194" y="176"/>
                    </a:lnTo>
                    <a:lnTo>
                      <a:pt x="192" y="178"/>
                    </a:lnTo>
                    <a:lnTo>
                      <a:pt x="192" y="178"/>
                    </a:lnTo>
                    <a:lnTo>
                      <a:pt x="194" y="180"/>
                    </a:lnTo>
                    <a:lnTo>
                      <a:pt x="196" y="182"/>
                    </a:lnTo>
                    <a:lnTo>
                      <a:pt x="196" y="182"/>
                    </a:lnTo>
                    <a:lnTo>
                      <a:pt x="198" y="180"/>
                    </a:lnTo>
                    <a:lnTo>
                      <a:pt x="198" y="178"/>
                    </a:lnTo>
                    <a:lnTo>
                      <a:pt x="198" y="178"/>
                    </a:lnTo>
                    <a:lnTo>
                      <a:pt x="198" y="176"/>
                    </a:lnTo>
                    <a:lnTo>
                      <a:pt x="196" y="176"/>
                    </a:lnTo>
                    <a:lnTo>
                      <a:pt x="196" y="176"/>
                    </a:lnTo>
                    <a:close/>
                    <a:moveTo>
                      <a:pt x="82" y="184"/>
                    </a:moveTo>
                    <a:lnTo>
                      <a:pt x="82" y="184"/>
                    </a:lnTo>
                    <a:lnTo>
                      <a:pt x="86" y="182"/>
                    </a:lnTo>
                    <a:lnTo>
                      <a:pt x="88" y="178"/>
                    </a:lnTo>
                    <a:lnTo>
                      <a:pt x="88" y="178"/>
                    </a:lnTo>
                    <a:lnTo>
                      <a:pt x="86" y="174"/>
                    </a:lnTo>
                    <a:lnTo>
                      <a:pt x="82" y="174"/>
                    </a:lnTo>
                    <a:lnTo>
                      <a:pt x="82" y="174"/>
                    </a:lnTo>
                    <a:lnTo>
                      <a:pt x="78" y="174"/>
                    </a:lnTo>
                    <a:lnTo>
                      <a:pt x="76" y="178"/>
                    </a:lnTo>
                    <a:lnTo>
                      <a:pt x="76" y="178"/>
                    </a:lnTo>
                    <a:lnTo>
                      <a:pt x="78" y="182"/>
                    </a:lnTo>
                    <a:lnTo>
                      <a:pt x="82" y="184"/>
                    </a:lnTo>
                    <a:lnTo>
                      <a:pt x="82" y="184"/>
                    </a:lnTo>
                    <a:close/>
                    <a:moveTo>
                      <a:pt x="82" y="176"/>
                    </a:moveTo>
                    <a:lnTo>
                      <a:pt x="82" y="176"/>
                    </a:lnTo>
                    <a:lnTo>
                      <a:pt x="82" y="176"/>
                    </a:lnTo>
                    <a:lnTo>
                      <a:pt x="80" y="176"/>
                    </a:lnTo>
                    <a:lnTo>
                      <a:pt x="78" y="178"/>
                    </a:lnTo>
                    <a:lnTo>
                      <a:pt x="78" y="178"/>
                    </a:lnTo>
                    <a:lnTo>
                      <a:pt x="80" y="180"/>
                    </a:lnTo>
                    <a:lnTo>
                      <a:pt x="82" y="182"/>
                    </a:lnTo>
                    <a:lnTo>
                      <a:pt x="82" y="182"/>
                    </a:lnTo>
                    <a:lnTo>
                      <a:pt x="84" y="180"/>
                    </a:lnTo>
                    <a:lnTo>
                      <a:pt x="86" y="178"/>
                    </a:lnTo>
                    <a:lnTo>
                      <a:pt x="86" y="178"/>
                    </a:lnTo>
                    <a:lnTo>
                      <a:pt x="84" y="176"/>
                    </a:lnTo>
                    <a:lnTo>
                      <a:pt x="82" y="176"/>
                    </a:lnTo>
                    <a:lnTo>
                      <a:pt x="82" y="176"/>
                    </a:lnTo>
                    <a:close/>
                    <a:moveTo>
                      <a:pt x="210" y="120"/>
                    </a:moveTo>
                    <a:lnTo>
                      <a:pt x="216" y="102"/>
                    </a:lnTo>
                    <a:lnTo>
                      <a:pt x="202" y="102"/>
                    </a:lnTo>
                    <a:lnTo>
                      <a:pt x="202" y="120"/>
                    </a:lnTo>
                    <a:lnTo>
                      <a:pt x="210" y="120"/>
                    </a:lnTo>
                    <a:close/>
                    <a:moveTo>
                      <a:pt x="204" y="118"/>
                    </a:moveTo>
                    <a:lnTo>
                      <a:pt x="204" y="118"/>
                    </a:lnTo>
                    <a:lnTo>
                      <a:pt x="210" y="118"/>
                    </a:lnTo>
                    <a:lnTo>
                      <a:pt x="214" y="104"/>
                    </a:lnTo>
                    <a:lnTo>
                      <a:pt x="204" y="104"/>
                    </a:lnTo>
                    <a:lnTo>
                      <a:pt x="204" y="118"/>
                    </a:lnTo>
                    <a:close/>
                    <a:moveTo>
                      <a:pt x="198" y="120"/>
                    </a:moveTo>
                    <a:lnTo>
                      <a:pt x="198" y="102"/>
                    </a:lnTo>
                    <a:lnTo>
                      <a:pt x="180" y="102"/>
                    </a:lnTo>
                    <a:lnTo>
                      <a:pt x="180" y="120"/>
                    </a:lnTo>
                    <a:lnTo>
                      <a:pt x="198" y="120"/>
                    </a:lnTo>
                    <a:close/>
                    <a:moveTo>
                      <a:pt x="182" y="118"/>
                    </a:moveTo>
                    <a:lnTo>
                      <a:pt x="182" y="118"/>
                    </a:lnTo>
                    <a:lnTo>
                      <a:pt x="196" y="118"/>
                    </a:lnTo>
                    <a:lnTo>
                      <a:pt x="196" y="104"/>
                    </a:lnTo>
                    <a:lnTo>
                      <a:pt x="182" y="104"/>
                    </a:lnTo>
                    <a:lnTo>
                      <a:pt x="182" y="118"/>
                    </a:lnTo>
                    <a:close/>
                    <a:moveTo>
                      <a:pt x="174" y="120"/>
                    </a:moveTo>
                    <a:lnTo>
                      <a:pt x="174" y="102"/>
                    </a:lnTo>
                    <a:lnTo>
                      <a:pt x="158" y="102"/>
                    </a:lnTo>
                    <a:lnTo>
                      <a:pt x="158" y="120"/>
                    </a:lnTo>
                    <a:lnTo>
                      <a:pt x="174" y="120"/>
                    </a:lnTo>
                    <a:close/>
                    <a:moveTo>
                      <a:pt x="160" y="118"/>
                    </a:moveTo>
                    <a:lnTo>
                      <a:pt x="160" y="118"/>
                    </a:lnTo>
                    <a:lnTo>
                      <a:pt x="172" y="118"/>
                    </a:lnTo>
                    <a:lnTo>
                      <a:pt x="172" y="104"/>
                    </a:lnTo>
                    <a:lnTo>
                      <a:pt x="160" y="104"/>
                    </a:lnTo>
                    <a:lnTo>
                      <a:pt x="160" y="118"/>
                    </a:lnTo>
                    <a:close/>
                    <a:moveTo>
                      <a:pt x="152" y="120"/>
                    </a:moveTo>
                    <a:lnTo>
                      <a:pt x="152" y="102"/>
                    </a:lnTo>
                    <a:lnTo>
                      <a:pt x="136" y="102"/>
                    </a:lnTo>
                    <a:lnTo>
                      <a:pt x="136" y="120"/>
                    </a:lnTo>
                    <a:lnTo>
                      <a:pt x="152" y="120"/>
                    </a:lnTo>
                    <a:close/>
                    <a:moveTo>
                      <a:pt x="138" y="118"/>
                    </a:moveTo>
                    <a:lnTo>
                      <a:pt x="138" y="118"/>
                    </a:lnTo>
                    <a:lnTo>
                      <a:pt x="150" y="118"/>
                    </a:lnTo>
                    <a:lnTo>
                      <a:pt x="150" y="104"/>
                    </a:lnTo>
                    <a:lnTo>
                      <a:pt x="138" y="104"/>
                    </a:lnTo>
                    <a:lnTo>
                      <a:pt x="138" y="118"/>
                    </a:lnTo>
                    <a:close/>
                    <a:moveTo>
                      <a:pt x="130" y="120"/>
                    </a:moveTo>
                    <a:lnTo>
                      <a:pt x="130" y="102"/>
                    </a:lnTo>
                    <a:lnTo>
                      <a:pt x="112" y="102"/>
                    </a:lnTo>
                    <a:lnTo>
                      <a:pt x="112" y="120"/>
                    </a:lnTo>
                    <a:lnTo>
                      <a:pt x="130" y="120"/>
                    </a:lnTo>
                    <a:close/>
                    <a:moveTo>
                      <a:pt x="116" y="118"/>
                    </a:moveTo>
                    <a:lnTo>
                      <a:pt x="116" y="118"/>
                    </a:lnTo>
                    <a:lnTo>
                      <a:pt x="128" y="118"/>
                    </a:lnTo>
                    <a:lnTo>
                      <a:pt x="128" y="104"/>
                    </a:lnTo>
                    <a:lnTo>
                      <a:pt x="116" y="104"/>
                    </a:lnTo>
                    <a:lnTo>
                      <a:pt x="116" y="118"/>
                    </a:lnTo>
                    <a:close/>
                    <a:moveTo>
                      <a:pt x="108" y="120"/>
                    </a:moveTo>
                    <a:lnTo>
                      <a:pt x="108" y="102"/>
                    </a:lnTo>
                    <a:lnTo>
                      <a:pt x="92" y="102"/>
                    </a:lnTo>
                    <a:lnTo>
                      <a:pt x="92" y="120"/>
                    </a:lnTo>
                    <a:lnTo>
                      <a:pt x="108" y="120"/>
                    </a:lnTo>
                    <a:close/>
                    <a:moveTo>
                      <a:pt x="94" y="118"/>
                    </a:moveTo>
                    <a:lnTo>
                      <a:pt x="94" y="118"/>
                    </a:lnTo>
                    <a:lnTo>
                      <a:pt x="106" y="118"/>
                    </a:lnTo>
                    <a:lnTo>
                      <a:pt x="106" y="104"/>
                    </a:lnTo>
                    <a:lnTo>
                      <a:pt x="94" y="104"/>
                    </a:lnTo>
                    <a:lnTo>
                      <a:pt x="94" y="118"/>
                    </a:lnTo>
                    <a:close/>
                    <a:moveTo>
                      <a:pt x="86" y="120"/>
                    </a:moveTo>
                    <a:lnTo>
                      <a:pt x="86" y="102"/>
                    </a:lnTo>
                    <a:lnTo>
                      <a:pt x="74" y="102"/>
                    </a:lnTo>
                    <a:lnTo>
                      <a:pt x="80" y="120"/>
                    </a:lnTo>
                    <a:lnTo>
                      <a:pt x="86" y="120"/>
                    </a:lnTo>
                    <a:close/>
                    <a:moveTo>
                      <a:pt x="80" y="118"/>
                    </a:moveTo>
                    <a:lnTo>
                      <a:pt x="80" y="118"/>
                    </a:lnTo>
                    <a:lnTo>
                      <a:pt x="84" y="118"/>
                    </a:lnTo>
                    <a:lnTo>
                      <a:pt x="84" y="104"/>
                    </a:lnTo>
                    <a:lnTo>
                      <a:pt x="76" y="104"/>
                    </a:lnTo>
                    <a:lnTo>
                      <a:pt x="80" y="118"/>
                    </a:lnTo>
                    <a:close/>
                    <a:moveTo>
                      <a:pt x="218" y="96"/>
                    </a:moveTo>
                    <a:lnTo>
                      <a:pt x="222" y="80"/>
                    </a:lnTo>
                    <a:lnTo>
                      <a:pt x="202" y="80"/>
                    </a:lnTo>
                    <a:lnTo>
                      <a:pt x="202" y="96"/>
                    </a:lnTo>
                    <a:lnTo>
                      <a:pt x="218" y="96"/>
                    </a:lnTo>
                    <a:close/>
                    <a:moveTo>
                      <a:pt x="204" y="94"/>
                    </a:moveTo>
                    <a:lnTo>
                      <a:pt x="204" y="94"/>
                    </a:lnTo>
                    <a:lnTo>
                      <a:pt x="216" y="94"/>
                    </a:lnTo>
                    <a:lnTo>
                      <a:pt x="220" y="82"/>
                    </a:lnTo>
                    <a:lnTo>
                      <a:pt x="204" y="82"/>
                    </a:lnTo>
                    <a:lnTo>
                      <a:pt x="204" y="94"/>
                    </a:lnTo>
                    <a:close/>
                    <a:moveTo>
                      <a:pt x="198" y="96"/>
                    </a:moveTo>
                    <a:lnTo>
                      <a:pt x="198" y="80"/>
                    </a:lnTo>
                    <a:lnTo>
                      <a:pt x="180" y="80"/>
                    </a:lnTo>
                    <a:lnTo>
                      <a:pt x="180" y="96"/>
                    </a:lnTo>
                    <a:lnTo>
                      <a:pt x="198" y="96"/>
                    </a:lnTo>
                    <a:close/>
                    <a:moveTo>
                      <a:pt x="182" y="94"/>
                    </a:moveTo>
                    <a:lnTo>
                      <a:pt x="182" y="94"/>
                    </a:lnTo>
                    <a:lnTo>
                      <a:pt x="196" y="94"/>
                    </a:lnTo>
                    <a:lnTo>
                      <a:pt x="196" y="82"/>
                    </a:lnTo>
                    <a:lnTo>
                      <a:pt x="182" y="82"/>
                    </a:lnTo>
                    <a:lnTo>
                      <a:pt x="182" y="94"/>
                    </a:lnTo>
                    <a:close/>
                    <a:moveTo>
                      <a:pt x="174" y="96"/>
                    </a:moveTo>
                    <a:lnTo>
                      <a:pt x="174" y="80"/>
                    </a:lnTo>
                    <a:lnTo>
                      <a:pt x="158" y="80"/>
                    </a:lnTo>
                    <a:lnTo>
                      <a:pt x="158" y="96"/>
                    </a:lnTo>
                    <a:lnTo>
                      <a:pt x="174" y="96"/>
                    </a:lnTo>
                    <a:close/>
                    <a:moveTo>
                      <a:pt x="160" y="94"/>
                    </a:moveTo>
                    <a:lnTo>
                      <a:pt x="160" y="94"/>
                    </a:lnTo>
                    <a:lnTo>
                      <a:pt x="172" y="94"/>
                    </a:lnTo>
                    <a:lnTo>
                      <a:pt x="172" y="82"/>
                    </a:lnTo>
                    <a:lnTo>
                      <a:pt x="160" y="82"/>
                    </a:lnTo>
                    <a:lnTo>
                      <a:pt x="160" y="94"/>
                    </a:lnTo>
                    <a:close/>
                    <a:moveTo>
                      <a:pt x="152" y="96"/>
                    </a:moveTo>
                    <a:lnTo>
                      <a:pt x="152" y="80"/>
                    </a:lnTo>
                    <a:lnTo>
                      <a:pt x="136" y="80"/>
                    </a:lnTo>
                    <a:lnTo>
                      <a:pt x="136" y="96"/>
                    </a:lnTo>
                    <a:lnTo>
                      <a:pt x="152" y="96"/>
                    </a:lnTo>
                    <a:close/>
                    <a:moveTo>
                      <a:pt x="138" y="94"/>
                    </a:moveTo>
                    <a:lnTo>
                      <a:pt x="138" y="94"/>
                    </a:lnTo>
                    <a:lnTo>
                      <a:pt x="150" y="94"/>
                    </a:lnTo>
                    <a:lnTo>
                      <a:pt x="150" y="82"/>
                    </a:lnTo>
                    <a:lnTo>
                      <a:pt x="138" y="82"/>
                    </a:lnTo>
                    <a:lnTo>
                      <a:pt x="138" y="94"/>
                    </a:lnTo>
                    <a:close/>
                    <a:moveTo>
                      <a:pt x="130" y="96"/>
                    </a:moveTo>
                    <a:lnTo>
                      <a:pt x="130" y="80"/>
                    </a:lnTo>
                    <a:lnTo>
                      <a:pt x="112" y="80"/>
                    </a:lnTo>
                    <a:lnTo>
                      <a:pt x="112" y="96"/>
                    </a:lnTo>
                    <a:lnTo>
                      <a:pt x="130" y="96"/>
                    </a:lnTo>
                    <a:close/>
                    <a:moveTo>
                      <a:pt x="116" y="94"/>
                    </a:moveTo>
                    <a:lnTo>
                      <a:pt x="116" y="94"/>
                    </a:lnTo>
                    <a:lnTo>
                      <a:pt x="128" y="94"/>
                    </a:lnTo>
                    <a:lnTo>
                      <a:pt x="128" y="82"/>
                    </a:lnTo>
                    <a:lnTo>
                      <a:pt x="116" y="82"/>
                    </a:lnTo>
                    <a:lnTo>
                      <a:pt x="116" y="94"/>
                    </a:lnTo>
                    <a:close/>
                    <a:moveTo>
                      <a:pt x="108" y="96"/>
                    </a:moveTo>
                    <a:lnTo>
                      <a:pt x="108" y="80"/>
                    </a:lnTo>
                    <a:lnTo>
                      <a:pt x="92" y="80"/>
                    </a:lnTo>
                    <a:lnTo>
                      <a:pt x="92" y="96"/>
                    </a:lnTo>
                    <a:lnTo>
                      <a:pt x="108" y="96"/>
                    </a:lnTo>
                    <a:close/>
                    <a:moveTo>
                      <a:pt x="94" y="94"/>
                    </a:moveTo>
                    <a:lnTo>
                      <a:pt x="94" y="94"/>
                    </a:lnTo>
                    <a:lnTo>
                      <a:pt x="106" y="94"/>
                    </a:lnTo>
                    <a:lnTo>
                      <a:pt x="106" y="82"/>
                    </a:lnTo>
                    <a:lnTo>
                      <a:pt x="94" y="82"/>
                    </a:lnTo>
                    <a:lnTo>
                      <a:pt x="94" y="94"/>
                    </a:lnTo>
                    <a:close/>
                    <a:moveTo>
                      <a:pt x="86" y="96"/>
                    </a:moveTo>
                    <a:lnTo>
                      <a:pt x="86" y="80"/>
                    </a:lnTo>
                    <a:lnTo>
                      <a:pt x="66" y="80"/>
                    </a:lnTo>
                    <a:lnTo>
                      <a:pt x="72" y="96"/>
                    </a:lnTo>
                    <a:lnTo>
                      <a:pt x="86" y="96"/>
                    </a:lnTo>
                    <a:close/>
                    <a:moveTo>
                      <a:pt x="74" y="94"/>
                    </a:moveTo>
                    <a:lnTo>
                      <a:pt x="74" y="94"/>
                    </a:lnTo>
                    <a:lnTo>
                      <a:pt x="84" y="94"/>
                    </a:lnTo>
                    <a:lnTo>
                      <a:pt x="84" y="82"/>
                    </a:lnTo>
                    <a:lnTo>
                      <a:pt x="70" y="82"/>
                    </a:lnTo>
                    <a:lnTo>
                      <a:pt x="74" y="94"/>
                    </a:lnTo>
                    <a:close/>
                    <a:moveTo>
                      <a:pt x="224" y="76"/>
                    </a:moveTo>
                    <a:lnTo>
                      <a:pt x="228" y="62"/>
                    </a:lnTo>
                    <a:lnTo>
                      <a:pt x="202" y="62"/>
                    </a:lnTo>
                    <a:lnTo>
                      <a:pt x="202" y="76"/>
                    </a:lnTo>
                    <a:lnTo>
                      <a:pt x="224" y="76"/>
                    </a:lnTo>
                    <a:close/>
                    <a:moveTo>
                      <a:pt x="204" y="74"/>
                    </a:moveTo>
                    <a:lnTo>
                      <a:pt x="204" y="74"/>
                    </a:lnTo>
                    <a:lnTo>
                      <a:pt x="222" y="74"/>
                    </a:lnTo>
                    <a:lnTo>
                      <a:pt x="224" y="64"/>
                    </a:lnTo>
                    <a:lnTo>
                      <a:pt x="204" y="64"/>
                    </a:lnTo>
                    <a:lnTo>
                      <a:pt x="204" y="74"/>
                    </a:lnTo>
                    <a:close/>
                    <a:moveTo>
                      <a:pt x="198" y="76"/>
                    </a:moveTo>
                    <a:lnTo>
                      <a:pt x="198" y="62"/>
                    </a:lnTo>
                    <a:lnTo>
                      <a:pt x="180" y="60"/>
                    </a:lnTo>
                    <a:lnTo>
                      <a:pt x="180" y="76"/>
                    </a:lnTo>
                    <a:lnTo>
                      <a:pt x="198" y="76"/>
                    </a:lnTo>
                    <a:close/>
                    <a:moveTo>
                      <a:pt x="182" y="74"/>
                    </a:moveTo>
                    <a:lnTo>
                      <a:pt x="182" y="74"/>
                    </a:lnTo>
                    <a:lnTo>
                      <a:pt x="196" y="74"/>
                    </a:lnTo>
                    <a:lnTo>
                      <a:pt x="196" y="64"/>
                    </a:lnTo>
                    <a:lnTo>
                      <a:pt x="182" y="62"/>
                    </a:lnTo>
                    <a:lnTo>
                      <a:pt x="182" y="74"/>
                    </a:lnTo>
                    <a:close/>
                    <a:moveTo>
                      <a:pt x="174" y="76"/>
                    </a:moveTo>
                    <a:lnTo>
                      <a:pt x="174" y="60"/>
                    </a:lnTo>
                    <a:lnTo>
                      <a:pt x="158" y="58"/>
                    </a:lnTo>
                    <a:lnTo>
                      <a:pt x="158" y="76"/>
                    </a:lnTo>
                    <a:lnTo>
                      <a:pt x="174" y="76"/>
                    </a:lnTo>
                    <a:close/>
                    <a:moveTo>
                      <a:pt x="160" y="74"/>
                    </a:moveTo>
                    <a:lnTo>
                      <a:pt x="160" y="74"/>
                    </a:lnTo>
                    <a:lnTo>
                      <a:pt x="172" y="74"/>
                    </a:lnTo>
                    <a:lnTo>
                      <a:pt x="172" y="62"/>
                    </a:lnTo>
                    <a:lnTo>
                      <a:pt x="160" y="60"/>
                    </a:lnTo>
                    <a:lnTo>
                      <a:pt x="160" y="74"/>
                    </a:lnTo>
                    <a:close/>
                    <a:moveTo>
                      <a:pt x="152" y="76"/>
                    </a:moveTo>
                    <a:lnTo>
                      <a:pt x="152" y="58"/>
                    </a:lnTo>
                    <a:lnTo>
                      <a:pt x="136" y="58"/>
                    </a:lnTo>
                    <a:lnTo>
                      <a:pt x="136" y="76"/>
                    </a:lnTo>
                    <a:lnTo>
                      <a:pt x="152" y="76"/>
                    </a:lnTo>
                    <a:close/>
                    <a:moveTo>
                      <a:pt x="138" y="74"/>
                    </a:moveTo>
                    <a:lnTo>
                      <a:pt x="138" y="74"/>
                    </a:lnTo>
                    <a:lnTo>
                      <a:pt x="150" y="74"/>
                    </a:lnTo>
                    <a:lnTo>
                      <a:pt x="150" y="60"/>
                    </a:lnTo>
                    <a:lnTo>
                      <a:pt x="138" y="60"/>
                    </a:lnTo>
                    <a:lnTo>
                      <a:pt x="138" y="74"/>
                    </a:lnTo>
                    <a:close/>
                    <a:moveTo>
                      <a:pt x="130" y="76"/>
                    </a:moveTo>
                    <a:lnTo>
                      <a:pt x="130" y="58"/>
                    </a:lnTo>
                    <a:lnTo>
                      <a:pt x="112" y="56"/>
                    </a:lnTo>
                    <a:lnTo>
                      <a:pt x="112" y="76"/>
                    </a:lnTo>
                    <a:lnTo>
                      <a:pt x="130" y="76"/>
                    </a:lnTo>
                    <a:close/>
                    <a:moveTo>
                      <a:pt x="116" y="74"/>
                    </a:moveTo>
                    <a:lnTo>
                      <a:pt x="116" y="74"/>
                    </a:lnTo>
                    <a:lnTo>
                      <a:pt x="128" y="74"/>
                    </a:lnTo>
                    <a:lnTo>
                      <a:pt x="128" y="60"/>
                    </a:lnTo>
                    <a:lnTo>
                      <a:pt x="116" y="58"/>
                    </a:lnTo>
                    <a:lnTo>
                      <a:pt x="116" y="74"/>
                    </a:lnTo>
                    <a:close/>
                    <a:moveTo>
                      <a:pt x="108" y="76"/>
                    </a:moveTo>
                    <a:lnTo>
                      <a:pt x="108" y="56"/>
                    </a:lnTo>
                    <a:lnTo>
                      <a:pt x="92" y="54"/>
                    </a:lnTo>
                    <a:lnTo>
                      <a:pt x="92" y="76"/>
                    </a:lnTo>
                    <a:lnTo>
                      <a:pt x="108" y="76"/>
                    </a:lnTo>
                    <a:close/>
                    <a:moveTo>
                      <a:pt x="94" y="74"/>
                    </a:moveTo>
                    <a:lnTo>
                      <a:pt x="94" y="74"/>
                    </a:lnTo>
                    <a:lnTo>
                      <a:pt x="106" y="74"/>
                    </a:lnTo>
                    <a:lnTo>
                      <a:pt x="106" y="58"/>
                    </a:lnTo>
                    <a:lnTo>
                      <a:pt x="94" y="58"/>
                    </a:lnTo>
                    <a:lnTo>
                      <a:pt x="94" y="74"/>
                    </a:lnTo>
                    <a:close/>
                    <a:moveTo>
                      <a:pt x="86" y="76"/>
                    </a:moveTo>
                    <a:lnTo>
                      <a:pt x="86" y="54"/>
                    </a:lnTo>
                    <a:lnTo>
                      <a:pt x="58" y="54"/>
                    </a:lnTo>
                    <a:lnTo>
                      <a:pt x="66" y="76"/>
                    </a:lnTo>
                    <a:lnTo>
                      <a:pt x="86" y="76"/>
                    </a:lnTo>
                    <a:close/>
                    <a:moveTo>
                      <a:pt x="66" y="74"/>
                    </a:moveTo>
                    <a:lnTo>
                      <a:pt x="66" y="74"/>
                    </a:lnTo>
                    <a:lnTo>
                      <a:pt x="84" y="74"/>
                    </a:lnTo>
                    <a:lnTo>
                      <a:pt x="84" y="56"/>
                    </a:lnTo>
                    <a:lnTo>
                      <a:pt x="60" y="56"/>
                    </a:lnTo>
                    <a:lnTo>
                      <a:pt x="66" y="7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98" name="iṥ1iḍê">
              <a:extLst>
                <a:ext uri="{FF2B5EF4-FFF2-40B4-BE49-F238E27FC236}">
                  <a16:creationId xmlns:a16="http://schemas.microsoft.com/office/drawing/2014/main" id="{A5D6730C-A0CA-4EF9-BEDB-CFD77AD61E30}"/>
                </a:ext>
              </a:extLst>
            </p:cNvPr>
            <p:cNvGrpSpPr/>
            <p:nvPr/>
          </p:nvGrpSpPr>
          <p:grpSpPr>
            <a:xfrm>
              <a:off x="6801473" y="3448634"/>
              <a:ext cx="1123650" cy="1513097"/>
              <a:chOff x="6797675" y="3333750"/>
              <a:chExt cx="1117600" cy="1504950"/>
            </a:xfrm>
          </p:grpSpPr>
          <p:sp>
            <p:nvSpPr>
              <p:cNvPr id="385" name="íṣľîde">
                <a:extLst>
                  <a:ext uri="{FF2B5EF4-FFF2-40B4-BE49-F238E27FC236}">
                    <a16:creationId xmlns:a16="http://schemas.microsoft.com/office/drawing/2014/main" id="{83B7A5DB-9D9D-4EB9-AD05-03A7EB3B7D53}"/>
                  </a:ext>
                </a:extLst>
              </p:cNvPr>
              <p:cNvSpPr/>
              <p:nvPr/>
            </p:nvSpPr>
            <p:spPr bwMode="auto">
              <a:xfrm>
                <a:off x="6797675" y="3667125"/>
                <a:ext cx="1117600" cy="1171575"/>
              </a:xfrm>
              <a:custGeom>
                <a:avLst/>
                <a:gdLst>
                  <a:gd name="T0" fmla="*/ 266 w 704"/>
                  <a:gd name="T1" fmla="*/ 0 h 738"/>
                  <a:gd name="T2" fmla="*/ 230 w 704"/>
                  <a:gd name="T3" fmla="*/ 22 h 738"/>
                  <a:gd name="T4" fmla="*/ 164 w 704"/>
                  <a:gd name="T5" fmla="*/ 76 h 738"/>
                  <a:gd name="T6" fmla="*/ 108 w 704"/>
                  <a:gd name="T7" fmla="*/ 140 h 738"/>
                  <a:gd name="T8" fmla="*/ 64 w 704"/>
                  <a:gd name="T9" fmla="*/ 214 h 738"/>
                  <a:gd name="T10" fmla="*/ 30 w 704"/>
                  <a:gd name="T11" fmla="*/ 292 h 738"/>
                  <a:gd name="T12" fmla="*/ 10 w 704"/>
                  <a:gd name="T13" fmla="*/ 376 h 738"/>
                  <a:gd name="T14" fmla="*/ 0 w 704"/>
                  <a:gd name="T15" fmla="*/ 460 h 738"/>
                  <a:gd name="T16" fmla="*/ 4 w 704"/>
                  <a:gd name="T17" fmla="*/ 544 h 738"/>
                  <a:gd name="T18" fmla="*/ 12 w 704"/>
                  <a:gd name="T19" fmla="*/ 586 h 738"/>
                  <a:gd name="T20" fmla="*/ 20 w 704"/>
                  <a:gd name="T21" fmla="*/ 614 h 738"/>
                  <a:gd name="T22" fmla="*/ 34 w 704"/>
                  <a:gd name="T23" fmla="*/ 636 h 738"/>
                  <a:gd name="T24" fmla="*/ 54 w 704"/>
                  <a:gd name="T25" fmla="*/ 660 h 738"/>
                  <a:gd name="T26" fmla="*/ 88 w 704"/>
                  <a:gd name="T27" fmla="*/ 684 h 738"/>
                  <a:gd name="T28" fmla="*/ 136 w 704"/>
                  <a:gd name="T29" fmla="*/ 704 h 738"/>
                  <a:gd name="T30" fmla="*/ 204 w 704"/>
                  <a:gd name="T31" fmla="*/ 722 h 738"/>
                  <a:gd name="T32" fmla="*/ 290 w 704"/>
                  <a:gd name="T33" fmla="*/ 734 h 738"/>
                  <a:gd name="T34" fmla="*/ 342 w 704"/>
                  <a:gd name="T35" fmla="*/ 736 h 738"/>
                  <a:gd name="T36" fmla="*/ 440 w 704"/>
                  <a:gd name="T37" fmla="*/ 736 h 738"/>
                  <a:gd name="T38" fmla="*/ 518 w 704"/>
                  <a:gd name="T39" fmla="*/ 728 h 738"/>
                  <a:gd name="T40" fmla="*/ 576 w 704"/>
                  <a:gd name="T41" fmla="*/ 712 h 738"/>
                  <a:gd name="T42" fmla="*/ 618 w 704"/>
                  <a:gd name="T43" fmla="*/ 694 h 738"/>
                  <a:gd name="T44" fmla="*/ 648 w 704"/>
                  <a:gd name="T45" fmla="*/ 672 h 738"/>
                  <a:gd name="T46" fmla="*/ 666 w 704"/>
                  <a:gd name="T47" fmla="*/ 650 h 738"/>
                  <a:gd name="T48" fmla="*/ 676 w 704"/>
                  <a:gd name="T49" fmla="*/ 628 h 738"/>
                  <a:gd name="T50" fmla="*/ 682 w 704"/>
                  <a:gd name="T51" fmla="*/ 612 h 738"/>
                  <a:gd name="T52" fmla="*/ 700 w 704"/>
                  <a:gd name="T53" fmla="*/ 530 h 738"/>
                  <a:gd name="T54" fmla="*/ 704 w 704"/>
                  <a:gd name="T55" fmla="*/ 444 h 738"/>
                  <a:gd name="T56" fmla="*/ 696 w 704"/>
                  <a:gd name="T57" fmla="*/ 360 h 738"/>
                  <a:gd name="T58" fmla="*/ 676 w 704"/>
                  <a:gd name="T59" fmla="*/ 276 h 738"/>
                  <a:gd name="T60" fmla="*/ 642 w 704"/>
                  <a:gd name="T61" fmla="*/ 198 h 738"/>
                  <a:gd name="T62" fmla="*/ 598 w 704"/>
                  <a:gd name="T63" fmla="*/ 126 h 738"/>
                  <a:gd name="T64" fmla="*/ 542 w 704"/>
                  <a:gd name="T65" fmla="*/ 60 h 738"/>
                  <a:gd name="T66" fmla="*/ 474 w 704"/>
                  <a:gd name="T67" fmla="*/ 8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4" h="738">
                    <a:moveTo>
                      <a:pt x="370" y="4"/>
                    </a:moveTo>
                    <a:lnTo>
                      <a:pt x="266" y="0"/>
                    </a:lnTo>
                    <a:lnTo>
                      <a:pt x="266" y="0"/>
                    </a:lnTo>
                    <a:lnTo>
                      <a:pt x="230" y="22"/>
                    </a:lnTo>
                    <a:lnTo>
                      <a:pt x="196" y="48"/>
                    </a:lnTo>
                    <a:lnTo>
                      <a:pt x="164" y="76"/>
                    </a:lnTo>
                    <a:lnTo>
                      <a:pt x="134" y="108"/>
                    </a:lnTo>
                    <a:lnTo>
                      <a:pt x="108" y="140"/>
                    </a:lnTo>
                    <a:lnTo>
                      <a:pt x="84" y="176"/>
                    </a:lnTo>
                    <a:lnTo>
                      <a:pt x="64" y="214"/>
                    </a:lnTo>
                    <a:lnTo>
                      <a:pt x="46" y="252"/>
                    </a:lnTo>
                    <a:lnTo>
                      <a:pt x="30" y="292"/>
                    </a:lnTo>
                    <a:lnTo>
                      <a:pt x="18" y="334"/>
                    </a:lnTo>
                    <a:lnTo>
                      <a:pt x="10" y="376"/>
                    </a:lnTo>
                    <a:lnTo>
                      <a:pt x="4" y="418"/>
                    </a:lnTo>
                    <a:lnTo>
                      <a:pt x="0" y="460"/>
                    </a:lnTo>
                    <a:lnTo>
                      <a:pt x="2" y="502"/>
                    </a:lnTo>
                    <a:lnTo>
                      <a:pt x="4" y="544"/>
                    </a:lnTo>
                    <a:lnTo>
                      <a:pt x="12" y="586"/>
                    </a:lnTo>
                    <a:lnTo>
                      <a:pt x="12" y="586"/>
                    </a:lnTo>
                    <a:lnTo>
                      <a:pt x="16" y="604"/>
                    </a:lnTo>
                    <a:lnTo>
                      <a:pt x="20" y="614"/>
                    </a:lnTo>
                    <a:lnTo>
                      <a:pt x="26" y="624"/>
                    </a:lnTo>
                    <a:lnTo>
                      <a:pt x="34" y="636"/>
                    </a:lnTo>
                    <a:lnTo>
                      <a:pt x="42" y="648"/>
                    </a:lnTo>
                    <a:lnTo>
                      <a:pt x="54" y="660"/>
                    </a:lnTo>
                    <a:lnTo>
                      <a:pt x="70" y="672"/>
                    </a:lnTo>
                    <a:lnTo>
                      <a:pt x="88" y="684"/>
                    </a:lnTo>
                    <a:lnTo>
                      <a:pt x="110" y="694"/>
                    </a:lnTo>
                    <a:lnTo>
                      <a:pt x="136" y="704"/>
                    </a:lnTo>
                    <a:lnTo>
                      <a:pt x="168" y="714"/>
                    </a:lnTo>
                    <a:lnTo>
                      <a:pt x="204" y="722"/>
                    </a:lnTo>
                    <a:lnTo>
                      <a:pt x="244" y="728"/>
                    </a:lnTo>
                    <a:lnTo>
                      <a:pt x="290" y="734"/>
                    </a:lnTo>
                    <a:lnTo>
                      <a:pt x="342" y="736"/>
                    </a:lnTo>
                    <a:lnTo>
                      <a:pt x="342" y="736"/>
                    </a:lnTo>
                    <a:lnTo>
                      <a:pt x="394" y="738"/>
                    </a:lnTo>
                    <a:lnTo>
                      <a:pt x="440" y="736"/>
                    </a:lnTo>
                    <a:lnTo>
                      <a:pt x="482" y="732"/>
                    </a:lnTo>
                    <a:lnTo>
                      <a:pt x="518" y="728"/>
                    </a:lnTo>
                    <a:lnTo>
                      <a:pt x="548" y="720"/>
                    </a:lnTo>
                    <a:lnTo>
                      <a:pt x="576" y="712"/>
                    </a:lnTo>
                    <a:lnTo>
                      <a:pt x="598" y="704"/>
                    </a:lnTo>
                    <a:lnTo>
                      <a:pt x="618" y="694"/>
                    </a:lnTo>
                    <a:lnTo>
                      <a:pt x="634" y="684"/>
                    </a:lnTo>
                    <a:lnTo>
                      <a:pt x="648" y="672"/>
                    </a:lnTo>
                    <a:lnTo>
                      <a:pt x="658" y="660"/>
                    </a:lnTo>
                    <a:lnTo>
                      <a:pt x="666" y="650"/>
                    </a:lnTo>
                    <a:lnTo>
                      <a:pt x="672" y="640"/>
                    </a:lnTo>
                    <a:lnTo>
                      <a:pt x="676" y="628"/>
                    </a:lnTo>
                    <a:lnTo>
                      <a:pt x="682" y="612"/>
                    </a:lnTo>
                    <a:lnTo>
                      <a:pt x="682" y="612"/>
                    </a:lnTo>
                    <a:lnTo>
                      <a:pt x="694" y="570"/>
                    </a:lnTo>
                    <a:lnTo>
                      <a:pt x="700" y="530"/>
                    </a:lnTo>
                    <a:lnTo>
                      <a:pt x="704" y="488"/>
                    </a:lnTo>
                    <a:lnTo>
                      <a:pt x="704" y="444"/>
                    </a:lnTo>
                    <a:lnTo>
                      <a:pt x="702" y="402"/>
                    </a:lnTo>
                    <a:lnTo>
                      <a:pt x="696" y="360"/>
                    </a:lnTo>
                    <a:lnTo>
                      <a:pt x="688" y="318"/>
                    </a:lnTo>
                    <a:lnTo>
                      <a:pt x="676" y="276"/>
                    </a:lnTo>
                    <a:lnTo>
                      <a:pt x="660" y="236"/>
                    </a:lnTo>
                    <a:lnTo>
                      <a:pt x="642" y="198"/>
                    </a:lnTo>
                    <a:lnTo>
                      <a:pt x="622" y="160"/>
                    </a:lnTo>
                    <a:lnTo>
                      <a:pt x="598" y="126"/>
                    </a:lnTo>
                    <a:lnTo>
                      <a:pt x="572" y="92"/>
                    </a:lnTo>
                    <a:lnTo>
                      <a:pt x="542" y="60"/>
                    </a:lnTo>
                    <a:lnTo>
                      <a:pt x="510" y="32"/>
                    </a:lnTo>
                    <a:lnTo>
                      <a:pt x="474" y="8"/>
                    </a:lnTo>
                    <a:lnTo>
                      <a:pt x="370" y="4"/>
                    </a:lnTo>
                    <a:close/>
                  </a:path>
                </a:pathLst>
              </a:custGeom>
              <a:solidFill>
                <a:srgbClr val="FECF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6" name="ïṥḷíḍè">
                <a:extLst>
                  <a:ext uri="{FF2B5EF4-FFF2-40B4-BE49-F238E27FC236}">
                    <a16:creationId xmlns:a16="http://schemas.microsoft.com/office/drawing/2014/main" id="{1AA880AC-A259-4860-929B-6ADD1CE9C9C4}"/>
                  </a:ext>
                </a:extLst>
              </p:cNvPr>
              <p:cNvSpPr/>
              <p:nvPr/>
            </p:nvSpPr>
            <p:spPr bwMode="auto">
              <a:xfrm>
                <a:off x="7175500" y="3898900"/>
                <a:ext cx="355600" cy="650875"/>
              </a:xfrm>
              <a:custGeom>
                <a:avLst/>
                <a:gdLst>
                  <a:gd name="T0" fmla="*/ 98 w 224"/>
                  <a:gd name="T1" fmla="*/ 216 h 410"/>
                  <a:gd name="T2" fmla="*/ 78 w 224"/>
                  <a:gd name="T3" fmla="*/ 208 h 410"/>
                  <a:gd name="T4" fmla="*/ 46 w 224"/>
                  <a:gd name="T5" fmla="*/ 188 h 410"/>
                  <a:gd name="T6" fmla="*/ 34 w 224"/>
                  <a:gd name="T7" fmla="*/ 176 h 410"/>
                  <a:gd name="T8" fmla="*/ 20 w 224"/>
                  <a:gd name="T9" fmla="*/ 146 h 410"/>
                  <a:gd name="T10" fmla="*/ 16 w 224"/>
                  <a:gd name="T11" fmla="*/ 112 h 410"/>
                  <a:gd name="T12" fmla="*/ 18 w 224"/>
                  <a:gd name="T13" fmla="*/ 94 h 410"/>
                  <a:gd name="T14" fmla="*/ 30 w 224"/>
                  <a:gd name="T15" fmla="*/ 62 h 410"/>
                  <a:gd name="T16" fmla="*/ 42 w 224"/>
                  <a:gd name="T17" fmla="*/ 50 h 410"/>
                  <a:gd name="T18" fmla="*/ 70 w 224"/>
                  <a:gd name="T19" fmla="*/ 30 h 410"/>
                  <a:gd name="T20" fmla="*/ 106 w 224"/>
                  <a:gd name="T21" fmla="*/ 22 h 410"/>
                  <a:gd name="T22" fmla="*/ 140 w 224"/>
                  <a:gd name="T23" fmla="*/ 0 h 410"/>
                  <a:gd name="T24" fmla="*/ 138 w 224"/>
                  <a:gd name="T25" fmla="*/ 24 h 410"/>
                  <a:gd name="T26" fmla="*/ 172 w 224"/>
                  <a:gd name="T27" fmla="*/ 34 h 410"/>
                  <a:gd name="T28" fmla="*/ 196 w 224"/>
                  <a:gd name="T29" fmla="*/ 50 h 410"/>
                  <a:gd name="T30" fmla="*/ 206 w 224"/>
                  <a:gd name="T31" fmla="*/ 62 h 410"/>
                  <a:gd name="T32" fmla="*/ 218 w 224"/>
                  <a:gd name="T33" fmla="*/ 90 h 410"/>
                  <a:gd name="T34" fmla="*/ 162 w 224"/>
                  <a:gd name="T35" fmla="*/ 112 h 410"/>
                  <a:gd name="T36" fmla="*/ 160 w 224"/>
                  <a:gd name="T37" fmla="*/ 100 h 410"/>
                  <a:gd name="T38" fmla="*/ 146 w 224"/>
                  <a:gd name="T39" fmla="*/ 80 h 410"/>
                  <a:gd name="T40" fmla="*/ 134 w 224"/>
                  <a:gd name="T41" fmla="*/ 164 h 410"/>
                  <a:gd name="T42" fmla="*/ 158 w 224"/>
                  <a:gd name="T43" fmla="*/ 172 h 410"/>
                  <a:gd name="T44" fmla="*/ 196 w 224"/>
                  <a:gd name="T45" fmla="*/ 194 h 410"/>
                  <a:gd name="T46" fmla="*/ 206 w 224"/>
                  <a:gd name="T47" fmla="*/ 206 h 410"/>
                  <a:gd name="T48" fmla="*/ 220 w 224"/>
                  <a:gd name="T49" fmla="*/ 232 h 410"/>
                  <a:gd name="T50" fmla="*/ 224 w 224"/>
                  <a:gd name="T51" fmla="*/ 266 h 410"/>
                  <a:gd name="T52" fmla="*/ 222 w 224"/>
                  <a:gd name="T53" fmla="*/ 286 h 410"/>
                  <a:gd name="T54" fmla="*/ 208 w 224"/>
                  <a:gd name="T55" fmla="*/ 320 h 410"/>
                  <a:gd name="T56" fmla="*/ 196 w 224"/>
                  <a:gd name="T57" fmla="*/ 336 h 410"/>
                  <a:gd name="T58" fmla="*/ 166 w 224"/>
                  <a:gd name="T59" fmla="*/ 358 h 410"/>
                  <a:gd name="T60" fmla="*/ 126 w 224"/>
                  <a:gd name="T61" fmla="*/ 368 h 410"/>
                  <a:gd name="T62" fmla="*/ 90 w 224"/>
                  <a:gd name="T63" fmla="*/ 410 h 410"/>
                  <a:gd name="T64" fmla="*/ 92 w 224"/>
                  <a:gd name="T65" fmla="*/ 368 h 410"/>
                  <a:gd name="T66" fmla="*/ 56 w 224"/>
                  <a:gd name="T67" fmla="*/ 356 h 410"/>
                  <a:gd name="T68" fmla="*/ 28 w 224"/>
                  <a:gd name="T69" fmla="*/ 336 h 410"/>
                  <a:gd name="T70" fmla="*/ 18 w 224"/>
                  <a:gd name="T71" fmla="*/ 322 h 410"/>
                  <a:gd name="T72" fmla="*/ 4 w 224"/>
                  <a:gd name="T73" fmla="*/ 286 h 410"/>
                  <a:gd name="T74" fmla="*/ 60 w 224"/>
                  <a:gd name="T75" fmla="*/ 260 h 410"/>
                  <a:gd name="T76" fmla="*/ 64 w 224"/>
                  <a:gd name="T77" fmla="*/ 278 h 410"/>
                  <a:gd name="T78" fmla="*/ 72 w 224"/>
                  <a:gd name="T79" fmla="*/ 292 h 410"/>
                  <a:gd name="T80" fmla="*/ 94 w 224"/>
                  <a:gd name="T81" fmla="*/ 312 h 410"/>
                  <a:gd name="T82" fmla="*/ 104 w 224"/>
                  <a:gd name="T83" fmla="*/ 72 h 410"/>
                  <a:gd name="T84" fmla="*/ 104 w 224"/>
                  <a:gd name="T85" fmla="*/ 72 h 410"/>
                  <a:gd name="T86" fmla="*/ 82 w 224"/>
                  <a:gd name="T87" fmla="*/ 86 h 410"/>
                  <a:gd name="T88" fmla="*/ 76 w 224"/>
                  <a:gd name="T89" fmla="*/ 98 h 410"/>
                  <a:gd name="T90" fmla="*/ 72 w 224"/>
                  <a:gd name="T91" fmla="*/ 110 h 410"/>
                  <a:gd name="T92" fmla="*/ 78 w 224"/>
                  <a:gd name="T93" fmla="*/ 134 h 410"/>
                  <a:gd name="T94" fmla="*/ 88 w 224"/>
                  <a:gd name="T95" fmla="*/ 144 h 410"/>
                  <a:gd name="T96" fmla="*/ 104 w 224"/>
                  <a:gd name="T97" fmla="*/ 72 h 410"/>
                  <a:gd name="T98" fmla="*/ 128 w 224"/>
                  <a:gd name="T99" fmla="*/ 318 h 410"/>
                  <a:gd name="T100" fmla="*/ 136 w 224"/>
                  <a:gd name="T101" fmla="*/ 316 h 410"/>
                  <a:gd name="T102" fmla="*/ 150 w 224"/>
                  <a:gd name="T103" fmla="*/ 308 h 410"/>
                  <a:gd name="T104" fmla="*/ 156 w 224"/>
                  <a:gd name="T105" fmla="*/ 302 h 410"/>
                  <a:gd name="T106" fmla="*/ 164 w 224"/>
                  <a:gd name="T107" fmla="*/ 288 h 410"/>
                  <a:gd name="T108" fmla="*/ 168 w 224"/>
                  <a:gd name="T109" fmla="*/ 272 h 410"/>
                  <a:gd name="T110" fmla="*/ 168 w 224"/>
                  <a:gd name="T111" fmla="*/ 266 h 410"/>
                  <a:gd name="T112" fmla="*/ 164 w 224"/>
                  <a:gd name="T113" fmla="*/ 252 h 410"/>
                  <a:gd name="T114" fmla="*/ 160 w 224"/>
                  <a:gd name="T115" fmla="*/ 246 h 410"/>
                  <a:gd name="T116" fmla="*/ 148 w 224"/>
                  <a:gd name="T117" fmla="*/ 236 h 410"/>
                  <a:gd name="T118" fmla="*/ 128 w 224"/>
                  <a:gd name="T119" fmla="*/ 31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 h="410">
                    <a:moveTo>
                      <a:pt x="94" y="312"/>
                    </a:moveTo>
                    <a:lnTo>
                      <a:pt x="98" y="216"/>
                    </a:lnTo>
                    <a:lnTo>
                      <a:pt x="98" y="216"/>
                    </a:lnTo>
                    <a:lnTo>
                      <a:pt x="78" y="208"/>
                    </a:lnTo>
                    <a:lnTo>
                      <a:pt x="60" y="198"/>
                    </a:lnTo>
                    <a:lnTo>
                      <a:pt x="46" y="188"/>
                    </a:lnTo>
                    <a:lnTo>
                      <a:pt x="34" y="176"/>
                    </a:lnTo>
                    <a:lnTo>
                      <a:pt x="34" y="176"/>
                    </a:lnTo>
                    <a:lnTo>
                      <a:pt x="26" y="162"/>
                    </a:lnTo>
                    <a:lnTo>
                      <a:pt x="20" y="146"/>
                    </a:lnTo>
                    <a:lnTo>
                      <a:pt x="16" y="130"/>
                    </a:lnTo>
                    <a:lnTo>
                      <a:pt x="16" y="112"/>
                    </a:lnTo>
                    <a:lnTo>
                      <a:pt x="16" y="112"/>
                    </a:lnTo>
                    <a:lnTo>
                      <a:pt x="18" y="94"/>
                    </a:lnTo>
                    <a:lnTo>
                      <a:pt x="22" y="76"/>
                    </a:lnTo>
                    <a:lnTo>
                      <a:pt x="30" y="62"/>
                    </a:lnTo>
                    <a:lnTo>
                      <a:pt x="42" y="50"/>
                    </a:lnTo>
                    <a:lnTo>
                      <a:pt x="42" y="50"/>
                    </a:lnTo>
                    <a:lnTo>
                      <a:pt x="54" y="38"/>
                    </a:lnTo>
                    <a:lnTo>
                      <a:pt x="70" y="30"/>
                    </a:lnTo>
                    <a:lnTo>
                      <a:pt x="86" y="24"/>
                    </a:lnTo>
                    <a:lnTo>
                      <a:pt x="106" y="22"/>
                    </a:lnTo>
                    <a:lnTo>
                      <a:pt x="106" y="0"/>
                    </a:lnTo>
                    <a:lnTo>
                      <a:pt x="140" y="0"/>
                    </a:lnTo>
                    <a:lnTo>
                      <a:pt x="138" y="24"/>
                    </a:lnTo>
                    <a:lnTo>
                      <a:pt x="138" y="24"/>
                    </a:lnTo>
                    <a:lnTo>
                      <a:pt x="156" y="28"/>
                    </a:lnTo>
                    <a:lnTo>
                      <a:pt x="172" y="34"/>
                    </a:lnTo>
                    <a:lnTo>
                      <a:pt x="184" y="40"/>
                    </a:lnTo>
                    <a:lnTo>
                      <a:pt x="196" y="50"/>
                    </a:lnTo>
                    <a:lnTo>
                      <a:pt x="196" y="50"/>
                    </a:lnTo>
                    <a:lnTo>
                      <a:pt x="206" y="62"/>
                    </a:lnTo>
                    <a:lnTo>
                      <a:pt x="212" y="76"/>
                    </a:lnTo>
                    <a:lnTo>
                      <a:pt x="218" y="90"/>
                    </a:lnTo>
                    <a:lnTo>
                      <a:pt x="222" y="106"/>
                    </a:lnTo>
                    <a:lnTo>
                      <a:pt x="162" y="112"/>
                    </a:lnTo>
                    <a:lnTo>
                      <a:pt x="162" y="112"/>
                    </a:lnTo>
                    <a:lnTo>
                      <a:pt x="160" y="100"/>
                    </a:lnTo>
                    <a:lnTo>
                      <a:pt x="154" y="88"/>
                    </a:lnTo>
                    <a:lnTo>
                      <a:pt x="146" y="80"/>
                    </a:lnTo>
                    <a:lnTo>
                      <a:pt x="136" y="74"/>
                    </a:lnTo>
                    <a:lnTo>
                      <a:pt x="134" y="164"/>
                    </a:lnTo>
                    <a:lnTo>
                      <a:pt x="134" y="164"/>
                    </a:lnTo>
                    <a:lnTo>
                      <a:pt x="158" y="172"/>
                    </a:lnTo>
                    <a:lnTo>
                      <a:pt x="178" y="182"/>
                    </a:lnTo>
                    <a:lnTo>
                      <a:pt x="196" y="194"/>
                    </a:lnTo>
                    <a:lnTo>
                      <a:pt x="206" y="206"/>
                    </a:lnTo>
                    <a:lnTo>
                      <a:pt x="206" y="206"/>
                    </a:lnTo>
                    <a:lnTo>
                      <a:pt x="216" y="218"/>
                    </a:lnTo>
                    <a:lnTo>
                      <a:pt x="220" y="232"/>
                    </a:lnTo>
                    <a:lnTo>
                      <a:pt x="224" y="248"/>
                    </a:lnTo>
                    <a:lnTo>
                      <a:pt x="224" y="266"/>
                    </a:lnTo>
                    <a:lnTo>
                      <a:pt x="224" y="266"/>
                    </a:lnTo>
                    <a:lnTo>
                      <a:pt x="222" y="286"/>
                    </a:lnTo>
                    <a:lnTo>
                      <a:pt x="216" y="304"/>
                    </a:lnTo>
                    <a:lnTo>
                      <a:pt x="208" y="320"/>
                    </a:lnTo>
                    <a:lnTo>
                      <a:pt x="196" y="336"/>
                    </a:lnTo>
                    <a:lnTo>
                      <a:pt x="196" y="336"/>
                    </a:lnTo>
                    <a:lnTo>
                      <a:pt x="182" y="348"/>
                    </a:lnTo>
                    <a:lnTo>
                      <a:pt x="166" y="358"/>
                    </a:lnTo>
                    <a:lnTo>
                      <a:pt x="146" y="364"/>
                    </a:lnTo>
                    <a:lnTo>
                      <a:pt x="126" y="368"/>
                    </a:lnTo>
                    <a:lnTo>
                      <a:pt x="124" y="410"/>
                    </a:lnTo>
                    <a:lnTo>
                      <a:pt x="90" y="410"/>
                    </a:lnTo>
                    <a:lnTo>
                      <a:pt x="92" y="368"/>
                    </a:lnTo>
                    <a:lnTo>
                      <a:pt x="92" y="368"/>
                    </a:lnTo>
                    <a:lnTo>
                      <a:pt x="74" y="362"/>
                    </a:lnTo>
                    <a:lnTo>
                      <a:pt x="56" y="356"/>
                    </a:lnTo>
                    <a:lnTo>
                      <a:pt x="42" y="348"/>
                    </a:lnTo>
                    <a:lnTo>
                      <a:pt x="28" y="336"/>
                    </a:lnTo>
                    <a:lnTo>
                      <a:pt x="28" y="336"/>
                    </a:lnTo>
                    <a:lnTo>
                      <a:pt x="18" y="322"/>
                    </a:lnTo>
                    <a:lnTo>
                      <a:pt x="10" y="306"/>
                    </a:lnTo>
                    <a:lnTo>
                      <a:pt x="4" y="286"/>
                    </a:lnTo>
                    <a:lnTo>
                      <a:pt x="0" y="264"/>
                    </a:lnTo>
                    <a:lnTo>
                      <a:pt x="60" y="260"/>
                    </a:lnTo>
                    <a:lnTo>
                      <a:pt x="60" y="260"/>
                    </a:lnTo>
                    <a:lnTo>
                      <a:pt x="64" y="278"/>
                    </a:lnTo>
                    <a:lnTo>
                      <a:pt x="72" y="292"/>
                    </a:lnTo>
                    <a:lnTo>
                      <a:pt x="72" y="292"/>
                    </a:lnTo>
                    <a:lnTo>
                      <a:pt x="82" y="304"/>
                    </a:lnTo>
                    <a:lnTo>
                      <a:pt x="94" y="312"/>
                    </a:lnTo>
                    <a:lnTo>
                      <a:pt x="94" y="312"/>
                    </a:lnTo>
                    <a:close/>
                    <a:moveTo>
                      <a:pt x="104" y="72"/>
                    </a:moveTo>
                    <a:lnTo>
                      <a:pt x="104" y="72"/>
                    </a:lnTo>
                    <a:lnTo>
                      <a:pt x="104" y="72"/>
                    </a:lnTo>
                    <a:lnTo>
                      <a:pt x="92" y="78"/>
                    </a:lnTo>
                    <a:lnTo>
                      <a:pt x="82" y="86"/>
                    </a:lnTo>
                    <a:lnTo>
                      <a:pt x="82" y="86"/>
                    </a:lnTo>
                    <a:lnTo>
                      <a:pt x="76" y="98"/>
                    </a:lnTo>
                    <a:lnTo>
                      <a:pt x="72" y="110"/>
                    </a:lnTo>
                    <a:lnTo>
                      <a:pt x="72" y="110"/>
                    </a:lnTo>
                    <a:lnTo>
                      <a:pt x="74" y="122"/>
                    </a:lnTo>
                    <a:lnTo>
                      <a:pt x="78" y="134"/>
                    </a:lnTo>
                    <a:lnTo>
                      <a:pt x="78" y="134"/>
                    </a:lnTo>
                    <a:lnTo>
                      <a:pt x="88" y="144"/>
                    </a:lnTo>
                    <a:lnTo>
                      <a:pt x="100" y="152"/>
                    </a:lnTo>
                    <a:lnTo>
                      <a:pt x="104" y="72"/>
                    </a:lnTo>
                    <a:close/>
                    <a:moveTo>
                      <a:pt x="128" y="318"/>
                    </a:moveTo>
                    <a:lnTo>
                      <a:pt x="128" y="318"/>
                    </a:lnTo>
                    <a:lnTo>
                      <a:pt x="128" y="318"/>
                    </a:lnTo>
                    <a:lnTo>
                      <a:pt x="136" y="316"/>
                    </a:lnTo>
                    <a:lnTo>
                      <a:pt x="144" y="312"/>
                    </a:lnTo>
                    <a:lnTo>
                      <a:pt x="150" y="308"/>
                    </a:lnTo>
                    <a:lnTo>
                      <a:pt x="156" y="302"/>
                    </a:lnTo>
                    <a:lnTo>
                      <a:pt x="156" y="302"/>
                    </a:lnTo>
                    <a:lnTo>
                      <a:pt x="160" y="296"/>
                    </a:lnTo>
                    <a:lnTo>
                      <a:pt x="164" y="288"/>
                    </a:lnTo>
                    <a:lnTo>
                      <a:pt x="166" y="280"/>
                    </a:lnTo>
                    <a:lnTo>
                      <a:pt x="168" y="272"/>
                    </a:lnTo>
                    <a:lnTo>
                      <a:pt x="168" y="272"/>
                    </a:lnTo>
                    <a:lnTo>
                      <a:pt x="168" y="266"/>
                    </a:lnTo>
                    <a:lnTo>
                      <a:pt x="166" y="258"/>
                    </a:lnTo>
                    <a:lnTo>
                      <a:pt x="164" y="252"/>
                    </a:lnTo>
                    <a:lnTo>
                      <a:pt x="160" y="246"/>
                    </a:lnTo>
                    <a:lnTo>
                      <a:pt x="160" y="246"/>
                    </a:lnTo>
                    <a:lnTo>
                      <a:pt x="154" y="240"/>
                    </a:lnTo>
                    <a:lnTo>
                      <a:pt x="148" y="236"/>
                    </a:lnTo>
                    <a:lnTo>
                      <a:pt x="130" y="228"/>
                    </a:lnTo>
                    <a:lnTo>
                      <a:pt x="128" y="31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7" name="íślîḍé">
                <a:extLst>
                  <a:ext uri="{FF2B5EF4-FFF2-40B4-BE49-F238E27FC236}">
                    <a16:creationId xmlns:a16="http://schemas.microsoft.com/office/drawing/2014/main" id="{40E06575-983F-47FE-AFD7-A619FA17B950}"/>
                  </a:ext>
                </a:extLst>
              </p:cNvPr>
              <p:cNvSpPr/>
              <p:nvPr/>
            </p:nvSpPr>
            <p:spPr bwMode="auto">
              <a:xfrm>
                <a:off x="7051675" y="3333750"/>
                <a:ext cx="333375" cy="311150"/>
              </a:xfrm>
              <a:custGeom>
                <a:avLst/>
                <a:gdLst>
                  <a:gd name="T0" fmla="*/ 210 w 210"/>
                  <a:gd name="T1" fmla="*/ 196 h 196"/>
                  <a:gd name="T2" fmla="*/ 162 w 210"/>
                  <a:gd name="T3" fmla="*/ 0 h 196"/>
                  <a:gd name="T4" fmla="*/ 162 w 210"/>
                  <a:gd name="T5" fmla="*/ 0 h 196"/>
                  <a:gd name="T6" fmla="*/ 128 w 210"/>
                  <a:gd name="T7" fmla="*/ 8 h 196"/>
                  <a:gd name="T8" fmla="*/ 94 w 210"/>
                  <a:gd name="T9" fmla="*/ 20 h 196"/>
                  <a:gd name="T10" fmla="*/ 62 w 210"/>
                  <a:gd name="T11" fmla="*/ 34 h 196"/>
                  <a:gd name="T12" fmla="*/ 62 w 210"/>
                  <a:gd name="T13" fmla="*/ 34 h 196"/>
                  <a:gd name="T14" fmla="*/ 34 w 210"/>
                  <a:gd name="T15" fmla="*/ 48 h 196"/>
                  <a:gd name="T16" fmla="*/ 14 w 210"/>
                  <a:gd name="T17" fmla="*/ 60 h 196"/>
                  <a:gd name="T18" fmla="*/ 0 w 210"/>
                  <a:gd name="T19" fmla="*/ 70 h 196"/>
                  <a:gd name="T20" fmla="*/ 110 w 210"/>
                  <a:gd name="T21" fmla="*/ 190 h 196"/>
                  <a:gd name="T22" fmla="*/ 152 w 210"/>
                  <a:gd name="T23" fmla="*/ 192 h 196"/>
                  <a:gd name="T24" fmla="*/ 210 w 210"/>
                  <a:gd name="T25"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196">
                    <a:moveTo>
                      <a:pt x="210" y="196"/>
                    </a:moveTo>
                    <a:lnTo>
                      <a:pt x="162" y="0"/>
                    </a:lnTo>
                    <a:lnTo>
                      <a:pt x="162" y="0"/>
                    </a:lnTo>
                    <a:lnTo>
                      <a:pt x="128" y="8"/>
                    </a:lnTo>
                    <a:lnTo>
                      <a:pt x="94" y="20"/>
                    </a:lnTo>
                    <a:lnTo>
                      <a:pt x="62" y="34"/>
                    </a:lnTo>
                    <a:lnTo>
                      <a:pt x="62" y="34"/>
                    </a:lnTo>
                    <a:lnTo>
                      <a:pt x="34" y="48"/>
                    </a:lnTo>
                    <a:lnTo>
                      <a:pt x="14" y="60"/>
                    </a:lnTo>
                    <a:lnTo>
                      <a:pt x="0" y="70"/>
                    </a:lnTo>
                    <a:lnTo>
                      <a:pt x="110" y="190"/>
                    </a:lnTo>
                    <a:lnTo>
                      <a:pt x="152" y="192"/>
                    </a:lnTo>
                    <a:lnTo>
                      <a:pt x="210" y="196"/>
                    </a:lnTo>
                    <a:close/>
                  </a:path>
                </a:pathLst>
              </a:custGeom>
              <a:solidFill>
                <a:srgbClr val="FECF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8" name="iṡľíḑe">
                <a:extLst>
                  <a:ext uri="{FF2B5EF4-FFF2-40B4-BE49-F238E27FC236}">
                    <a16:creationId xmlns:a16="http://schemas.microsoft.com/office/drawing/2014/main" id="{E00530E0-D581-404A-AADD-963A7BF8D370}"/>
                  </a:ext>
                </a:extLst>
              </p:cNvPr>
              <p:cNvSpPr/>
              <p:nvPr/>
            </p:nvSpPr>
            <p:spPr bwMode="auto">
              <a:xfrm>
                <a:off x="7242175" y="3333750"/>
                <a:ext cx="82550" cy="127000"/>
              </a:xfrm>
              <a:custGeom>
                <a:avLst/>
                <a:gdLst>
                  <a:gd name="T0" fmla="*/ 52 w 52"/>
                  <a:gd name="T1" fmla="*/ 46 h 80"/>
                  <a:gd name="T2" fmla="*/ 52 w 52"/>
                  <a:gd name="T3" fmla="*/ 46 h 80"/>
                  <a:gd name="T4" fmla="*/ 52 w 52"/>
                  <a:gd name="T5" fmla="*/ 38 h 80"/>
                  <a:gd name="T6" fmla="*/ 48 w 52"/>
                  <a:gd name="T7" fmla="*/ 22 h 80"/>
                  <a:gd name="T8" fmla="*/ 42 w 52"/>
                  <a:gd name="T9" fmla="*/ 0 h 80"/>
                  <a:gd name="T10" fmla="*/ 0 w 52"/>
                  <a:gd name="T11" fmla="*/ 38 h 80"/>
                  <a:gd name="T12" fmla="*/ 10 w 52"/>
                  <a:gd name="T13" fmla="*/ 80 h 80"/>
                  <a:gd name="T14" fmla="*/ 52 w 52"/>
                  <a:gd name="T15" fmla="*/ 4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80">
                    <a:moveTo>
                      <a:pt x="52" y="46"/>
                    </a:moveTo>
                    <a:lnTo>
                      <a:pt x="52" y="46"/>
                    </a:lnTo>
                    <a:lnTo>
                      <a:pt x="52" y="38"/>
                    </a:lnTo>
                    <a:lnTo>
                      <a:pt x="48" y="22"/>
                    </a:lnTo>
                    <a:lnTo>
                      <a:pt x="42" y="0"/>
                    </a:lnTo>
                    <a:lnTo>
                      <a:pt x="0" y="38"/>
                    </a:lnTo>
                    <a:lnTo>
                      <a:pt x="10" y="80"/>
                    </a:lnTo>
                    <a:lnTo>
                      <a:pt x="52" y="46"/>
                    </a:lnTo>
                    <a:close/>
                  </a:path>
                </a:pathLst>
              </a:custGeom>
              <a:solidFill>
                <a:srgbClr val="B99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9" name="îšľíḓè">
                <a:extLst>
                  <a:ext uri="{FF2B5EF4-FFF2-40B4-BE49-F238E27FC236}">
                    <a16:creationId xmlns:a16="http://schemas.microsoft.com/office/drawing/2014/main" id="{4B52AC14-31A5-4A0A-820F-F3D4E091581B}"/>
                  </a:ext>
                </a:extLst>
              </p:cNvPr>
              <p:cNvSpPr/>
              <p:nvPr/>
            </p:nvSpPr>
            <p:spPr bwMode="auto">
              <a:xfrm>
                <a:off x="7242175" y="3343275"/>
                <a:ext cx="228600" cy="327025"/>
              </a:xfrm>
              <a:custGeom>
                <a:avLst/>
                <a:gdLst>
                  <a:gd name="T0" fmla="*/ 0 w 144"/>
                  <a:gd name="T1" fmla="*/ 32 h 206"/>
                  <a:gd name="T2" fmla="*/ 0 w 144"/>
                  <a:gd name="T3" fmla="*/ 32 h 206"/>
                  <a:gd name="T4" fmla="*/ 0 w 144"/>
                  <a:gd name="T5" fmla="*/ 30 h 206"/>
                  <a:gd name="T6" fmla="*/ 6 w 144"/>
                  <a:gd name="T7" fmla="*/ 28 h 206"/>
                  <a:gd name="T8" fmla="*/ 22 w 144"/>
                  <a:gd name="T9" fmla="*/ 22 h 206"/>
                  <a:gd name="T10" fmla="*/ 72 w 144"/>
                  <a:gd name="T11" fmla="*/ 10 h 206"/>
                  <a:gd name="T12" fmla="*/ 122 w 144"/>
                  <a:gd name="T13" fmla="*/ 2 h 206"/>
                  <a:gd name="T14" fmla="*/ 138 w 144"/>
                  <a:gd name="T15" fmla="*/ 0 h 206"/>
                  <a:gd name="T16" fmla="*/ 142 w 144"/>
                  <a:gd name="T17" fmla="*/ 0 h 206"/>
                  <a:gd name="T18" fmla="*/ 144 w 144"/>
                  <a:gd name="T19" fmla="*/ 2 h 206"/>
                  <a:gd name="T20" fmla="*/ 144 w 144"/>
                  <a:gd name="T21" fmla="*/ 2 h 206"/>
                  <a:gd name="T22" fmla="*/ 140 w 144"/>
                  <a:gd name="T23" fmla="*/ 102 h 206"/>
                  <a:gd name="T24" fmla="*/ 136 w 144"/>
                  <a:gd name="T25" fmla="*/ 166 h 206"/>
                  <a:gd name="T26" fmla="*/ 134 w 144"/>
                  <a:gd name="T27" fmla="*/ 188 h 206"/>
                  <a:gd name="T28" fmla="*/ 132 w 144"/>
                  <a:gd name="T29" fmla="*/ 196 h 206"/>
                  <a:gd name="T30" fmla="*/ 132 w 144"/>
                  <a:gd name="T31" fmla="*/ 196 h 206"/>
                  <a:gd name="T32" fmla="*/ 114 w 144"/>
                  <a:gd name="T33" fmla="*/ 198 h 206"/>
                  <a:gd name="T34" fmla="*/ 82 w 144"/>
                  <a:gd name="T35" fmla="*/ 202 h 206"/>
                  <a:gd name="T36" fmla="*/ 52 w 144"/>
                  <a:gd name="T37" fmla="*/ 206 h 206"/>
                  <a:gd name="T38" fmla="*/ 42 w 144"/>
                  <a:gd name="T39" fmla="*/ 206 h 206"/>
                  <a:gd name="T40" fmla="*/ 40 w 144"/>
                  <a:gd name="T41" fmla="*/ 206 h 206"/>
                  <a:gd name="T42" fmla="*/ 38 w 144"/>
                  <a:gd name="T43" fmla="*/ 206 h 206"/>
                  <a:gd name="T44" fmla="*/ 38 w 144"/>
                  <a:gd name="T45" fmla="*/ 206 h 206"/>
                  <a:gd name="T46" fmla="*/ 38 w 144"/>
                  <a:gd name="T47" fmla="*/ 196 h 206"/>
                  <a:gd name="T48" fmla="*/ 34 w 144"/>
                  <a:gd name="T49" fmla="*/ 176 h 206"/>
                  <a:gd name="T50" fmla="*/ 20 w 144"/>
                  <a:gd name="T51" fmla="*/ 116 h 206"/>
                  <a:gd name="T52" fmla="*/ 0 w 144"/>
                  <a:gd name="T53" fmla="*/ 32 h 206"/>
                  <a:gd name="T54" fmla="*/ 0 w 144"/>
                  <a:gd name="T55" fmla="*/ 3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206">
                    <a:moveTo>
                      <a:pt x="0" y="32"/>
                    </a:moveTo>
                    <a:lnTo>
                      <a:pt x="0" y="32"/>
                    </a:lnTo>
                    <a:lnTo>
                      <a:pt x="0" y="30"/>
                    </a:lnTo>
                    <a:lnTo>
                      <a:pt x="6" y="28"/>
                    </a:lnTo>
                    <a:lnTo>
                      <a:pt x="22" y="22"/>
                    </a:lnTo>
                    <a:lnTo>
                      <a:pt x="72" y="10"/>
                    </a:lnTo>
                    <a:lnTo>
                      <a:pt x="122" y="2"/>
                    </a:lnTo>
                    <a:lnTo>
                      <a:pt x="138" y="0"/>
                    </a:lnTo>
                    <a:lnTo>
                      <a:pt x="142" y="0"/>
                    </a:lnTo>
                    <a:lnTo>
                      <a:pt x="144" y="2"/>
                    </a:lnTo>
                    <a:lnTo>
                      <a:pt x="144" y="2"/>
                    </a:lnTo>
                    <a:lnTo>
                      <a:pt x="140" y="102"/>
                    </a:lnTo>
                    <a:lnTo>
                      <a:pt x="136" y="166"/>
                    </a:lnTo>
                    <a:lnTo>
                      <a:pt x="134" y="188"/>
                    </a:lnTo>
                    <a:lnTo>
                      <a:pt x="132" y="196"/>
                    </a:lnTo>
                    <a:lnTo>
                      <a:pt x="132" y="196"/>
                    </a:lnTo>
                    <a:lnTo>
                      <a:pt x="114" y="198"/>
                    </a:lnTo>
                    <a:lnTo>
                      <a:pt x="82" y="202"/>
                    </a:lnTo>
                    <a:lnTo>
                      <a:pt x="52" y="206"/>
                    </a:lnTo>
                    <a:lnTo>
                      <a:pt x="42" y="206"/>
                    </a:lnTo>
                    <a:lnTo>
                      <a:pt x="40" y="206"/>
                    </a:lnTo>
                    <a:lnTo>
                      <a:pt x="38" y="206"/>
                    </a:lnTo>
                    <a:lnTo>
                      <a:pt x="38" y="206"/>
                    </a:lnTo>
                    <a:lnTo>
                      <a:pt x="38" y="196"/>
                    </a:lnTo>
                    <a:lnTo>
                      <a:pt x="34" y="176"/>
                    </a:lnTo>
                    <a:lnTo>
                      <a:pt x="20" y="116"/>
                    </a:lnTo>
                    <a:lnTo>
                      <a:pt x="0" y="32"/>
                    </a:lnTo>
                    <a:lnTo>
                      <a:pt x="0" y="32"/>
                    </a:lnTo>
                    <a:close/>
                  </a:path>
                </a:pathLst>
              </a:custGeom>
              <a:solidFill>
                <a:srgbClr val="E2B6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0" name="îś1îḑê">
                <a:extLst>
                  <a:ext uri="{FF2B5EF4-FFF2-40B4-BE49-F238E27FC236}">
                    <a16:creationId xmlns:a16="http://schemas.microsoft.com/office/drawing/2014/main" id="{7DFB3697-26BF-4D3E-B79F-93BE220238BE}"/>
                  </a:ext>
                </a:extLst>
              </p:cNvPr>
              <p:cNvSpPr/>
              <p:nvPr/>
            </p:nvSpPr>
            <p:spPr bwMode="auto">
              <a:xfrm>
                <a:off x="7404100" y="3346450"/>
                <a:ext cx="66675" cy="123825"/>
              </a:xfrm>
              <a:custGeom>
                <a:avLst/>
                <a:gdLst>
                  <a:gd name="T0" fmla="*/ 0 w 42"/>
                  <a:gd name="T1" fmla="*/ 78 h 78"/>
                  <a:gd name="T2" fmla="*/ 2 w 42"/>
                  <a:gd name="T3" fmla="*/ 12 h 78"/>
                  <a:gd name="T4" fmla="*/ 42 w 42"/>
                  <a:gd name="T5" fmla="*/ 0 h 78"/>
                  <a:gd name="T6" fmla="*/ 40 w 42"/>
                  <a:gd name="T7" fmla="*/ 48 h 78"/>
                  <a:gd name="T8" fmla="*/ 0 w 42"/>
                  <a:gd name="T9" fmla="*/ 78 h 78"/>
                </a:gdLst>
                <a:ahLst/>
                <a:cxnLst>
                  <a:cxn ang="0">
                    <a:pos x="T0" y="T1"/>
                  </a:cxn>
                  <a:cxn ang="0">
                    <a:pos x="T2" y="T3"/>
                  </a:cxn>
                  <a:cxn ang="0">
                    <a:pos x="T4" y="T5"/>
                  </a:cxn>
                  <a:cxn ang="0">
                    <a:pos x="T6" y="T7"/>
                  </a:cxn>
                  <a:cxn ang="0">
                    <a:pos x="T8" y="T9"/>
                  </a:cxn>
                </a:cxnLst>
                <a:rect l="0" t="0" r="r" b="b"/>
                <a:pathLst>
                  <a:path w="42" h="78">
                    <a:moveTo>
                      <a:pt x="0" y="78"/>
                    </a:moveTo>
                    <a:lnTo>
                      <a:pt x="2" y="12"/>
                    </a:lnTo>
                    <a:lnTo>
                      <a:pt x="42" y="0"/>
                    </a:lnTo>
                    <a:lnTo>
                      <a:pt x="40" y="48"/>
                    </a:lnTo>
                    <a:lnTo>
                      <a:pt x="0" y="78"/>
                    </a:lnTo>
                    <a:close/>
                  </a:path>
                </a:pathLst>
              </a:custGeom>
              <a:solidFill>
                <a:srgbClr val="B99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1" name="ïṡļîḓé">
                <a:extLst>
                  <a:ext uri="{FF2B5EF4-FFF2-40B4-BE49-F238E27FC236}">
                    <a16:creationId xmlns:a16="http://schemas.microsoft.com/office/drawing/2014/main" id="{49BDB43E-D9B2-4EA1-AA7D-D817DF9BB1F5}"/>
                  </a:ext>
                </a:extLst>
              </p:cNvPr>
              <p:cNvSpPr/>
              <p:nvPr/>
            </p:nvSpPr>
            <p:spPr bwMode="auto">
              <a:xfrm>
                <a:off x="7400925" y="3365500"/>
                <a:ext cx="295275" cy="298450"/>
              </a:xfrm>
              <a:custGeom>
                <a:avLst/>
                <a:gdLst>
                  <a:gd name="T0" fmla="*/ 4 w 186"/>
                  <a:gd name="T1" fmla="*/ 0 h 188"/>
                  <a:gd name="T2" fmla="*/ 4 w 186"/>
                  <a:gd name="T3" fmla="*/ 0 h 188"/>
                  <a:gd name="T4" fmla="*/ 40 w 186"/>
                  <a:gd name="T5" fmla="*/ 4 h 188"/>
                  <a:gd name="T6" fmla="*/ 104 w 186"/>
                  <a:gd name="T7" fmla="*/ 14 h 188"/>
                  <a:gd name="T8" fmla="*/ 162 w 186"/>
                  <a:gd name="T9" fmla="*/ 22 h 188"/>
                  <a:gd name="T10" fmla="*/ 180 w 186"/>
                  <a:gd name="T11" fmla="*/ 26 h 188"/>
                  <a:gd name="T12" fmla="*/ 186 w 186"/>
                  <a:gd name="T13" fmla="*/ 28 h 188"/>
                  <a:gd name="T14" fmla="*/ 186 w 186"/>
                  <a:gd name="T15" fmla="*/ 28 h 188"/>
                  <a:gd name="T16" fmla="*/ 180 w 186"/>
                  <a:gd name="T17" fmla="*/ 36 h 188"/>
                  <a:gd name="T18" fmla="*/ 168 w 186"/>
                  <a:gd name="T19" fmla="*/ 52 h 188"/>
                  <a:gd name="T20" fmla="*/ 132 w 186"/>
                  <a:gd name="T21" fmla="*/ 104 h 188"/>
                  <a:gd name="T22" fmla="*/ 98 w 186"/>
                  <a:gd name="T23" fmla="*/ 158 h 188"/>
                  <a:gd name="T24" fmla="*/ 86 w 186"/>
                  <a:gd name="T25" fmla="*/ 176 h 188"/>
                  <a:gd name="T26" fmla="*/ 82 w 186"/>
                  <a:gd name="T27" fmla="*/ 186 h 188"/>
                  <a:gd name="T28" fmla="*/ 82 w 186"/>
                  <a:gd name="T29" fmla="*/ 186 h 188"/>
                  <a:gd name="T30" fmla="*/ 82 w 186"/>
                  <a:gd name="T31" fmla="*/ 188 h 188"/>
                  <a:gd name="T32" fmla="*/ 78 w 186"/>
                  <a:gd name="T33" fmla="*/ 188 h 188"/>
                  <a:gd name="T34" fmla="*/ 70 w 186"/>
                  <a:gd name="T35" fmla="*/ 188 h 188"/>
                  <a:gd name="T36" fmla="*/ 40 w 186"/>
                  <a:gd name="T37" fmla="*/ 184 h 188"/>
                  <a:gd name="T38" fmla="*/ 0 w 186"/>
                  <a:gd name="T39" fmla="*/ 174 h 188"/>
                  <a:gd name="T40" fmla="*/ 4 w 186"/>
                  <a:gd name="T41"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6" h="188">
                    <a:moveTo>
                      <a:pt x="4" y="0"/>
                    </a:moveTo>
                    <a:lnTo>
                      <a:pt x="4" y="0"/>
                    </a:lnTo>
                    <a:lnTo>
                      <a:pt x="40" y="4"/>
                    </a:lnTo>
                    <a:lnTo>
                      <a:pt x="104" y="14"/>
                    </a:lnTo>
                    <a:lnTo>
                      <a:pt x="162" y="22"/>
                    </a:lnTo>
                    <a:lnTo>
                      <a:pt x="180" y="26"/>
                    </a:lnTo>
                    <a:lnTo>
                      <a:pt x="186" y="28"/>
                    </a:lnTo>
                    <a:lnTo>
                      <a:pt x="186" y="28"/>
                    </a:lnTo>
                    <a:lnTo>
                      <a:pt x="180" y="36"/>
                    </a:lnTo>
                    <a:lnTo>
                      <a:pt x="168" y="52"/>
                    </a:lnTo>
                    <a:lnTo>
                      <a:pt x="132" y="104"/>
                    </a:lnTo>
                    <a:lnTo>
                      <a:pt x="98" y="158"/>
                    </a:lnTo>
                    <a:lnTo>
                      <a:pt x="86" y="176"/>
                    </a:lnTo>
                    <a:lnTo>
                      <a:pt x="82" y="186"/>
                    </a:lnTo>
                    <a:lnTo>
                      <a:pt x="82" y="186"/>
                    </a:lnTo>
                    <a:lnTo>
                      <a:pt x="82" y="188"/>
                    </a:lnTo>
                    <a:lnTo>
                      <a:pt x="78" y="188"/>
                    </a:lnTo>
                    <a:lnTo>
                      <a:pt x="70" y="188"/>
                    </a:lnTo>
                    <a:lnTo>
                      <a:pt x="40" y="184"/>
                    </a:lnTo>
                    <a:lnTo>
                      <a:pt x="0" y="174"/>
                    </a:lnTo>
                    <a:lnTo>
                      <a:pt x="4" y="0"/>
                    </a:lnTo>
                    <a:close/>
                  </a:path>
                </a:pathLst>
              </a:custGeom>
              <a:solidFill>
                <a:srgbClr val="FECF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2" name="iśľiḋé">
                <a:extLst>
                  <a:ext uri="{FF2B5EF4-FFF2-40B4-BE49-F238E27FC236}">
                    <a16:creationId xmlns:a16="http://schemas.microsoft.com/office/drawing/2014/main" id="{FCF7F019-0BD3-4B41-BCC5-D80C5CD4F337}"/>
                  </a:ext>
                </a:extLst>
              </p:cNvPr>
              <p:cNvSpPr/>
              <p:nvPr/>
            </p:nvSpPr>
            <p:spPr bwMode="auto">
              <a:xfrm>
                <a:off x="7185025" y="3600450"/>
                <a:ext cx="381000" cy="85725"/>
              </a:xfrm>
              <a:custGeom>
                <a:avLst/>
                <a:gdLst>
                  <a:gd name="T0" fmla="*/ 0 w 240"/>
                  <a:gd name="T1" fmla="*/ 44 h 54"/>
                  <a:gd name="T2" fmla="*/ 238 w 240"/>
                  <a:gd name="T3" fmla="*/ 54 h 54"/>
                  <a:gd name="T4" fmla="*/ 240 w 240"/>
                  <a:gd name="T5" fmla="*/ 10 h 54"/>
                  <a:gd name="T6" fmla="*/ 2 w 240"/>
                  <a:gd name="T7" fmla="*/ 0 h 54"/>
                  <a:gd name="T8" fmla="*/ 0 w 240"/>
                  <a:gd name="T9" fmla="*/ 44 h 54"/>
                </a:gdLst>
                <a:ahLst/>
                <a:cxnLst>
                  <a:cxn ang="0">
                    <a:pos x="T0" y="T1"/>
                  </a:cxn>
                  <a:cxn ang="0">
                    <a:pos x="T2" y="T3"/>
                  </a:cxn>
                  <a:cxn ang="0">
                    <a:pos x="T4" y="T5"/>
                  </a:cxn>
                  <a:cxn ang="0">
                    <a:pos x="T6" y="T7"/>
                  </a:cxn>
                  <a:cxn ang="0">
                    <a:pos x="T8" y="T9"/>
                  </a:cxn>
                </a:cxnLst>
                <a:rect l="0" t="0" r="r" b="b"/>
                <a:pathLst>
                  <a:path w="240" h="54">
                    <a:moveTo>
                      <a:pt x="0" y="44"/>
                    </a:moveTo>
                    <a:lnTo>
                      <a:pt x="238" y="54"/>
                    </a:lnTo>
                    <a:lnTo>
                      <a:pt x="240" y="10"/>
                    </a:lnTo>
                    <a:lnTo>
                      <a:pt x="2" y="0"/>
                    </a:lnTo>
                    <a:lnTo>
                      <a:pt x="0" y="44"/>
                    </a:lnTo>
                    <a:close/>
                  </a:path>
                </a:pathLst>
              </a:custGeom>
              <a:solidFill>
                <a:srgbClr val="9D4C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99" name="ísļiḑê">
              <a:extLst>
                <a:ext uri="{FF2B5EF4-FFF2-40B4-BE49-F238E27FC236}">
                  <a16:creationId xmlns:a16="http://schemas.microsoft.com/office/drawing/2014/main" id="{A9C44023-39A7-4BA0-B503-A2190877C2B3}"/>
                </a:ext>
              </a:extLst>
            </p:cNvPr>
            <p:cNvGrpSpPr/>
            <p:nvPr/>
          </p:nvGrpSpPr>
          <p:grpSpPr>
            <a:xfrm>
              <a:off x="7168604" y="4428627"/>
              <a:ext cx="1235381" cy="746970"/>
              <a:chOff x="7162800" y="4308475"/>
              <a:chExt cx="1228725" cy="742950"/>
            </a:xfrm>
          </p:grpSpPr>
          <p:sp>
            <p:nvSpPr>
              <p:cNvPr id="317" name="ïśļïďe">
                <a:extLst>
                  <a:ext uri="{FF2B5EF4-FFF2-40B4-BE49-F238E27FC236}">
                    <a16:creationId xmlns:a16="http://schemas.microsoft.com/office/drawing/2014/main" id="{E82DA408-1C40-4208-80C9-E43CF8CF5C16}"/>
                  </a:ext>
                </a:extLst>
              </p:cNvPr>
              <p:cNvSpPr/>
              <p:nvPr/>
            </p:nvSpPr>
            <p:spPr bwMode="auto">
              <a:xfrm>
                <a:off x="7553325" y="4683125"/>
                <a:ext cx="457200" cy="225425"/>
              </a:xfrm>
              <a:custGeom>
                <a:avLst/>
                <a:gdLst>
                  <a:gd name="T0" fmla="*/ 132 w 288"/>
                  <a:gd name="T1" fmla="*/ 4 h 142"/>
                  <a:gd name="T2" fmla="*/ 132 w 288"/>
                  <a:gd name="T3" fmla="*/ 4 h 142"/>
                  <a:gd name="T4" fmla="*/ 102 w 288"/>
                  <a:gd name="T5" fmla="*/ 12 h 142"/>
                  <a:gd name="T6" fmla="*/ 76 w 288"/>
                  <a:gd name="T7" fmla="*/ 20 h 142"/>
                  <a:gd name="T8" fmla="*/ 52 w 288"/>
                  <a:gd name="T9" fmla="*/ 32 h 142"/>
                  <a:gd name="T10" fmla="*/ 34 w 288"/>
                  <a:gd name="T11" fmla="*/ 44 h 142"/>
                  <a:gd name="T12" fmla="*/ 18 w 288"/>
                  <a:gd name="T13" fmla="*/ 56 h 142"/>
                  <a:gd name="T14" fmla="*/ 6 w 288"/>
                  <a:gd name="T15" fmla="*/ 70 h 142"/>
                  <a:gd name="T16" fmla="*/ 2 w 288"/>
                  <a:gd name="T17" fmla="*/ 76 h 142"/>
                  <a:gd name="T18" fmla="*/ 0 w 288"/>
                  <a:gd name="T19" fmla="*/ 84 h 142"/>
                  <a:gd name="T20" fmla="*/ 0 w 288"/>
                  <a:gd name="T21" fmla="*/ 90 h 142"/>
                  <a:gd name="T22" fmla="*/ 0 w 288"/>
                  <a:gd name="T23" fmla="*/ 98 h 142"/>
                  <a:gd name="T24" fmla="*/ 0 w 288"/>
                  <a:gd name="T25" fmla="*/ 98 h 142"/>
                  <a:gd name="T26" fmla="*/ 2 w 288"/>
                  <a:gd name="T27" fmla="*/ 104 h 142"/>
                  <a:gd name="T28" fmla="*/ 4 w 288"/>
                  <a:gd name="T29" fmla="*/ 110 h 142"/>
                  <a:gd name="T30" fmla="*/ 10 w 288"/>
                  <a:gd name="T31" fmla="*/ 116 h 142"/>
                  <a:gd name="T32" fmla="*/ 16 w 288"/>
                  <a:gd name="T33" fmla="*/ 120 h 142"/>
                  <a:gd name="T34" fmla="*/ 30 w 288"/>
                  <a:gd name="T35" fmla="*/ 130 h 142"/>
                  <a:gd name="T36" fmla="*/ 50 w 288"/>
                  <a:gd name="T37" fmla="*/ 136 h 142"/>
                  <a:gd name="T38" fmla="*/ 74 w 288"/>
                  <a:gd name="T39" fmla="*/ 140 h 142"/>
                  <a:gd name="T40" fmla="*/ 98 w 288"/>
                  <a:gd name="T41" fmla="*/ 142 h 142"/>
                  <a:gd name="T42" fmla="*/ 126 w 288"/>
                  <a:gd name="T43" fmla="*/ 140 h 142"/>
                  <a:gd name="T44" fmla="*/ 156 w 288"/>
                  <a:gd name="T45" fmla="*/ 136 h 142"/>
                  <a:gd name="T46" fmla="*/ 156 w 288"/>
                  <a:gd name="T47" fmla="*/ 136 h 142"/>
                  <a:gd name="T48" fmla="*/ 184 w 288"/>
                  <a:gd name="T49" fmla="*/ 130 h 142"/>
                  <a:gd name="T50" fmla="*/ 210 w 288"/>
                  <a:gd name="T51" fmla="*/ 120 h 142"/>
                  <a:gd name="T52" fmla="*/ 234 w 288"/>
                  <a:gd name="T53" fmla="*/ 110 h 142"/>
                  <a:gd name="T54" fmla="*/ 254 w 288"/>
                  <a:gd name="T55" fmla="*/ 98 h 142"/>
                  <a:gd name="T56" fmla="*/ 270 w 288"/>
                  <a:gd name="T57" fmla="*/ 84 h 142"/>
                  <a:gd name="T58" fmla="*/ 280 w 288"/>
                  <a:gd name="T59" fmla="*/ 72 h 142"/>
                  <a:gd name="T60" fmla="*/ 284 w 288"/>
                  <a:gd name="T61" fmla="*/ 64 h 142"/>
                  <a:gd name="T62" fmla="*/ 286 w 288"/>
                  <a:gd name="T63" fmla="*/ 58 h 142"/>
                  <a:gd name="T64" fmla="*/ 288 w 288"/>
                  <a:gd name="T65" fmla="*/ 50 h 142"/>
                  <a:gd name="T66" fmla="*/ 288 w 288"/>
                  <a:gd name="T67" fmla="*/ 44 h 142"/>
                  <a:gd name="T68" fmla="*/ 288 w 288"/>
                  <a:gd name="T69" fmla="*/ 44 h 142"/>
                  <a:gd name="T70" fmla="*/ 286 w 288"/>
                  <a:gd name="T71" fmla="*/ 38 h 142"/>
                  <a:gd name="T72" fmla="*/ 282 w 288"/>
                  <a:gd name="T73" fmla="*/ 32 h 142"/>
                  <a:gd name="T74" fmla="*/ 278 w 288"/>
                  <a:gd name="T75" fmla="*/ 26 h 142"/>
                  <a:gd name="T76" fmla="*/ 272 w 288"/>
                  <a:gd name="T77" fmla="*/ 20 h 142"/>
                  <a:gd name="T78" fmla="*/ 256 w 288"/>
                  <a:gd name="T79" fmla="*/ 12 h 142"/>
                  <a:gd name="T80" fmla="*/ 236 w 288"/>
                  <a:gd name="T81" fmla="*/ 6 h 142"/>
                  <a:gd name="T82" fmla="*/ 214 w 288"/>
                  <a:gd name="T83" fmla="*/ 2 h 142"/>
                  <a:gd name="T84" fmla="*/ 188 w 288"/>
                  <a:gd name="T85" fmla="*/ 0 h 142"/>
                  <a:gd name="T86" fmla="*/ 160 w 288"/>
                  <a:gd name="T87" fmla="*/ 0 h 142"/>
                  <a:gd name="T88" fmla="*/ 132 w 288"/>
                  <a:gd name="T89" fmla="*/ 4 h 142"/>
                  <a:gd name="T90" fmla="*/ 132 w 288"/>
                  <a:gd name="T91" fmla="*/ 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4"/>
                    </a:moveTo>
                    <a:lnTo>
                      <a:pt x="132" y="4"/>
                    </a:lnTo>
                    <a:lnTo>
                      <a:pt x="102" y="12"/>
                    </a:lnTo>
                    <a:lnTo>
                      <a:pt x="76" y="20"/>
                    </a:lnTo>
                    <a:lnTo>
                      <a:pt x="52" y="32"/>
                    </a:lnTo>
                    <a:lnTo>
                      <a:pt x="34" y="44"/>
                    </a:lnTo>
                    <a:lnTo>
                      <a:pt x="18" y="56"/>
                    </a:lnTo>
                    <a:lnTo>
                      <a:pt x="6" y="70"/>
                    </a:lnTo>
                    <a:lnTo>
                      <a:pt x="2" y="76"/>
                    </a:lnTo>
                    <a:lnTo>
                      <a:pt x="0" y="84"/>
                    </a:lnTo>
                    <a:lnTo>
                      <a:pt x="0" y="90"/>
                    </a:lnTo>
                    <a:lnTo>
                      <a:pt x="0" y="98"/>
                    </a:lnTo>
                    <a:lnTo>
                      <a:pt x="0" y="98"/>
                    </a:lnTo>
                    <a:lnTo>
                      <a:pt x="2" y="104"/>
                    </a:lnTo>
                    <a:lnTo>
                      <a:pt x="4" y="110"/>
                    </a:lnTo>
                    <a:lnTo>
                      <a:pt x="10" y="116"/>
                    </a:lnTo>
                    <a:lnTo>
                      <a:pt x="16" y="120"/>
                    </a:lnTo>
                    <a:lnTo>
                      <a:pt x="30" y="130"/>
                    </a:lnTo>
                    <a:lnTo>
                      <a:pt x="50" y="136"/>
                    </a:lnTo>
                    <a:lnTo>
                      <a:pt x="74" y="140"/>
                    </a:lnTo>
                    <a:lnTo>
                      <a:pt x="98" y="142"/>
                    </a:lnTo>
                    <a:lnTo>
                      <a:pt x="126" y="140"/>
                    </a:lnTo>
                    <a:lnTo>
                      <a:pt x="156" y="136"/>
                    </a:lnTo>
                    <a:lnTo>
                      <a:pt x="156" y="136"/>
                    </a:lnTo>
                    <a:lnTo>
                      <a:pt x="184" y="130"/>
                    </a:lnTo>
                    <a:lnTo>
                      <a:pt x="210" y="120"/>
                    </a:lnTo>
                    <a:lnTo>
                      <a:pt x="234" y="110"/>
                    </a:lnTo>
                    <a:lnTo>
                      <a:pt x="254" y="98"/>
                    </a:lnTo>
                    <a:lnTo>
                      <a:pt x="270" y="84"/>
                    </a:lnTo>
                    <a:lnTo>
                      <a:pt x="280" y="72"/>
                    </a:lnTo>
                    <a:lnTo>
                      <a:pt x="284" y="64"/>
                    </a:lnTo>
                    <a:lnTo>
                      <a:pt x="286" y="58"/>
                    </a:lnTo>
                    <a:lnTo>
                      <a:pt x="288" y="50"/>
                    </a:lnTo>
                    <a:lnTo>
                      <a:pt x="288" y="44"/>
                    </a:lnTo>
                    <a:lnTo>
                      <a:pt x="288" y="44"/>
                    </a:lnTo>
                    <a:lnTo>
                      <a:pt x="286" y="38"/>
                    </a:lnTo>
                    <a:lnTo>
                      <a:pt x="282" y="32"/>
                    </a:lnTo>
                    <a:lnTo>
                      <a:pt x="278" y="26"/>
                    </a:lnTo>
                    <a:lnTo>
                      <a:pt x="272" y="20"/>
                    </a:lnTo>
                    <a:lnTo>
                      <a:pt x="256" y="12"/>
                    </a:lnTo>
                    <a:lnTo>
                      <a:pt x="236" y="6"/>
                    </a:lnTo>
                    <a:lnTo>
                      <a:pt x="214" y="2"/>
                    </a:lnTo>
                    <a:lnTo>
                      <a:pt x="188" y="0"/>
                    </a:lnTo>
                    <a:lnTo>
                      <a:pt x="160" y="0"/>
                    </a:lnTo>
                    <a:lnTo>
                      <a:pt x="132" y="4"/>
                    </a:lnTo>
                    <a:lnTo>
                      <a:pt x="132" y="4"/>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ís1iďe">
                <a:extLst>
                  <a:ext uri="{FF2B5EF4-FFF2-40B4-BE49-F238E27FC236}">
                    <a16:creationId xmlns:a16="http://schemas.microsoft.com/office/drawing/2014/main" id="{A9FF008B-E05F-4967-941D-072D10167C32}"/>
                  </a:ext>
                </a:extLst>
              </p:cNvPr>
              <p:cNvSpPr/>
              <p:nvPr/>
            </p:nvSpPr>
            <p:spPr bwMode="auto">
              <a:xfrm>
                <a:off x="7581900" y="4702175"/>
                <a:ext cx="396875" cy="165100"/>
              </a:xfrm>
              <a:custGeom>
                <a:avLst/>
                <a:gdLst>
                  <a:gd name="T0" fmla="*/ 116 w 250"/>
                  <a:gd name="T1" fmla="*/ 4 h 104"/>
                  <a:gd name="T2" fmla="*/ 116 w 250"/>
                  <a:gd name="T3" fmla="*/ 4 h 104"/>
                  <a:gd name="T4" fmla="*/ 92 w 250"/>
                  <a:gd name="T5" fmla="*/ 10 h 104"/>
                  <a:gd name="T6" fmla="*/ 68 w 250"/>
                  <a:gd name="T7" fmla="*/ 18 h 104"/>
                  <a:gd name="T8" fmla="*/ 46 w 250"/>
                  <a:gd name="T9" fmla="*/ 28 h 104"/>
                  <a:gd name="T10" fmla="*/ 26 w 250"/>
                  <a:gd name="T11" fmla="*/ 40 h 104"/>
                  <a:gd name="T12" fmla="*/ 26 w 250"/>
                  <a:gd name="T13" fmla="*/ 40 h 104"/>
                  <a:gd name="T14" fmla="*/ 16 w 250"/>
                  <a:gd name="T15" fmla="*/ 46 h 104"/>
                  <a:gd name="T16" fmla="*/ 8 w 250"/>
                  <a:gd name="T17" fmla="*/ 56 h 104"/>
                  <a:gd name="T18" fmla="*/ 0 w 250"/>
                  <a:gd name="T19" fmla="*/ 66 h 104"/>
                  <a:gd name="T20" fmla="*/ 0 w 250"/>
                  <a:gd name="T21" fmla="*/ 70 h 104"/>
                  <a:gd name="T22" fmla="*/ 0 w 250"/>
                  <a:gd name="T23" fmla="*/ 76 h 104"/>
                  <a:gd name="T24" fmla="*/ 0 w 250"/>
                  <a:gd name="T25" fmla="*/ 76 h 104"/>
                  <a:gd name="T26" fmla="*/ 0 w 250"/>
                  <a:gd name="T27" fmla="*/ 80 h 104"/>
                  <a:gd name="T28" fmla="*/ 4 w 250"/>
                  <a:gd name="T29" fmla="*/ 84 h 104"/>
                  <a:gd name="T30" fmla="*/ 14 w 250"/>
                  <a:gd name="T31" fmla="*/ 92 h 104"/>
                  <a:gd name="T32" fmla="*/ 26 w 250"/>
                  <a:gd name="T33" fmla="*/ 96 h 104"/>
                  <a:gd name="T34" fmla="*/ 36 w 250"/>
                  <a:gd name="T35" fmla="*/ 100 h 104"/>
                  <a:gd name="T36" fmla="*/ 36 w 250"/>
                  <a:gd name="T37" fmla="*/ 100 h 104"/>
                  <a:gd name="T38" fmla="*/ 60 w 250"/>
                  <a:gd name="T39" fmla="*/ 104 h 104"/>
                  <a:gd name="T40" fmla="*/ 84 w 250"/>
                  <a:gd name="T41" fmla="*/ 104 h 104"/>
                  <a:gd name="T42" fmla="*/ 110 w 250"/>
                  <a:gd name="T43" fmla="*/ 104 h 104"/>
                  <a:gd name="T44" fmla="*/ 134 w 250"/>
                  <a:gd name="T45" fmla="*/ 100 h 104"/>
                  <a:gd name="T46" fmla="*/ 134 w 250"/>
                  <a:gd name="T47" fmla="*/ 100 h 104"/>
                  <a:gd name="T48" fmla="*/ 158 w 250"/>
                  <a:gd name="T49" fmla="*/ 94 h 104"/>
                  <a:gd name="T50" fmla="*/ 182 w 250"/>
                  <a:gd name="T51" fmla="*/ 88 h 104"/>
                  <a:gd name="T52" fmla="*/ 204 w 250"/>
                  <a:gd name="T53" fmla="*/ 78 h 104"/>
                  <a:gd name="T54" fmla="*/ 224 w 250"/>
                  <a:gd name="T55" fmla="*/ 64 h 104"/>
                  <a:gd name="T56" fmla="*/ 224 w 250"/>
                  <a:gd name="T57" fmla="*/ 64 h 104"/>
                  <a:gd name="T58" fmla="*/ 234 w 250"/>
                  <a:gd name="T59" fmla="*/ 58 h 104"/>
                  <a:gd name="T60" fmla="*/ 242 w 250"/>
                  <a:gd name="T61" fmla="*/ 50 h 104"/>
                  <a:gd name="T62" fmla="*/ 250 w 250"/>
                  <a:gd name="T63" fmla="*/ 40 h 104"/>
                  <a:gd name="T64" fmla="*/ 250 w 250"/>
                  <a:gd name="T65" fmla="*/ 34 h 104"/>
                  <a:gd name="T66" fmla="*/ 250 w 250"/>
                  <a:gd name="T67" fmla="*/ 28 h 104"/>
                  <a:gd name="T68" fmla="*/ 250 w 250"/>
                  <a:gd name="T69" fmla="*/ 28 h 104"/>
                  <a:gd name="T70" fmla="*/ 248 w 250"/>
                  <a:gd name="T71" fmla="*/ 24 h 104"/>
                  <a:gd name="T72" fmla="*/ 246 w 250"/>
                  <a:gd name="T73" fmla="*/ 20 h 104"/>
                  <a:gd name="T74" fmla="*/ 236 w 250"/>
                  <a:gd name="T75" fmla="*/ 12 h 104"/>
                  <a:gd name="T76" fmla="*/ 224 w 250"/>
                  <a:gd name="T77" fmla="*/ 8 h 104"/>
                  <a:gd name="T78" fmla="*/ 214 w 250"/>
                  <a:gd name="T79" fmla="*/ 4 h 104"/>
                  <a:gd name="T80" fmla="*/ 214 w 250"/>
                  <a:gd name="T81" fmla="*/ 4 h 104"/>
                  <a:gd name="T82" fmla="*/ 190 w 250"/>
                  <a:gd name="T83" fmla="*/ 0 h 104"/>
                  <a:gd name="T84" fmla="*/ 164 w 250"/>
                  <a:gd name="T85" fmla="*/ 0 h 104"/>
                  <a:gd name="T86" fmla="*/ 140 w 250"/>
                  <a:gd name="T87" fmla="*/ 2 h 104"/>
                  <a:gd name="T88" fmla="*/ 116 w 250"/>
                  <a:gd name="T89" fmla="*/ 4 h 104"/>
                  <a:gd name="T90" fmla="*/ 116 w 250"/>
                  <a:gd name="T91"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0" h="104">
                    <a:moveTo>
                      <a:pt x="116" y="4"/>
                    </a:moveTo>
                    <a:lnTo>
                      <a:pt x="116" y="4"/>
                    </a:lnTo>
                    <a:lnTo>
                      <a:pt x="92" y="10"/>
                    </a:lnTo>
                    <a:lnTo>
                      <a:pt x="68" y="18"/>
                    </a:lnTo>
                    <a:lnTo>
                      <a:pt x="46" y="28"/>
                    </a:lnTo>
                    <a:lnTo>
                      <a:pt x="26" y="40"/>
                    </a:lnTo>
                    <a:lnTo>
                      <a:pt x="26" y="40"/>
                    </a:lnTo>
                    <a:lnTo>
                      <a:pt x="16" y="46"/>
                    </a:lnTo>
                    <a:lnTo>
                      <a:pt x="8" y="56"/>
                    </a:lnTo>
                    <a:lnTo>
                      <a:pt x="0" y="66"/>
                    </a:lnTo>
                    <a:lnTo>
                      <a:pt x="0" y="70"/>
                    </a:lnTo>
                    <a:lnTo>
                      <a:pt x="0" y="76"/>
                    </a:lnTo>
                    <a:lnTo>
                      <a:pt x="0" y="76"/>
                    </a:lnTo>
                    <a:lnTo>
                      <a:pt x="0" y="80"/>
                    </a:lnTo>
                    <a:lnTo>
                      <a:pt x="4" y="84"/>
                    </a:lnTo>
                    <a:lnTo>
                      <a:pt x="14" y="92"/>
                    </a:lnTo>
                    <a:lnTo>
                      <a:pt x="26" y="96"/>
                    </a:lnTo>
                    <a:lnTo>
                      <a:pt x="36" y="100"/>
                    </a:lnTo>
                    <a:lnTo>
                      <a:pt x="36" y="100"/>
                    </a:lnTo>
                    <a:lnTo>
                      <a:pt x="60" y="104"/>
                    </a:lnTo>
                    <a:lnTo>
                      <a:pt x="84" y="104"/>
                    </a:lnTo>
                    <a:lnTo>
                      <a:pt x="110" y="104"/>
                    </a:lnTo>
                    <a:lnTo>
                      <a:pt x="134" y="100"/>
                    </a:lnTo>
                    <a:lnTo>
                      <a:pt x="134" y="100"/>
                    </a:lnTo>
                    <a:lnTo>
                      <a:pt x="158" y="94"/>
                    </a:lnTo>
                    <a:lnTo>
                      <a:pt x="182" y="88"/>
                    </a:lnTo>
                    <a:lnTo>
                      <a:pt x="204" y="78"/>
                    </a:lnTo>
                    <a:lnTo>
                      <a:pt x="224" y="64"/>
                    </a:lnTo>
                    <a:lnTo>
                      <a:pt x="224" y="64"/>
                    </a:lnTo>
                    <a:lnTo>
                      <a:pt x="234" y="58"/>
                    </a:lnTo>
                    <a:lnTo>
                      <a:pt x="242" y="50"/>
                    </a:lnTo>
                    <a:lnTo>
                      <a:pt x="250" y="40"/>
                    </a:lnTo>
                    <a:lnTo>
                      <a:pt x="250" y="34"/>
                    </a:lnTo>
                    <a:lnTo>
                      <a:pt x="250" y="28"/>
                    </a:lnTo>
                    <a:lnTo>
                      <a:pt x="250" y="28"/>
                    </a:lnTo>
                    <a:lnTo>
                      <a:pt x="248" y="24"/>
                    </a:lnTo>
                    <a:lnTo>
                      <a:pt x="246" y="20"/>
                    </a:lnTo>
                    <a:lnTo>
                      <a:pt x="236" y="12"/>
                    </a:lnTo>
                    <a:lnTo>
                      <a:pt x="224" y="8"/>
                    </a:lnTo>
                    <a:lnTo>
                      <a:pt x="214" y="4"/>
                    </a:lnTo>
                    <a:lnTo>
                      <a:pt x="214" y="4"/>
                    </a:lnTo>
                    <a:lnTo>
                      <a:pt x="190" y="0"/>
                    </a:lnTo>
                    <a:lnTo>
                      <a:pt x="164" y="0"/>
                    </a:lnTo>
                    <a:lnTo>
                      <a:pt x="140" y="2"/>
                    </a:lnTo>
                    <a:lnTo>
                      <a:pt x="116" y="4"/>
                    </a:lnTo>
                    <a:lnTo>
                      <a:pt x="116"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9" name="îṩḷíḓe">
                <a:extLst>
                  <a:ext uri="{FF2B5EF4-FFF2-40B4-BE49-F238E27FC236}">
                    <a16:creationId xmlns:a16="http://schemas.microsoft.com/office/drawing/2014/main" id="{F787CDA1-90DD-4596-A558-FE9877976425}"/>
                  </a:ext>
                </a:extLst>
              </p:cNvPr>
              <p:cNvSpPr/>
              <p:nvPr/>
            </p:nvSpPr>
            <p:spPr bwMode="auto">
              <a:xfrm>
                <a:off x="7553325" y="4756150"/>
                <a:ext cx="466725" cy="193675"/>
              </a:xfrm>
              <a:custGeom>
                <a:avLst/>
                <a:gdLst>
                  <a:gd name="T0" fmla="*/ 266 w 294"/>
                  <a:gd name="T1" fmla="*/ 34 h 122"/>
                  <a:gd name="T2" fmla="*/ 244 w 294"/>
                  <a:gd name="T3" fmla="*/ 50 h 122"/>
                  <a:gd name="T4" fmla="*/ 218 w 294"/>
                  <a:gd name="T5" fmla="*/ 64 h 122"/>
                  <a:gd name="T6" fmla="*/ 192 w 294"/>
                  <a:gd name="T7" fmla="*/ 72 h 122"/>
                  <a:gd name="T8" fmla="*/ 168 w 294"/>
                  <a:gd name="T9" fmla="*/ 80 h 122"/>
                  <a:gd name="T10" fmla="*/ 154 w 294"/>
                  <a:gd name="T11" fmla="*/ 82 h 122"/>
                  <a:gd name="T12" fmla="*/ 140 w 294"/>
                  <a:gd name="T13" fmla="*/ 84 h 122"/>
                  <a:gd name="T14" fmla="*/ 114 w 294"/>
                  <a:gd name="T15" fmla="*/ 88 h 122"/>
                  <a:gd name="T16" fmla="*/ 88 w 294"/>
                  <a:gd name="T17" fmla="*/ 88 h 122"/>
                  <a:gd name="T18" fmla="*/ 60 w 294"/>
                  <a:gd name="T19" fmla="*/ 84 h 122"/>
                  <a:gd name="T20" fmla="*/ 44 w 294"/>
                  <a:gd name="T21" fmla="*/ 82 h 122"/>
                  <a:gd name="T22" fmla="*/ 30 w 294"/>
                  <a:gd name="T23" fmla="*/ 78 h 122"/>
                  <a:gd name="T24" fmla="*/ 12 w 294"/>
                  <a:gd name="T25" fmla="*/ 68 h 122"/>
                  <a:gd name="T26" fmla="*/ 0 w 294"/>
                  <a:gd name="T27" fmla="*/ 54 h 122"/>
                  <a:gd name="T28" fmla="*/ 6 w 294"/>
                  <a:gd name="T29" fmla="*/ 90 h 122"/>
                  <a:gd name="T30" fmla="*/ 12 w 294"/>
                  <a:gd name="T31" fmla="*/ 96 h 122"/>
                  <a:gd name="T32" fmla="*/ 28 w 294"/>
                  <a:gd name="T33" fmla="*/ 106 h 122"/>
                  <a:gd name="T34" fmla="*/ 38 w 294"/>
                  <a:gd name="T35" fmla="*/ 110 h 122"/>
                  <a:gd name="T36" fmla="*/ 66 w 294"/>
                  <a:gd name="T37" fmla="*/ 118 h 122"/>
                  <a:gd name="T38" fmla="*/ 94 w 294"/>
                  <a:gd name="T39" fmla="*/ 122 h 122"/>
                  <a:gd name="T40" fmla="*/ 120 w 294"/>
                  <a:gd name="T41" fmla="*/ 122 h 122"/>
                  <a:gd name="T42" fmla="*/ 148 w 294"/>
                  <a:gd name="T43" fmla="*/ 120 h 122"/>
                  <a:gd name="T44" fmla="*/ 160 w 294"/>
                  <a:gd name="T45" fmla="*/ 116 h 122"/>
                  <a:gd name="T46" fmla="*/ 174 w 294"/>
                  <a:gd name="T47" fmla="*/ 114 h 122"/>
                  <a:gd name="T48" fmla="*/ 200 w 294"/>
                  <a:gd name="T49" fmla="*/ 106 h 122"/>
                  <a:gd name="T50" fmla="*/ 224 w 294"/>
                  <a:gd name="T51" fmla="*/ 98 h 122"/>
                  <a:gd name="T52" fmla="*/ 250 w 294"/>
                  <a:gd name="T53" fmla="*/ 84 h 122"/>
                  <a:gd name="T54" fmla="*/ 262 w 294"/>
                  <a:gd name="T55" fmla="*/ 76 h 122"/>
                  <a:gd name="T56" fmla="*/ 274 w 294"/>
                  <a:gd name="T57" fmla="*/ 68 h 122"/>
                  <a:gd name="T58" fmla="*/ 288 w 294"/>
                  <a:gd name="T59" fmla="*/ 52 h 122"/>
                  <a:gd name="T60" fmla="*/ 294 w 294"/>
                  <a:gd name="T61" fmla="*/ 36 h 122"/>
                  <a:gd name="T62" fmla="*/ 288 w 294"/>
                  <a:gd name="T63" fmla="*/ 0 h 122"/>
                  <a:gd name="T64" fmla="*/ 286 w 294"/>
                  <a:gd name="T65" fmla="*/ 8 h 122"/>
                  <a:gd name="T66" fmla="*/ 274 w 294"/>
                  <a:gd name="T67" fmla="*/ 26 h 122"/>
                  <a:gd name="T68" fmla="*/ 266 w 294"/>
                  <a:gd name="T69"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4"/>
                    </a:moveTo>
                    <a:lnTo>
                      <a:pt x="266" y="34"/>
                    </a:lnTo>
                    <a:lnTo>
                      <a:pt x="256" y="42"/>
                    </a:lnTo>
                    <a:lnTo>
                      <a:pt x="244" y="50"/>
                    </a:lnTo>
                    <a:lnTo>
                      <a:pt x="244" y="50"/>
                    </a:lnTo>
                    <a:lnTo>
                      <a:pt x="218" y="64"/>
                    </a:lnTo>
                    <a:lnTo>
                      <a:pt x="218" y="64"/>
                    </a:lnTo>
                    <a:lnTo>
                      <a:pt x="192" y="72"/>
                    </a:lnTo>
                    <a:lnTo>
                      <a:pt x="192" y="72"/>
                    </a:lnTo>
                    <a:lnTo>
                      <a:pt x="168" y="80"/>
                    </a:lnTo>
                    <a:lnTo>
                      <a:pt x="168" y="80"/>
                    </a:lnTo>
                    <a:lnTo>
                      <a:pt x="154" y="82"/>
                    </a:lnTo>
                    <a:lnTo>
                      <a:pt x="154" y="82"/>
                    </a:lnTo>
                    <a:lnTo>
                      <a:pt x="140" y="84"/>
                    </a:lnTo>
                    <a:lnTo>
                      <a:pt x="140" y="84"/>
                    </a:lnTo>
                    <a:lnTo>
                      <a:pt x="114" y="88"/>
                    </a:lnTo>
                    <a:lnTo>
                      <a:pt x="114" y="88"/>
                    </a:lnTo>
                    <a:lnTo>
                      <a:pt x="88" y="88"/>
                    </a:lnTo>
                    <a:lnTo>
                      <a:pt x="88" y="88"/>
                    </a:lnTo>
                    <a:lnTo>
                      <a:pt x="60" y="84"/>
                    </a:lnTo>
                    <a:lnTo>
                      <a:pt x="60" y="84"/>
                    </a:lnTo>
                    <a:lnTo>
                      <a:pt x="44" y="82"/>
                    </a:lnTo>
                    <a:lnTo>
                      <a:pt x="30" y="78"/>
                    </a:lnTo>
                    <a:lnTo>
                      <a:pt x="30" y="78"/>
                    </a:lnTo>
                    <a:lnTo>
                      <a:pt x="20" y="72"/>
                    </a:lnTo>
                    <a:lnTo>
                      <a:pt x="12" y="68"/>
                    </a:lnTo>
                    <a:lnTo>
                      <a:pt x="6" y="62"/>
                    </a:lnTo>
                    <a:lnTo>
                      <a:pt x="0" y="54"/>
                    </a:lnTo>
                    <a:lnTo>
                      <a:pt x="0" y="54"/>
                    </a:lnTo>
                    <a:lnTo>
                      <a:pt x="6" y="90"/>
                    </a:lnTo>
                    <a:lnTo>
                      <a:pt x="6" y="90"/>
                    </a:lnTo>
                    <a:lnTo>
                      <a:pt x="12" y="96"/>
                    </a:lnTo>
                    <a:lnTo>
                      <a:pt x="18" y="102"/>
                    </a:lnTo>
                    <a:lnTo>
                      <a:pt x="28" y="106"/>
                    </a:lnTo>
                    <a:lnTo>
                      <a:pt x="38" y="110"/>
                    </a:lnTo>
                    <a:lnTo>
                      <a:pt x="38" y="110"/>
                    </a:lnTo>
                    <a:lnTo>
                      <a:pt x="50" y="116"/>
                    </a:lnTo>
                    <a:lnTo>
                      <a:pt x="66" y="118"/>
                    </a:lnTo>
                    <a:lnTo>
                      <a:pt x="66" y="118"/>
                    </a:lnTo>
                    <a:lnTo>
                      <a:pt x="94" y="122"/>
                    </a:lnTo>
                    <a:lnTo>
                      <a:pt x="94" y="122"/>
                    </a:lnTo>
                    <a:lnTo>
                      <a:pt x="120" y="122"/>
                    </a:lnTo>
                    <a:lnTo>
                      <a:pt x="120" y="122"/>
                    </a:lnTo>
                    <a:lnTo>
                      <a:pt x="148" y="120"/>
                    </a:lnTo>
                    <a:lnTo>
                      <a:pt x="148" y="120"/>
                    </a:lnTo>
                    <a:lnTo>
                      <a:pt x="160" y="116"/>
                    </a:lnTo>
                    <a:lnTo>
                      <a:pt x="160" y="116"/>
                    </a:lnTo>
                    <a:lnTo>
                      <a:pt x="174" y="114"/>
                    </a:lnTo>
                    <a:lnTo>
                      <a:pt x="174" y="114"/>
                    </a:lnTo>
                    <a:lnTo>
                      <a:pt x="200" y="106"/>
                    </a:lnTo>
                    <a:lnTo>
                      <a:pt x="200" y="106"/>
                    </a:lnTo>
                    <a:lnTo>
                      <a:pt x="224" y="98"/>
                    </a:lnTo>
                    <a:lnTo>
                      <a:pt x="224" y="98"/>
                    </a:lnTo>
                    <a:lnTo>
                      <a:pt x="250" y="84"/>
                    </a:lnTo>
                    <a:lnTo>
                      <a:pt x="250" y="84"/>
                    </a:lnTo>
                    <a:lnTo>
                      <a:pt x="262" y="76"/>
                    </a:lnTo>
                    <a:lnTo>
                      <a:pt x="274" y="68"/>
                    </a:lnTo>
                    <a:lnTo>
                      <a:pt x="274" y="68"/>
                    </a:lnTo>
                    <a:lnTo>
                      <a:pt x="280" y="60"/>
                    </a:lnTo>
                    <a:lnTo>
                      <a:pt x="288" y="52"/>
                    </a:lnTo>
                    <a:lnTo>
                      <a:pt x="292" y="44"/>
                    </a:lnTo>
                    <a:lnTo>
                      <a:pt x="294" y="36"/>
                    </a:lnTo>
                    <a:lnTo>
                      <a:pt x="294" y="36"/>
                    </a:lnTo>
                    <a:lnTo>
                      <a:pt x="288" y="0"/>
                    </a:lnTo>
                    <a:lnTo>
                      <a:pt x="288" y="0"/>
                    </a:lnTo>
                    <a:lnTo>
                      <a:pt x="286" y="8"/>
                    </a:lnTo>
                    <a:lnTo>
                      <a:pt x="282" y="18"/>
                    </a:lnTo>
                    <a:lnTo>
                      <a:pt x="274" y="26"/>
                    </a:lnTo>
                    <a:lnTo>
                      <a:pt x="266" y="34"/>
                    </a:lnTo>
                    <a:lnTo>
                      <a:pt x="266" y="34"/>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íŝļíḑe">
                <a:extLst>
                  <a:ext uri="{FF2B5EF4-FFF2-40B4-BE49-F238E27FC236}">
                    <a16:creationId xmlns:a16="http://schemas.microsoft.com/office/drawing/2014/main" id="{B8F53890-7858-4842-8DD4-D5F49617FDAB}"/>
                  </a:ext>
                </a:extLst>
              </p:cNvPr>
              <p:cNvSpPr/>
              <p:nvPr/>
            </p:nvSpPr>
            <p:spPr bwMode="auto">
              <a:xfrm>
                <a:off x="7680325" y="4721225"/>
                <a:ext cx="184150" cy="117475"/>
              </a:xfrm>
              <a:custGeom>
                <a:avLst/>
                <a:gdLst>
                  <a:gd name="T0" fmla="*/ 110 w 116"/>
                  <a:gd name="T1" fmla="*/ 66 h 74"/>
                  <a:gd name="T2" fmla="*/ 98 w 116"/>
                  <a:gd name="T3" fmla="*/ 60 h 74"/>
                  <a:gd name="T4" fmla="*/ 82 w 116"/>
                  <a:gd name="T5" fmla="*/ 70 h 74"/>
                  <a:gd name="T6" fmla="*/ 72 w 116"/>
                  <a:gd name="T7" fmla="*/ 72 h 74"/>
                  <a:gd name="T8" fmla="*/ 62 w 116"/>
                  <a:gd name="T9" fmla="*/ 74 h 74"/>
                  <a:gd name="T10" fmla="*/ 44 w 116"/>
                  <a:gd name="T11" fmla="*/ 68 h 74"/>
                  <a:gd name="T12" fmla="*/ 54 w 116"/>
                  <a:gd name="T13" fmla="*/ 58 h 74"/>
                  <a:gd name="T14" fmla="*/ 64 w 116"/>
                  <a:gd name="T15" fmla="*/ 60 h 74"/>
                  <a:gd name="T16" fmla="*/ 72 w 116"/>
                  <a:gd name="T17" fmla="*/ 62 h 74"/>
                  <a:gd name="T18" fmla="*/ 90 w 116"/>
                  <a:gd name="T19" fmla="*/ 56 h 74"/>
                  <a:gd name="T20" fmla="*/ 74 w 116"/>
                  <a:gd name="T21" fmla="*/ 46 h 74"/>
                  <a:gd name="T22" fmla="*/ 58 w 116"/>
                  <a:gd name="T23" fmla="*/ 36 h 74"/>
                  <a:gd name="T24" fmla="*/ 38 w 116"/>
                  <a:gd name="T25" fmla="*/ 44 h 74"/>
                  <a:gd name="T26" fmla="*/ 30 w 116"/>
                  <a:gd name="T27" fmla="*/ 46 h 74"/>
                  <a:gd name="T28" fmla="*/ 22 w 116"/>
                  <a:gd name="T29" fmla="*/ 46 h 74"/>
                  <a:gd name="T30" fmla="*/ 8 w 116"/>
                  <a:gd name="T31" fmla="*/ 42 h 74"/>
                  <a:gd name="T32" fmla="*/ 4 w 116"/>
                  <a:gd name="T33" fmla="*/ 40 h 74"/>
                  <a:gd name="T34" fmla="*/ 0 w 116"/>
                  <a:gd name="T35" fmla="*/ 30 h 74"/>
                  <a:gd name="T36" fmla="*/ 2 w 116"/>
                  <a:gd name="T37" fmla="*/ 26 h 74"/>
                  <a:gd name="T38" fmla="*/ 16 w 116"/>
                  <a:gd name="T39" fmla="*/ 12 h 74"/>
                  <a:gd name="T40" fmla="*/ 12 w 116"/>
                  <a:gd name="T41" fmla="*/ 10 h 74"/>
                  <a:gd name="T42" fmla="*/ 20 w 116"/>
                  <a:gd name="T43" fmla="*/ 6 h 74"/>
                  <a:gd name="T44" fmla="*/ 24 w 116"/>
                  <a:gd name="T45" fmla="*/ 8 h 74"/>
                  <a:gd name="T46" fmla="*/ 34 w 116"/>
                  <a:gd name="T47" fmla="*/ 4 h 74"/>
                  <a:gd name="T48" fmla="*/ 44 w 116"/>
                  <a:gd name="T49" fmla="*/ 2 h 74"/>
                  <a:gd name="T50" fmla="*/ 64 w 116"/>
                  <a:gd name="T51" fmla="*/ 4 h 74"/>
                  <a:gd name="T52" fmla="*/ 56 w 116"/>
                  <a:gd name="T53" fmla="*/ 10 h 74"/>
                  <a:gd name="T54" fmla="*/ 50 w 116"/>
                  <a:gd name="T55" fmla="*/ 10 h 74"/>
                  <a:gd name="T56" fmla="*/ 44 w 116"/>
                  <a:gd name="T57" fmla="*/ 8 h 74"/>
                  <a:gd name="T58" fmla="*/ 30 w 116"/>
                  <a:gd name="T59" fmla="*/ 12 h 74"/>
                  <a:gd name="T60" fmla="*/ 44 w 116"/>
                  <a:gd name="T61" fmla="*/ 20 h 74"/>
                  <a:gd name="T62" fmla="*/ 56 w 116"/>
                  <a:gd name="T63" fmla="*/ 28 h 74"/>
                  <a:gd name="T64" fmla="*/ 70 w 116"/>
                  <a:gd name="T65" fmla="*/ 22 h 74"/>
                  <a:gd name="T66" fmla="*/ 84 w 116"/>
                  <a:gd name="T67" fmla="*/ 18 h 74"/>
                  <a:gd name="T68" fmla="*/ 94 w 116"/>
                  <a:gd name="T69" fmla="*/ 18 h 74"/>
                  <a:gd name="T70" fmla="*/ 104 w 116"/>
                  <a:gd name="T71" fmla="*/ 22 h 74"/>
                  <a:gd name="T72" fmla="*/ 114 w 116"/>
                  <a:gd name="T73" fmla="*/ 32 h 74"/>
                  <a:gd name="T74" fmla="*/ 114 w 116"/>
                  <a:gd name="T75" fmla="*/ 36 h 74"/>
                  <a:gd name="T76" fmla="*/ 112 w 116"/>
                  <a:gd name="T77" fmla="*/ 46 h 74"/>
                  <a:gd name="T78" fmla="*/ 106 w 116"/>
                  <a:gd name="T79" fmla="*/ 54 h 74"/>
                  <a:gd name="T80" fmla="*/ 116 w 116"/>
                  <a:gd name="T81" fmla="*/ 62 h 74"/>
                  <a:gd name="T82" fmla="*/ 110 w 116"/>
                  <a:gd name="T83" fmla="*/ 66 h 74"/>
                  <a:gd name="T84" fmla="*/ 24 w 116"/>
                  <a:gd name="T85" fmla="*/ 16 h 74"/>
                  <a:gd name="T86" fmla="*/ 18 w 116"/>
                  <a:gd name="T87" fmla="*/ 22 h 74"/>
                  <a:gd name="T88" fmla="*/ 16 w 116"/>
                  <a:gd name="T89" fmla="*/ 26 h 74"/>
                  <a:gd name="T90" fmla="*/ 20 w 116"/>
                  <a:gd name="T91" fmla="*/ 34 h 74"/>
                  <a:gd name="T92" fmla="*/ 26 w 116"/>
                  <a:gd name="T93" fmla="*/ 36 h 74"/>
                  <a:gd name="T94" fmla="*/ 32 w 116"/>
                  <a:gd name="T95" fmla="*/ 36 h 74"/>
                  <a:gd name="T96" fmla="*/ 48 w 116"/>
                  <a:gd name="T97" fmla="*/ 30 h 74"/>
                  <a:gd name="T98" fmla="*/ 36 w 116"/>
                  <a:gd name="T99" fmla="*/ 24 h 74"/>
                  <a:gd name="T100" fmla="*/ 24 w 116"/>
                  <a:gd name="T101" fmla="*/ 16 h 74"/>
                  <a:gd name="T102" fmla="*/ 96 w 116"/>
                  <a:gd name="T103" fmla="*/ 50 h 74"/>
                  <a:gd name="T104" fmla="*/ 96 w 116"/>
                  <a:gd name="T105" fmla="*/ 50 h 74"/>
                  <a:gd name="T106" fmla="*/ 102 w 116"/>
                  <a:gd name="T107" fmla="*/ 38 h 74"/>
                  <a:gd name="T108" fmla="*/ 100 w 116"/>
                  <a:gd name="T109" fmla="*/ 34 h 74"/>
                  <a:gd name="T110" fmla="*/ 94 w 116"/>
                  <a:gd name="T111" fmla="*/ 30 h 74"/>
                  <a:gd name="T112" fmla="*/ 84 w 116"/>
                  <a:gd name="T113" fmla="*/ 28 h 74"/>
                  <a:gd name="T114" fmla="*/ 76 w 116"/>
                  <a:gd name="T115" fmla="*/ 28 h 74"/>
                  <a:gd name="T116" fmla="*/ 66 w 116"/>
                  <a:gd name="T117" fmla="*/ 32 h 74"/>
                  <a:gd name="T118" fmla="*/ 82 w 116"/>
                  <a:gd name="T119" fmla="*/ 42 h 74"/>
                  <a:gd name="T120" fmla="*/ 96 w 116"/>
                  <a:gd name="T12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4">
                    <a:moveTo>
                      <a:pt x="110" y="66"/>
                    </a:moveTo>
                    <a:lnTo>
                      <a:pt x="110" y="66"/>
                    </a:lnTo>
                    <a:lnTo>
                      <a:pt x="98" y="60"/>
                    </a:lnTo>
                    <a:lnTo>
                      <a:pt x="98" y="60"/>
                    </a:lnTo>
                    <a:lnTo>
                      <a:pt x="90" y="66"/>
                    </a:lnTo>
                    <a:lnTo>
                      <a:pt x="82" y="70"/>
                    </a:lnTo>
                    <a:lnTo>
                      <a:pt x="82" y="70"/>
                    </a:lnTo>
                    <a:lnTo>
                      <a:pt x="72" y="72"/>
                    </a:lnTo>
                    <a:lnTo>
                      <a:pt x="62" y="74"/>
                    </a:lnTo>
                    <a:lnTo>
                      <a:pt x="62" y="74"/>
                    </a:lnTo>
                    <a:lnTo>
                      <a:pt x="52" y="72"/>
                    </a:lnTo>
                    <a:lnTo>
                      <a:pt x="44" y="68"/>
                    </a:lnTo>
                    <a:lnTo>
                      <a:pt x="44" y="68"/>
                    </a:lnTo>
                    <a:lnTo>
                      <a:pt x="54" y="58"/>
                    </a:lnTo>
                    <a:lnTo>
                      <a:pt x="54" y="58"/>
                    </a:lnTo>
                    <a:lnTo>
                      <a:pt x="64" y="60"/>
                    </a:lnTo>
                    <a:lnTo>
                      <a:pt x="72" y="62"/>
                    </a:lnTo>
                    <a:lnTo>
                      <a:pt x="72" y="62"/>
                    </a:lnTo>
                    <a:lnTo>
                      <a:pt x="82" y="60"/>
                    </a:lnTo>
                    <a:lnTo>
                      <a:pt x="90" y="56"/>
                    </a:lnTo>
                    <a:lnTo>
                      <a:pt x="90" y="56"/>
                    </a:lnTo>
                    <a:lnTo>
                      <a:pt x="74" y="46"/>
                    </a:lnTo>
                    <a:lnTo>
                      <a:pt x="74" y="46"/>
                    </a:lnTo>
                    <a:lnTo>
                      <a:pt x="58" y="36"/>
                    </a:lnTo>
                    <a:lnTo>
                      <a:pt x="58" y="36"/>
                    </a:lnTo>
                    <a:lnTo>
                      <a:pt x="38" y="44"/>
                    </a:lnTo>
                    <a:lnTo>
                      <a:pt x="38" y="44"/>
                    </a:lnTo>
                    <a:lnTo>
                      <a:pt x="30" y="46"/>
                    </a:lnTo>
                    <a:lnTo>
                      <a:pt x="22" y="46"/>
                    </a:lnTo>
                    <a:lnTo>
                      <a:pt x="22" y="46"/>
                    </a:lnTo>
                    <a:lnTo>
                      <a:pt x="14" y="46"/>
                    </a:lnTo>
                    <a:lnTo>
                      <a:pt x="8" y="42"/>
                    </a:lnTo>
                    <a:lnTo>
                      <a:pt x="8" y="42"/>
                    </a:lnTo>
                    <a:lnTo>
                      <a:pt x="4" y="40"/>
                    </a:lnTo>
                    <a:lnTo>
                      <a:pt x="0" y="36"/>
                    </a:lnTo>
                    <a:lnTo>
                      <a:pt x="0" y="30"/>
                    </a:lnTo>
                    <a:lnTo>
                      <a:pt x="2" y="26"/>
                    </a:lnTo>
                    <a:lnTo>
                      <a:pt x="2" y="26"/>
                    </a:lnTo>
                    <a:lnTo>
                      <a:pt x="6" y="20"/>
                    </a:lnTo>
                    <a:lnTo>
                      <a:pt x="16" y="12"/>
                    </a:lnTo>
                    <a:lnTo>
                      <a:pt x="16" y="12"/>
                    </a:lnTo>
                    <a:lnTo>
                      <a:pt x="12" y="10"/>
                    </a:lnTo>
                    <a:lnTo>
                      <a:pt x="12" y="10"/>
                    </a:lnTo>
                    <a:lnTo>
                      <a:pt x="20" y="6"/>
                    </a:lnTo>
                    <a:lnTo>
                      <a:pt x="20" y="6"/>
                    </a:lnTo>
                    <a:lnTo>
                      <a:pt x="24" y="8"/>
                    </a:lnTo>
                    <a:lnTo>
                      <a:pt x="24" y="8"/>
                    </a:lnTo>
                    <a:lnTo>
                      <a:pt x="34" y="4"/>
                    </a:lnTo>
                    <a:lnTo>
                      <a:pt x="44" y="2"/>
                    </a:lnTo>
                    <a:lnTo>
                      <a:pt x="44" y="2"/>
                    </a:lnTo>
                    <a:lnTo>
                      <a:pt x="54" y="0"/>
                    </a:lnTo>
                    <a:lnTo>
                      <a:pt x="64" y="4"/>
                    </a:lnTo>
                    <a:lnTo>
                      <a:pt x="64" y="4"/>
                    </a:lnTo>
                    <a:lnTo>
                      <a:pt x="56" y="10"/>
                    </a:lnTo>
                    <a:lnTo>
                      <a:pt x="56" y="10"/>
                    </a:lnTo>
                    <a:lnTo>
                      <a:pt x="50" y="10"/>
                    </a:lnTo>
                    <a:lnTo>
                      <a:pt x="44" y="8"/>
                    </a:lnTo>
                    <a:lnTo>
                      <a:pt x="44" y="8"/>
                    </a:lnTo>
                    <a:lnTo>
                      <a:pt x="30" y="12"/>
                    </a:lnTo>
                    <a:lnTo>
                      <a:pt x="30" y="12"/>
                    </a:lnTo>
                    <a:lnTo>
                      <a:pt x="44" y="20"/>
                    </a:lnTo>
                    <a:lnTo>
                      <a:pt x="44" y="20"/>
                    </a:lnTo>
                    <a:lnTo>
                      <a:pt x="56" y="28"/>
                    </a:lnTo>
                    <a:lnTo>
                      <a:pt x="56" y="28"/>
                    </a:lnTo>
                    <a:lnTo>
                      <a:pt x="70" y="22"/>
                    </a:lnTo>
                    <a:lnTo>
                      <a:pt x="70" y="22"/>
                    </a:lnTo>
                    <a:lnTo>
                      <a:pt x="84" y="18"/>
                    </a:lnTo>
                    <a:lnTo>
                      <a:pt x="84" y="18"/>
                    </a:lnTo>
                    <a:lnTo>
                      <a:pt x="94" y="18"/>
                    </a:lnTo>
                    <a:lnTo>
                      <a:pt x="94" y="18"/>
                    </a:lnTo>
                    <a:lnTo>
                      <a:pt x="104" y="22"/>
                    </a:lnTo>
                    <a:lnTo>
                      <a:pt x="104" y="22"/>
                    </a:lnTo>
                    <a:lnTo>
                      <a:pt x="112" y="28"/>
                    </a:lnTo>
                    <a:lnTo>
                      <a:pt x="114" y="32"/>
                    </a:lnTo>
                    <a:lnTo>
                      <a:pt x="114" y="36"/>
                    </a:lnTo>
                    <a:lnTo>
                      <a:pt x="114" y="36"/>
                    </a:lnTo>
                    <a:lnTo>
                      <a:pt x="114" y="40"/>
                    </a:lnTo>
                    <a:lnTo>
                      <a:pt x="112" y="46"/>
                    </a:lnTo>
                    <a:lnTo>
                      <a:pt x="106" y="54"/>
                    </a:lnTo>
                    <a:lnTo>
                      <a:pt x="106" y="54"/>
                    </a:lnTo>
                    <a:lnTo>
                      <a:pt x="116" y="62"/>
                    </a:lnTo>
                    <a:lnTo>
                      <a:pt x="116" y="62"/>
                    </a:lnTo>
                    <a:lnTo>
                      <a:pt x="110" y="66"/>
                    </a:lnTo>
                    <a:lnTo>
                      <a:pt x="110" y="66"/>
                    </a:lnTo>
                    <a:close/>
                    <a:moveTo>
                      <a:pt x="24" y="16"/>
                    </a:moveTo>
                    <a:lnTo>
                      <a:pt x="24" y="16"/>
                    </a:lnTo>
                    <a:lnTo>
                      <a:pt x="24" y="16"/>
                    </a:lnTo>
                    <a:lnTo>
                      <a:pt x="18" y="22"/>
                    </a:lnTo>
                    <a:lnTo>
                      <a:pt x="16" y="26"/>
                    </a:lnTo>
                    <a:lnTo>
                      <a:pt x="16" y="26"/>
                    </a:lnTo>
                    <a:lnTo>
                      <a:pt x="16" y="30"/>
                    </a:lnTo>
                    <a:lnTo>
                      <a:pt x="20" y="34"/>
                    </a:lnTo>
                    <a:lnTo>
                      <a:pt x="20" y="34"/>
                    </a:lnTo>
                    <a:lnTo>
                      <a:pt x="26" y="36"/>
                    </a:lnTo>
                    <a:lnTo>
                      <a:pt x="32" y="36"/>
                    </a:lnTo>
                    <a:lnTo>
                      <a:pt x="32" y="36"/>
                    </a:lnTo>
                    <a:lnTo>
                      <a:pt x="40" y="34"/>
                    </a:lnTo>
                    <a:lnTo>
                      <a:pt x="48" y="30"/>
                    </a:lnTo>
                    <a:lnTo>
                      <a:pt x="48" y="30"/>
                    </a:lnTo>
                    <a:lnTo>
                      <a:pt x="36" y="24"/>
                    </a:lnTo>
                    <a:lnTo>
                      <a:pt x="36" y="24"/>
                    </a:lnTo>
                    <a:lnTo>
                      <a:pt x="24" y="16"/>
                    </a:lnTo>
                    <a:lnTo>
                      <a:pt x="24" y="16"/>
                    </a:lnTo>
                    <a:close/>
                    <a:moveTo>
                      <a:pt x="96" y="50"/>
                    </a:moveTo>
                    <a:lnTo>
                      <a:pt x="96" y="50"/>
                    </a:lnTo>
                    <a:lnTo>
                      <a:pt x="96" y="50"/>
                    </a:lnTo>
                    <a:lnTo>
                      <a:pt x="100" y="44"/>
                    </a:lnTo>
                    <a:lnTo>
                      <a:pt x="102" y="38"/>
                    </a:lnTo>
                    <a:lnTo>
                      <a:pt x="102" y="38"/>
                    </a:lnTo>
                    <a:lnTo>
                      <a:pt x="100" y="34"/>
                    </a:lnTo>
                    <a:lnTo>
                      <a:pt x="94" y="30"/>
                    </a:lnTo>
                    <a:lnTo>
                      <a:pt x="94" y="30"/>
                    </a:lnTo>
                    <a:lnTo>
                      <a:pt x="90" y="28"/>
                    </a:lnTo>
                    <a:lnTo>
                      <a:pt x="84" y="28"/>
                    </a:lnTo>
                    <a:lnTo>
                      <a:pt x="84" y="28"/>
                    </a:lnTo>
                    <a:lnTo>
                      <a:pt x="76" y="28"/>
                    </a:lnTo>
                    <a:lnTo>
                      <a:pt x="66" y="32"/>
                    </a:lnTo>
                    <a:lnTo>
                      <a:pt x="66" y="32"/>
                    </a:lnTo>
                    <a:lnTo>
                      <a:pt x="82" y="42"/>
                    </a:lnTo>
                    <a:lnTo>
                      <a:pt x="82" y="42"/>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ïŝļïḋè">
                <a:extLst>
                  <a:ext uri="{FF2B5EF4-FFF2-40B4-BE49-F238E27FC236}">
                    <a16:creationId xmlns:a16="http://schemas.microsoft.com/office/drawing/2014/main" id="{CF00593B-6E91-40B8-92A1-4264C6B6B913}"/>
                  </a:ext>
                </a:extLst>
              </p:cNvPr>
              <p:cNvSpPr/>
              <p:nvPr/>
            </p:nvSpPr>
            <p:spPr bwMode="auto">
              <a:xfrm>
                <a:off x="7651750" y="4594225"/>
                <a:ext cx="460375" cy="225425"/>
              </a:xfrm>
              <a:custGeom>
                <a:avLst/>
                <a:gdLst>
                  <a:gd name="T0" fmla="*/ 132 w 290"/>
                  <a:gd name="T1" fmla="*/ 6 h 142"/>
                  <a:gd name="T2" fmla="*/ 132 w 290"/>
                  <a:gd name="T3" fmla="*/ 6 h 142"/>
                  <a:gd name="T4" fmla="*/ 104 w 290"/>
                  <a:gd name="T5" fmla="*/ 12 h 142"/>
                  <a:gd name="T6" fmla="*/ 78 w 290"/>
                  <a:gd name="T7" fmla="*/ 22 h 142"/>
                  <a:gd name="T8" fmla="*/ 54 w 290"/>
                  <a:gd name="T9" fmla="*/ 32 h 142"/>
                  <a:gd name="T10" fmla="*/ 34 w 290"/>
                  <a:gd name="T11" fmla="*/ 44 h 142"/>
                  <a:gd name="T12" fmla="*/ 18 w 290"/>
                  <a:gd name="T13" fmla="*/ 56 h 142"/>
                  <a:gd name="T14" fmla="*/ 8 w 290"/>
                  <a:gd name="T15" fmla="*/ 70 h 142"/>
                  <a:gd name="T16" fmla="*/ 4 w 290"/>
                  <a:gd name="T17" fmla="*/ 78 h 142"/>
                  <a:gd name="T18" fmla="*/ 2 w 290"/>
                  <a:gd name="T19" fmla="*/ 84 h 142"/>
                  <a:gd name="T20" fmla="*/ 0 w 290"/>
                  <a:gd name="T21" fmla="*/ 92 h 142"/>
                  <a:gd name="T22" fmla="*/ 2 w 290"/>
                  <a:gd name="T23" fmla="*/ 98 h 142"/>
                  <a:gd name="T24" fmla="*/ 2 w 290"/>
                  <a:gd name="T25" fmla="*/ 98 h 142"/>
                  <a:gd name="T26" fmla="*/ 4 w 290"/>
                  <a:gd name="T27" fmla="*/ 104 h 142"/>
                  <a:gd name="T28" fmla="*/ 6 w 290"/>
                  <a:gd name="T29" fmla="*/ 110 h 142"/>
                  <a:gd name="T30" fmla="*/ 12 w 290"/>
                  <a:gd name="T31" fmla="*/ 116 h 142"/>
                  <a:gd name="T32" fmla="*/ 18 w 290"/>
                  <a:gd name="T33" fmla="*/ 122 h 142"/>
                  <a:gd name="T34" fmla="*/ 32 w 290"/>
                  <a:gd name="T35" fmla="*/ 130 h 142"/>
                  <a:gd name="T36" fmla="*/ 52 w 290"/>
                  <a:gd name="T37" fmla="*/ 136 h 142"/>
                  <a:gd name="T38" fmla="*/ 74 w 290"/>
                  <a:gd name="T39" fmla="*/ 140 h 142"/>
                  <a:gd name="T40" fmla="*/ 100 w 290"/>
                  <a:gd name="T41" fmla="*/ 142 h 142"/>
                  <a:gd name="T42" fmla="*/ 128 w 290"/>
                  <a:gd name="T43" fmla="*/ 140 h 142"/>
                  <a:gd name="T44" fmla="*/ 158 w 290"/>
                  <a:gd name="T45" fmla="*/ 136 h 142"/>
                  <a:gd name="T46" fmla="*/ 158 w 290"/>
                  <a:gd name="T47" fmla="*/ 136 h 142"/>
                  <a:gd name="T48" fmla="*/ 186 w 290"/>
                  <a:gd name="T49" fmla="*/ 130 h 142"/>
                  <a:gd name="T50" fmla="*/ 212 w 290"/>
                  <a:gd name="T51" fmla="*/ 122 h 142"/>
                  <a:gd name="T52" fmla="*/ 236 w 290"/>
                  <a:gd name="T53" fmla="*/ 110 h 142"/>
                  <a:gd name="T54" fmla="*/ 256 w 290"/>
                  <a:gd name="T55" fmla="*/ 98 h 142"/>
                  <a:gd name="T56" fmla="*/ 272 w 290"/>
                  <a:gd name="T57" fmla="*/ 86 h 142"/>
                  <a:gd name="T58" fmla="*/ 282 w 290"/>
                  <a:gd name="T59" fmla="*/ 72 h 142"/>
                  <a:gd name="T60" fmla="*/ 286 w 290"/>
                  <a:gd name="T61" fmla="*/ 64 h 142"/>
                  <a:gd name="T62" fmla="*/ 288 w 290"/>
                  <a:gd name="T63" fmla="*/ 58 h 142"/>
                  <a:gd name="T64" fmla="*/ 290 w 290"/>
                  <a:gd name="T65" fmla="*/ 52 h 142"/>
                  <a:gd name="T66" fmla="*/ 288 w 290"/>
                  <a:gd name="T67" fmla="*/ 44 h 142"/>
                  <a:gd name="T68" fmla="*/ 288 w 290"/>
                  <a:gd name="T69" fmla="*/ 44 h 142"/>
                  <a:gd name="T70" fmla="*/ 286 w 290"/>
                  <a:gd name="T71" fmla="*/ 38 h 142"/>
                  <a:gd name="T72" fmla="*/ 284 w 290"/>
                  <a:gd name="T73" fmla="*/ 32 h 142"/>
                  <a:gd name="T74" fmla="*/ 278 w 290"/>
                  <a:gd name="T75" fmla="*/ 26 h 142"/>
                  <a:gd name="T76" fmla="*/ 272 w 290"/>
                  <a:gd name="T77" fmla="*/ 20 h 142"/>
                  <a:gd name="T78" fmla="*/ 258 w 290"/>
                  <a:gd name="T79" fmla="*/ 12 h 142"/>
                  <a:gd name="T80" fmla="*/ 238 w 290"/>
                  <a:gd name="T81" fmla="*/ 6 h 142"/>
                  <a:gd name="T82" fmla="*/ 216 w 290"/>
                  <a:gd name="T83" fmla="*/ 2 h 142"/>
                  <a:gd name="T84" fmla="*/ 190 w 290"/>
                  <a:gd name="T85" fmla="*/ 0 h 142"/>
                  <a:gd name="T86" fmla="*/ 162 w 290"/>
                  <a:gd name="T87" fmla="*/ 2 h 142"/>
                  <a:gd name="T88" fmla="*/ 132 w 290"/>
                  <a:gd name="T89" fmla="*/ 6 h 142"/>
                  <a:gd name="T90" fmla="*/ 132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2" y="6"/>
                    </a:moveTo>
                    <a:lnTo>
                      <a:pt x="132" y="6"/>
                    </a:lnTo>
                    <a:lnTo>
                      <a:pt x="104" y="12"/>
                    </a:lnTo>
                    <a:lnTo>
                      <a:pt x="78" y="22"/>
                    </a:lnTo>
                    <a:lnTo>
                      <a:pt x="54" y="32"/>
                    </a:lnTo>
                    <a:lnTo>
                      <a:pt x="34" y="44"/>
                    </a:lnTo>
                    <a:lnTo>
                      <a:pt x="18" y="56"/>
                    </a:lnTo>
                    <a:lnTo>
                      <a:pt x="8" y="70"/>
                    </a:lnTo>
                    <a:lnTo>
                      <a:pt x="4" y="78"/>
                    </a:lnTo>
                    <a:lnTo>
                      <a:pt x="2" y="84"/>
                    </a:lnTo>
                    <a:lnTo>
                      <a:pt x="0" y="92"/>
                    </a:lnTo>
                    <a:lnTo>
                      <a:pt x="2" y="98"/>
                    </a:lnTo>
                    <a:lnTo>
                      <a:pt x="2" y="98"/>
                    </a:lnTo>
                    <a:lnTo>
                      <a:pt x="4" y="104"/>
                    </a:lnTo>
                    <a:lnTo>
                      <a:pt x="6" y="110"/>
                    </a:lnTo>
                    <a:lnTo>
                      <a:pt x="12" y="116"/>
                    </a:lnTo>
                    <a:lnTo>
                      <a:pt x="18" y="122"/>
                    </a:lnTo>
                    <a:lnTo>
                      <a:pt x="32" y="130"/>
                    </a:lnTo>
                    <a:lnTo>
                      <a:pt x="52" y="136"/>
                    </a:lnTo>
                    <a:lnTo>
                      <a:pt x="74" y="140"/>
                    </a:lnTo>
                    <a:lnTo>
                      <a:pt x="100" y="142"/>
                    </a:lnTo>
                    <a:lnTo>
                      <a:pt x="128" y="140"/>
                    </a:lnTo>
                    <a:lnTo>
                      <a:pt x="158" y="136"/>
                    </a:lnTo>
                    <a:lnTo>
                      <a:pt x="158" y="136"/>
                    </a:lnTo>
                    <a:lnTo>
                      <a:pt x="186" y="130"/>
                    </a:lnTo>
                    <a:lnTo>
                      <a:pt x="212" y="122"/>
                    </a:lnTo>
                    <a:lnTo>
                      <a:pt x="236" y="110"/>
                    </a:lnTo>
                    <a:lnTo>
                      <a:pt x="256" y="98"/>
                    </a:lnTo>
                    <a:lnTo>
                      <a:pt x="272" y="86"/>
                    </a:lnTo>
                    <a:lnTo>
                      <a:pt x="282" y="72"/>
                    </a:lnTo>
                    <a:lnTo>
                      <a:pt x="286" y="64"/>
                    </a:lnTo>
                    <a:lnTo>
                      <a:pt x="288" y="58"/>
                    </a:lnTo>
                    <a:lnTo>
                      <a:pt x="290" y="52"/>
                    </a:lnTo>
                    <a:lnTo>
                      <a:pt x="288" y="44"/>
                    </a:lnTo>
                    <a:lnTo>
                      <a:pt x="288" y="44"/>
                    </a:lnTo>
                    <a:lnTo>
                      <a:pt x="286" y="38"/>
                    </a:lnTo>
                    <a:lnTo>
                      <a:pt x="284" y="32"/>
                    </a:lnTo>
                    <a:lnTo>
                      <a:pt x="278" y="26"/>
                    </a:lnTo>
                    <a:lnTo>
                      <a:pt x="272" y="20"/>
                    </a:lnTo>
                    <a:lnTo>
                      <a:pt x="258" y="12"/>
                    </a:lnTo>
                    <a:lnTo>
                      <a:pt x="238" y="6"/>
                    </a:lnTo>
                    <a:lnTo>
                      <a:pt x="216" y="2"/>
                    </a:lnTo>
                    <a:lnTo>
                      <a:pt x="190"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2" name="ïŝļïḍè">
                <a:extLst>
                  <a:ext uri="{FF2B5EF4-FFF2-40B4-BE49-F238E27FC236}">
                    <a16:creationId xmlns:a16="http://schemas.microsoft.com/office/drawing/2014/main" id="{FBB94A0D-6092-41C5-BF32-BC80C6E81DF2}"/>
                  </a:ext>
                </a:extLst>
              </p:cNvPr>
              <p:cNvSpPr/>
              <p:nvPr/>
            </p:nvSpPr>
            <p:spPr bwMode="auto">
              <a:xfrm>
                <a:off x="7680325" y="4613275"/>
                <a:ext cx="400050" cy="168275"/>
              </a:xfrm>
              <a:custGeom>
                <a:avLst/>
                <a:gdLst>
                  <a:gd name="T0" fmla="*/ 118 w 252"/>
                  <a:gd name="T1" fmla="*/ 6 h 106"/>
                  <a:gd name="T2" fmla="*/ 118 w 252"/>
                  <a:gd name="T3" fmla="*/ 6 h 106"/>
                  <a:gd name="T4" fmla="*/ 94 w 252"/>
                  <a:gd name="T5" fmla="*/ 10 h 106"/>
                  <a:gd name="T6" fmla="*/ 70 w 252"/>
                  <a:gd name="T7" fmla="*/ 18 h 106"/>
                  <a:gd name="T8" fmla="*/ 48 w 252"/>
                  <a:gd name="T9" fmla="*/ 28 h 106"/>
                  <a:gd name="T10" fmla="*/ 26 w 252"/>
                  <a:gd name="T11" fmla="*/ 40 h 106"/>
                  <a:gd name="T12" fmla="*/ 26 w 252"/>
                  <a:gd name="T13" fmla="*/ 40 h 106"/>
                  <a:gd name="T14" fmla="*/ 18 w 252"/>
                  <a:gd name="T15" fmla="*/ 48 h 106"/>
                  <a:gd name="T16" fmla="*/ 10 w 252"/>
                  <a:gd name="T17" fmla="*/ 56 h 106"/>
                  <a:gd name="T18" fmla="*/ 2 w 252"/>
                  <a:gd name="T19" fmla="*/ 66 h 106"/>
                  <a:gd name="T20" fmla="*/ 0 w 252"/>
                  <a:gd name="T21" fmla="*/ 72 h 106"/>
                  <a:gd name="T22" fmla="*/ 0 w 252"/>
                  <a:gd name="T23" fmla="*/ 76 h 106"/>
                  <a:gd name="T24" fmla="*/ 0 w 252"/>
                  <a:gd name="T25" fmla="*/ 76 h 106"/>
                  <a:gd name="T26" fmla="*/ 2 w 252"/>
                  <a:gd name="T27" fmla="*/ 82 h 106"/>
                  <a:gd name="T28" fmla="*/ 6 w 252"/>
                  <a:gd name="T29" fmla="*/ 86 h 106"/>
                  <a:gd name="T30" fmla="*/ 16 w 252"/>
                  <a:gd name="T31" fmla="*/ 92 h 106"/>
                  <a:gd name="T32" fmla="*/ 28 w 252"/>
                  <a:gd name="T33" fmla="*/ 98 h 106"/>
                  <a:gd name="T34" fmla="*/ 38 w 252"/>
                  <a:gd name="T35" fmla="*/ 100 h 106"/>
                  <a:gd name="T36" fmla="*/ 38 w 252"/>
                  <a:gd name="T37" fmla="*/ 100 h 106"/>
                  <a:gd name="T38" fmla="*/ 62 w 252"/>
                  <a:gd name="T39" fmla="*/ 104 h 106"/>
                  <a:gd name="T40" fmla="*/ 86 w 252"/>
                  <a:gd name="T41" fmla="*/ 106 h 106"/>
                  <a:gd name="T42" fmla="*/ 112 w 252"/>
                  <a:gd name="T43" fmla="*/ 104 h 106"/>
                  <a:gd name="T44" fmla="*/ 136 w 252"/>
                  <a:gd name="T45" fmla="*/ 100 h 106"/>
                  <a:gd name="T46" fmla="*/ 136 w 252"/>
                  <a:gd name="T47" fmla="*/ 100 h 106"/>
                  <a:gd name="T48" fmla="*/ 158 w 252"/>
                  <a:gd name="T49" fmla="*/ 96 h 106"/>
                  <a:gd name="T50" fmla="*/ 182 w 252"/>
                  <a:gd name="T51" fmla="*/ 88 h 106"/>
                  <a:gd name="T52" fmla="*/ 206 w 252"/>
                  <a:gd name="T53" fmla="*/ 78 h 106"/>
                  <a:gd name="T54" fmla="*/ 226 w 252"/>
                  <a:gd name="T55" fmla="*/ 66 h 106"/>
                  <a:gd name="T56" fmla="*/ 226 w 252"/>
                  <a:gd name="T57" fmla="*/ 66 h 106"/>
                  <a:gd name="T58" fmla="*/ 234 w 252"/>
                  <a:gd name="T59" fmla="*/ 58 h 106"/>
                  <a:gd name="T60" fmla="*/ 244 w 252"/>
                  <a:gd name="T61" fmla="*/ 50 h 106"/>
                  <a:gd name="T62" fmla="*/ 250 w 252"/>
                  <a:gd name="T63" fmla="*/ 40 h 106"/>
                  <a:gd name="T64" fmla="*/ 252 w 252"/>
                  <a:gd name="T65" fmla="*/ 34 h 106"/>
                  <a:gd name="T66" fmla="*/ 252 w 252"/>
                  <a:gd name="T67" fmla="*/ 30 h 106"/>
                  <a:gd name="T68" fmla="*/ 252 w 252"/>
                  <a:gd name="T69" fmla="*/ 30 h 106"/>
                  <a:gd name="T70" fmla="*/ 250 w 252"/>
                  <a:gd name="T71" fmla="*/ 24 h 106"/>
                  <a:gd name="T72" fmla="*/ 248 w 252"/>
                  <a:gd name="T73" fmla="*/ 20 h 106"/>
                  <a:gd name="T74" fmla="*/ 236 w 252"/>
                  <a:gd name="T75" fmla="*/ 14 h 106"/>
                  <a:gd name="T76" fmla="*/ 226 w 252"/>
                  <a:gd name="T77" fmla="*/ 8 h 106"/>
                  <a:gd name="T78" fmla="*/ 216 w 252"/>
                  <a:gd name="T79" fmla="*/ 6 h 106"/>
                  <a:gd name="T80" fmla="*/ 216 w 252"/>
                  <a:gd name="T81" fmla="*/ 6 h 106"/>
                  <a:gd name="T82" fmla="*/ 192 w 252"/>
                  <a:gd name="T83" fmla="*/ 2 h 106"/>
                  <a:gd name="T84" fmla="*/ 166 w 252"/>
                  <a:gd name="T85" fmla="*/ 0 h 106"/>
                  <a:gd name="T86" fmla="*/ 142 w 252"/>
                  <a:gd name="T87" fmla="*/ 2 h 106"/>
                  <a:gd name="T88" fmla="*/ 118 w 252"/>
                  <a:gd name="T89" fmla="*/ 6 h 106"/>
                  <a:gd name="T90" fmla="*/ 118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8" y="6"/>
                    </a:moveTo>
                    <a:lnTo>
                      <a:pt x="118" y="6"/>
                    </a:lnTo>
                    <a:lnTo>
                      <a:pt x="94" y="10"/>
                    </a:lnTo>
                    <a:lnTo>
                      <a:pt x="70" y="18"/>
                    </a:lnTo>
                    <a:lnTo>
                      <a:pt x="48" y="28"/>
                    </a:lnTo>
                    <a:lnTo>
                      <a:pt x="26" y="40"/>
                    </a:lnTo>
                    <a:lnTo>
                      <a:pt x="26" y="40"/>
                    </a:lnTo>
                    <a:lnTo>
                      <a:pt x="18" y="48"/>
                    </a:lnTo>
                    <a:lnTo>
                      <a:pt x="10" y="56"/>
                    </a:lnTo>
                    <a:lnTo>
                      <a:pt x="2" y="66"/>
                    </a:lnTo>
                    <a:lnTo>
                      <a:pt x="0" y="72"/>
                    </a:lnTo>
                    <a:lnTo>
                      <a:pt x="0" y="76"/>
                    </a:lnTo>
                    <a:lnTo>
                      <a:pt x="0" y="76"/>
                    </a:lnTo>
                    <a:lnTo>
                      <a:pt x="2" y="82"/>
                    </a:lnTo>
                    <a:lnTo>
                      <a:pt x="6" y="86"/>
                    </a:lnTo>
                    <a:lnTo>
                      <a:pt x="16" y="92"/>
                    </a:lnTo>
                    <a:lnTo>
                      <a:pt x="28" y="98"/>
                    </a:lnTo>
                    <a:lnTo>
                      <a:pt x="38" y="100"/>
                    </a:lnTo>
                    <a:lnTo>
                      <a:pt x="38" y="100"/>
                    </a:lnTo>
                    <a:lnTo>
                      <a:pt x="62" y="104"/>
                    </a:lnTo>
                    <a:lnTo>
                      <a:pt x="86" y="106"/>
                    </a:lnTo>
                    <a:lnTo>
                      <a:pt x="112" y="104"/>
                    </a:lnTo>
                    <a:lnTo>
                      <a:pt x="136" y="100"/>
                    </a:lnTo>
                    <a:lnTo>
                      <a:pt x="136" y="100"/>
                    </a:lnTo>
                    <a:lnTo>
                      <a:pt x="158" y="96"/>
                    </a:lnTo>
                    <a:lnTo>
                      <a:pt x="182" y="88"/>
                    </a:lnTo>
                    <a:lnTo>
                      <a:pt x="206" y="78"/>
                    </a:lnTo>
                    <a:lnTo>
                      <a:pt x="226" y="66"/>
                    </a:lnTo>
                    <a:lnTo>
                      <a:pt x="226" y="66"/>
                    </a:lnTo>
                    <a:lnTo>
                      <a:pt x="234" y="58"/>
                    </a:lnTo>
                    <a:lnTo>
                      <a:pt x="244" y="50"/>
                    </a:lnTo>
                    <a:lnTo>
                      <a:pt x="250" y="40"/>
                    </a:lnTo>
                    <a:lnTo>
                      <a:pt x="252" y="34"/>
                    </a:lnTo>
                    <a:lnTo>
                      <a:pt x="252" y="30"/>
                    </a:lnTo>
                    <a:lnTo>
                      <a:pt x="252" y="30"/>
                    </a:lnTo>
                    <a:lnTo>
                      <a:pt x="250" y="24"/>
                    </a:lnTo>
                    <a:lnTo>
                      <a:pt x="248" y="20"/>
                    </a:lnTo>
                    <a:lnTo>
                      <a:pt x="236" y="14"/>
                    </a:lnTo>
                    <a:lnTo>
                      <a:pt x="226" y="8"/>
                    </a:lnTo>
                    <a:lnTo>
                      <a:pt x="216" y="6"/>
                    </a:lnTo>
                    <a:lnTo>
                      <a:pt x="216" y="6"/>
                    </a:lnTo>
                    <a:lnTo>
                      <a:pt x="192" y="2"/>
                    </a:lnTo>
                    <a:lnTo>
                      <a:pt x="166" y="0"/>
                    </a:lnTo>
                    <a:lnTo>
                      <a:pt x="142" y="2"/>
                    </a:lnTo>
                    <a:lnTo>
                      <a:pt x="118" y="6"/>
                    </a:lnTo>
                    <a:lnTo>
                      <a:pt x="118"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3" name="ïṧlïḋè">
                <a:extLst>
                  <a:ext uri="{FF2B5EF4-FFF2-40B4-BE49-F238E27FC236}">
                    <a16:creationId xmlns:a16="http://schemas.microsoft.com/office/drawing/2014/main" id="{431F0725-0EAC-4B33-9D19-92A2D3ACFEBE}"/>
                  </a:ext>
                </a:extLst>
              </p:cNvPr>
              <p:cNvSpPr/>
              <p:nvPr/>
            </p:nvSpPr>
            <p:spPr bwMode="auto">
              <a:xfrm>
                <a:off x="7654925" y="4667250"/>
                <a:ext cx="466725" cy="193675"/>
              </a:xfrm>
              <a:custGeom>
                <a:avLst/>
                <a:gdLst>
                  <a:gd name="T0" fmla="*/ 266 w 294"/>
                  <a:gd name="T1" fmla="*/ 34 h 122"/>
                  <a:gd name="T2" fmla="*/ 242 w 294"/>
                  <a:gd name="T3" fmla="*/ 52 h 122"/>
                  <a:gd name="T4" fmla="*/ 218 w 294"/>
                  <a:gd name="T5" fmla="*/ 64 h 122"/>
                  <a:gd name="T6" fmla="*/ 192 w 294"/>
                  <a:gd name="T7" fmla="*/ 74 h 122"/>
                  <a:gd name="T8" fmla="*/ 166 w 294"/>
                  <a:gd name="T9" fmla="*/ 80 h 122"/>
                  <a:gd name="T10" fmla="*/ 154 w 294"/>
                  <a:gd name="T11" fmla="*/ 82 h 122"/>
                  <a:gd name="T12" fmla="*/ 140 w 294"/>
                  <a:gd name="T13" fmla="*/ 86 h 122"/>
                  <a:gd name="T14" fmla="*/ 114 w 294"/>
                  <a:gd name="T15" fmla="*/ 88 h 122"/>
                  <a:gd name="T16" fmla="*/ 86 w 294"/>
                  <a:gd name="T17" fmla="*/ 88 h 122"/>
                  <a:gd name="T18" fmla="*/ 60 w 294"/>
                  <a:gd name="T19" fmla="*/ 86 h 122"/>
                  <a:gd name="T20" fmla="*/ 44 w 294"/>
                  <a:gd name="T21" fmla="*/ 82 h 122"/>
                  <a:gd name="T22" fmla="*/ 30 w 294"/>
                  <a:gd name="T23" fmla="*/ 78 h 122"/>
                  <a:gd name="T24" fmla="*/ 12 w 294"/>
                  <a:gd name="T25" fmla="*/ 68 h 122"/>
                  <a:gd name="T26" fmla="*/ 0 w 294"/>
                  <a:gd name="T27" fmla="*/ 54 h 122"/>
                  <a:gd name="T28" fmla="*/ 6 w 294"/>
                  <a:gd name="T29" fmla="*/ 90 h 122"/>
                  <a:gd name="T30" fmla="*/ 12 w 294"/>
                  <a:gd name="T31" fmla="*/ 96 h 122"/>
                  <a:gd name="T32" fmla="*/ 26 w 294"/>
                  <a:gd name="T33" fmla="*/ 106 h 122"/>
                  <a:gd name="T34" fmla="*/ 36 w 294"/>
                  <a:gd name="T35" fmla="*/ 112 h 122"/>
                  <a:gd name="T36" fmla="*/ 66 w 294"/>
                  <a:gd name="T37" fmla="*/ 120 h 122"/>
                  <a:gd name="T38" fmla="*/ 94 w 294"/>
                  <a:gd name="T39" fmla="*/ 122 h 122"/>
                  <a:gd name="T40" fmla="*/ 120 w 294"/>
                  <a:gd name="T41" fmla="*/ 122 h 122"/>
                  <a:gd name="T42" fmla="*/ 146 w 294"/>
                  <a:gd name="T43" fmla="*/ 120 h 122"/>
                  <a:gd name="T44" fmla="*/ 160 w 294"/>
                  <a:gd name="T45" fmla="*/ 118 h 122"/>
                  <a:gd name="T46" fmla="*/ 174 w 294"/>
                  <a:gd name="T47" fmla="*/ 114 h 122"/>
                  <a:gd name="T48" fmla="*/ 198 w 294"/>
                  <a:gd name="T49" fmla="*/ 108 h 122"/>
                  <a:gd name="T50" fmla="*/ 224 w 294"/>
                  <a:gd name="T51" fmla="*/ 98 h 122"/>
                  <a:gd name="T52" fmla="*/ 248 w 294"/>
                  <a:gd name="T53" fmla="*/ 86 h 122"/>
                  <a:gd name="T54" fmla="*/ 262 w 294"/>
                  <a:gd name="T55" fmla="*/ 76 h 122"/>
                  <a:gd name="T56" fmla="*/ 272 w 294"/>
                  <a:gd name="T57" fmla="*/ 68 h 122"/>
                  <a:gd name="T58" fmla="*/ 286 w 294"/>
                  <a:gd name="T59" fmla="*/ 52 h 122"/>
                  <a:gd name="T60" fmla="*/ 294 w 294"/>
                  <a:gd name="T61" fmla="*/ 36 h 122"/>
                  <a:gd name="T62" fmla="*/ 288 w 294"/>
                  <a:gd name="T63" fmla="*/ 0 h 122"/>
                  <a:gd name="T64" fmla="*/ 286 w 294"/>
                  <a:gd name="T65" fmla="*/ 10 h 122"/>
                  <a:gd name="T66" fmla="*/ 274 w 294"/>
                  <a:gd name="T67" fmla="*/ 26 h 122"/>
                  <a:gd name="T68" fmla="*/ 266 w 294"/>
                  <a:gd name="T69"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4"/>
                    </a:moveTo>
                    <a:lnTo>
                      <a:pt x="266" y="34"/>
                    </a:lnTo>
                    <a:lnTo>
                      <a:pt x="256" y="42"/>
                    </a:lnTo>
                    <a:lnTo>
                      <a:pt x="242" y="52"/>
                    </a:lnTo>
                    <a:lnTo>
                      <a:pt x="242" y="52"/>
                    </a:lnTo>
                    <a:lnTo>
                      <a:pt x="218" y="64"/>
                    </a:lnTo>
                    <a:lnTo>
                      <a:pt x="218" y="64"/>
                    </a:lnTo>
                    <a:lnTo>
                      <a:pt x="192" y="74"/>
                    </a:lnTo>
                    <a:lnTo>
                      <a:pt x="192" y="74"/>
                    </a:lnTo>
                    <a:lnTo>
                      <a:pt x="166" y="80"/>
                    </a:lnTo>
                    <a:lnTo>
                      <a:pt x="166" y="80"/>
                    </a:lnTo>
                    <a:lnTo>
                      <a:pt x="154" y="82"/>
                    </a:lnTo>
                    <a:lnTo>
                      <a:pt x="154" y="82"/>
                    </a:lnTo>
                    <a:lnTo>
                      <a:pt x="140" y="86"/>
                    </a:lnTo>
                    <a:lnTo>
                      <a:pt x="140" y="86"/>
                    </a:lnTo>
                    <a:lnTo>
                      <a:pt x="114" y="88"/>
                    </a:lnTo>
                    <a:lnTo>
                      <a:pt x="114" y="88"/>
                    </a:lnTo>
                    <a:lnTo>
                      <a:pt x="86" y="88"/>
                    </a:lnTo>
                    <a:lnTo>
                      <a:pt x="86" y="88"/>
                    </a:lnTo>
                    <a:lnTo>
                      <a:pt x="60" y="86"/>
                    </a:lnTo>
                    <a:lnTo>
                      <a:pt x="60" y="86"/>
                    </a:lnTo>
                    <a:lnTo>
                      <a:pt x="44" y="82"/>
                    </a:lnTo>
                    <a:lnTo>
                      <a:pt x="30" y="78"/>
                    </a:lnTo>
                    <a:lnTo>
                      <a:pt x="30" y="78"/>
                    </a:lnTo>
                    <a:lnTo>
                      <a:pt x="20" y="74"/>
                    </a:lnTo>
                    <a:lnTo>
                      <a:pt x="12" y="68"/>
                    </a:lnTo>
                    <a:lnTo>
                      <a:pt x="4" y="62"/>
                    </a:lnTo>
                    <a:lnTo>
                      <a:pt x="0" y="54"/>
                    </a:lnTo>
                    <a:lnTo>
                      <a:pt x="0" y="54"/>
                    </a:lnTo>
                    <a:lnTo>
                      <a:pt x="6" y="90"/>
                    </a:lnTo>
                    <a:lnTo>
                      <a:pt x="6" y="90"/>
                    </a:lnTo>
                    <a:lnTo>
                      <a:pt x="12" y="96"/>
                    </a:lnTo>
                    <a:lnTo>
                      <a:pt x="18" y="102"/>
                    </a:lnTo>
                    <a:lnTo>
                      <a:pt x="26" y="106"/>
                    </a:lnTo>
                    <a:lnTo>
                      <a:pt x="36" y="112"/>
                    </a:lnTo>
                    <a:lnTo>
                      <a:pt x="36" y="112"/>
                    </a:lnTo>
                    <a:lnTo>
                      <a:pt x="50" y="116"/>
                    </a:lnTo>
                    <a:lnTo>
                      <a:pt x="66" y="120"/>
                    </a:lnTo>
                    <a:lnTo>
                      <a:pt x="66" y="120"/>
                    </a:lnTo>
                    <a:lnTo>
                      <a:pt x="94" y="122"/>
                    </a:lnTo>
                    <a:lnTo>
                      <a:pt x="94" y="122"/>
                    </a:lnTo>
                    <a:lnTo>
                      <a:pt x="120" y="122"/>
                    </a:lnTo>
                    <a:lnTo>
                      <a:pt x="120" y="122"/>
                    </a:lnTo>
                    <a:lnTo>
                      <a:pt x="146" y="120"/>
                    </a:lnTo>
                    <a:lnTo>
                      <a:pt x="146" y="120"/>
                    </a:lnTo>
                    <a:lnTo>
                      <a:pt x="160" y="118"/>
                    </a:lnTo>
                    <a:lnTo>
                      <a:pt x="160" y="118"/>
                    </a:lnTo>
                    <a:lnTo>
                      <a:pt x="174" y="114"/>
                    </a:lnTo>
                    <a:lnTo>
                      <a:pt x="174" y="114"/>
                    </a:lnTo>
                    <a:lnTo>
                      <a:pt x="198" y="108"/>
                    </a:lnTo>
                    <a:lnTo>
                      <a:pt x="198" y="108"/>
                    </a:lnTo>
                    <a:lnTo>
                      <a:pt x="224" y="98"/>
                    </a:lnTo>
                    <a:lnTo>
                      <a:pt x="224" y="98"/>
                    </a:lnTo>
                    <a:lnTo>
                      <a:pt x="248" y="86"/>
                    </a:lnTo>
                    <a:lnTo>
                      <a:pt x="248" y="86"/>
                    </a:lnTo>
                    <a:lnTo>
                      <a:pt x="262" y="76"/>
                    </a:lnTo>
                    <a:lnTo>
                      <a:pt x="272" y="68"/>
                    </a:lnTo>
                    <a:lnTo>
                      <a:pt x="272" y="68"/>
                    </a:lnTo>
                    <a:lnTo>
                      <a:pt x="280" y="60"/>
                    </a:lnTo>
                    <a:lnTo>
                      <a:pt x="286" y="52"/>
                    </a:lnTo>
                    <a:lnTo>
                      <a:pt x="292" y="44"/>
                    </a:lnTo>
                    <a:lnTo>
                      <a:pt x="294" y="36"/>
                    </a:lnTo>
                    <a:lnTo>
                      <a:pt x="294" y="36"/>
                    </a:lnTo>
                    <a:lnTo>
                      <a:pt x="288" y="0"/>
                    </a:lnTo>
                    <a:lnTo>
                      <a:pt x="288" y="0"/>
                    </a:lnTo>
                    <a:lnTo>
                      <a:pt x="286" y="10"/>
                    </a:lnTo>
                    <a:lnTo>
                      <a:pt x="280" y="18"/>
                    </a:lnTo>
                    <a:lnTo>
                      <a:pt x="274" y="26"/>
                    </a:lnTo>
                    <a:lnTo>
                      <a:pt x="266" y="34"/>
                    </a:lnTo>
                    <a:lnTo>
                      <a:pt x="266" y="34"/>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4" name="ïṧľíďè">
                <a:extLst>
                  <a:ext uri="{FF2B5EF4-FFF2-40B4-BE49-F238E27FC236}">
                    <a16:creationId xmlns:a16="http://schemas.microsoft.com/office/drawing/2014/main" id="{35D1211D-F05D-44BC-AD39-49CD39FFB1B3}"/>
                  </a:ext>
                </a:extLst>
              </p:cNvPr>
              <p:cNvSpPr/>
              <p:nvPr/>
            </p:nvSpPr>
            <p:spPr bwMode="auto">
              <a:xfrm>
                <a:off x="7781925" y="4635500"/>
                <a:ext cx="184150" cy="114300"/>
              </a:xfrm>
              <a:custGeom>
                <a:avLst/>
                <a:gdLst>
                  <a:gd name="T0" fmla="*/ 110 w 116"/>
                  <a:gd name="T1" fmla="*/ 66 h 72"/>
                  <a:gd name="T2" fmla="*/ 98 w 116"/>
                  <a:gd name="T3" fmla="*/ 60 h 72"/>
                  <a:gd name="T4" fmla="*/ 82 w 116"/>
                  <a:gd name="T5" fmla="*/ 68 h 72"/>
                  <a:gd name="T6" fmla="*/ 72 w 116"/>
                  <a:gd name="T7" fmla="*/ 72 h 72"/>
                  <a:gd name="T8" fmla="*/ 62 w 116"/>
                  <a:gd name="T9" fmla="*/ 72 h 72"/>
                  <a:gd name="T10" fmla="*/ 44 w 116"/>
                  <a:gd name="T11" fmla="*/ 68 h 72"/>
                  <a:gd name="T12" fmla="*/ 54 w 116"/>
                  <a:gd name="T13" fmla="*/ 56 h 72"/>
                  <a:gd name="T14" fmla="*/ 64 w 116"/>
                  <a:gd name="T15" fmla="*/ 58 h 72"/>
                  <a:gd name="T16" fmla="*/ 72 w 116"/>
                  <a:gd name="T17" fmla="*/ 60 h 72"/>
                  <a:gd name="T18" fmla="*/ 90 w 116"/>
                  <a:gd name="T19" fmla="*/ 54 h 72"/>
                  <a:gd name="T20" fmla="*/ 74 w 116"/>
                  <a:gd name="T21" fmla="*/ 44 h 72"/>
                  <a:gd name="T22" fmla="*/ 58 w 116"/>
                  <a:gd name="T23" fmla="*/ 36 h 72"/>
                  <a:gd name="T24" fmla="*/ 38 w 116"/>
                  <a:gd name="T25" fmla="*/ 44 h 72"/>
                  <a:gd name="T26" fmla="*/ 28 w 116"/>
                  <a:gd name="T27" fmla="*/ 44 h 72"/>
                  <a:gd name="T28" fmla="*/ 20 w 116"/>
                  <a:gd name="T29" fmla="*/ 46 h 72"/>
                  <a:gd name="T30" fmla="*/ 6 w 116"/>
                  <a:gd name="T31" fmla="*/ 42 h 72"/>
                  <a:gd name="T32" fmla="*/ 2 w 116"/>
                  <a:gd name="T33" fmla="*/ 38 h 72"/>
                  <a:gd name="T34" fmla="*/ 0 w 116"/>
                  <a:gd name="T35" fmla="*/ 30 h 72"/>
                  <a:gd name="T36" fmla="*/ 2 w 116"/>
                  <a:gd name="T37" fmla="*/ 24 h 72"/>
                  <a:gd name="T38" fmla="*/ 16 w 116"/>
                  <a:gd name="T39" fmla="*/ 10 h 72"/>
                  <a:gd name="T40" fmla="*/ 12 w 116"/>
                  <a:gd name="T41" fmla="*/ 8 h 72"/>
                  <a:gd name="T42" fmla="*/ 18 w 116"/>
                  <a:gd name="T43" fmla="*/ 4 h 72"/>
                  <a:gd name="T44" fmla="*/ 24 w 116"/>
                  <a:gd name="T45" fmla="*/ 6 h 72"/>
                  <a:gd name="T46" fmla="*/ 34 w 116"/>
                  <a:gd name="T47" fmla="*/ 2 h 72"/>
                  <a:gd name="T48" fmla="*/ 44 w 116"/>
                  <a:gd name="T49" fmla="*/ 0 h 72"/>
                  <a:gd name="T50" fmla="*/ 64 w 116"/>
                  <a:gd name="T51" fmla="*/ 2 h 72"/>
                  <a:gd name="T52" fmla="*/ 56 w 116"/>
                  <a:gd name="T53" fmla="*/ 10 h 72"/>
                  <a:gd name="T54" fmla="*/ 48 w 116"/>
                  <a:gd name="T55" fmla="*/ 8 h 72"/>
                  <a:gd name="T56" fmla="*/ 42 w 116"/>
                  <a:gd name="T57" fmla="*/ 8 h 72"/>
                  <a:gd name="T58" fmla="*/ 30 w 116"/>
                  <a:gd name="T59" fmla="*/ 10 h 72"/>
                  <a:gd name="T60" fmla="*/ 44 w 116"/>
                  <a:gd name="T61" fmla="*/ 18 h 72"/>
                  <a:gd name="T62" fmla="*/ 56 w 116"/>
                  <a:gd name="T63" fmla="*/ 26 h 72"/>
                  <a:gd name="T64" fmla="*/ 70 w 116"/>
                  <a:gd name="T65" fmla="*/ 20 h 72"/>
                  <a:gd name="T66" fmla="*/ 82 w 116"/>
                  <a:gd name="T67" fmla="*/ 16 h 72"/>
                  <a:gd name="T68" fmla="*/ 94 w 116"/>
                  <a:gd name="T69" fmla="*/ 18 h 72"/>
                  <a:gd name="T70" fmla="*/ 104 w 116"/>
                  <a:gd name="T71" fmla="*/ 20 h 72"/>
                  <a:gd name="T72" fmla="*/ 114 w 116"/>
                  <a:gd name="T73" fmla="*/ 30 h 72"/>
                  <a:gd name="T74" fmla="*/ 114 w 116"/>
                  <a:gd name="T75" fmla="*/ 34 h 72"/>
                  <a:gd name="T76" fmla="*/ 112 w 116"/>
                  <a:gd name="T77" fmla="*/ 44 h 72"/>
                  <a:gd name="T78" fmla="*/ 104 w 116"/>
                  <a:gd name="T79" fmla="*/ 54 h 72"/>
                  <a:gd name="T80" fmla="*/ 116 w 116"/>
                  <a:gd name="T81" fmla="*/ 60 h 72"/>
                  <a:gd name="T82" fmla="*/ 110 w 116"/>
                  <a:gd name="T83" fmla="*/ 66 h 72"/>
                  <a:gd name="T84" fmla="*/ 24 w 116"/>
                  <a:gd name="T85" fmla="*/ 14 h 72"/>
                  <a:gd name="T86" fmla="*/ 18 w 116"/>
                  <a:gd name="T87" fmla="*/ 20 h 72"/>
                  <a:gd name="T88" fmla="*/ 16 w 116"/>
                  <a:gd name="T89" fmla="*/ 24 h 72"/>
                  <a:gd name="T90" fmla="*/ 20 w 116"/>
                  <a:gd name="T91" fmla="*/ 32 h 72"/>
                  <a:gd name="T92" fmla="*/ 26 w 116"/>
                  <a:gd name="T93" fmla="*/ 34 h 72"/>
                  <a:gd name="T94" fmla="*/ 32 w 116"/>
                  <a:gd name="T95" fmla="*/ 34 h 72"/>
                  <a:gd name="T96" fmla="*/ 48 w 116"/>
                  <a:gd name="T97" fmla="*/ 30 h 72"/>
                  <a:gd name="T98" fmla="*/ 36 w 116"/>
                  <a:gd name="T99" fmla="*/ 22 h 72"/>
                  <a:gd name="T100" fmla="*/ 24 w 116"/>
                  <a:gd name="T101" fmla="*/ 14 h 72"/>
                  <a:gd name="T102" fmla="*/ 96 w 116"/>
                  <a:gd name="T103" fmla="*/ 48 h 72"/>
                  <a:gd name="T104" fmla="*/ 96 w 116"/>
                  <a:gd name="T105" fmla="*/ 48 h 72"/>
                  <a:gd name="T106" fmla="*/ 102 w 116"/>
                  <a:gd name="T107" fmla="*/ 38 h 72"/>
                  <a:gd name="T108" fmla="*/ 100 w 116"/>
                  <a:gd name="T109" fmla="*/ 32 h 72"/>
                  <a:gd name="T110" fmla="*/ 94 w 116"/>
                  <a:gd name="T111" fmla="*/ 28 h 72"/>
                  <a:gd name="T112" fmla="*/ 84 w 116"/>
                  <a:gd name="T113" fmla="*/ 26 h 72"/>
                  <a:gd name="T114" fmla="*/ 76 w 116"/>
                  <a:gd name="T115" fmla="*/ 28 h 72"/>
                  <a:gd name="T116" fmla="*/ 66 w 116"/>
                  <a:gd name="T117" fmla="*/ 32 h 72"/>
                  <a:gd name="T118" fmla="*/ 80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60"/>
                    </a:lnTo>
                    <a:lnTo>
                      <a:pt x="98" y="60"/>
                    </a:lnTo>
                    <a:lnTo>
                      <a:pt x="90" y="64"/>
                    </a:lnTo>
                    <a:lnTo>
                      <a:pt x="82" y="68"/>
                    </a:lnTo>
                    <a:lnTo>
                      <a:pt x="82" y="68"/>
                    </a:lnTo>
                    <a:lnTo>
                      <a:pt x="72" y="72"/>
                    </a:lnTo>
                    <a:lnTo>
                      <a:pt x="62" y="72"/>
                    </a:lnTo>
                    <a:lnTo>
                      <a:pt x="62" y="72"/>
                    </a:lnTo>
                    <a:lnTo>
                      <a:pt x="52" y="70"/>
                    </a:lnTo>
                    <a:lnTo>
                      <a:pt x="44" y="68"/>
                    </a:lnTo>
                    <a:lnTo>
                      <a:pt x="44" y="68"/>
                    </a:lnTo>
                    <a:lnTo>
                      <a:pt x="54" y="56"/>
                    </a:lnTo>
                    <a:lnTo>
                      <a:pt x="54" y="56"/>
                    </a:lnTo>
                    <a:lnTo>
                      <a:pt x="64" y="58"/>
                    </a:lnTo>
                    <a:lnTo>
                      <a:pt x="72" y="60"/>
                    </a:lnTo>
                    <a:lnTo>
                      <a:pt x="72" y="60"/>
                    </a:lnTo>
                    <a:lnTo>
                      <a:pt x="82" y="58"/>
                    </a:lnTo>
                    <a:lnTo>
                      <a:pt x="90" y="54"/>
                    </a:lnTo>
                    <a:lnTo>
                      <a:pt x="90" y="54"/>
                    </a:lnTo>
                    <a:lnTo>
                      <a:pt x="74" y="44"/>
                    </a:lnTo>
                    <a:lnTo>
                      <a:pt x="74" y="44"/>
                    </a:lnTo>
                    <a:lnTo>
                      <a:pt x="58" y="36"/>
                    </a:lnTo>
                    <a:lnTo>
                      <a:pt x="58" y="36"/>
                    </a:lnTo>
                    <a:lnTo>
                      <a:pt x="38" y="44"/>
                    </a:lnTo>
                    <a:lnTo>
                      <a:pt x="38" y="44"/>
                    </a:lnTo>
                    <a:lnTo>
                      <a:pt x="28" y="44"/>
                    </a:lnTo>
                    <a:lnTo>
                      <a:pt x="20" y="46"/>
                    </a:lnTo>
                    <a:lnTo>
                      <a:pt x="20" y="46"/>
                    </a:lnTo>
                    <a:lnTo>
                      <a:pt x="14" y="44"/>
                    </a:lnTo>
                    <a:lnTo>
                      <a:pt x="6" y="42"/>
                    </a:lnTo>
                    <a:lnTo>
                      <a:pt x="6" y="42"/>
                    </a:lnTo>
                    <a:lnTo>
                      <a:pt x="2" y="38"/>
                    </a:lnTo>
                    <a:lnTo>
                      <a:pt x="0" y="34"/>
                    </a:lnTo>
                    <a:lnTo>
                      <a:pt x="0" y="30"/>
                    </a:lnTo>
                    <a:lnTo>
                      <a:pt x="2" y="24"/>
                    </a:lnTo>
                    <a:lnTo>
                      <a:pt x="2" y="24"/>
                    </a:lnTo>
                    <a:lnTo>
                      <a:pt x="6" y="18"/>
                    </a:lnTo>
                    <a:lnTo>
                      <a:pt x="16" y="10"/>
                    </a:lnTo>
                    <a:lnTo>
                      <a:pt x="16" y="10"/>
                    </a:lnTo>
                    <a:lnTo>
                      <a:pt x="12" y="8"/>
                    </a:lnTo>
                    <a:lnTo>
                      <a:pt x="12" y="8"/>
                    </a:lnTo>
                    <a:lnTo>
                      <a:pt x="18" y="4"/>
                    </a:lnTo>
                    <a:lnTo>
                      <a:pt x="18" y="4"/>
                    </a:lnTo>
                    <a:lnTo>
                      <a:pt x="24" y="6"/>
                    </a:lnTo>
                    <a:lnTo>
                      <a:pt x="24" y="6"/>
                    </a:lnTo>
                    <a:lnTo>
                      <a:pt x="34" y="2"/>
                    </a:lnTo>
                    <a:lnTo>
                      <a:pt x="44" y="0"/>
                    </a:lnTo>
                    <a:lnTo>
                      <a:pt x="44" y="0"/>
                    </a:lnTo>
                    <a:lnTo>
                      <a:pt x="54" y="0"/>
                    </a:lnTo>
                    <a:lnTo>
                      <a:pt x="64" y="2"/>
                    </a:lnTo>
                    <a:lnTo>
                      <a:pt x="64" y="2"/>
                    </a:lnTo>
                    <a:lnTo>
                      <a:pt x="56" y="10"/>
                    </a:lnTo>
                    <a:lnTo>
                      <a:pt x="56" y="10"/>
                    </a:lnTo>
                    <a:lnTo>
                      <a:pt x="48" y="8"/>
                    </a:lnTo>
                    <a:lnTo>
                      <a:pt x="42" y="8"/>
                    </a:lnTo>
                    <a:lnTo>
                      <a:pt x="42" y="8"/>
                    </a:lnTo>
                    <a:lnTo>
                      <a:pt x="30" y="10"/>
                    </a:lnTo>
                    <a:lnTo>
                      <a:pt x="30" y="10"/>
                    </a:lnTo>
                    <a:lnTo>
                      <a:pt x="44" y="18"/>
                    </a:lnTo>
                    <a:lnTo>
                      <a:pt x="44" y="18"/>
                    </a:lnTo>
                    <a:lnTo>
                      <a:pt x="56" y="26"/>
                    </a:lnTo>
                    <a:lnTo>
                      <a:pt x="56" y="26"/>
                    </a:lnTo>
                    <a:lnTo>
                      <a:pt x="70" y="20"/>
                    </a:lnTo>
                    <a:lnTo>
                      <a:pt x="70" y="20"/>
                    </a:lnTo>
                    <a:lnTo>
                      <a:pt x="82" y="16"/>
                    </a:lnTo>
                    <a:lnTo>
                      <a:pt x="82" y="16"/>
                    </a:lnTo>
                    <a:lnTo>
                      <a:pt x="94" y="18"/>
                    </a:lnTo>
                    <a:lnTo>
                      <a:pt x="94" y="18"/>
                    </a:lnTo>
                    <a:lnTo>
                      <a:pt x="104" y="20"/>
                    </a:lnTo>
                    <a:lnTo>
                      <a:pt x="104" y="20"/>
                    </a:lnTo>
                    <a:lnTo>
                      <a:pt x="112" y="26"/>
                    </a:lnTo>
                    <a:lnTo>
                      <a:pt x="114" y="30"/>
                    </a:lnTo>
                    <a:lnTo>
                      <a:pt x="114" y="34"/>
                    </a:lnTo>
                    <a:lnTo>
                      <a:pt x="114" y="34"/>
                    </a:lnTo>
                    <a:lnTo>
                      <a:pt x="114" y="40"/>
                    </a:lnTo>
                    <a:lnTo>
                      <a:pt x="112" y="44"/>
                    </a:lnTo>
                    <a:lnTo>
                      <a:pt x="104" y="54"/>
                    </a:lnTo>
                    <a:lnTo>
                      <a:pt x="104" y="54"/>
                    </a:lnTo>
                    <a:lnTo>
                      <a:pt x="116" y="60"/>
                    </a:lnTo>
                    <a:lnTo>
                      <a:pt x="116" y="60"/>
                    </a:lnTo>
                    <a:lnTo>
                      <a:pt x="110" y="66"/>
                    </a:lnTo>
                    <a:lnTo>
                      <a:pt x="110" y="66"/>
                    </a:lnTo>
                    <a:close/>
                    <a:moveTo>
                      <a:pt x="24" y="14"/>
                    </a:moveTo>
                    <a:lnTo>
                      <a:pt x="24" y="14"/>
                    </a:lnTo>
                    <a:lnTo>
                      <a:pt x="24" y="14"/>
                    </a:lnTo>
                    <a:lnTo>
                      <a:pt x="18" y="20"/>
                    </a:lnTo>
                    <a:lnTo>
                      <a:pt x="16" y="24"/>
                    </a:lnTo>
                    <a:lnTo>
                      <a:pt x="16" y="24"/>
                    </a:lnTo>
                    <a:lnTo>
                      <a:pt x="16" y="28"/>
                    </a:lnTo>
                    <a:lnTo>
                      <a:pt x="20" y="32"/>
                    </a:lnTo>
                    <a:lnTo>
                      <a:pt x="20" y="32"/>
                    </a:lnTo>
                    <a:lnTo>
                      <a:pt x="26" y="34"/>
                    </a:lnTo>
                    <a:lnTo>
                      <a:pt x="32" y="34"/>
                    </a:lnTo>
                    <a:lnTo>
                      <a:pt x="32" y="34"/>
                    </a:lnTo>
                    <a:lnTo>
                      <a:pt x="40" y="34"/>
                    </a:lnTo>
                    <a:lnTo>
                      <a:pt x="48" y="30"/>
                    </a:lnTo>
                    <a:lnTo>
                      <a:pt x="48" y="30"/>
                    </a:lnTo>
                    <a:lnTo>
                      <a:pt x="36" y="22"/>
                    </a:lnTo>
                    <a:lnTo>
                      <a:pt x="36" y="22"/>
                    </a:lnTo>
                    <a:lnTo>
                      <a:pt x="24" y="14"/>
                    </a:lnTo>
                    <a:lnTo>
                      <a:pt x="24" y="14"/>
                    </a:lnTo>
                    <a:close/>
                    <a:moveTo>
                      <a:pt x="96" y="48"/>
                    </a:moveTo>
                    <a:lnTo>
                      <a:pt x="96" y="48"/>
                    </a:lnTo>
                    <a:lnTo>
                      <a:pt x="96" y="48"/>
                    </a:lnTo>
                    <a:lnTo>
                      <a:pt x="100" y="42"/>
                    </a:lnTo>
                    <a:lnTo>
                      <a:pt x="102" y="38"/>
                    </a:lnTo>
                    <a:lnTo>
                      <a:pt x="102" y="38"/>
                    </a:lnTo>
                    <a:lnTo>
                      <a:pt x="100" y="32"/>
                    </a:lnTo>
                    <a:lnTo>
                      <a:pt x="94" y="28"/>
                    </a:lnTo>
                    <a:lnTo>
                      <a:pt x="94" y="28"/>
                    </a:lnTo>
                    <a:lnTo>
                      <a:pt x="88" y="26"/>
                    </a:lnTo>
                    <a:lnTo>
                      <a:pt x="84" y="26"/>
                    </a:lnTo>
                    <a:lnTo>
                      <a:pt x="84" y="26"/>
                    </a:lnTo>
                    <a:lnTo>
                      <a:pt x="76" y="28"/>
                    </a:lnTo>
                    <a:lnTo>
                      <a:pt x="66" y="32"/>
                    </a:lnTo>
                    <a:lnTo>
                      <a:pt x="66" y="32"/>
                    </a:lnTo>
                    <a:lnTo>
                      <a:pt x="80" y="40"/>
                    </a:lnTo>
                    <a:lnTo>
                      <a:pt x="80"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5" name="ïŝľíḓé">
                <a:extLst>
                  <a:ext uri="{FF2B5EF4-FFF2-40B4-BE49-F238E27FC236}">
                    <a16:creationId xmlns:a16="http://schemas.microsoft.com/office/drawing/2014/main" id="{07D3A944-3114-4826-A5E0-CEC4BEA31F8C}"/>
                  </a:ext>
                </a:extLst>
              </p:cNvPr>
              <p:cNvSpPr/>
              <p:nvPr/>
            </p:nvSpPr>
            <p:spPr bwMode="auto">
              <a:xfrm>
                <a:off x="7610475" y="4527550"/>
                <a:ext cx="457200" cy="225425"/>
              </a:xfrm>
              <a:custGeom>
                <a:avLst/>
                <a:gdLst>
                  <a:gd name="T0" fmla="*/ 132 w 288"/>
                  <a:gd name="T1" fmla="*/ 6 h 142"/>
                  <a:gd name="T2" fmla="*/ 132 w 288"/>
                  <a:gd name="T3" fmla="*/ 6 h 142"/>
                  <a:gd name="T4" fmla="*/ 104 w 288"/>
                  <a:gd name="T5" fmla="*/ 12 h 142"/>
                  <a:gd name="T6" fmla="*/ 78 w 288"/>
                  <a:gd name="T7" fmla="*/ 22 h 142"/>
                  <a:gd name="T8" fmla="*/ 54 w 288"/>
                  <a:gd name="T9" fmla="*/ 32 h 142"/>
                  <a:gd name="T10" fmla="*/ 34 w 288"/>
                  <a:gd name="T11" fmla="*/ 44 h 142"/>
                  <a:gd name="T12" fmla="*/ 18 w 288"/>
                  <a:gd name="T13" fmla="*/ 56 h 142"/>
                  <a:gd name="T14" fmla="*/ 8 w 288"/>
                  <a:gd name="T15" fmla="*/ 70 h 142"/>
                  <a:gd name="T16" fmla="*/ 4 w 288"/>
                  <a:gd name="T17" fmla="*/ 78 h 142"/>
                  <a:gd name="T18" fmla="*/ 2 w 288"/>
                  <a:gd name="T19" fmla="*/ 84 h 142"/>
                  <a:gd name="T20" fmla="*/ 0 w 288"/>
                  <a:gd name="T21" fmla="*/ 92 h 142"/>
                  <a:gd name="T22" fmla="*/ 0 w 288"/>
                  <a:gd name="T23" fmla="*/ 98 h 142"/>
                  <a:gd name="T24" fmla="*/ 0 w 288"/>
                  <a:gd name="T25" fmla="*/ 98 h 142"/>
                  <a:gd name="T26" fmla="*/ 2 w 288"/>
                  <a:gd name="T27" fmla="*/ 104 h 142"/>
                  <a:gd name="T28" fmla="*/ 6 w 288"/>
                  <a:gd name="T29" fmla="*/ 110 h 142"/>
                  <a:gd name="T30" fmla="*/ 10 w 288"/>
                  <a:gd name="T31" fmla="*/ 116 h 142"/>
                  <a:gd name="T32" fmla="*/ 16 w 288"/>
                  <a:gd name="T33" fmla="*/ 122 h 142"/>
                  <a:gd name="T34" fmla="*/ 32 w 288"/>
                  <a:gd name="T35" fmla="*/ 130 h 142"/>
                  <a:gd name="T36" fmla="*/ 52 w 288"/>
                  <a:gd name="T37" fmla="*/ 136 h 142"/>
                  <a:gd name="T38" fmla="*/ 74 w 288"/>
                  <a:gd name="T39" fmla="*/ 140 h 142"/>
                  <a:gd name="T40" fmla="*/ 100 w 288"/>
                  <a:gd name="T41" fmla="*/ 142 h 142"/>
                  <a:gd name="T42" fmla="*/ 128 w 288"/>
                  <a:gd name="T43" fmla="*/ 140 h 142"/>
                  <a:gd name="T44" fmla="*/ 156 w 288"/>
                  <a:gd name="T45" fmla="*/ 136 h 142"/>
                  <a:gd name="T46" fmla="*/ 156 w 288"/>
                  <a:gd name="T47" fmla="*/ 136 h 142"/>
                  <a:gd name="T48" fmla="*/ 186 w 288"/>
                  <a:gd name="T49" fmla="*/ 130 h 142"/>
                  <a:gd name="T50" fmla="*/ 212 w 288"/>
                  <a:gd name="T51" fmla="*/ 120 h 142"/>
                  <a:gd name="T52" fmla="*/ 236 w 288"/>
                  <a:gd name="T53" fmla="*/ 110 h 142"/>
                  <a:gd name="T54" fmla="*/ 254 w 288"/>
                  <a:gd name="T55" fmla="*/ 98 h 142"/>
                  <a:gd name="T56" fmla="*/ 270 w 288"/>
                  <a:gd name="T57" fmla="*/ 86 h 142"/>
                  <a:gd name="T58" fmla="*/ 282 w 288"/>
                  <a:gd name="T59" fmla="*/ 72 h 142"/>
                  <a:gd name="T60" fmla="*/ 286 w 288"/>
                  <a:gd name="T61" fmla="*/ 64 h 142"/>
                  <a:gd name="T62" fmla="*/ 288 w 288"/>
                  <a:gd name="T63" fmla="*/ 58 h 142"/>
                  <a:gd name="T64" fmla="*/ 288 w 288"/>
                  <a:gd name="T65" fmla="*/ 50 h 142"/>
                  <a:gd name="T66" fmla="*/ 288 w 288"/>
                  <a:gd name="T67" fmla="*/ 44 h 142"/>
                  <a:gd name="T68" fmla="*/ 288 w 288"/>
                  <a:gd name="T69" fmla="*/ 44 h 142"/>
                  <a:gd name="T70" fmla="*/ 286 w 288"/>
                  <a:gd name="T71" fmla="*/ 38 h 142"/>
                  <a:gd name="T72" fmla="*/ 284 w 288"/>
                  <a:gd name="T73" fmla="*/ 32 h 142"/>
                  <a:gd name="T74" fmla="*/ 278 w 288"/>
                  <a:gd name="T75" fmla="*/ 26 h 142"/>
                  <a:gd name="T76" fmla="*/ 272 w 288"/>
                  <a:gd name="T77" fmla="*/ 20 h 142"/>
                  <a:gd name="T78" fmla="*/ 256 w 288"/>
                  <a:gd name="T79" fmla="*/ 12 h 142"/>
                  <a:gd name="T80" fmla="*/ 238 w 288"/>
                  <a:gd name="T81" fmla="*/ 6 h 142"/>
                  <a:gd name="T82" fmla="*/ 214 w 288"/>
                  <a:gd name="T83" fmla="*/ 2 h 142"/>
                  <a:gd name="T84" fmla="*/ 190 w 288"/>
                  <a:gd name="T85" fmla="*/ 0 h 142"/>
                  <a:gd name="T86" fmla="*/ 162 w 288"/>
                  <a:gd name="T87" fmla="*/ 2 h 142"/>
                  <a:gd name="T88" fmla="*/ 132 w 288"/>
                  <a:gd name="T89" fmla="*/ 6 h 142"/>
                  <a:gd name="T90" fmla="*/ 132 w 288"/>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6"/>
                    </a:moveTo>
                    <a:lnTo>
                      <a:pt x="132" y="6"/>
                    </a:lnTo>
                    <a:lnTo>
                      <a:pt x="104" y="12"/>
                    </a:lnTo>
                    <a:lnTo>
                      <a:pt x="78" y="22"/>
                    </a:lnTo>
                    <a:lnTo>
                      <a:pt x="54" y="32"/>
                    </a:lnTo>
                    <a:lnTo>
                      <a:pt x="34" y="44"/>
                    </a:lnTo>
                    <a:lnTo>
                      <a:pt x="18" y="56"/>
                    </a:lnTo>
                    <a:lnTo>
                      <a:pt x="8" y="70"/>
                    </a:lnTo>
                    <a:lnTo>
                      <a:pt x="4" y="78"/>
                    </a:lnTo>
                    <a:lnTo>
                      <a:pt x="2" y="84"/>
                    </a:lnTo>
                    <a:lnTo>
                      <a:pt x="0" y="92"/>
                    </a:lnTo>
                    <a:lnTo>
                      <a:pt x="0" y="98"/>
                    </a:lnTo>
                    <a:lnTo>
                      <a:pt x="0" y="98"/>
                    </a:lnTo>
                    <a:lnTo>
                      <a:pt x="2" y="104"/>
                    </a:lnTo>
                    <a:lnTo>
                      <a:pt x="6" y="110"/>
                    </a:lnTo>
                    <a:lnTo>
                      <a:pt x="10" y="116"/>
                    </a:lnTo>
                    <a:lnTo>
                      <a:pt x="16" y="122"/>
                    </a:lnTo>
                    <a:lnTo>
                      <a:pt x="32" y="130"/>
                    </a:lnTo>
                    <a:lnTo>
                      <a:pt x="52" y="136"/>
                    </a:lnTo>
                    <a:lnTo>
                      <a:pt x="74" y="140"/>
                    </a:lnTo>
                    <a:lnTo>
                      <a:pt x="100" y="142"/>
                    </a:lnTo>
                    <a:lnTo>
                      <a:pt x="128" y="140"/>
                    </a:lnTo>
                    <a:lnTo>
                      <a:pt x="156" y="136"/>
                    </a:lnTo>
                    <a:lnTo>
                      <a:pt x="156" y="136"/>
                    </a:lnTo>
                    <a:lnTo>
                      <a:pt x="186" y="130"/>
                    </a:lnTo>
                    <a:lnTo>
                      <a:pt x="212" y="120"/>
                    </a:lnTo>
                    <a:lnTo>
                      <a:pt x="236" y="110"/>
                    </a:lnTo>
                    <a:lnTo>
                      <a:pt x="254" y="98"/>
                    </a:lnTo>
                    <a:lnTo>
                      <a:pt x="270" y="86"/>
                    </a:lnTo>
                    <a:lnTo>
                      <a:pt x="282" y="72"/>
                    </a:lnTo>
                    <a:lnTo>
                      <a:pt x="286" y="64"/>
                    </a:lnTo>
                    <a:lnTo>
                      <a:pt x="288" y="58"/>
                    </a:lnTo>
                    <a:lnTo>
                      <a:pt x="288" y="50"/>
                    </a:lnTo>
                    <a:lnTo>
                      <a:pt x="288" y="44"/>
                    </a:lnTo>
                    <a:lnTo>
                      <a:pt x="288" y="44"/>
                    </a:lnTo>
                    <a:lnTo>
                      <a:pt x="286" y="38"/>
                    </a:lnTo>
                    <a:lnTo>
                      <a:pt x="284" y="32"/>
                    </a:lnTo>
                    <a:lnTo>
                      <a:pt x="278" y="26"/>
                    </a:lnTo>
                    <a:lnTo>
                      <a:pt x="272" y="20"/>
                    </a:lnTo>
                    <a:lnTo>
                      <a:pt x="256" y="12"/>
                    </a:lnTo>
                    <a:lnTo>
                      <a:pt x="238" y="6"/>
                    </a:lnTo>
                    <a:lnTo>
                      <a:pt x="214" y="2"/>
                    </a:lnTo>
                    <a:lnTo>
                      <a:pt x="190"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6" name="ïṩļíďè">
                <a:extLst>
                  <a:ext uri="{FF2B5EF4-FFF2-40B4-BE49-F238E27FC236}">
                    <a16:creationId xmlns:a16="http://schemas.microsoft.com/office/drawing/2014/main" id="{44D4E52F-A80E-40DA-A07C-F1000C2F2313}"/>
                  </a:ext>
                </a:extLst>
              </p:cNvPr>
              <p:cNvSpPr/>
              <p:nvPr/>
            </p:nvSpPr>
            <p:spPr bwMode="auto">
              <a:xfrm>
                <a:off x="7639050" y="4546600"/>
                <a:ext cx="400050" cy="168275"/>
              </a:xfrm>
              <a:custGeom>
                <a:avLst/>
                <a:gdLst>
                  <a:gd name="T0" fmla="*/ 118 w 252"/>
                  <a:gd name="T1" fmla="*/ 6 h 106"/>
                  <a:gd name="T2" fmla="*/ 118 w 252"/>
                  <a:gd name="T3" fmla="*/ 6 h 106"/>
                  <a:gd name="T4" fmla="*/ 94 w 252"/>
                  <a:gd name="T5" fmla="*/ 10 h 106"/>
                  <a:gd name="T6" fmla="*/ 70 w 252"/>
                  <a:gd name="T7" fmla="*/ 18 h 106"/>
                  <a:gd name="T8" fmla="*/ 46 w 252"/>
                  <a:gd name="T9" fmla="*/ 28 h 106"/>
                  <a:gd name="T10" fmla="*/ 26 w 252"/>
                  <a:gd name="T11" fmla="*/ 40 h 106"/>
                  <a:gd name="T12" fmla="*/ 26 w 252"/>
                  <a:gd name="T13" fmla="*/ 40 h 106"/>
                  <a:gd name="T14" fmla="*/ 18 w 252"/>
                  <a:gd name="T15" fmla="*/ 46 h 106"/>
                  <a:gd name="T16" fmla="*/ 8 w 252"/>
                  <a:gd name="T17" fmla="*/ 56 h 106"/>
                  <a:gd name="T18" fmla="*/ 2 w 252"/>
                  <a:gd name="T19" fmla="*/ 66 h 106"/>
                  <a:gd name="T20" fmla="*/ 0 w 252"/>
                  <a:gd name="T21" fmla="*/ 72 h 106"/>
                  <a:gd name="T22" fmla="*/ 0 w 252"/>
                  <a:gd name="T23" fmla="*/ 76 h 106"/>
                  <a:gd name="T24" fmla="*/ 0 w 252"/>
                  <a:gd name="T25" fmla="*/ 76 h 106"/>
                  <a:gd name="T26" fmla="*/ 2 w 252"/>
                  <a:gd name="T27" fmla="*/ 82 h 106"/>
                  <a:gd name="T28" fmla="*/ 6 w 252"/>
                  <a:gd name="T29" fmla="*/ 86 h 106"/>
                  <a:gd name="T30" fmla="*/ 16 w 252"/>
                  <a:gd name="T31" fmla="*/ 92 h 106"/>
                  <a:gd name="T32" fmla="*/ 28 w 252"/>
                  <a:gd name="T33" fmla="*/ 98 h 106"/>
                  <a:gd name="T34" fmla="*/ 38 w 252"/>
                  <a:gd name="T35" fmla="*/ 100 h 106"/>
                  <a:gd name="T36" fmla="*/ 38 w 252"/>
                  <a:gd name="T37" fmla="*/ 100 h 106"/>
                  <a:gd name="T38" fmla="*/ 62 w 252"/>
                  <a:gd name="T39" fmla="*/ 104 h 106"/>
                  <a:gd name="T40" fmla="*/ 86 w 252"/>
                  <a:gd name="T41" fmla="*/ 106 h 106"/>
                  <a:gd name="T42" fmla="*/ 110 w 252"/>
                  <a:gd name="T43" fmla="*/ 104 h 106"/>
                  <a:gd name="T44" fmla="*/ 134 w 252"/>
                  <a:gd name="T45" fmla="*/ 100 h 106"/>
                  <a:gd name="T46" fmla="*/ 134 w 252"/>
                  <a:gd name="T47" fmla="*/ 100 h 106"/>
                  <a:gd name="T48" fmla="*/ 158 w 252"/>
                  <a:gd name="T49" fmla="*/ 96 h 106"/>
                  <a:gd name="T50" fmla="*/ 182 w 252"/>
                  <a:gd name="T51" fmla="*/ 88 h 106"/>
                  <a:gd name="T52" fmla="*/ 206 w 252"/>
                  <a:gd name="T53" fmla="*/ 78 h 106"/>
                  <a:gd name="T54" fmla="*/ 226 w 252"/>
                  <a:gd name="T55" fmla="*/ 66 h 106"/>
                  <a:gd name="T56" fmla="*/ 226 w 252"/>
                  <a:gd name="T57" fmla="*/ 66 h 106"/>
                  <a:gd name="T58" fmla="*/ 234 w 252"/>
                  <a:gd name="T59" fmla="*/ 58 h 106"/>
                  <a:gd name="T60" fmla="*/ 244 w 252"/>
                  <a:gd name="T61" fmla="*/ 50 h 106"/>
                  <a:gd name="T62" fmla="*/ 250 w 252"/>
                  <a:gd name="T63" fmla="*/ 40 h 106"/>
                  <a:gd name="T64" fmla="*/ 252 w 252"/>
                  <a:gd name="T65" fmla="*/ 34 h 106"/>
                  <a:gd name="T66" fmla="*/ 252 w 252"/>
                  <a:gd name="T67" fmla="*/ 30 h 106"/>
                  <a:gd name="T68" fmla="*/ 252 w 252"/>
                  <a:gd name="T69" fmla="*/ 30 h 106"/>
                  <a:gd name="T70" fmla="*/ 250 w 252"/>
                  <a:gd name="T71" fmla="*/ 24 h 106"/>
                  <a:gd name="T72" fmla="*/ 246 w 252"/>
                  <a:gd name="T73" fmla="*/ 20 h 106"/>
                  <a:gd name="T74" fmla="*/ 236 w 252"/>
                  <a:gd name="T75" fmla="*/ 14 h 106"/>
                  <a:gd name="T76" fmla="*/ 224 w 252"/>
                  <a:gd name="T77" fmla="*/ 8 h 106"/>
                  <a:gd name="T78" fmla="*/ 214 w 252"/>
                  <a:gd name="T79" fmla="*/ 6 h 106"/>
                  <a:gd name="T80" fmla="*/ 214 w 252"/>
                  <a:gd name="T81" fmla="*/ 6 h 106"/>
                  <a:gd name="T82" fmla="*/ 190 w 252"/>
                  <a:gd name="T83" fmla="*/ 2 h 106"/>
                  <a:gd name="T84" fmla="*/ 166 w 252"/>
                  <a:gd name="T85" fmla="*/ 0 h 106"/>
                  <a:gd name="T86" fmla="*/ 140 w 252"/>
                  <a:gd name="T87" fmla="*/ 2 h 106"/>
                  <a:gd name="T88" fmla="*/ 118 w 252"/>
                  <a:gd name="T89" fmla="*/ 6 h 106"/>
                  <a:gd name="T90" fmla="*/ 118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8" y="6"/>
                    </a:moveTo>
                    <a:lnTo>
                      <a:pt x="118" y="6"/>
                    </a:lnTo>
                    <a:lnTo>
                      <a:pt x="94" y="10"/>
                    </a:lnTo>
                    <a:lnTo>
                      <a:pt x="70" y="18"/>
                    </a:lnTo>
                    <a:lnTo>
                      <a:pt x="46" y="28"/>
                    </a:lnTo>
                    <a:lnTo>
                      <a:pt x="26" y="40"/>
                    </a:lnTo>
                    <a:lnTo>
                      <a:pt x="26" y="40"/>
                    </a:lnTo>
                    <a:lnTo>
                      <a:pt x="18" y="46"/>
                    </a:lnTo>
                    <a:lnTo>
                      <a:pt x="8" y="56"/>
                    </a:lnTo>
                    <a:lnTo>
                      <a:pt x="2" y="66"/>
                    </a:lnTo>
                    <a:lnTo>
                      <a:pt x="0" y="72"/>
                    </a:lnTo>
                    <a:lnTo>
                      <a:pt x="0" y="76"/>
                    </a:lnTo>
                    <a:lnTo>
                      <a:pt x="0" y="76"/>
                    </a:lnTo>
                    <a:lnTo>
                      <a:pt x="2" y="82"/>
                    </a:lnTo>
                    <a:lnTo>
                      <a:pt x="6" y="86"/>
                    </a:lnTo>
                    <a:lnTo>
                      <a:pt x="16" y="92"/>
                    </a:lnTo>
                    <a:lnTo>
                      <a:pt x="28" y="98"/>
                    </a:lnTo>
                    <a:lnTo>
                      <a:pt x="38" y="100"/>
                    </a:lnTo>
                    <a:lnTo>
                      <a:pt x="38" y="100"/>
                    </a:lnTo>
                    <a:lnTo>
                      <a:pt x="62" y="104"/>
                    </a:lnTo>
                    <a:lnTo>
                      <a:pt x="86" y="106"/>
                    </a:lnTo>
                    <a:lnTo>
                      <a:pt x="110" y="104"/>
                    </a:lnTo>
                    <a:lnTo>
                      <a:pt x="134" y="100"/>
                    </a:lnTo>
                    <a:lnTo>
                      <a:pt x="134" y="100"/>
                    </a:lnTo>
                    <a:lnTo>
                      <a:pt x="158" y="96"/>
                    </a:lnTo>
                    <a:lnTo>
                      <a:pt x="182" y="88"/>
                    </a:lnTo>
                    <a:lnTo>
                      <a:pt x="206" y="78"/>
                    </a:lnTo>
                    <a:lnTo>
                      <a:pt x="226" y="66"/>
                    </a:lnTo>
                    <a:lnTo>
                      <a:pt x="226" y="66"/>
                    </a:lnTo>
                    <a:lnTo>
                      <a:pt x="234" y="58"/>
                    </a:lnTo>
                    <a:lnTo>
                      <a:pt x="244" y="50"/>
                    </a:lnTo>
                    <a:lnTo>
                      <a:pt x="250" y="40"/>
                    </a:lnTo>
                    <a:lnTo>
                      <a:pt x="252" y="34"/>
                    </a:lnTo>
                    <a:lnTo>
                      <a:pt x="252" y="30"/>
                    </a:lnTo>
                    <a:lnTo>
                      <a:pt x="252" y="30"/>
                    </a:lnTo>
                    <a:lnTo>
                      <a:pt x="250" y="24"/>
                    </a:lnTo>
                    <a:lnTo>
                      <a:pt x="246" y="20"/>
                    </a:lnTo>
                    <a:lnTo>
                      <a:pt x="236" y="14"/>
                    </a:lnTo>
                    <a:lnTo>
                      <a:pt x="224" y="8"/>
                    </a:lnTo>
                    <a:lnTo>
                      <a:pt x="214" y="6"/>
                    </a:lnTo>
                    <a:lnTo>
                      <a:pt x="214" y="6"/>
                    </a:lnTo>
                    <a:lnTo>
                      <a:pt x="190" y="2"/>
                    </a:lnTo>
                    <a:lnTo>
                      <a:pt x="166" y="0"/>
                    </a:lnTo>
                    <a:lnTo>
                      <a:pt x="140" y="2"/>
                    </a:lnTo>
                    <a:lnTo>
                      <a:pt x="118" y="6"/>
                    </a:lnTo>
                    <a:lnTo>
                      <a:pt x="118"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7" name="îṥḻîḋe">
                <a:extLst>
                  <a:ext uri="{FF2B5EF4-FFF2-40B4-BE49-F238E27FC236}">
                    <a16:creationId xmlns:a16="http://schemas.microsoft.com/office/drawing/2014/main" id="{290A8E97-6F23-4E37-9381-EDE0B62F9AAC}"/>
                  </a:ext>
                </a:extLst>
              </p:cNvPr>
              <p:cNvSpPr/>
              <p:nvPr/>
            </p:nvSpPr>
            <p:spPr bwMode="auto">
              <a:xfrm>
                <a:off x="7613650" y="4600575"/>
                <a:ext cx="466725" cy="193675"/>
              </a:xfrm>
              <a:custGeom>
                <a:avLst/>
                <a:gdLst>
                  <a:gd name="T0" fmla="*/ 266 w 294"/>
                  <a:gd name="T1" fmla="*/ 34 h 122"/>
                  <a:gd name="T2" fmla="*/ 242 w 294"/>
                  <a:gd name="T3" fmla="*/ 52 h 122"/>
                  <a:gd name="T4" fmla="*/ 218 w 294"/>
                  <a:gd name="T5" fmla="*/ 64 h 122"/>
                  <a:gd name="T6" fmla="*/ 192 w 294"/>
                  <a:gd name="T7" fmla="*/ 74 h 122"/>
                  <a:gd name="T8" fmla="*/ 166 w 294"/>
                  <a:gd name="T9" fmla="*/ 80 h 122"/>
                  <a:gd name="T10" fmla="*/ 154 w 294"/>
                  <a:gd name="T11" fmla="*/ 82 h 122"/>
                  <a:gd name="T12" fmla="*/ 140 w 294"/>
                  <a:gd name="T13" fmla="*/ 86 h 122"/>
                  <a:gd name="T14" fmla="*/ 114 w 294"/>
                  <a:gd name="T15" fmla="*/ 88 h 122"/>
                  <a:gd name="T16" fmla="*/ 86 w 294"/>
                  <a:gd name="T17" fmla="*/ 88 h 122"/>
                  <a:gd name="T18" fmla="*/ 58 w 294"/>
                  <a:gd name="T19" fmla="*/ 86 h 122"/>
                  <a:gd name="T20" fmla="*/ 44 w 294"/>
                  <a:gd name="T21" fmla="*/ 82 h 122"/>
                  <a:gd name="T22" fmla="*/ 30 w 294"/>
                  <a:gd name="T23" fmla="*/ 78 h 122"/>
                  <a:gd name="T24" fmla="*/ 12 w 294"/>
                  <a:gd name="T25" fmla="*/ 68 h 122"/>
                  <a:gd name="T26" fmla="*/ 0 w 294"/>
                  <a:gd name="T27" fmla="*/ 54 h 122"/>
                  <a:gd name="T28" fmla="*/ 6 w 294"/>
                  <a:gd name="T29" fmla="*/ 90 h 122"/>
                  <a:gd name="T30" fmla="*/ 10 w 294"/>
                  <a:gd name="T31" fmla="*/ 96 h 122"/>
                  <a:gd name="T32" fmla="*/ 26 w 294"/>
                  <a:gd name="T33" fmla="*/ 106 h 122"/>
                  <a:gd name="T34" fmla="*/ 36 w 294"/>
                  <a:gd name="T35" fmla="*/ 112 h 122"/>
                  <a:gd name="T36" fmla="*/ 64 w 294"/>
                  <a:gd name="T37" fmla="*/ 120 h 122"/>
                  <a:gd name="T38" fmla="*/ 92 w 294"/>
                  <a:gd name="T39" fmla="*/ 122 h 122"/>
                  <a:gd name="T40" fmla="*/ 120 w 294"/>
                  <a:gd name="T41" fmla="*/ 122 h 122"/>
                  <a:gd name="T42" fmla="*/ 146 w 294"/>
                  <a:gd name="T43" fmla="*/ 120 h 122"/>
                  <a:gd name="T44" fmla="*/ 160 w 294"/>
                  <a:gd name="T45" fmla="*/ 118 h 122"/>
                  <a:gd name="T46" fmla="*/ 172 w 294"/>
                  <a:gd name="T47" fmla="*/ 114 h 122"/>
                  <a:gd name="T48" fmla="*/ 198 w 294"/>
                  <a:gd name="T49" fmla="*/ 108 h 122"/>
                  <a:gd name="T50" fmla="*/ 224 w 294"/>
                  <a:gd name="T51" fmla="*/ 98 h 122"/>
                  <a:gd name="T52" fmla="*/ 248 w 294"/>
                  <a:gd name="T53" fmla="*/ 86 h 122"/>
                  <a:gd name="T54" fmla="*/ 262 w 294"/>
                  <a:gd name="T55" fmla="*/ 76 h 122"/>
                  <a:gd name="T56" fmla="*/ 272 w 294"/>
                  <a:gd name="T57" fmla="*/ 68 h 122"/>
                  <a:gd name="T58" fmla="*/ 286 w 294"/>
                  <a:gd name="T59" fmla="*/ 52 h 122"/>
                  <a:gd name="T60" fmla="*/ 294 w 294"/>
                  <a:gd name="T61" fmla="*/ 36 h 122"/>
                  <a:gd name="T62" fmla="*/ 286 w 294"/>
                  <a:gd name="T63" fmla="*/ 0 h 122"/>
                  <a:gd name="T64" fmla="*/ 284 w 294"/>
                  <a:gd name="T65" fmla="*/ 10 h 122"/>
                  <a:gd name="T66" fmla="*/ 274 w 294"/>
                  <a:gd name="T67" fmla="*/ 26 h 122"/>
                  <a:gd name="T68" fmla="*/ 266 w 294"/>
                  <a:gd name="T69"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4"/>
                    </a:moveTo>
                    <a:lnTo>
                      <a:pt x="266" y="34"/>
                    </a:lnTo>
                    <a:lnTo>
                      <a:pt x="254" y="42"/>
                    </a:lnTo>
                    <a:lnTo>
                      <a:pt x="242" y="52"/>
                    </a:lnTo>
                    <a:lnTo>
                      <a:pt x="242" y="52"/>
                    </a:lnTo>
                    <a:lnTo>
                      <a:pt x="218" y="64"/>
                    </a:lnTo>
                    <a:lnTo>
                      <a:pt x="218" y="64"/>
                    </a:lnTo>
                    <a:lnTo>
                      <a:pt x="192" y="74"/>
                    </a:lnTo>
                    <a:lnTo>
                      <a:pt x="192" y="74"/>
                    </a:lnTo>
                    <a:lnTo>
                      <a:pt x="166" y="80"/>
                    </a:lnTo>
                    <a:lnTo>
                      <a:pt x="166" y="80"/>
                    </a:lnTo>
                    <a:lnTo>
                      <a:pt x="154" y="82"/>
                    </a:lnTo>
                    <a:lnTo>
                      <a:pt x="154" y="82"/>
                    </a:lnTo>
                    <a:lnTo>
                      <a:pt x="140" y="86"/>
                    </a:lnTo>
                    <a:lnTo>
                      <a:pt x="140" y="86"/>
                    </a:lnTo>
                    <a:lnTo>
                      <a:pt x="114" y="88"/>
                    </a:lnTo>
                    <a:lnTo>
                      <a:pt x="114" y="88"/>
                    </a:lnTo>
                    <a:lnTo>
                      <a:pt x="86" y="88"/>
                    </a:lnTo>
                    <a:lnTo>
                      <a:pt x="86" y="88"/>
                    </a:lnTo>
                    <a:lnTo>
                      <a:pt x="58" y="86"/>
                    </a:lnTo>
                    <a:lnTo>
                      <a:pt x="58" y="86"/>
                    </a:lnTo>
                    <a:lnTo>
                      <a:pt x="44" y="82"/>
                    </a:lnTo>
                    <a:lnTo>
                      <a:pt x="30" y="78"/>
                    </a:lnTo>
                    <a:lnTo>
                      <a:pt x="30" y="78"/>
                    </a:lnTo>
                    <a:lnTo>
                      <a:pt x="20" y="72"/>
                    </a:lnTo>
                    <a:lnTo>
                      <a:pt x="12" y="68"/>
                    </a:lnTo>
                    <a:lnTo>
                      <a:pt x="4" y="62"/>
                    </a:lnTo>
                    <a:lnTo>
                      <a:pt x="0" y="54"/>
                    </a:lnTo>
                    <a:lnTo>
                      <a:pt x="0" y="54"/>
                    </a:lnTo>
                    <a:lnTo>
                      <a:pt x="6" y="90"/>
                    </a:lnTo>
                    <a:lnTo>
                      <a:pt x="6" y="90"/>
                    </a:lnTo>
                    <a:lnTo>
                      <a:pt x="10" y="96"/>
                    </a:lnTo>
                    <a:lnTo>
                      <a:pt x="18" y="102"/>
                    </a:lnTo>
                    <a:lnTo>
                      <a:pt x="26" y="106"/>
                    </a:lnTo>
                    <a:lnTo>
                      <a:pt x="36" y="112"/>
                    </a:lnTo>
                    <a:lnTo>
                      <a:pt x="36" y="112"/>
                    </a:lnTo>
                    <a:lnTo>
                      <a:pt x="50" y="116"/>
                    </a:lnTo>
                    <a:lnTo>
                      <a:pt x="64" y="120"/>
                    </a:lnTo>
                    <a:lnTo>
                      <a:pt x="64" y="120"/>
                    </a:lnTo>
                    <a:lnTo>
                      <a:pt x="92" y="122"/>
                    </a:lnTo>
                    <a:lnTo>
                      <a:pt x="92" y="122"/>
                    </a:lnTo>
                    <a:lnTo>
                      <a:pt x="120" y="122"/>
                    </a:lnTo>
                    <a:lnTo>
                      <a:pt x="120" y="122"/>
                    </a:lnTo>
                    <a:lnTo>
                      <a:pt x="146" y="120"/>
                    </a:lnTo>
                    <a:lnTo>
                      <a:pt x="146" y="120"/>
                    </a:lnTo>
                    <a:lnTo>
                      <a:pt x="160" y="118"/>
                    </a:lnTo>
                    <a:lnTo>
                      <a:pt x="160" y="118"/>
                    </a:lnTo>
                    <a:lnTo>
                      <a:pt x="172" y="114"/>
                    </a:lnTo>
                    <a:lnTo>
                      <a:pt x="172" y="114"/>
                    </a:lnTo>
                    <a:lnTo>
                      <a:pt x="198" y="108"/>
                    </a:lnTo>
                    <a:lnTo>
                      <a:pt x="198" y="108"/>
                    </a:lnTo>
                    <a:lnTo>
                      <a:pt x="224" y="98"/>
                    </a:lnTo>
                    <a:lnTo>
                      <a:pt x="224" y="98"/>
                    </a:lnTo>
                    <a:lnTo>
                      <a:pt x="248" y="86"/>
                    </a:lnTo>
                    <a:lnTo>
                      <a:pt x="248" y="86"/>
                    </a:lnTo>
                    <a:lnTo>
                      <a:pt x="262" y="76"/>
                    </a:lnTo>
                    <a:lnTo>
                      <a:pt x="272" y="68"/>
                    </a:lnTo>
                    <a:lnTo>
                      <a:pt x="272" y="68"/>
                    </a:lnTo>
                    <a:lnTo>
                      <a:pt x="280" y="60"/>
                    </a:lnTo>
                    <a:lnTo>
                      <a:pt x="286" y="52"/>
                    </a:lnTo>
                    <a:lnTo>
                      <a:pt x="290" y="44"/>
                    </a:lnTo>
                    <a:lnTo>
                      <a:pt x="294" y="36"/>
                    </a:lnTo>
                    <a:lnTo>
                      <a:pt x="294" y="36"/>
                    </a:lnTo>
                    <a:lnTo>
                      <a:pt x="286" y="0"/>
                    </a:lnTo>
                    <a:lnTo>
                      <a:pt x="286" y="0"/>
                    </a:lnTo>
                    <a:lnTo>
                      <a:pt x="284" y="10"/>
                    </a:lnTo>
                    <a:lnTo>
                      <a:pt x="280" y="18"/>
                    </a:lnTo>
                    <a:lnTo>
                      <a:pt x="274" y="26"/>
                    </a:lnTo>
                    <a:lnTo>
                      <a:pt x="266" y="34"/>
                    </a:lnTo>
                    <a:lnTo>
                      <a:pt x="266" y="34"/>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8" name="îṧ1íḑê">
                <a:extLst>
                  <a:ext uri="{FF2B5EF4-FFF2-40B4-BE49-F238E27FC236}">
                    <a16:creationId xmlns:a16="http://schemas.microsoft.com/office/drawing/2014/main" id="{E7698F9D-DAF0-4327-8D62-81B021CA0DB7}"/>
                  </a:ext>
                </a:extLst>
              </p:cNvPr>
              <p:cNvSpPr/>
              <p:nvPr/>
            </p:nvSpPr>
            <p:spPr bwMode="auto">
              <a:xfrm>
                <a:off x="7740650" y="4568825"/>
                <a:ext cx="180975" cy="114300"/>
              </a:xfrm>
              <a:custGeom>
                <a:avLst/>
                <a:gdLst>
                  <a:gd name="T0" fmla="*/ 108 w 114"/>
                  <a:gd name="T1" fmla="*/ 66 h 72"/>
                  <a:gd name="T2" fmla="*/ 98 w 114"/>
                  <a:gd name="T3" fmla="*/ 58 h 72"/>
                  <a:gd name="T4" fmla="*/ 80 w 114"/>
                  <a:gd name="T5" fmla="*/ 68 h 72"/>
                  <a:gd name="T6" fmla="*/ 72 w 114"/>
                  <a:gd name="T7" fmla="*/ 72 h 72"/>
                  <a:gd name="T8" fmla="*/ 62 w 114"/>
                  <a:gd name="T9" fmla="*/ 72 h 72"/>
                  <a:gd name="T10" fmla="*/ 42 w 114"/>
                  <a:gd name="T11" fmla="*/ 68 h 72"/>
                  <a:gd name="T12" fmla="*/ 54 w 114"/>
                  <a:gd name="T13" fmla="*/ 56 h 72"/>
                  <a:gd name="T14" fmla="*/ 64 w 114"/>
                  <a:gd name="T15" fmla="*/ 58 h 72"/>
                  <a:gd name="T16" fmla="*/ 72 w 114"/>
                  <a:gd name="T17" fmla="*/ 60 h 72"/>
                  <a:gd name="T18" fmla="*/ 90 w 114"/>
                  <a:gd name="T19" fmla="*/ 54 h 72"/>
                  <a:gd name="T20" fmla="*/ 74 w 114"/>
                  <a:gd name="T21" fmla="*/ 44 h 72"/>
                  <a:gd name="T22" fmla="*/ 58 w 114"/>
                  <a:gd name="T23" fmla="*/ 36 h 72"/>
                  <a:gd name="T24" fmla="*/ 38 w 114"/>
                  <a:gd name="T25" fmla="*/ 42 h 72"/>
                  <a:gd name="T26" fmla="*/ 28 w 114"/>
                  <a:gd name="T27" fmla="*/ 44 h 72"/>
                  <a:gd name="T28" fmla="*/ 20 w 114"/>
                  <a:gd name="T29" fmla="*/ 46 h 72"/>
                  <a:gd name="T30" fmla="*/ 6 w 114"/>
                  <a:gd name="T31" fmla="*/ 40 h 72"/>
                  <a:gd name="T32" fmla="*/ 2 w 114"/>
                  <a:gd name="T33" fmla="*/ 38 h 72"/>
                  <a:gd name="T34" fmla="*/ 0 w 114"/>
                  <a:gd name="T35" fmla="*/ 30 h 72"/>
                  <a:gd name="T36" fmla="*/ 0 w 114"/>
                  <a:gd name="T37" fmla="*/ 24 h 72"/>
                  <a:gd name="T38" fmla="*/ 16 w 114"/>
                  <a:gd name="T39" fmla="*/ 10 h 72"/>
                  <a:gd name="T40" fmla="*/ 12 w 114"/>
                  <a:gd name="T41" fmla="*/ 8 h 72"/>
                  <a:gd name="T42" fmla="*/ 18 w 114"/>
                  <a:gd name="T43" fmla="*/ 4 h 72"/>
                  <a:gd name="T44" fmla="*/ 22 w 114"/>
                  <a:gd name="T45" fmla="*/ 6 h 72"/>
                  <a:gd name="T46" fmla="*/ 32 w 114"/>
                  <a:gd name="T47" fmla="*/ 2 h 72"/>
                  <a:gd name="T48" fmla="*/ 42 w 114"/>
                  <a:gd name="T49" fmla="*/ 0 h 72"/>
                  <a:gd name="T50" fmla="*/ 64 w 114"/>
                  <a:gd name="T51" fmla="*/ 2 h 72"/>
                  <a:gd name="T52" fmla="*/ 54 w 114"/>
                  <a:gd name="T53" fmla="*/ 10 h 72"/>
                  <a:gd name="T54" fmla="*/ 48 w 114"/>
                  <a:gd name="T55" fmla="*/ 8 h 72"/>
                  <a:gd name="T56" fmla="*/ 42 w 114"/>
                  <a:gd name="T57" fmla="*/ 8 h 72"/>
                  <a:gd name="T58" fmla="*/ 30 w 114"/>
                  <a:gd name="T59" fmla="*/ 10 h 72"/>
                  <a:gd name="T60" fmla="*/ 42 w 114"/>
                  <a:gd name="T61" fmla="*/ 18 h 72"/>
                  <a:gd name="T62" fmla="*/ 56 w 114"/>
                  <a:gd name="T63" fmla="*/ 26 h 72"/>
                  <a:gd name="T64" fmla="*/ 70 w 114"/>
                  <a:gd name="T65" fmla="*/ 20 h 72"/>
                  <a:gd name="T66" fmla="*/ 82 w 114"/>
                  <a:gd name="T67" fmla="*/ 16 h 72"/>
                  <a:gd name="T68" fmla="*/ 94 w 114"/>
                  <a:gd name="T69" fmla="*/ 18 h 72"/>
                  <a:gd name="T70" fmla="*/ 104 w 114"/>
                  <a:gd name="T71" fmla="*/ 20 h 72"/>
                  <a:gd name="T72" fmla="*/ 110 w 114"/>
                  <a:gd name="T73" fmla="*/ 26 h 72"/>
                  <a:gd name="T74" fmla="*/ 114 w 114"/>
                  <a:gd name="T75" fmla="*/ 34 h 72"/>
                  <a:gd name="T76" fmla="*/ 114 w 114"/>
                  <a:gd name="T77" fmla="*/ 40 h 72"/>
                  <a:gd name="T78" fmla="*/ 104 w 114"/>
                  <a:gd name="T79" fmla="*/ 54 h 72"/>
                  <a:gd name="T80" fmla="*/ 114 w 114"/>
                  <a:gd name="T81" fmla="*/ 60 h 72"/>
                  <a:gd name="T82" fmla="*/ 108 w 114"/>
                  <a:gd name="T83" fmla="*/ 66 h 72"/>
                  <a:gd name="T84" fmla="*/ 22 w 114"/>
                  <a:gd name="T85" fmla="*/ 14 h 72"/>
                  <a:gd name="T86" fmla="*/ 22 w 114"/>
                  <a:gd name="T87" fmla="*/ 14 h 72"/>
                  <a:gd name="T88" fmla="*/ 16 w 114"/>
                  <a:gd name="T89" fmla="*/ 24 h 72"/>
                  <a:gd name="T90" fmla="*/ 16 w 114"/>
                  <a:gd name="T91" fmla="*/ 28 h 72"/>
                  <a:gd name="T92" fmla="*/ 20 w 114"/>
                  <a:gd name="T93" fmla="*/ 32 h 72"/>
                  <a:gd name="T94" fmla="*/ 30 w 114"/>
                  <a:gd name="T95" fmla="*/ 34 h 72"/>
                  <a:gd name="T96" fmla="*/ 38 w 114"/>
                  <a:gd name="T97" fmla="*/ 32 h 72"/>
                  <a:gd name="T98" fmla="*/ 48 w 114"/>
                  <a:gd name="T99" fmla="*/ 30 h 72"/>
                  <a:gd name="T100" fmla="*/ 34 w 114"/>
                  <a:gd name="T101" fmla="*/ 22 h 72"/>
                  <a:gd name="T102" fmla="*/ 22 w 114"/>
                  <a:gd name="T103" fmla="*/ 14 h 72"/>
                  <a:gd name="T104" fmla="*/ 96 w 114"/>
                  <a:gd name="T105" fmla="*/ 48 h 72"/>
                  <a:gd name="T106" fmla="*/ 100 w 114"/>
                  <a:gd name="T107" fmla="*/ 42 h 72"/>
                  <a:gd name="T108" fmla="*/ 100 w 114"/>
                  <a:gd name="T109" fmla="*/ 38 h 72"/>
                  <a:gd name="T110" fmla="*/ 94 w 114"/>
                  <a:gd name="T111" fmla="*/ 28 h 72"/>
                  <a:gd name="T112" fmla="*/ 88 w 114"/>
                  <a:gd name="T113" fmla="*/ 26 h 72"/>
                  <a:gd name="T114" fmla="*/ 82 w 114"/>
                  <a:gd name="T115" fmla="*/ 26 h 72"/>
                  <a:gd name="T116" fmla="*/ 66 w 114"/>
                  <a:gd name="T117" fmla="*/ 32 h 72"/>
                  <a:gd name="T118" fmla="*/ 80 w 114"/>
                  <a:gd name="T119" fmla="*/ 40 h 72"/>
                  <a:gd name="T120" fmla="*/ 96 w 114"/>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 h="72">
                    <a:moveTo>
                      <a:pt x="108" y="66"/>
                    </a:moveTo>
                    <a:lnTo>
                      <a:pt x="108" y="66"/>
                    </a:lnTo>
                    <a:lnTo>
                      <a:pt x="98" y="58"/>
                    </a:lnTo>
                    <a:lnTo>
                      <a:pt x="98" y="58"/>
                    </a:lnTo>
                    <a:lnTo>
                      <a:pt x="88" y="64"/>
                    </a:lnTo>
                    <a:lnTo>
                      <a:pt x="80" y="68"/>
                    </a:lnTo>
                    <a:lnTo>
                      <a:pt x="80" y="68"/>
                    </a:lnTo>
                    <a:lnTo>
                      <a:pt x="72" y="72"/>
                    </a:lnTo>
                    <a:lnTo>
                      <a:pt x="62" y="72"/>
                    </a:lnTo>
                    <a:lnTo>
                      <a:pt x="62" y="72"/>
                    </a:lnTo>
                    <a:lnTo>
                      <a:pt x="52" y="70"/>
                    </a:lnTo>
                    <a:lnTo>
                      <a:pt x="42" y="68"/>
                    </a:lnTo>
                    <a:lnTo>
                      <a:pt x="42" y="68"/>
                    </a:lnTo>
                    <a:lnTo>
                      <a:pt x="54" y="56"/>
                    </a:lnTo>
                    <a:lnTo>
                      <a:pt x="54" y="56"/>
                    </a:lnTo>
                    <a:lnTo>
                      <a:pt x="64" y="58"/>
                    </a:lnTo>
                    <a:lnTo>
                      <a:pt x="72" y="60"/>
                    </a:lnTo>
                    <a:lnTo>
                      <a:pt x="72" y="60"/>
                    </a:lnTo>
                    <a:lnTo>
                      <a:pt x="80" y="58"/>
                    </a:lnTo>
                    <a:lnTo>
                      <a:pt x="90" y="54"/>
                    </a:lnTo>
                    <a:lnTo>
                      <a:pt x="90" y="54"/>
                    </a:lnTo>
                    <a:lnTo>
                      <a:pt x="74" y="44"/>
                    </a:lnTo>
                    <a:lnTo>
                      <a:pt x="74" y="44"/>
                    </a:lnTo>
                    <a:lnTo>
                      <a:pt x="58" y="36"/>
                    </a:lnTo>
                    <a:lnTo>
                      <a:pt x="58" y="36"/>
                    </a:lnTo>
                    <a:lnTo>
                      <a:pt x="38" y="42"/>
                    </a:lnTo>
                    <a:lnTo>
                      <a:pt x="38" y="42"/>
                    </a:lnTo>
                    <a:lnTo>
                      <a:pt x="28" y="44"/>
                    </a:lnTo>
                    <a:lnTo>
                      <a:pt x="20" y="46"/>
                    </a:lnTo>
                    <a:lnTo>
                      <a:pt x="20" y="46"/>
                    </a:lnTo>
                    <a:lnTo>
                      <a:pt x="12" y="44"/>
                    </a:lnTo>
                    <a:lnTo>
                      <a:pt x="6" y="40"/>
                    </a:lnTo>
                    <a:lnTo>
                      <a:pt x="6" y="40"/>
                    </a:lnTo>
                    <a:lnTo>
                      <a:pt x="2" y="38"/>
                    </a:lnTo>
                    <a:lnTo>
                      <a:pt x="0" y="34"/>
                    </a:lnTo>
                    <a:lnTo>
                      <a:pt x="0" y="30"/>
                    </a:lnTo>
                    <a:lnTo>
                      <a:pt x="0" y="24"/>
                    </a:lnTo>
                    <a:lnTo>
                      <a:pt x="0" y="24"/>
                    </a:lnTo>
                    <a:lnTo>
                      <a:pt x="6" y="18"/>
                    </a:lnTo>
                    <a:lnTo>
                      <a:pt x="16" y="10"/>
                    </a:lnTo>
                    <a:lnTo>
                      <a:pt x="16" y="10"/>
                    </a:lnTo>
                    <a:lnTo>
                      <a:pt x="12" y="8"/>
                    </a:lnTo>
                    <a:lnTo>
                      <a:pt x="12" y="8"/>
                    </a:lnTo>
                    <a:lnTo>
                      <a:pt x="18" y="4"/>
                    </a:lnTo>
                    <a:lnTo>
                      <a:pt x="18" y="4"/>
                    </a:lnTo>
                    <a:lnTo>
                      <a:pt x="22" y="6"/>
                    </a:lnTo>
                    <a:lnTo>
                      <a:pt x="22" y="6"/>
                    </a:lnTo>
                    <a:lnTo>
                      <a:pt x="32" y="2"/>
                    </a:lnTo>
                    <a:lnTo>
                      <a:pt x="42" y="0"/>
                    </a:lnTo>
                    <a:lnTo>
                      <a:pt x="42" y="0"/>
                    </a:lnTo>
                    <a:lnTo>
                      <a:pt x="54" y="0"/>
                    </a:lnTo>
                    <a:lnTo>
                      <a:pt x="64" y="2"/>
                    </a:lnTo>
                    <a:lnTo>
                      <a:pt x="64" y="2"/>
                    </a:lnTo>
                    <a:lnTo>
                      <a:pt x="54" y="10"/>
                    </a:lnTo>
                    <a:lnTo>
                      <a:pt x="54" y="10"/>
                    </a:lnTo>
                    <a:lnTo>
                      <a:pt x="48" y="8"/>
                    </a:lnTo>
                    <a:lnTo>
                      <a:pt x="42" y="8"/>
                    </a:lnTo>
                    <a:lnTo>
                      <a:pt x="42" y="8"/>
                    </a:lnTo>
                    <a:lnTo>
                      <a:pt x="36" y="8"/>
                    </a:lnTo>
                    <a:lnTo>
                      <a:pt x="30" y="10"/>
                    </a:lnTo>
                    <a:lnTo>
                      <a:pt x="30" y="10"/>
                    </a:lnTo>
                    <a:lnTo>
                      <a:pt x="42" y="18"/>
                    </a:lnTo>
                    <a:lnTo>
                      <a:pt x="42" y="18"/>
                    </a:lnTo>
                    <a:lnTo>
                      <a:pt x="56" y="26"/>
                    </a:lnTo>
                    <a:lnTo>
                      <a:pt x="56" y="26"/>
                    </a:lnTo>
                    <a:lnTo>
                      <a:pt x="70" y="20"/>
                    </a:lnTo>
                    <a:lnTo>
                      <a:pt x="70" y="20"/>
                    </a:lnTo>
                    <a:lnTo>
                      <a:pt x="82" y="16"/>
                    </a:lnTo>
                    <a:lnTo>
                      <a:pt x="82" y="16"/>
                    </a:lnTo>
                    <a:lnTo>
                      <a:pt x="94" y="18"/>
                    </a:lnTo>
                    <a:lnTo>
                      <a:pt x="94" y="18"/>
                    </a:lnTo>
                    <a:lnTo>
                      <a:pt x="104" y="20"/>
                    </a:lnTo>
                    <a:lnTo>
                      <a:pt x="104" y="20"/>
                    </a:lnTo>
                    <a:lnTo>
                      <a:pt x="110" y="26"/>
                    </a:lnTo>
                    <a:lnTo>
                      <a:pt x="112" y="30"/>
                    </a:lnTo>
                    <a:lnTo>
                      <a:pt x="114" y="34"/>
                    </a:lnTo>
                    <a:lnTo>
                      <a:pt x="114" y="34"/>
                    </a:lnTo>
                    <a:lnTo>
                      <a:pt x="114" y="40"/>
                    </a:lnTo>
                    <a:lnTo>
                      <a:pt x="112" y="44"/>
                    </a:lnTo>
                    <a:lnTo>
                      <a:pt x="104" y="54"/>
                    </a:lnTo>
                    <a:lnTo>
                      <a:pt x="104" y="54"/>
                    </a:lnTo>
                    <a:lnTo>
                      <a:pt x="114" y="60"/>
                    </a:lnTo>
                    <a:lnTo>
                      <a:pt x="114" y="60"/>
                    </a:lnTo>
                    <a:lnTo>
                      <a:pt x="108" y="66"/>
                    </a:lnTo>
                    <a:lnTo>
                      <a:pt x="108" y="66"/>
                    </a:lnTo>
                    <a:close/>
                    <a:moveTo>
                      <a:pt x="22" y="14"/>
                    </a:moveTo>
                    <a:lnTo>
                      <a:pt x="22" y="14"/>
                    </a:lnTo>
                    <a:lnTo>
                      <a:pt x="22" y="14"/>
                    </a:lnTo>
                    <a:lnTo>
                      <a:pt x="18" y="20"/>
                    </a:lnTo>
                    <a:lnTo>
                      <a:pt x="16" y="24"/>
                    </a:lnTo>
                    <a:lnTo>
                      <a:pt x="16" y="24"/>
                    </a:lnTo>
                    <a:lnTo>
                      <a:pt x="16" y="28"/>
                    </a:lnTo>
                    <a:lnTo>
                      <a:pt x="20" y="32"/>
                    </a:lnTo>
                    <a:lnTo>
                      <a:pt x="20" y="32"/>
                    </a:lnTo>
                    <a:lnTo>
                      <a:pt x="24" y="34"/>
                    </a:lnTo>
                    <a:lnTo>
                      <a:pt x="30" y="34"/>
                    </a:lnTo>
                    <a:lnTo>
                      <a:pt x="30" y="34"/>
                    </a:lnTo>
                    <a:lnTo>
                      <a:pt x="38" y="32"/>
                    </a:lnTo>
                    <a:lnTo>
                      <a:pt x="48" y="30"/>
                    </a:lnTo>
                    <a:lnTo>
                      <a:pt x="48" y="30"/>
                    </a:lnTo>
                    <a:lnTo>
                      <a:pt x="34" y="22"/>
                    </a:lnTo>
                    <a:lnTo>
                      <a:pt x="34" y="22"/>
                    </a:lnTo>
                    <a:lnTo>
                      <a:pt x="22" y="14"/>
                    </a:lnTo>
                    <a:lnTo>
                      <a:pt x="22" y="14"/>
                    </a:lnTo>
                    <a:close/>
                    <a:moveTo>
                      <a:pt x="96" y="48"/>
                    </a:moveTo>
                    <a:lnTo>
                      <a:pt x="96" y="48"/>
                    </a:lnTo>
                    <a:lnTo>
                      <a:pt x="96" y="48"/>
                    </a:lnTo>
                    <a:lnTo>
                      <a:pt x="100" y="42"/>
                    </a:lnTo>
                    <a:lnTo>
                      <a:pt x="100" y="38"/>
                    </a:lnTo>
                    <a:lnTo>
                      <a:pt x="100" y="38"/>
                    </a:lnTo>
                    <a:lnTo>
                      <a:pt x="98" y="32"/>
                    </a:lnTo>
                    <a:lnTo>
                      <a:pt x="94" y="28"/>
                    </a:lnTo>
                    <a:lnTo>
                      <a:pt x="94" y="28"/>
                    </a:lnTo>
                    <a:lnTo>
                      <a:pt x="88" y="26"/>
                    </a:lnTo>
                    <a:lnTo>
                      <a:pt x="82" y="26"/>
                    </a:lnTo>
                    <a:lnTo>
                      <a:pt x="82" y="26"/>
                    </a:lnTo>
                    <a:lnTo>
                      <a:pt x="76" y="28"/>
                    </a:lnTo>
                    <a:lnTo>
                      <a:pt x="66" y="32"/>
                    </a:lnTo>
                    <a:lnTo>
                      <a:pt x="66" y="32"/>
                    </a:lnTo>
                    <a:lnTo>
                      <a:pt x="80" y="40"/>
                    </a:lnTo>
                    <a:lnTo>
                      <a:pt x="80"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9" name="ïṩľiḓê">
                <a:extLst>
                  <a:ext uri="{FF2B5EF4-FFF2-40B4-BE49-F238E27FC236}">
                    <a16:creationId xmlns:a16="http://schemas.microsoft.com/office/drawing/2014/main" id="{F683A7D6-6EAD-41EB-BBB8-92CD82EB8393}"/>
                  </a:ext>
                </a:extLst>
              </p:cNvPr>
              <p:cNvSpPr/>
              <p:nvPr/>
            </p:nvSpPr>
            <p:spPr bwMode="auto">
              <a:xfrm>
                <a:off x="7635875" y="4422775"/>
                <a:ext cx="457200" cy="225425"/>
              </a:xfrm>
              <a:custGeom>
                <a:avLst/>
                <a:gdLst>
                  <a:gd name="T0" fmla="*/ 132 w 288"/>
                  <a:gd name="T1" fmla="*/ 6 h 142"/>
                  <a:gd name="T2" fmla="*/ 132 w 288"/>
                  <a:gd name="T3" fmla="*/ 6 h 142"/>
                  <a:gd name="T4" fmla="*/ 102 w 288"/>
                  <a:gd name="T5" fmla="*/ 12 h 142"/>
                  <a:gd name="T6" fmla="*/ 76 w 288"/>
                  <a:gd name="T7" fmla="*/ 22 h 142"/>
                  <a:gd name="T8" fmla="*/ 52 w 288"/>
                  <a:gd name="T9" fmla="*/ 32 h 142"/>
                  <a:gd name="T10" fmla="*/ 34 w 288"/>
                  <a:gd name="T11" fmla="*/ 44 h 142"/>
                  <a:gd name="T12" fmla="*/ 18 w 288"/>
                  <a:gd name="T13" fmla="*/ 56 h 142"/>
                  <a:gd name="T14" fmla="*/ 6 w 288"/>
                  <a:gd name="T15" fmla="*/ 70 h 142"/>
                  <a:gd name="T16" fmla="*/ 2 w 288"/>
                  <a:gd name="T17" fmla="*/ 78 h 142"/>
                  <a:gd name="T18" fmla="*/ 0 w 288"/>
                  <a:gd name="T19" fmla="*/ 84 h 142"/>
                  <a:gd name="T20" fmla="*/ 0 w 288"/>
                  <a:gd name="T21" fmla="*/ 92 h 142"/>
                  <a:gd name="T22" fmla="*/ 0 w 288"/>
                  <a:gd name="T23" fmla="*/ 98 h 142"/>
                  <a:gd name="T24" fmla="*/ 0 w 288"/>
                  <a:gd name="T25" fmla="*/ 98 h 142"/>
                  <a:gd name="T26" fmla="*/ 2 w 288"/>
                  <a:gd name="T27" fmla="*/ 104 h 142"/>
                  <a:gd name="T28" fmla="*/ 6 w 288"/>
                  <a:gd name="T29" fmla="*/ 110 h 142"/>
                  <a:gd name="T30" fmla="*/ 10 w 288"/>
                  <a:gd name="T31" fmla="*/ 116 h 142"/>
                  <a:gd name="T32" fmla="*/ 16 w 288"/>
                  <a:gd name="T33" fmla="*/ 122 h 142"/>
                  <a:gd name="T34" fmla="*/ 32 w 288"/>
                  <a:gd name="T35" fmla="*/ 130 h 142"/>
                  <a:gd name="T36" fmla="*/ 50 w 288"/>
                  <a:gd name="T37" fmla="*/ 136 h 142"/>
                  <a:gd name="T38" fmla="*/ 74 w 288"/>
                  <a:gd name="T39" fmla="*/ 140 h 142"/>
                  <a:gd name="T40" fmla="*/ 98 w 288"/>
                  <a:gd name="T41" fmla="*/ 142 h 142"/>
                  <a:gd name="T42" fmla="*/ 126 w 288"/>
                  <a:gd name="T43" fmla="*/ 140 h 142"/>
                  <a:gd name="T44" fmla="*/ 156 w 288"/>
                  <a:gd name="T45" fmla="*/ 136 h 142"/>
                  <a:gd name="T46" fmla="*/ 156 w 288"/>
                  <a:gd name="T47" fmla="*/ 136 h 142"/>
                  <a:gd name="T48" fmla="*/ 184 w 288"/>
                  <a:gd name="T49" fmla="*/ 130 h 142"/>
                  <a:gd name="T50" fmla="*/ 210 w 288"/>
                  <a:gd name="T51" fmla="*/ 120 h 142"/>
                  <a:gd name="T52" fmla="*/ 234 w 288"/>
                  <a:gd name="T53" fmla="*/ 110 h 142"/>
                  <a:gd name="T54" fmla="*/ 254 w 288"/>
                  <a:gd name="T55" fmla="*/ 98 h 142"/>
                  <a:gd name="T56" fmla="*/ 270 w 288"/>
                  <a:gd name="T57" fmla="*/ 86 h 142"/>
                  <a:gd name="T58" fmla="*/ 280 w 288"/>
                  <a:gd name="T59" fmla="*/ 72 h 142"/>
                  <a:gd name="T60" fmla="*/ 284 w 288"/>
                  <a:gd name="T61" fmla="*/ 64 h 142"/>
                  <a:gd name="T62" fmla="*/ 288 w 288"/>
                  <a:gd name="T63" fmla="*/ 58 h 142"/>
                  <a:gd name="T64" fmla="*/ 288 w 288"/>
                  <a:gd name="T65" fmla="*/ 50 h 142"/>
                  <a:gd name="T66" fmla="*/ 288 w 288"/>
                  <a:gd name="T67" fmla="*/ 44 h 142"/>
                  <a:gd name="T68" fmla="*/ 288 w 288"/>
                  <a:gd name="T69" fmla="*/ 44 h 142"/>
                  <a:gd name="T70" fmla="*/ 286 w 288"/>
                  <a:gd name="T71" fmla="*/ 38 h 142"/>
                  <a:gd name="T72" fmla="*/ 282 w 288"/>
                  <a:gd name="T73" fmla="*/ 32 h 142"/>
                  <a:gd name="T74" fmla="*/ 278 w 288"/>
                  <a:gd name="T75" fmla="*/ 26 h 142"/>
                  <a:gd name="T76" fmla="*/ 272 w 288"/>
                  <a:gd name="T77" fmla="*/ 20 h 142"/>
                  <a:gd name="T78" fmla="*/ 256 w 288"/>
                  <a:gd name="T79" fmla="*/ 12 h 142"/>
                  <a:gd name="T80" fmla="*/ 236 w 288"/>
                  <a:gd name="T81" fmla="*/ 6 h 142"/>
                  <a:gd name="T82" fmla="*/ 214 w 288"/>
                  <a:gd name="T83" fmla="*/ 2 h 142"/>
                  <a:gd name="T84" fmla="*/ 188 w 288"/>
                  <a:gd name="T85" fmla="*/ 0 h 142"/>
                  <a:gd name="T86" fmla="*/ 160 w 288"/>
                  <a:gd name="T87" fmla="*/ 2 h 142"/>
                  <a:gd name="T88" fmla="*/ 132 w 288"/>
                  <a:gd name="T89" fmla="*/ 6 h 142"/>
                  <a:gd name="T90" fmla="*/ 132 w 288"/>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6"/>
                    </a:moveTo>
                    <a:lnTo>
                      <a:pt x="132" y="6"/>
                    </a:lnTo>
                    <a:lnTo>
                      <a:pt x="102" y="12"/>
                    </a:lnTo>
                    <a:lnTo>
                      <a:pt x="76" y="22"/>
                    </a:lnTo>
                    <a:lnTo>
                      <a:pt x="52" y="32"/>
                    </a:lnTo>
                    <a:lnTo>
                      <a:pt x="34" y="44"/>
                    </a:lnTo>
                    <a:lnTo>
                      <a:pt x="18" y="56"/>
                    </a:lnTo>
                    <a:lnTo>
                      <a:pt x="6" y="70"/>
                    </a:lnTo>
                    <a:lnTo>
                      <a:pt x="2" y="78"/>
                    </a:lnTo>
                    <a:lnTo>
                      <a:pt x="0" y="84"/>
                    </a:lnTo>
                    <a:lnTo>
                      <a:pt x="0" y="92"/>
                    </a:lnTo>
                    <a:lnTo>
                      <a:pt x="0" y="98"/>
                    </a:lnTo>
                    <a:lnTo>
                      <a:pt x="0" y="98"/>
                    </a:lnTo>
                    <a:lnTo>
                      <a:pt x="2" y="104"/>
                    </a:lnTo>
                    <a:lnTo>
                      <a:pt x="6" y="110"/>
                    </a:lnTo>
                    <a:lnTo>
                      <a:pt x="10" y="116"/>
                    </a:lnTo>
                    <a:lnTo>
                      <a:pt x="16" y="122"/>
                    </a:lnTo>
                    <a:lnTo>
                      <a:pt x="32" y="130"/>
                    </a:lnTo>
                    <a:lnTo>
                      <a:pt x="50" y="136"/>
                    </a:lnTo>
                    <a:lnTo>
                      <a:pt x="74" y="140"/>
                    </a:lnTo>
                    <a:lnTo>
                      <a:pt x="98" y="142"/>
                    </a:lnTo>
                    <a:lnTo>
                      <a:pt x="126" y="140"/>
                    </a:lnTo>
                    <a:lnTo>
                      <a:pt x="156" y="136"/>
                    </a:lnTo>
                    <a:lnTo>
                      <a:pt x="156" y="136"/>
                    </a:lnTo>
                    <a:lnTo>
                      <a:pt x="184" y="130"/>
                    </a:lnTo>
                    <a:lnTo>
                      <a:pt x="210" y="120"/>
                    </a:lnTo>
                    <a:lnTo>
                      <a:pt x="234" y="110"/>
                    </a:lnTo>
                    <a:lnTo>
                      <a:pt x="254" y="98"/>
                    </a:lnTo>
                    <a:lnTo>
                      <a:pt x="270" y="86"/>
                    </a:lnTo>
                    <a:lnTo>
                      <a:pt x="280" y="72"/>
                    </a:lnTo>
                    <a:lnTo>
                      <a:pt x="284" y="64"/>
                    </a:lnTo>
                    <a:lnTo>
                      <a:pt x="288" y="58"/>
                    </a:lnTo>
                    <a:lnTo>
                      <a:pt x="288" y="50"/>
                    </a:lnTo>
                    <a:lnTo>
                      <a:pt x="288" y="44"/>
                    </a:lnTo>
                    <a:lnTo>
                      <a:pt x="288" y="44"/>
                    </a:lnTo>
                    <a:lnTo>
                      <a:pt x="286" y="38"/>
                    </a:lnTo>
                    <a:lnTo>
                      <a:pt x="282" y="32"/>
                    </a:lnTo>
                    <a:lnTo>
                      <a:pt x="278" y="26"/>
                    </a:lnTo>
                    <a:lnTo>
                      <a:pt x="272" y="20"/>
                    </a:lnTo>
                    <a:lnTo>
                      <a:pt x="256" y="12"/>
                    </a:lnTo>
                    <a:lnTo>
                      <a:pt x="236" y="6"/>
                    </a:lnTo>
                    <a:lnTo>
                      <a:pt x="214" y="2"/>
                    </a:lnTo>
                    <a:lnTo>
                      <a:pt x="188" y="0"/>
                    </a:lnTo>
                    <a:lnTo>
                      <a:pt x="160"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0" name="îṥḷídé">
                <a:extLst>
                  <a:ext uri="{FF2B5EF4-FFF2-40B4-BE49-F238E27FC236}">
                    <a16:creationId xmlns:a16="http://schemas.microsoft.com/office/drawing/2014/main" id="{FB36E066-1A29-4F90-BB8C-6620E5AC9CDC}"/>
                  </a:ext>
                </a:extLst>
              </p:cNvPr>
              <p:cNvSpPr/>
              <p:nvPr/>
            </p:nvSpPr>
            <p:spPr bwMode="auto">
              <a:xfrm>
                <a:off x="7664450" y="4441825"/>
                <a:ext cx="396875" cy="168275"/>
              </a:xfrm>
              <a:custGeom>
                <a:avLst/>
                <a:gdLst>
                  <a:gd name="T0" fmla="*/ 116 w 250"/>
                  <a:gd name="T1" fmla="*/ 6 h 106"/>
                  <a:gd name="T2" fmla="*/ 116 w 250"/>
                  <a:gd name="T3" fmla="*/ 6 h 106"/>
                  <a:gd name="T4" fmla="*/ 92 w 250"/>
                  <a:gd name="T5" fmla="*/ 10 h 106"/>
                  <a:gd name="T6" fmla="*/ 68 w 250"/>
                  <a:gd name="T7" fmla="*/ 18 h 106"/>
                  <a:gd name="T8" fmla="*/ 46 w 250"/>
                  <a:gd name="T9" fmla="*/ 28 h 106"/>
                  <a:gd name="T10" fmla="*/ 26 w 250"/>
                  <a:gd name="T11" fmla="*/ 40 h 106"/>
                  <a:gd name="T12" fmla="*/ 26 w 250"/>
                  <a:gd name="T13" fmla="*/ 40 h 106"/>
                  <a:gd name="T14" fmla="*/ 16 w 250"/>
                  <a:gd name="T15" fmla="*/ 46 h 106"/>
                  <a:gd name="T16" fmla="*/ 8 w 250"/>
                  <a:gd name="T17" fmla="*/ 56 h 106"/>
                  <a:gd name="T18" fmla="*/ 0 w 250"/>
                  <a:gd name="T19" fmla="*/ 66 h 106"/>
                  <a:gd name="T20" fmla="*/ 0 w 250"/>
                  <a:gd name="T21" fmla="*/ 72 h 106"/>
                  <a:gd name="T22" fmla="*/ 0 w 250"/>
                  <a:gd name="T23" fmla="*/ 76 h 106"/>
                  <a:gd name="T24" fmla="*/ 0 w 250"/>
                  <a:gd name="T25" fmla="*/ 76 h 106"/>
                  <a:gd name="T26" fmla="*/ 2 w 250"/>
                  <a:gd name="T27" fmla="*/ 82 h 106"/>
                  <a:gd name="T28" fmla="*/ 4 w 250"/>
                  <a:gd name="T29" fmla="*/ 86 h 106"/>
                  <a:gd name="T30" fmla="*/ 14 w 250"/>
                  <a:gd name="T31" fmla="*/ 92 h 106"/>
                  <a:gd name="T32" fmla="*/ 26 w 250"/>
                  <a:gd name="T33" fmla="*/ 98 h 106"/>
                  <a:gd name="T34" fmla="*/ 36 w 250"/>
                  <a:gd name="T35" fmla="*/ 100 h 106"/>
                  <a:gd name="T36" fmla="*/ 36 w 250"/>
                  <a:gd name="T37" fmla="*/ 100 h 106"/>
                  <a:gd name="T38" fmla="*/ 60 w 250"/>
                  <a:gd name="T39" fmla="*/ 104 h 106"/>
                  <a:gd name="T40" fmla="*/ 86 w 250"/>
                  <a:gd name="T41" fmla="*/ 106 h 106"/>
                  <a:gd name="T42" fmla="*/ 110 w 250"/>
                  <a:gd name="T43" fmla="*/ 104 h 106"/>
                  <a:gd name="T44" fmla="*/ 134 w 250"/>
                  <a:gd name="T45" fmla="*/ 100 h 106"/>
                  <a:gd name="T46" fmla="*/ 134 w 250"/>
                  <a:gd name="T47" fmla="*/ 100 h 106"/>
                  <a:gd name="T48" fmla="*/ 158 w 250"/>
                  <a:gd name="T49" fmla="*/ 94 h 106"/>
                  <a:gd name="T50" fmla="*/ 182 w 250"/>
                  <a:gd name="T51" fmla="*/ 88 h 106"/>
                  <a:gd name="T52" fmla="*/ 204 w 250"/>
                  <a:gd name="T53" fmla="*/ 78 h 106"/>
                  <a:gd name="T54" fmla="*/ 224 w 250"/>
                  <a:gd name="T55" fmla="*/ 66 h 106"/>
                  <a:gd name="T56" fmla="*/ 224 w 250"/>
                  <a:gd name="T57" fmla="*/ 66 h 106"/>
                  <a:gd name="T58" fmla="*/ 234 w 250"/>
                  <a:gd name="T59" fmla="*/ 58 h 106"/>
                  <a:gd name="T60" fmla="*/ 242 w 250"/>
                  <a:gd name="T61" fmla="*/ 50 h 106"/>
                  <a:gd name="T62" fmla="*/ 250 w 250"/>
                  <a:gd name="T63" fmla="*/ 40 h 106"/>
                  <a:gd name="T64" fmla="*/ 250 w 250"/>
                  <a:gd name="T65" fmla="*/ 34 h 106"/>
                  <a:gd name="T66" fmla="*/ 250 w 250"/>
                  <a:gd name="T67" fmla="*/ 30 h 106"/>
                  <a:gd name="T68" fmla="*/ 250 w 250"/>
                  <a:gd name="T69" fmla="*/ 30 h 106"/>
                  <a:gd name="T70" fmla="*/ 250 w 250"/>
                  <a:gd name="T71" fmla="*/ 24 h 106"/>
                  <a:gd name="T72" fmla="*/ 246 w 250"/>
                  <a:gd name="T73" fmla="*/ 20 h 106"/>
                  <a:gd name="T74" fmla="*/ 236 w 250"/>
                  <a:gd name="T75" fmla="*/ 14 h 106"/>
                  <a:gd name="T76" fmla="*/ 224 w 250"/>
                  <a:gd name="T77" fmla="*/ 8 h 106"/>
                  <a:gd name="T78" fmla="*/ 214 w 250"/>
                  <a:gd name="T79" fmla="*/ 6 h 106"/>
                  <a:gd name="T80" fmla="*/ 214 w 250"/>
                  <a:gd name="T81" fmla="*/ 6 h 106"/>
                  <a:gd name="T82" fmla="*/ 190 w 250"/>
                  <a:gd name="T83" fmla="*/ 2 h 106"/>
                  <a:gd name="T84" fmla="*/ 166 w 250"/>
                  <a:gd name="T85" fmla="*/ 0 h 106"/>
                  <a:gd name="T86" fmla="*/ 140 w 250"/>
                  <a:gd name="T87" fmla="*/ 2 h 106"/>
                  <a:gd name="T88" fmla="*/ 116 w 250"/>
                  <a:gd name="T89" fmla="*/ 6 h 106"/>
                  <a:gd name="T90" fmla="*/ 116 w 250"/>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0" h="106">
                    <a:moveTo>
                      <a:pt x="116" y="6"/>
                    </a:moveTo>
                    <a:lnTo>
                      <a:pt x="116" y="6"/>
                    </a:lnTo>
                    <a:lnTo>
                      <a:pt x="92" y="10"/>
                    </a:lnTo>
                    <a:lnTo>
                      <a:pt x="68" y="18"/>
                    </a:lnTo>
                    <a:lnTo>
                      <a:pt x="46" y="28"/>
                    </a:lnTo>
                    <a:lnTo>
                      <a:pt x="26" y="40"/>
                    </a:lnTo>
                    <a:lnTo>
                      <a:pt x="26" y="40"/>
                    </a:lnTo>
                    <a:lnTo>
                      <a:pt x="16" y="46"/>
                    </a:lnTo>
                    <a:lnTo>
                      <a:pt x="8" y="56"/>
                    </a:lnTo>
                    <a:lnTo>
                      <a:pt x="0" y="66"/>
                    </a:lnTo>
                    <a:lnTo>
                      <a:pt x="0" y="72"/>
                    </a:lnTo>
                    <a:lnTo>
                      <a:pt x="0" y="76"/>
                    </a:lnTo>
                    <a:lnTo>
                      <a:pt x="0" y="76"/>
                    </a:lnTo>
                    <a:lnTo>
                      <a:pt x="2" y="82"/>
                    </a:lnTo>
                    <a:lnTo>
                      <a:pt x="4" y="86"/>
                    </a:lnTo>
                    <a:lnTo>
                      <a:pt x="14" y="92"/>
                    </a:lnTo>
                    <a:lnTo>
                      <a:pt x="26" y="98"/>
                    </a:lnTo>
                    <a:lnTo>
                      <a:pt x="36" y="100"/>
                    </a:lnTo>
                    <a:lnTo>
                      <a:pt x="36" y="100"/>
                    </a:lnTo>
                    <a:lnTo>
                      <a:pt x="60" y="104"/>
                    </a:lnTo>
                    <a:lnTo>
                      <a:pt x="86" y="106"/>
                    </a:lnTo>
                    <a:lnTo>
                      <a:pt x="110" y="104"/>
                    </a:lnTo>
                    <a:lnTo>
                      <a:pt x="134" y="100"/>
                    </a:lnTo>
                    <a:lnTo>
                      <a:pt x="134" y="100"/>
                    </a:lnTo>
                    <a:lnTo>
                      <a:pt x="158" y="94"/>
                    </a:lnTo>
                    <a:lnTo>
                      <a:pt x="182" y="88"/>
                    </a:lnTo>
                    <a:lnTo>
                      <a:pt x="204" y="78"/>
                    </a:lnTo>
                    <a:lnTo>
                      <a:pt x="224" y="66"/>
                    </a:lnTo>
                    <a:lnTo>
                      <a:pt x="224" y="66"/>
                    </a:lnTo>
                    <a:lnTo>
                      <a:pt x="234" y="58"/>
                    </a:lnTo>
                    <a:lnTo>
                      <a:pt x="242" y="50"/>
                    </a:lnTo>
                    <a:lnTo>
                      <a:pt x="250" y="40"/>
                    </a:lnTo>
                    <a:lnTo>
                      <a:pt x="250" y="34"/>
                    </a:lnTo>
                    <a:lnTo>
                      <a:pt x="250" y="30"/>
                    </a:lnTo>
                    <a:lnTo>
                      <a:pt x="250" y="30"/>
                    </a:lnTo>
                    <a:lnTo>
                      <a:pt x="250" y="24"/>
                    </a:lnTo>
                    <a:lnTo>
                      <a:pt x="246" y="20"/>
                    </a:lnTo>
                    <a:lnTo>
                      <a:pt x="236" y="14"/>
                    </a:lnTo>
                    <a:lnTo>
                      <a:pt x="224" y="8"/>
                    </a:lnTo>
                    <a:lnTo>
                      <a:pt x="214" y="6"/>
                    </a:lnTo>
                    <a:lnTo>
                      <a:pt x="214" y="6"/>
                    </a:lnTo>
                    <a:lnTo>
                      <a:pt x="190" y="2"/>
                    </a:lnTo>
                    <a:lnTo>
                      <a:pt x="166" y="0"/>
                    </a:lnTo>
                    <a:lnTo>
                      <a:pt x="140" y="2"/>
                    </a:lnTo>
                    <a:lnTo>
                      <a:pt x="116" y="6"/>
                    </a:lnTo>
                    <a:lnTo>
                      <a:pt x="116"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1" name="ïṣ1ïďê">
                <a:extLst>
                  <a:ext uri="{FF2B5EF4-FFF2-40B4-BE49-F238E27FC236}">
                    <a16:creationId xmlns:a16="http://schemas.microsoft.com/office/drawing/2014/main" id="{064CBCA1-6FFD-4114-A3BC-D5493CF5EDD1}"/>
                  </a:ext>
                </a:extLst>
              </p:cNvPr>
              <p:cNvSpPr/>
              <p:nvPr/>
            </p:nvSpPr>
            <p:spPr bwMode="auto">
              <a:xfrm>
                <a:off x="7635875" y="4495800"/>
                <a:ext cx="466725" cy="193675"/>
              </a:xfrm>
              <a:custGeom>
                <a:avLst/>
                <a:gdLst>
                  <a:gd name="T0" fmla="*/ 268 w 294"/>
                  <a:gd name="T1" fmla="*/ 34 h 122"/>
                  <a:gd name="T2" fmla="*/ 244 w 294"/>
                  <a:gd name="T3" fmla="*/ 52 h 122"/>
                  <a:gd name="T4" fmla="*/ 218 w 294"/>
                  <a:gd name="T5" fmla="*/ 64 h 122"/>
                  <a:gd name="T6" fmla="*/ 194 w 294"/>
                  <a:gd name="T7" fmla="*/ 74 h 122"/>
                  <a:gd name="T8" fmla="*/ 168 w 294"/>
                  <a:gd name="T9" fmla="*/ 80 h 122"/>
                  <a:gd name="T10" fmla="*/ 154 w 294"/>
                  <a:gd name="T11" fmla="*/ 82 h 122"/>
                  <a:gd name="T12" fmla="*/ 140 w 294"/>
                  <a:gd name="T13" fmla="*/ 86 h 122"/>
                  <a:gd name="T14" fmla="*/ 114 w 294"/>
                  <a:gd name="T15" fmla="*/ 88 h 122"/>
                  <a:gd name="T16" fmla="*/ 88 w 294"/>
                  <a:gd name="T17" fmla="*/ 88 h 122"/>
                  <a:gd name="T18" fmla="*/ 60 w 294"/>
                  <a:gd name="T19" fmla="*/ 86 h 122"/>
                  <a:gd name="T20" fmla="*/ 44 w 294"/>
                  <a:gd name="T21" fmla="*/ 82 h 122"/>
                  <a:gd name="T22" fmla="*/ 32 w 294"/>
                  <a:gd name="T23" fmla="*/ 78 h 122"/>
                  <a:gd name="T24" fmla="*/ 12 w 294"/>
                  <a:gd name="T25" fmla="*/ 68 h 122"/>
                  <a:gd name="T26" fmla="*/ 0 w 294"/>
                  <a:gd name="T27" fmla="*/ 54 h 122"/>
                  <a:gd name="T28" fmla="*/ 6 w 294"/>
                  <a:gd name="T29" fmla="*/ 90 h 122"/>
                  <a:gd name="T30" fmla="*/ 12 w 294"/>
                  <a:gd name="T31" fmla="*/ 96 h 122"/>
                  <a:gd name="T32" fmla="*/ 28 w 294"/>
                  <a:gd name="T33" fmla="*/ 106 h 122"/>
                  <a:gd name="T34" fmla="*/ 38 w 294"/>
                  <a:gd name="T35" fmla="*/ 112 h 122"/>
                  <a:gd name="T36" fmla="*/ 66 w 294"/>
                  <a:gd name="T37" fmla="*/ 120 h 122"/>
                  <a:gd name="T38" fmla="*/ 94 w 294"/>
                  <a:gd name="T39" fmla="*/ 122 h 122"/>
                  <a:gd name="T40" fmla="*/ 120 w 294"/>
                  <a:gd name="T41" fmla="*/ 122 h 122"/>
                  <a:gd name="T42" fmla="*/ 148 w 294"/>
                  <a:gd name="T43" fmla="*/ 120 h 122"/>
                  <a:gd name="T44" fmla="*/ 160 w 294"/>
                  <a:gd name="T45" fmla="*/ 118 h 122"/>
                  <a:gd name="T46" fmla="*/ 174 w 294"/>
                  <a:gd name="T47" fmla="*/ 114 h 122"/>
                  <a:gd name="T48" fmla="*/ 200 w 294"/>
                  <a:gd name="T49" fmla="*/ 108 h 122"/>
                  <a:gd name="T50" fmla="*/ 224 w 294"/>
                  <a:gd name="T51" fmla="*/ 98 h 122"/>
                  <a:gd name="T52" fmla="*/ 250 w 294"/>
                  <a:gd name="T53" fmla="*/ 84 h 122"/>
                  <a:gd name="T54" fmla="*/ 262 w 294"/>
                  <a:gd name="T55" fmla="*/ 76 h 122"/>
                  <a:gd name="T56" fmla="*/ 274 w 294"/>
                  <a:gd name="T57" fmla="*/ 68 h 122"/>
                  <a:gd name="T58" fmla="*/ 288 w 294"/>
                  <a:gd name="T59" fmla="*/ 52 h 122"/>
                  <a:gd name="T60" fmla="*/ 294 w 294"/>
                  <a:gd name="T61" fmla="*/ 36 h 122"/>
                  <a:gd name="T62" fmla="*/ 288 w 294"/>
                  <a:gd name="T63" fmla="*/ 0 h 122"/>
                  <a:gd name="T64" fmla="*/ 286 w 294"/>
                  <a:gd name="T65" fmla="*/ 10 h 122"/>
                  <a:gd name="T66" fmla="*/ 276 w 294"/>
                  <a:gd name="T67" fmla="*/ 26 h 122"/>
                  <a:gd name="T68" fmla="*/ 268 w 294"/>
                  <a:gd name="T69"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8" y="34"/>
                    </a:moveTo>
                    <a:lnTo>
                      <a:pt x="268" y="34"/>
                    </a:lnTo>
                    <a:lnTo>
                      <a:pt x="256" y="42"/>
                    </a:lnTo>
                    <a:lnTo>
                      <a:pt x="244" y="52"/>
                    </a:lnTo>
                    <a:lnTo>
                      <a:pt x="244" y="52"/>
                    </a:lnTo>
                    <a:lnTo>
                      <a:pt x="218" y="64"/>
                    </a:lnTo>
                    <a:lnTo>
                      <a:pt x="218" y="64"/>
                    </a:lnTo>
                    <a:lnTo>
                      <a:pt x="194" y="74"/>
                    </a:lnTo>
                    <a:lnTo>
                      <a:pt x="194" y="74"/>
                    </a:lnTo>
                    <a:lnTo>
                      <a:pt x="168" y="80"/>
                    </a:lnTo>
                    <a:lnTo>
                      <a:pt x="168" y="80"/>
                    </a:lnTo>
                    <a:lnTo>
                      <a:pt x="154" y="82"/>
                    </a:lnTo>
                    <a:lnTo>
                      <a:pt x="154" y="82"/>
                    </a:lnTo>
                    <a:lnTo>
                      <a:pt x="140" y="86"/>
                    </a:lnTo>
                    <a:lnTo>
                      <a:pt x="140" y="86"/>
                    </a:lnTo>
                    <a:lnTo>
                      <a:pt x="114" y="88"/>
                    </a:lnTo>
                    <a:lnTo>
                      <a:pt x="114" y="88"/>
                    </a:lnTo>
                    <a:lnTo>
                      <a:pt x="88" y="88"/>
                    </a:lnTo>
                    <a:lnTo>
                      <a:pt x="88" y="88"/>
                    </a:lnTo>
                    <a:lnTo>
                      <a:pt x="60" y="86"/>
                    </a:lnTo>
                    <a:lnTo>
                      <a:pt x="60" y="86"/>
                    </a:lnTo>
                    <a:lnTo>
                      <a:pt x="44" y="82"/>
                    </a:lnTo>
                    <a:lnTo>
                      <a:pt x="32" y="78"/>
                    </a:lnTo>
                    <a:lnTo>
                      <a:pt x="32" y="78"/>
                    </a:lnTo>
                    <a:lnTo>
                      <a:pt x="20" y="72"/>
                    </a:lnTo>
                    <a:lnTo>
                      <a:pt x="12" y="68"/>
                    </a:lnTo>
                    <a:lnTo>
                      <a:pt x="6" y="62"/>
                    </a:lnTo>
                    <a:lnTo>
                      <a:pt x="0" y="54"/>
                    </a:lnTo>
                    <a:lnTo>
                      <a:pt x="0" y="54"/>
                    </a:lnTo>
                    <a:lnTo>
                      <a:pt x="6" y="90"/>
                    </a:lnTo>
                    <a:lnTo>
                      <a:pt x="6" y="90"/>
                    </a:lnTo>
                    <a:lnTo>
                      <a:pt x="12" y="96"/>
                    </a:lnTo>
                    <a:lnTo>
                      <a:pt x="20" y="102"/>
                    </a:lnTo>
                    <a:lnTo>
                      <a:pt x="28" y="106"/>
                    </a:lnTo>
                    <a:lnTo>
                      <a:pt x="38" y="112"/>
                    </a:lnTo>
                    <a:lnTo>
                      <a:pt x="38" y="112"/>
                    </a:lnTo>
                    <a:lnTo>
                      <a:pt x="50" y="116"/>
                    </a:lnTo>
                    <a:lnTo>
                      <a:pt x="66" y="120"/>
                    </a:lnTo>
                    <a:lnTo>
                      <a:pt x="66" y="120"/>
                    </a:lnTo>
                    <a:lnTo>
                      <a:pt x="94" y="122"/>
                    </a:lnTo>
                    <a:lnTo>
                      <a:pt x="94" y="122"/>
                    </a:lnTo>
                    <a:lnTo>
                      <a:pt x="120" y="122"/>
                    </a:lnTo>
                    <a:lnTo>
                      <a:pt x="120" y="122"/>
                    </a:lnTo>
                    <a:lnTo>
                      <a:pt x="148" y="120"/>
                    </a:lnTo>
                    <a:lnTo>
                      <a:pt x="148" y="120"/>
                    </a:lnTo>
                    <a:lnTo>
                      <a:pt x="160" y="118"/>
                    </a:lnTo>
                    <a:lnTo>
                      <a:pt x="160" y="118"/>
                    </a:lnTo>
                    <a:lnTo>
                      <a:pt x="174" y="114"/>
                    </a:lnTo>
                    <a:lnTo>
                      <a:pt x="174" y="114"/>
                    </a:lnTo>
                    <a:lnTo>
                      <a:pt x="200" y="108"/>
                    </a:lnTo>
                    <a:lnTo>
                      <a:pt x="200" y="108"/>
                    </a:lnTo>
                    <a:lnTo>
                      <a:pt x="224" y="98"/>
                    </a:lnTo>
                    <a:lnTo>
                      <a:pt x="224" y="98"/>
                    </a:lnTo>
                    <a:lnTo>
                      <a:pt x="250" y="84"/>
                    </a:lnTo>
                    <a:lnTo>
                      <a:pt x="250" y="84"/>
                    </a:lnTo>
                    <a:lnTo>
                      <a:pt x="262" y="76"/>
                    </a:lnTo>
                    <a:lnTo>
                      <a:pt x="274" y="68"/>
                    </a:lnTo>
                    <a:lnTo>
                      <a:pt x="274" y="68"/>
                    </a:lnTo>
                    <a:lnTo>
                      <a:pt x="282" y="60"/>
                    </a:lnTo>
                    <a:lnTo>
                      <a:pt x="288" y="52"/>
                    </a:lnTo>
                    <a:lnTo>
                      <a:pt x="292" y="44"/>
                    </a:lnTo>
                    <a:lnTo>
                      <a:pt x="294" y="36"/>
                    </a:lnTo>
                    <a:lnTo>
                      <a:pt x="294" y="36"/>
                    </a:lnTo>
                    <a:lnTo>
                      <a:pt x="288" y="0"/>
                    </a:lnTo>
                    <a:lnTo>
                      <a:pt x="288" y="0"/>
                    </a:lnTo>
                    <a:lnTo>
                      <a:pt x="286" y="10"/>
                    </a:lnTo>
                    <a:lnTo>
                      <a:pt x="282" y="18"/>
                    </a:lnTo>
                    <a:lnTo>
                      <a:pt x="276" y="26"/>
                    </a:lnTo>
                    <a:lnTo>
                      <a:pt x="268" y="34"/>
                    </a:lnTo>
                    <a:lnTo>
                      <a:pt x="268" y="34"/>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2" name="ïṡḻiḋé">
                <a:extLst>
                  <a:ext uri="{FF2B5EF4-FFF2-40B4-BE49-F238E27FC236}">
                    <a16:creationId xmlns:a16="http://schemas.microsoft.com/office/drawing/2014/main" id="{06EF4056-0AD8-4FD4-AA99-948540963915}"/>
                  </a:ext>
                </a:extLst>
              </p:cNvPr>
              <p:cNvSpPr/>
              <p:nvPr/>
            </p:nvSpPr>
            <p:spPr bwMode="auto">
              <a:xfrm>
                <a:off x="7762875" y="4464050"/>
                <a:ext cx="184150" cy="114300"/>
              </a:xfrm>
              <a:custGeom>
                <a:avLst/>
                <a:gdLst>
                  <a:gd name="T0" fmla="*/ 110 w 116"/>
                  <a:gd name="T1" fmla="*/ 66 h 72"/>
                  <a:gd name="T2" fmla="*/ 100 w 116"/>
                  <a:gd name="T3" fmla="*/ 58 h 72"/>
                  <a:gd name="T4" fmla="*/ 82 w 116"/>
                  <a:gd name="T5" fmla="*/ 68 h 72"/>
                  <a:gd name="T6" fmla="*/ 72 w 116"/>
                  <a:gd name="T7" fmla="*/ 72 h 72"/>
                  <a:gd name="T8" fmla="*/ 64 w 116"/>
                  <a:gd name="T9" fmla="*/ 72 h 72"/>
                  <a:gd name="T10" fmla="*/ 44 w 116"/>
                  <a:gd name="T11" fmla="*/ 68 h 72"/>
                  <a:gd name="T12" fmla="*/ 54 w 116"/>
                  <a:gd name="T13" fmla="*/ 56 h 72"/>
                  <a:gd name="T14" fmla="*/ 64 w 116"/>
                  <a:gd name="T15" fmla="*/ 58 h 72"/>
                  <a:gd name="T16" fmla="*/ 72 w 116"/>
                  <a:gd name="T17" fmla="*/ 60 h 72"/>
                  <a:gd name="T18" fmla="*/ 90 w 116"/>
                  <a:gd name="T19" fmla="*/ 54 h 72"/>
                  <a:gd name="T20" fmla="*/ 74 w 116"/>
                  <a:gd name="T21" fmla="*/ 44 h 72"/>
                  <a:gd name="T22" fmla="*/ 58 w 116"/>
                  <a:gd name="T23" fmla="*/ 36 h 72"/>
                  <a:gd name="T24" fmla="*/ 38 w 116"/>
                  <a:gd name="T25" fmla="*/ 42 h 72"/>
                  <a:gd name="T26" fmla="*/ 30 w 116"/>
                  <a:gd name="T27" fmla="*/ 44 h 72"/>
                  <a:gd name="T28" fmla="*/ 22 w 116"/>
                  <a:gd name="T29" fmla="*/ 46 h 72"/>
                  <a:gd name="T30" fmla="*/ 8 w 116"/>
                  <a:gd name="T31" fmla="*/ 40 h 72"/>
                  <a:gd name="T32" fmla="*/ 4 w 116"/>
                  <a:gd name="T33" fmla="*/ 38 h 72"/>
                  <a:gd name="T34" fmla="*/ 0 w 116"/>
                  <a:gd name="T35" fmla="*/ 30 h 72"/>
                  <a:gd name="T36" fmla="*/ 2 w 116"/>
                  <a:gd name="T37" fmla="*/ 24 h 72"/>
                  <a:gd name="T38" fmla="*/ 16 w 116"/>
                  <a:gd name="T39" fmla="*/ 10 h 72"/>
                  <a:gd name="T40" fmla="*/ 12 w 116"/>
                  <a:gd name="T41" fmla="*/ 8 h 72"/>
                  <a:gd name="T42" fmla="*/ 20 w 116"/>
                  <a:gd name="T43" fmla="*/ 4 h 72"/>
                  <a:gd name="T44" fmla="*/ 24 w 116"/>
                  <a:gd name="T45" fmla="*/ 6 h 72"/>
                  <a:gd name="T46" fmla="*/ 34 w 116"/>
                  <a:gd name="T47" fmla="*/ 2 h 72"/>
                  <a:gd name="T48" fmla="*/ 44 w 116"/>
                  <a:gd name="T49" fmla="*/ 0 h 72"/>
                  <a:gd name="T50" fmla="*/ 66 w 116"/>
                  <a:gd name="T51" fmla="*/ 2 h 72"/>
                  <a:gd name="T52" fmla="*/ 56 w 116"/>
                  <a:gd name="T53" fmla="*/ 10 h 72"/>
                  <a:gd name="T54" fmla="*/ 50 w 116"/>
                  <a:gd name="T55" fmla="*/ 8 h 72"/>
                  <a:gd name="T56" fmla="*/ 44 w 116"/>
                  <a:gd name="T57" fmla="*/ 8 h 72"/>
                  <a:gd name="T58" fmla="*/ 30 w 116"/>
                  <a:gd name="T59" fmla="*/ 10 h 72"/>
                  <a:gd name="T60" fmla="*/ 44 w 116"/>
                  <a:gd name="T61" fmla="*/ 18 h 72"/>
                  <a:gd name="T62" fmla="*/ 58 w 116"/>
                  <a:gd name="T63" fmla="*/ 26 h 72"/>
                  <a:gd name="T64" fmla="*/ 70 w 116"/>
                  <a:gd name="T65" fmla="*/ 20 h 72"/>
                  <a:gd name="T66" fmla="*/ 84 w 116"/>
                  <a:gd name="T67" fmla="*/ 16 h 72"/>
                  <a:gd name="T68" fmla="*/ 94 w 116"/>
                  <a:gd name="T69" fmla="*/ 16 h 72"/>
                  <a:gd name="T70" fmla="*/ 104 w 116"/>
                  <a:gd name="T71" fmla="*/ 20 h 72"/>
                  <a:gd name="T72" fmla="*/ 114 w 116"/>
                  <a:gd name="T73" fmla="*/ 30 h 72"/>
                  <a:gd name="T74" fmla="*/ 114 w 116"/>
                  <a:gd name="T75" fmla="*/ 34 h 72"/>
                  <a:gd name="T76" fmla="*/ 112 w 116"/>
                  <a:gd name="T77" fmla="*/ 44 h 72"/>
                  <a:gd name="T78" fmla="*/ 106 w 116"/>
                  <a:gd name="T79" fmla="*/ 54 h 72"/>
                  <a:gd name="T80" fmla="*/ 116 w 116"/>
                  <a:gd name="T81" fmla="*/ 60 h 72"/>
                  <a:gd name="T82" fmla="*/ 110 w 116"/>
                  <a:gd name="T83" fmla="*/ 66 h 72"/>
                  <a:gd name="T84" fmla="*/ 24 w 116"/>
                  <a:gd name="T85" fmla="*/ 14 h 72"/>
                  <a:gd name="T86" fmla="*/ 18 w 116"/>
                  <a:gd name="T87" fmla="*/ 20 h 72"/>
                  <a:gd name="T88" fmla="*/ 16 w 116"/>
                  <a:gd name="T89" fmla="*/ 24 h 72"/>
                  <a:gd name="T90" fmla="*/ 20 w 116"/>
                  <a:gd name="T91" fmla="*/ 32 h 72"/>
                  <a:gd name="T92" fmla="*/ 26 w 116"/>
                  <a:gd name="T93" fmla="*/ 34 h 72"/>
                  <a:gd name="T94" fmla="*/ 32 w 116"/>
                  <a:gd name="T95" fmla="*/ 34 h 72"/>
                  <a:gd name="T96" fmla="*/ 48 w 116"/>
                  <a:gd name="T97" fmla="*/ 30 h 72"/>
                  <a:gd name="T98" fmla="*/ 36 w 116"/>
                  <a:gd name="T99" fmla="*/ 22 h 72"/>
                  <a:gd name="T100" fmla="*/ 24 w 116"/>
                  <a:gd name="T101" fmla="*/ 14 h 72"/>
                  <a:gd name="T102" fmla="*/ 96 w 116"/>
                  <a:gd name="T103" fmla="*/ 48 h 72"/>
                  <a:gd name="T104" fmla="*/ 96 w 116"/>
                  <a:gd name="T105" fmla="*/ 48 h 72"/>
                  <a:gd name="T106" fmla="*/ 102 w 116"/>
                  <a:gd name="T107" fmla="*/ 38 h 72"/>
                  <a:gd name="T108" fmla="*/ 100 w 116"/>
                  <a:gd name="T109" fmla="*/ 32 h 72"/>
                  <a:gd name="T110" fmla="*/ 94 w 116"/>
                  <a:gd name="T111" fmla="*/ 28 h 72"/>
                  <a:gd name="T112" fmla="*/ 84 w 116"/>
                  <a:gd name="T113" fmla="*/ 26 h 72"/>
                  <a:gd name="T114" fmla="*/ 76 w 116"/>
                  <a:gd name="T115" fmla="*/ 28 h 72"/>
                  <a:gd name="T116" fmla="*/ 66 w 116"/>
                  <a:gd name="T117" fmla="*/ 32 h 72"/>
                  <a:gd name="T118" fmla="*/ 82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100" y="58"/>
                    </a:lnTo>
                    <a:lnTo>
                      <a:pt x="100" y="58"/>
                    </a:lnTo>
                    <a:lnTo>
                      <a:pt x="90" y="64"/>
                    </a:lnTo>
                    <a:lnTo>
                      <a:pt x="82" y="68"/>
                    </a:lnTo>
                    <a:lnTo>
                      <a:pt x="82" y="68"/>
                    </a:lnTo>
                    <a:lnTo>
                      <a:pt x="72" y="72"/>
                    </a:lnTo>
                    <a:lnTo>
                      <a:pt x="64" y="72"/>
                    </a:lnTo>
                    <a:lnTo>
                      <a:pt x="64" y="72"/>
                    </a:lnTo>
                    <a:lnTo>
                      <a:pt x="54" y="70"/>
                    </a:lnTo>
                    <a:lnTo>
                      <a:pt x="44" y="68"/>
                    </a:lnTo>
                    <a:lnTo>
                      <a:pt x="44" y="68"/>
                    </a:lnTo>
                    <a:lnTo>
                      <a:pt x="54" y="56"/>
                    </a:lnTo>
                    <a:lnTo>
                      <a:pt x="54" y="56"/>
                    </a:lnTo>
                    <a:lnTo>
                      <a:pt x="64" y="58"/>
                    </a:lnTo>
                    <a:lnTo>
                      <a:pt x="72" y="60"/>
                    </a:lnTo>
                    <a:lnTo>
                      <a:pt x="72" y="60"/>
                    </a:lnTo>
                    <a:lnTo>
                      <a:pt x="82" y="58"/>
                    </a:lnTo>
                    <a:lnTo>
                      <a:pt x="90" y="54"/>
                    </a:lnTo>
                    <a:lnTo>
                      <a:pt x="90" y="54"/>
                    </a:lnTo>
                    <a:lnTo>
                      <a:pt x="74" y="44"/>
                    </a:lnTo>
                    <a:lnTo>
                      <a:pt x="74" y="44"/>
                    </a:lnTo>
                    <a:lnTo>
                      <a:pt x="58" y="36"/>
                    </a:lnTo>
                    <a:lnTo>
                      <a:pt x="58" y="36"/>
                    </a:lnTo>
                    <a:lnTo>
                      <a:pt x="38" y="42"/>
                    </a:lnTo>
                    <a:lnTo>
                      <a:pt x="38" y="42"/>
                    </a:lnTo>
                    <a:lnTo>
                      <a:pt x="30" y="44"/>
                    </a:lnTo>
                    <a:lnTo>
                      <a:pt x="22" y="46"/>
                    </a:lnTo>
                    <a:lnTo>
                      <a:pt x="22" y="46"/>
                    </a:lnTo>
                    <a:lnTo>
                      <a:pt x="14" y="44"/>
                    </a:lnTo>
                    <a:lnTo>
                      <a:pt x="8" y="40"/>
                    </a:lnTo>
                    <a:lnTo>
                      <a:pt x="8" y="40"/>
                    </a:lnTo>
                    <a:lnTo>
                      <a:pt x="4" y="38"/>
                    </a:lnTo>
                    <a:lnTo>
                      <a:pt x="2" y="34"/>
                    </a:lnTo>
                    <a:lnTo>
                      <a:pt x="0" y="30"/>
                    </a:lnTo>
                    <a:lnTo>
                      <a:pt x="2" y="24"/>
                    </a:lnTo>
                    <a:lnTo>
                      <a:pt x="2" y="24"/>
                    </a:lnTo>
                    <a:lnTo>
                      <a:pt x="6" y="18"/>
                    </a:lnTo>
                    <a:lnTo>
                      <a:pt x="16" y="10"/>
                    </a:lnTo>
                    <a:lnTo>
                      <a:pt x="16" y="10"/>
                    </a:lnTo>
                    <a:lnTo>
                      <a:pt x="12" y="8"/>
                    </a:lnTo>
                    <a:lnTo>
                      <a:pt x="12" y="8"/>
                    </a:lnTo>
                    <a:lnTo>
                      <a:pt x="20" y="4"/>
                    </a:lnTo>
                    <a:lnTo>
                      <a:pt x="20" y="4"/>
                    </a:lnTo>
                    <a:lnTo>
                      <a:pt x="24" y="6"/>
                    </a:lnTo>
                    <a:lnTo>
                      <a:pt x="24" y="6"/>
                    </a:lnTo>
                    <a:lnTo>
                      <a:pt x="34" y="2"/>
                    </a:lnTo>
                    <a:lnTo>
                      <a:pt x="44" y="0"/>
                    </a:lnTo>
                    <a:lnTo>
                      <a:pt x="44" y="0"/>
                    </a:lnTo>
                    <a:lnTo>
                      <a:pt x="54" y="0"/>
                    </a:lnTo>
                    <a:lnTo>
                      <a:pt x="66" y="2"/>
                    </a:lnTo>
                    <a:lnTo>
                      <a:pt x="66" y="2"/>
                    </a:lnTo>
                    <a:lnTo>
                      <a:pt x="56" y="10"/>
                    </a:lnTo>
                    <a:lnTo>
                      <a:pt x="56" y="10"/>
                    </a:lnTo>
                    <a:lnTo>
                      <a:pt x="50" y="8"/>
                    </a:lnTo>
                    <a:lnTo>
                      <a:pt x="44" y="8"/>
                    </a:lnTo>
                    <a:lnTo>
                      <a:pt x="44" y="8"/>
                    </a:lnTo>
                    <a:lnTo>
                      <a:pt x="30" y="10"/>
                    </a:lnTo>
                    <a:lnTo>
                      <a:pt x="30" y="10"/>
                    </a:lnTo>
                    <a:lnTo>
                      <a:pt x="44" y="18"/>
                    </a:lnTo>
                    <a:lnTo>
                      <a:pt x="44" y="18"/>
                    </a:lnTo>
                    <a:lnTo>
                      <a:pt x="58" y="26"/>
                    </a:lnTo>
                    <a:lnTo>
                      <a:pt x="58" y="26"/>
                    </a:lnTo>
                    <a:lnTo>
                      <a:pt x="70" y="20"/>
                    </a:lnTo>
                    <a:lnTo>
                      <a:pt x="70" y="20"/>
                    </a:lnTo>
                    <a:lnTo>
                      <a:pt x="84" y="16"/>
                    </a:lnTo>
                    <a:lnTo>
                      <a:pt x="84" y="16"/>
                    </a:lnTo>
                    <a:lnTo>
                      <a:pt x="94" y="16"/>
                    </a:lnTo>
                    <a:lnTo>
                      <a:pt x="94" y="16"/>
                    </a:lnTo>
                    <a:lnTo>
                      <a:pt x="104" y="20"/>
                    </a:lnTo>
                    <a:lnTo>
                      <a:pt x="104" y="20"/>
                    </a:lnTo>
                    <a:lnTo>
                      <a:pt x="112" y="26"/>
                    </a:lnTo>
                    <a:lnTo>
                      <a:pt x="114" y="30"/>
                    </a:lnTo>
                    <a:lnTo>
                      <a:pt x="114" y="34"/>
                    </a:lnTo>
                    <a:lnTo>
                      <a:pt x="114" y="34"/>
                    </a:lnTo>
                    <a:lnTo>
                      <a:pt x="114" y="40"/>
                    </a:lnTo>
                    <a:lnTo>
                      <a:pt x="112" y="44"/>
                    </a:lnTo>
                    <a:lnTo>
                      <a:pt x="106" y="54"/>
                    </a:lnTo>
                    <a:lnTo>
                      <a:pt x="106" y="54"/>
                    </a:lnTo>
                    <a:lnTo>
                      <a:pt x="116" y="60"/>
                    </a:lnTo>
                    <a:lnTo>
                      <a:pt x="116" y="60"/>
                    </a:lnTo>
                    <a:lnTo>
                      <a:pt x="110" y="66"/>
                    </a:lnTo>
                    <a:lnTo>
                      <a:pt x="110" y="66"/>
                    </a:lnTo>
                    <a:close/>
                    <a:moveTo>
                      <a:pt x="24" y="14"/>
                    </a:moveTo>
                    <a:lnTo>
                      <a:pt x="24" y="14"/>
                    </a:lnTo>
                    <a:lnTo>
                      <a:pt x="24" y="14"/>
                    </a:lnTo>
                    <a:lnTo>
                      <a:pt x="18" y="20"/>
                    </a:lnTo>
                    <a:lnTo>
                      <a:pt x="16" y="24"/>
                    </a:lnTo>
                    <a:lnTo>
                      <a:pt x="16" y="24"/>
                    </a:lnTo>
                    <a:lnTo>
                      <a:pt x="16" y="28"/>
                    </a:lnTo>
                    <a:lnTo>
                      <a:pt x="20" y="32"/>
                    </a:lnTo>
                    <a:lnTo>
                      <a:pt x="20" y="32"/>
                    </a:lnTo>
                    <a:lnTo>
                      <a:pt x="26" y="34"/>
                    </a:lnTo>
                    <a:lnTo>
                      <a:pt x="32" y="34"/>
                    </a:lnTo>
                    <a:lnTo>
                      <a:pt x="32" y="34"/>
                    </a:lnTo>
                    <a:lnTo>
                      <a:pt x="40" y="32"/>
                    </a:lnTo>
                    <a:lnTo>
                      <a:pt x="48" y="30"/>
                    </a:lnTo>
                    <a:lnTo>
                      <a:pt x="48" y="30"/>
                    </a:lnTo>
                    <a:lnTo>
                      <a:pt x="36" y="22"/>
                    </a:lnTo>
                    <a:lnTo>
                      <a:pt x="36" y="22"/>
                    </a:lnTo>
                    <a:lnTo>
                      <a:pt x="24" y="14"/>
                    </a:lnTo>
                    <a:lnTo>
                      <a:pt x="24" y="14"/>
                    </a:lnTo>
                    <a:close/>
                    <a:moveTo>
                      <a:pt x="96" y="48"/>
                    </a:moveTo>
                    <a:lnTo>
                      <a:pt x="96" y="48"/>
                    </a:lnTo>
                    <a:lnTo>
                      <a:pt x="96" y="48"/>
                    </a:lnTo>
                    <a:lnTo>
                      <a:pt x="100" y="42"/>
                    </a:lnTo>
                    <a:lnTo>
                      <a:pt x="102" y="38"/>
                    </a:lnTo>
                    <a:lnTo>
                      <a:pt x="102" y="38"/>
                    </a:lnTo>
                    <a:lnTo>
                      <a:pt x="100" y="32"/>
                    </a:lnTo>
                    <a:lnTo>
                      <a:pt x="94" y="28"/>
                    </a:lnTo>
                    <a:lnTo>
                      <a:pt x="94" y="28"/>
                    </a:lnTo>
                    <a:lnTo>
                      <a:pt x="90" y="26"/>
                    </a:lnTo>
                    <a:lnTo>
                      <a:pt x="84" y="26"/>
                    </a:lnTo>
                    <a:lnTo>
                      <a:pt x="84" y="26"/>
                    </a:lnTo>
                    <a:lnTo>
                      <a:pt x="76" y="28"/>
                    </a:lnTo>
                    <a:lnTo>
                      <a:pt x="66" y="32"/>
                    </a:lnTo>
                    <a:lnTo>
                      <a:pt x="66" y="32"/>
                    </a:lnTo>
                    <a:lnTo>
                      <a:pt x="82" y="40"/>
                    </a:lnTo>
                    <a:lnTo>
                      <a:pt x="82"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3" name="îSļíďe">
                <a:extLst>
                  <a:ext uri="{FF2B5EF4-FFF2-40B4-BE49-F238E27FC236}">
                    <a16:creationId xmlns:a16="http://schemas.microsoft.com/office/drawing/2014/main" id="{72B2BCAB-7442-4388-BC1A-4F035382F9A0}"/>
                  </a:ext>
                </a:extLst>
              </p:cNvPr>
              <p:cNvSpPr/>
              <p:nvPr/>
            </p:nvSpPr>
            <p:spPr bwMode="auto">
              <a:xfrm>
                <a:off x="7553325" y="4371975"/>
                <a:ext cx="457200" cy="222250"/>
              </a:xfrm>
              <a:custGeom>
                <a:avLst/>
                <a:gdLst>
                  <a:gd name="T0" fmla="*/ 132 w 288"/>
                  <a:gd name="T1" fmla="*/ 4 h 140"/>
                  <a:gd name="T2" fmla="*/ 132 w 288"/>
                  <a:gd name="T3" fmla="*/ 4 h 140"/>
                  <a:gd name="T4" fmla="*/ 104 w 288"/>
                  <a:gd name="T5" fmla="*/ 12 h 140"/>
                  <a:gd name="T6" fmla="*/ 76 w 288"/>
                  <a:gd name="T7" fmla="*/ 20 h 140"/>
                  <a:gd name="T8" fmla="*/ 54 w 288"/>
                  <a:gd name="T9" fmla="*/ 30 h 140"/>
                  <a:gd name="T10" fmla="*/ 34 w 288"/>
                  <a:gd name="T11" fmla="*/ 42 h 140"/>
                  <a:gd name="T12" fmla="*/ 18 w 288"/>
                  <a:gd name="T13" fmla="*/ 56 h 140"/>
                  <a:gd name="T14" fmla="*/ 6 w 288"/>
                  <a:gd name="T15" fmla="*/ 70 h 140"/>
                  <a:gd name="T16" fmla="*/ 2 w 288"/>
                  <a:gd name="T17" fmla="*/ 76 h 140"/>
                  <a:gd name="T18" fmla="*/ 0 w 288"/>
                  <a:gd name="T19" fmla="*/ 84 h 140"/>
                  <a:gd name="T20" fmla="*/ 0 w 288"/>
                  <a:gd name="T21" fmla="*/ 90 h 140"/>
                  <a:gd name="T22" fmla="*/ 0 w 288"/>
                  <a:gd name="T23" fmla="*/ 96 h 140"/>
                  <a:gd name="T24" fmla="*/ 0 w 288"/>
                  <a:gd name="T25" fmla="*/ 96 h 140"/>
                  <a:gd name="T26" fmla="*/ 2 w 288"/>
                  <a:gd name="T27" fmla="*/ 104 h 140"/>
                  <a:gd name="T28" fmla="*/ 6 w 288"/>
                  <a:gd name="T29" fmla="*/ 110 h 140"/>
                  <a:gd name="T30" fmla="*/ 10 w 288"/>
                  <a:gd name="T31" fmla="*/ 116 h 140"/>
                  <a:gd name="T32" fmla="*/ 16 w 288"/>
                  <a:gd name="T33" fmla="*/ 120 h 140"/>
                  <a:gd name="T34" fmla="*/ 32 w 288"/>
                  <a:gd name="T35" fmla="*/ 128 h 140"/>
                  <a:gd name="T36" fmla="*/ 50 w 288"/>
                  <a:gd name="T37" fmla="*/ 136 h 140"/>
                  <a:gd name="T38" fmla="*/ 74 w 288"/>
                  <a:gd name="T39" fmla="*/ 140 h 140"/>
                  <a:gd name="T40" fmla="*/ 100 w 288"/>
                  <a:gd name="T41" fmla="*/ 140 h 140"/>
                  <a:gd name="T42" fmla="*/ 128 w 288"/>
                  <a:gd name="T43" fmla="*/ 140 h 140"/>
                  <a:gd name="T44" fmla="*/ 156 w 288"/>
                  <a:gd name="T45" fmla="*/ 136 h 140"/>
                  <a:gd name="T46" fmla="*/ 156 w 288"/>
                  <a:gd name="T47" fmla="*/ 136 h 140"/>
                  <a:gd name="T48" fmla="*/ 186 w 288"/>
                  <a:gd name="T49" fmla="*/ 128 h 140"/>
                  <a:gd name="T50" fmla="*/ 212 w 288"/>
                  <a:gd name="T51" fmla="*/ 120 h 140"/>
                  <a:gd name="T52" fmla="*/ 234 w 288"/>
                  <a:gd name="T53" fmla="*/ 110 h 140"/>
                  <a:gd name="T54" fmla="*/ 254 w 288"/>
                  <a:gd name="T55" fmla="*/ 98 h 140"/>
                  <a:gd name="T56" fmla="*/ 270 w 288"/>
                  <a:gd name="T57" fmla="*/ 84 h 140"/>
                  <a:gd name="T58" fmla="*/ 282 w 288"/>
                  <a:gd name="T59" fmla="*/ 70 h 140"/>
                  <a:gd name="T60" fmla="*/ 286 w 288"/>
                  <a:gd name="T61" fmla="*/ 64 h 140"/>
                  <a:gd name="T62" fmla="*/ 288 w 288"/>
                  <a:gd name="T63" fmla="*/ 56 h 140"/>
                  <a:gd name="T64" fmla="*/ 288 w 288"/>
                  <a:gd name="T65" fmla="*/ 50 h 140"/>
                  <a:gd name="T66" fmla="*/ 288 w 288"/>
                  <a:gd name="T67" fmla="*/ 44 h 140"/>
                  <a:gd name="T68" fmla="*/ 288 w 288"/>
                  <a:gd name="T69" fmla="*/ 44 h 140"/>
                  <a:gd name="T70" fmla="*/ 286 w 288"/>
                  <a:gd name="T71" fmla="*/ 36 h 140"/>
                  <a:gd name="T72" fmla="*/ 282 w 288"/>
                  <a:gd name="T73" fmla="*/ 30 h 140"/>
                  <a:gd name="T74" fmla="*/ 278 w 288"/>
                  <a:gd name="T75" fmla="*/ 24 h 140"/>
                  <a:gd name="T76" fmla="*/ 272 w 288"/>
                  <a:gd name="T77" fmla="*/ 20 h 140"/>
                  <a:gd name="T78" fmla="*/ 256 w 288"/>
                  <a:gd name="T79" fmla="*/ 10 h 140"/>
                  <a:gd name="T80" fmla="*/ 238 w 288"/>
                  <a:gd name="T81" fmla="*/ 4 h 140"/>
                  <a:gd name="T82" fmla="*/ 214 w 288"/>
                  <a:gd name="T83" fmla="*/ 0 h 140"/>
                  <a:gd name="T84" fmla="*/ 188 w 288"/>
                  <a:gd name="T85" fmla="*/ 0 h 140"/>
                  <a:gd name="T86" fmla="*/ 162 w 288"/>
                  <a:gd name="T87" fmla="*/ 0 h 140"/>
                  <a:gd name="T88" fmla="*/ 132 w 288"/>
                  <a:gd name="T89" fmla="*/ 4 h 140"/>
                  <a:gd name="T90" fmla="*/ 132 w 288"/>
                  <a:gd name="T91" fmla="*/ 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0">
                    <a:moveTo>
                      <a:pt x="132" y="4"/>
                    </a:moveTo>
                    <a:lnTo>
                      <a:pt x="132" y="4"/>
                    </a:lnTo>
                    <a:lnTo>
                      <a:pt x="104" y="12"/>
                    </a:lnTo>
                    <a:lnTo>
                      <a:pt x="76" y="20"/>
                    </a:lnTo>
                    <a:lnTo>
                      <a:pt x="54" y="30"/>
                    </a:lnTo>
                    <a:lnTo>
                      <a:pt x="34" y="42"/>
                    </a:lnTo>
                    <a:lnTo>
                      <a:pt x="18" y="56"/>
                    </a:lnTo>
                    <a:lnTo>
                      <a:pt x="6" y="70"/>
                    </a:lnTo>
                    <a:lnTo>
                      <a:pt x="2" y="76"/>
                    </a:lnTo>
                    <a:lnTo>
                      <a:pt x="0" y="84"/>
                    </a:lnTo>
                    <a:lnTo>
                      <a:pt x="0" y="90"/>
                    </a:lnTo>
                    <a:lnTo>
                      <a:pt x="0" y="96"/>
                    </a:lnTo>
                    <a:lnTo>
                      <a:pt x="0" y="96"/>
                    </a:lnTo>
                    <a:lnTo>
                      <a:pt x="2" y="104"/>
                    </a:lnTo>
                    <a:lnTo>
                      <a:pt x="6" y="110"/>
                    </a:lnTo>
                    <a:lnTo>
                      <a:pt x="10" y="116"/>
                    </a:lnTo>
                    <a:lnTo>
                      <a:pt x="16" y="120"/>
                    </a:lnTo>
                    <a:lnTo>
                      <a:pt x="32" y="128"/>
                    </a:lnTo>
                    <a:lnTo>
                      <a:pt x="50" y="136"/>
                    </a:lnTo>
                    <a:lnTo>
                      <a:pt x="74" y="140"/>
                    </a:lnTo>
                    <a:lnTo>
                      <a:pt x="100" y="140"/>
                    </a:lnTo>
                    <a:lnTo>
                      <a:pt x="128" y="140"/>
                    </a:lnTo>
                    <a:lnTo>
                      <a:pt x="156" y="136"/>
                    </a:lnTo>
                    <a:lnTo>
                      <a:pt x="156" y="136"/>
                    </a:lnTo>
                    <a:lnTo>
                      <a:pt x="186" y="128"/>
                    </a:lnTo>
                    <a:lnTo>
                      <a:pt x="212" y="120"/>
                    </a:lnTo>
                    <a:lnTo>
                      <a:pt x="234" y="110"/>
                    </a:lnTo>
                    <a:lnTo>
                      <a:pt x="254" y="98"/>
                    </a:lnTo>
                    <a:lnTo>
                      <a:pt x="270" y="84"/>
                    </a:lnTo>
                    <a:lnTo>
                      <a:pt x="282" y="70"/>
                    </a:lnTo>
                    <a:lnTo>
                      <a:pt x="286" y="64"/>
                    </a:lnTo>
                    <a:lnTo>
                      <a:pt x="288" y="56"/>
                    </a:lnTo>
                    <a:lnTo>
                      <a:pt x="288" y="50"/>
                    </a:lnTo>
                    <a:lnTo>
                      <a:pt x="288" y="44"/>
                    </a:lnTo>
                    <a:lnTo>
                      <a:pt x="288" y="44"/>
                    </a:lnTo>
                    <a:lnTo>
                      <a:pt x="286" y="36"/>
                    </a:lnTo>
                    <a:lnTo>
                      <a:pt x="282" y="30"/>
                    </a:lnTo>
                    <a:lnTo>
                      <a:pt x="278" y="24"/>
                    </a:lnTo>
                    <a:lnTo>
                      <a:pt x="272" y="20"/>
                    </a:lnTo>
                    <a:lnTo>
                      <a:pt x="256" y="10"/>
                    </a:lnTo>
                    <a:lnTo>
                      <a:pt x="238" y="4"/>
                    </a:lnTo>
                    <a:lnTo>
                      <a:pt x="214" y="0"/>
                    </a:lnTo>
                    <a:lnTo>
                      <a:pt x="188" y="0"/>
                    </a:lnTo>
                    <a:lnTo>
                      <a:pt x="162" y="0"/>
                    </a:lnTo>
                    <a:lnTo>
                      <a:pt x="132" y="4"/>
                    </a:lnTo>
                    <a:lnTo>
                      <a:pt x="132" y="4"/>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4" name="iṩ1îḍe">
                <a:extLst>
                  <a:ext uri="{FF2B5EF4-FFF2-40B4-BE49-F238E27FC236}">
                    <a16:creationId xmlns:a16="http://schemas.microsoft.com/office/drawing/2014/main" id="{D622E8F2-4CA1-4BDC-9441-4719AA0754EF}"/>
                  </a:ext>
                </a:extLst>
              </p:cNvPr>
              <p:cNvSpPr/>
              <p:nvPr/>
            </p:nvSpPr>
            <p:spPr bwMode="auto">
              <a:xfrm>
                <a:off x="7581900" y="4391025"/>
                <a:ext cx="400050" cy="165100"/>
              </a:xfrm>
              <a:custGeom>
                <a:avLst/>
                <a:gdLst>
                  <a:gd name="T0" fmla="*/ 116 w 252"/>
                  <a:gd name="T1" fmla="*/ 4 h 104"/>
                  <a:gd name="T2" fmla="*/ 116 w 252"/>
                  <a:gd name="T3" fmla="*/ 4 h 104"/>
                  <a:gd name="T4" fmla="*/ 94 w 252"/>
                  <a:gd name="T5" fmla="*/ 10 h 104"/>
                  <a:gd name="T6" fmla="*/ 70 w 252"/>
                  <a:gd name="T7" fmla="*/ 18 h 104"/>
                  <a:gd name="T8" fmla="*/ 46 w 252"/>
                  <a:gd name="T9" fmla="*/ 28 h 104"/>
                  <a:gd name="T10" fmla="*/ 26 w 252"/>
                  <a:gd name="T11" fmla="*/ 40 h 104"/>
                  <a:gd name="T12" fmla="*/ 26 w 252"/>
                  <a:gd name="T13" fmla="*/ 40 h 104"/>
                  <a:gd name="T14" fmla="*/ 18 w 252"/>
                  <a:gd name="T15" fmla="*/ 46 h 104"/>
                  <a:gd name="T16" fmla="*/ 8 w 252"/>
                  <a:gd name="T17" fmla="*/ 54 h 104"/>
                  <a:gd name="T18" fmla="*/ 2 w 252"/>
                  <a:gd name="T19" fmla="*/ 64 h 104"/>
                  <a:gd name="T20" fmla="*/ 0 w 252"/>
                  <a:gd name="T21" fmla="*/ 70 h 104"/>
                  <a:gd name="T22" fmla="*/ 0 w 252"/>
                  <a:gd name="T23" fmla="*/ 76 h 104"/>
                  <a:gd name="T24" fmla="*/ 0 w 252"/>
                  <a:gd name="T25" fmla="*/ 76 h 104"/>
                  <a:gd name="T26" fmla="*/ 2 w 252"/>
                  <a:gd name="T27" fmla="*/ 80 h 104"/>
                  <a:gd name="T28" fmla="*/ 4 w 252"/>
                  <a:gd name="T29" fmla="*/ 84 h 104"/>
                  <a:gd name="T30" fmla="*/ 16 w 252"/>
                  <a:gd name="T31" fmla="*/ 92 h 104"/>
                  <a:gd name="T32" fmla="*/ 26 w 252"/>
                  <a:gd name="T33" fmla="*/ 96 h 104"/>
                  <a:gd name="T34" fmla="*/ 36 w 252"/>
                  <a:gd name="T35" fmla="*/ 100 h 104"/>
                  <a:gd name="T36" fmla="*/ 36 w 252"/>
                  <a:gd name="T37" fmla="*/ 100 h 104"/>
                  <a:gd name="T38" fmla="*/ 60 w 252"/>
                  <a:gd name="T39" fmla="*/ 104 h 104"/>
                  <a:gd name="T40" fmla="*/ 86 w 252"/>
                  <a:gd name="T41" fmla="*/ 104 h 104"/>
                  <a:gd name="T42" fmla="*/ 110 w 252"/>
                  <a:gd name="T43" fmla="*/ 102 h 104"/>
                  <a:gd name="T44" fmla="*/ 134 w 252"/>
                  <a:gd name="T45" fmla="*/ 100 h 104"/>
                  <a:gd name="T46" fmla="*/ 134 w 252"/>
                  <a:gd name="T47" fmla="*/ 100 h 104"/>
                  <a:gd name="T48" fmla="*/ 158 w 252"/>
                  <a:gd name="T49" fmla="*/ 94 h 104"/>
                  <a:gd name="T50" fmla="*/ 182 w 252"/>
                  <a:gd name="T51" fmla="*/ 86 h 104"/>
                  <a:gd name="T52" fmla="*/ 204 w 252"/>
                  <a:gd name="T53" fmla="*/ 76 h 104"/>
                  <a:gd name="T54" fmla="*/ 226 w 252"/>
                  <a:gd name="T55" fmla="*/ 64 h 104"/>
                  <a:gd name="T56" fmla="*/ 226 w 252"/>
                  <a:gd name="T57" fmla="*/ 64 h 104"/>
                  <a:gd name="T58" fmla="*/ 234 w 252"/>
                  <a:gd name="T59" fmla="*/ 58 h 104"/>
                  <a:gd name="T60" fmla="*/ 242 w 252"/>
                  <a:gd name="T61" fmla="*/ 48 h 104"/>
                  <a:gd name="T62" fmla="*/ 250 w 252"/>
                  <a:gd name="T63" fmla="*/ 38 h 104"/>
                  <a:gd name="T64" fmla="*/ 252 w 252"/>
                  <a:gd name="T65" fmla="*/ 34 h 104"/>
                  <a:gd name="T66" fmla="*/ 252 w 252"/>
                  <a:gd name="T67" fmla="*/ 28 h 104"/>
                  <a:gd name="T68" fmla="*/ 252 w 252"/>
                  <a:gd name="T69" fmla="*/ 28 h 104"/>
                  <a:gd name="T70" fmla="*/ 250 w 252"/>
                  <a:gd name="T71" fmla="*/ 24 h 104"/>
                  <a:gd name="T72" fmla="*/ 246 w 252"/>
                  <a:gd name="T73" fmla="*/ 20 h 104"/>
                  <a:gd name="T74" fmla="*/ 236 w 252"/>
                  <a:gd name="T75" fmla="*/ 12 h 104"/>
                  <a:gd name="T76" fmla="*/ 224 w 252"/>
                  <a:gd name="T77" fmla="*/ 8 h 104"/>
                  <a:gd name="T78" fmla="*/ 214 w 252"/>
                  <a:gd name="T79" fmla="*/ 4 h 104"/>
                  <a:gd name="T80" fmla="*/ 214 w 252"/>
                  <a:gd name="T81" fmla="*/ 4 h 104"/>
                  <a:gd name="T82" fmla="*/ 190 w 252"/>
                  <a:gd name="T83" fmla="*/ 0 h 104"/>
                  <a:gd name="T84" fmla="*/ 166 w 252"/>
                  <a:gd name="T85" fmla="*/ 0 h 104"/>
                  <a:gd name="T86" fmla="*/ 140 w 252"/>
                  <a:gd name="T87" fmla="*/ 0 h 104"/>
                  <a:gd name="T88" fmla="*/ 116 w 252"/>
                  <a:gd name="T89" fmla="*/ 4 h 104"/>
                  <a:gd name="T90" fmla="*/ 116 w 252"/>
                  <a:gd name="T91"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4">
                    <a:moveTo>
                      <a:pt x="116" y="4"/>
                    </a:moveTo>
                    <a:lnTo>
                      <a:pt x="116" y="4"/>
                    </a:lnTo>
                    <a:lnTo>
                      <a:pt x="94" y="10"/>
                    </a:lnTo>
                    <a:lnTo>
                      <a:pt x="70" y="18"/>
                    </a:lnTo>
                    <a:lnTo>
                      <a:pt x="46" y="28"/>
                    </a:lnTo>
                    <a:lnTo>
                      <a:pt x="26" y="40"/>
                    </a:lnTo>
                    <a:lnTo>
                      <a:pt x="26" y="40"/>
                    </a:lnTo>
                    <a:lnTo>
                      <a:pt x="18" y="46"/>
                    </a:lnTo>
                    <a:lnTo>
                      <a:pt x="8" y="54"/>
                    </a:lnTo>
                    <a:lnTo>
                      <a:pt x="2" y="64"/>
                    </a:lnTo>
                    <a:lnTo>
                      <a:pt x="0" y="70"/>
                    </a:lnTo>
                    <a:lnTo>
                      <a:pt x="0" y="76"/>
                    </a:lnTo>
                    <a:lnTo>
                      <a:pt x="0" y="76"/>
                    </a:lnTo>
                    <a:lnTo>
                      <a:pt x="2" y="80"/>
                    </a:lnTo>
                    <a:lnTo>
                      <a:pt x="4" y="84"/>
                    </a:lnTo>
                    <a:lnTo>
                      <a:pt x="16" y="92"/>
                    </a:lnTo>
                    <a:lnTo>
                      <a:pt x="26" y="96"/>
                    </a:lnTo>
                    <a:lnTo>
                      <a:pt x="36" y="100"/>
                    </a:lnTo>
                    <a:lnTo>
                      <a:pt x="36" y="100"/>
                    </a:lnTo>
                    <a:lnTo>
                      <a:pt x="60" y="104"/>
                    </a:lnTo>
                    <a:lnTo>
                      <a:pt x="86" y="104"/>
                    </a:lnTo>
                    <a:lnTo>
                      <a:pt x="110" y="102"/>
                    </a:lnTo>
                    <a:lnTo>
                      <a:pt x="134" y="100"/>
                    </a:lnTo>
                    <a:lnTo>
                      <a:pt x="134" y="100"/>
                    </a:lnTo>
                    <a:lnTo>
                      <a:pt x="158" y="94"/>
                    </a:lnTo>
                    <a:lnTo>
                      <a:pt x="182" y="86"/>
                    </a:lnTo>
                    <a:lnTo>
                      <a:pt x="204" y="76"/>
                    </a:lnTo>
                    <a:lnTo>
                      <a:pt x="226" y="64"/>
                    </a:lnTo>
                    <a:lnTo>
                      <a:pt x="226" y="64"/>
                    </a:lnTo>
                    <a:lnTo>
                      <a:pt x="234" y="58"/>
                    </a:lnTo>
                    <a:lnTo>
                      <a:pt x="242" y="48"/>
                    </a:lnTo>
                    <a:lnTo>
                      <a:pt x="250" y="38"/>
                    </a:lnTo>
                    <a:lnTo>
                      <a:pt x="252" y="34"/>
                    </a:lnTo>
                    <a:lnTo>
                      <a:pt x="252" y="28"/>
                    </a:lnTo>
                    <a:lnTo>
                      <a:pt x="252" y="28"/>
                    </a:lnTo>
                    <a:lnTo>
                      <a:pt x="250" y="24"/>
                    </a:lnTo>
                    <a:lnTo>
                      <a:pt x="246" y="20"/>
                    </a:lnTo>
                    <a:lnTo>
                      <a:pt x="236" y="12"/>
                    </a:lnTo>
                    <a:lnTo>
                      <a:pt x="224" y="8"/>
                    </a:lnTo>
                    <a:lnTo>
                      <a:pt x="214" y="4"/>
                    </a:lnTo>
                    <a:lnTo>
                      <a:pt x="214" y="4"/>
                    </a:lnTo>
                    <a:lnTo>
                      <a:pt x="190" y="0"/>
                    </a:lnTo>
                    <a:lnTo>
                      <a:pt x="166" y="0"/>
                    </a:lnTo>
                    <a:lnTo>
                      <a:pt x="140" y="0"/>
                    </a:lnTo>
                    <a:lnTo>
                      <a:pt x="116" y="4"/>
                    </a:lnTo>
                    <a:lnTo>
                      <a:pt x="116"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5" name="iṧḷïďè">
                <a:extLst>
                  <a:ext uri="{FF2B5EF4-FFF2-40B4-BE49-F238E27FC236}">
                    <a16:creationId xmlns:a16="http://schemas.microsoft.com/office/drawing/2014/main" id="{149969C3-18C7-40E7-AA56-0540A686290E}"/>
                  </a:ext>
                </a:extLst>
              </p:cNvPr>
              <p:cNvSpPr/>
              <p:nvPr/>
            </p:nvSpPr>
            <p:spPr bwMode="auto">
              <a:xfrm>
                <a:off x="7553325" y="4445000"/>
                <a:ext cx="469900" cy="190500"/>
              </a:xfrm>
              <a:custGeom>
                <a:avLst/>
                <a:gdLst>
                  <a:gd name="T0" fmla="*/ 268 w 296"/>
                  <a:gd name="T1" fmla="*/ 32 h 120"/>
                  <a:gd name="T2" fmla="*/ 244 w 296"/>
                  <a:gd name="T3" fmla="*/ 50 h 120"/>
                  <a:gd name="T4" fmla="*/ 218 w 296"/>
                  <a:gd name="T5" fmla="*/ 62 h 120"/>
                  <a:gd name="T6" fmla="*/ 194 w 296"/>
                  <a:gd name="T7" fmla="*/ 72 h 120"/>
                  <a:gd name="T8" fmla="*/ 168 w 296"/>
                  <a:gd name="T9" fmla="*/ 80 h 120"/>
                  <a:gd name="T10" fmla="*/ 154 w 296"/>
                  <a:gd name="T11" fmla="*/ 82 h 120"/>
                  <a:gd name="T12" fmla="*/ 142 w 296"/>
                  <a:gd name="T13" fmla="*/ 84 h 120"/>
                  <a:gd name="T14" fmla="*/ 114 w 296"/>
                  <a:gd name="T15" fmla="*/ 86 h 120"/>
                  <a:gd name="T16" fmla="*/ 88 w 296"/>
                  <a:gd name="T17" fmla="*/ 86 h 120"/>
                  <a:gd name="T18" fmla="*/ 60 w 296"/>
                  <a:gd name="T19" fmla="*/ 84 h 120"/>
                  <a:gd name="T20" fmla="*/ 44 w 296"/>
                  <a:gd name="T21" fmla="*/ 80 h 120"/>
                  <a:gd name="T22" fmla="*/ 32 w 296"/>
                  <a:gd name="T23" fmla="*/ 76 h 120"/>
                  <a:gd name="T24" fmla="*/ 12 w 296"/>
                  <a:gd name="T25" fmla="*/ 66 h 120"/>
                  <a:gd name="T26" fmla="*/ 0 w 296"/>
                  <a:gd name="T27" fmla="*/ 54 h 120"/>
                  <a:gd name="T28" fmla="*/ 8 w 296"/>
                  <a:gd name="T29" fmla="*/ 88 h 120"/>
                  <a:gd name="T30" fmla="*/ 12 w 296"/>
                  <a:gd name="T31" fmla="*/ 94 h 120"/>
                  <a:gd name="T32" fmla="*/ 28 w 296"/>
                  <a:gd name="T33" fmla="*/ 106 h 120"/>
                  <a:gd name="T34" fmla="*/ 38 w 296"/>
                  <a:gd name="T35" fmla="*/ 110 h 120"/>
                  <a:gd name="T36" fmla="*/ 66 w 296"/>
                  <a:gd name="T37" fmla="*/ 118 h 120"/>
                  <a:gd name="T38" fmla="*/ 94 w 296"/>
                  <a:gd name="T39" fmla="*/ 120 h 120"/>
                  <a:gd name="T40" fmla="*/ 122 w 296"/>
                  <a:gd name="T41" fmla="*/ 120 h 120"/>
                  <a:gd name="T42" fmla="*/ 148 w 296"/>
                  <a:gd name="T43" fmla="*/ 118 h 120"/>
                  <a:gd name="T44" fmla="*/ 162 w 296"/>
                  <a:gd name="T45" fmla="*/ 116 h 120"/>
                  <a:gd name="T46" fmla="*/ 174 w 296"/>
                  <a:gd name="T47" fmla="*/ 114 h 120"/>
                  <a:gd name="T48" fmla="*/ 200 w 296"/>
                  <a:gd name="T49" fmla="*/ 106 h 120"/>
                  <a:gd name="T50" fmla="*/ 226 w 296"/>
                  <a:gd name="T51" fmla="*/ 96 h 120"/>
                  <a:gd name="T52" fmla="*/ 250 w 296"/>
                  <a:gd name="T53" fmla="*/ 84 h 120"/>
                  <a:gd name="T54" fmla="*/ 262 w 296"/>
                  <a:gd name="T55" fmla="*/ 76 h 120"/>
                  <a:gd name="T56" fmla="*/ 274 w 296"/>
                  <a:gd name="T57" fmla="*/ 66 h 120"/>
                  <a:gd name="T58" fmla="*/ 288 w 296"/>
                  <a:gd name="T59" fmla="*/ 50 h 120"/>
                  <a:gd name="T60" fmla="*/ 296 w 296"/>
                  <a:gd name="T61" fmla="*/ 34 h 120"/>
                  <a:gd name="T62" fmla="*/ 288 w 296"/>
                  <a:gd name="T63" fmla="*/ 0 h 120"/>
                  <a:gd name="T64" fmla="*/ 286 w 296"/>
                  <a:gd name="T65" fmla="*/ 8 h 120"/>
                  <a:gd name="T66" fmla="*/ 276 w 296"/>
                  <a:gd name="T67" fmla="*/ 24 h 120"/>
                  <a:gd name="T68" fmla="*/ 268 w 296"/>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6" h="120">
                    <a:moveTo>
                      <a:pt x="268" y="32"/>
                    </a:moveTo>
                    <a:lnTo>
                      <a:pt x="268" y="32"/>
                    </a:lnTo>
                    <a:lnTo>
                      <a:pt x="256" y="42"/>
                    </a:lnTo>
                    <a:lnTo>
                      <a:pt x="244" y="50"/>
                    </a:lnTo>
                    <a:lnTo>
                      <a:pt x="244" y="50"/>
                    </a:lnTo>
                    <a:lnTo>
                      <a:pt x="218" y="62"/>
                    </a:lnTo>
                    <a:lnTo>
                      <a:pt x="218" y="62"/>
                    </a:lnTo>
                    <a:lnTo>
                      <a:pt x="194" y="72"/>
                    </a:lnTo>
                    <a:lnTo>
                      <a:pt x="194" y="72"/>
                    </a:lnTo>
                    <a:lnTo>
                      <a:pt x="168" y="80"/>
                    </a:lnTo>
                    <a:lnTo>
                      <a:pt x="168" y="80"/>
                    </a:lnTo>
                    <a:lnTo>
                      <a:pt x="154" y="82"/>
                    </a:lnTo>
                    <a:lnTo>
                      <a:pt x="154" y="82"/>
                    </a:lnTo>
                    <a:lnTo>
                      <a:pt x="142" y="84"/>
                    </a:lnTo>
                    <a:lnTo>
                      <a:pt x="142" y="84"/>
                    </a:lnTo>
                    <a:lnTo>
                      <a:pt x="114" y="86"/>
                    </a:lnTo>
                    <a:lnTo>
                      <a:pt x="114" y="86"/>
                    </a:lnTo>
                    <a:lnTo>
                      <a:pt x="88" y="86"/>
                    </a:lnTo>
                    <a:lnTo>
                      <a:pt x="88" y="86"/>
                    </a:lnTo>
                    <a:lnTo>
                      <a:pt x="60" y="84"/>
                    </a:lnTo>
                    <a:lnTo>
                      <a:pt x="60" y="84"/>
                    </a:lnTo>
                    <a:lnTo>
                      <a:pt x="44" y="80"/>
                    </a:lnTo>
                    <a:lnTo>
                      <a:pt x="32" y="76"/>
                    </a:lnTo>
                    <a:lnTo>
                      <a:pt x="32" y="76"/>
                    </a:lnTo>
                    <a:lnTo>
                      <a:pt x="22" y="72"/>
                    </a:lnTo>
                    <a:lnTo>
                      <a:pt x="12" y="66"/>
                    </a:lnTo>
                    <a:lnTo>
                      <a:pt x="6" y="60"/>
                    </a:lnTo>
                    <a:lnTo>
                      <a:pt x="0" y="54"/>
                    </a:lnTo>
                    <a:lnTo>
                      <a:pt x="0" y="54"/>
                    </a:lnTo>
                    <a:lnTo>
                      <a:pt x="8" y="88"/>
                    </a:lnTo>
                    <a:lnTo>
                      <a:pt x="8" y="88"/>
                    </a:lnTo>
                    <a:lnTo>
                      <a:pt x="12" y="94"/>
                    </a:lnTo>
                    <a:lnTo>
                      <a:pt x="20" y="100"/>
                    </a:lnTo>
                    <a:lnTo>
                      <a:pt x="28" y="106"/>
                    </a:lnTo>
                    <a:lnTo>
                      <a:pt x="38" y="110"/>
                    </a:lnTo>
                    <a:lnTo>
                      <a:pt x="38" y="110"/>
                    </a:lnTo>
                    <a:lnTo>
                      <a:pt x="52" y="114"/>
                    </a:lnTo>
                    <a:lnTo>
                      <a:pt x="66" y="118"/>
                    </a:lnTo>
                    <a:lnTo>
                      <a:pt x="66" y="118"/>
                    </a:lnTo>
                    <a:lnTo>
                      <a:pt x="94" y="120"/>
                    </a:lnTo>
                    <a:lnTo>
                      <a:pt x="94" y="120"/>
                    </a:lnTo>
                    <a:lnTo>
                      <a:pt x="122" y="120"/>
                    </a:lnTo>
                    <a:lnTo>
                      <a:pt x="122" y="120"/>
                    </a:lnTo>
                    <a:lnTo>
                      <a:pt x="148" y="118"/>
                    </a:lnTo>
                    <a:lnTo>
                      <a:pt x="148" y="118"/>
                    </a:lnTo>
                    <a:lnTo>
                      <a:pt x="162" y="116"/>
                    </a:lnTo>
                    <a:lnTo>
                      <a:pt x="162" y="116"/>
                    </a:lnTo>
                    <a:lnTo>
                      <a:pt x="174" y="114"/>
                    </a:lnTo>
                    <a:lnTo>
                      <a:pt x="174" y="114"/>
                    </a:lnTo>
                    <a:lnTo>
                      <a:pt x="200" y="106"/>
                    </a:lnTo>
                    <a:lnTo>
                      <a:pt x="200" y="106"/>
                    </a:lnTo>
                    <a:lnTo>
                      <a:pt x="226" y="96"/>
                    </a:lnTo>
                    <a:lnTo>
                      <a:pt x="226" y="96"/>
                    </a:lnTo>
                    <a:lnTo>
                      <a:pt x="250" y="84"/>
                    </a:lnTo>
                    <a:lnTo>
                      <a:pt x="250" y="84"/>
                    </a:lnTo>
                    <a:lnTo>
                      <a:pt x="262" y="76"/>
                    </a:lnTo>
                    <a:lnTo>
                      <a:pt x="274" y="66"/>
                    </a:lnTo>
                    <a:lnTo>
                      <a:pt x="274" y="66"/>
                    </a:lnTo>
                    <a:lnTo>
                      <a:pt x="282" y="58"/>
                    </a:lnTo>
                    <a:lnTo>
                      <a:pt x="288" y="50"/>
                    </a:lnTo>
                    <a:lnTo>
                      <a:pt x="292" y="42"/>
                    </a:lnTo>
                    <a:lnTo>
                      <a:pt x="296" y="34"/>
                    </a:lnTo>
                    <a:lnTo>
                      <a:pt x="296" y="34"/>
                    </a:lnTo>
                    <a:lnTo>
                      <a:pt x="288" y="0"/>
                    </a:lnTo>
                    <a:lnTo>
                      <a:pt x="288" y="0"/>
                    </a:lnTo>
                    <a:lnTo>
                      <a:pt x="286" y="8"/>
                    </a:lnTo>
                    <a:lnTo>
                      <a:pt x="282" y="16"/>
                    </a:lnTo>
                    <a:lnTo>
                      <a:pt x="276" y="24"/>
                    </a:lnTo>
                    <a:lnTo>
                      <a:pt x="268" y="32"/>
                    </a:lnTo>
                    <a:lnTo>
                      <a:pt x="268"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6" name="îśľíďé">
                <a:extLst>
                  <a:ext uri="{FF2B5EF4-FFF2-40B4-BE49-F238E27FC236}">
                    <a16:creationId xmlns:a16="http://schemas.microsoft.com/office/drawing/2014/main" id="{10AEC92F-ECF4-485B-B1AD-65B8237834B9}"/>
                  </a:ext>
                </a:extLst>
              </p:cNvPr>
              <p:cNvSpPr/>
              <p:nvPr/>
            </p:nvSpPr>
            <p:spPr bwMode="auto">
              <a:xfrm>
                <a:off x="7680325" y="4410075"/>
                <a:ext cx="184150" cy="114300"/>
              </a:xfrm>
              <a:custGeom>
                <a:avLst/>
                <a:gdLst>
                  <a:gd name="T0" fmla="*/ 110 w 116"/>
                  <a:gd name="T1" fmla="*/ 66 h 72"/>
                  <a:gd name="T2" fmla="*/ 100 w 116"/>
                  <a:gd name="T3" fmla="*/ 60 h 72"/>
                  <a:gd name="T4" fmla="*/ 82 w 116"/>
                  <a:gd name="T5" fmla="*/ 70 h 72"/>
                  <a:gd name="T6" fmla="*/ 74 w 116"/>
                  <a:gd name="T7" fmla="*/ 72 h 72"/>
                  <a:gd name="T8" fmla="*/ 64 w 116"/>
                  <a:gd name="T9" fmla="*/ 72 h 72"/>
                  <a:gd name="T10" fmla="*/ 44 w 116"/>
                  <a:gd name="T11" fmla="*/ 68 h 72"/>
                  <a:gd name="T12" fmla="*/ 56 w 116"/>
                  <a:gd name="T13" fmla="*/ 56 h 72"/>
                  <a:gd name="T14" fmla="*/ 64 w 116"/>
                  <a:gd name="T15" fmla="*/ 60 h 72"/>
                  <a:gd name="T16" fmla="*/ 72 w 116"/>
                  <a:gd name="T17" fmla="*/ 60 h 72"/>
                  <a:gd name="T18" fmla="*/ 90 w 116"/>
                  <a:gd name="T19" fmla="*/ 54 h 72"/>
                  <a:gd name="T20" fmla="*/ 74 w 116"/>
                  <a:gd name="T21" fmla="*/ 46 h 72"/>
                  <a:gd name="T22" fmla="*/ 60 w 116"/>
                  <a:gd name="T23" fmla="*/ 36 h 72"/>
                  <a:gd name="T24" fmla="*/ 38 w 116"/>
                  <a:gd name="T25" fmla="*/ 44 h 72"/>
                  <a:gd name="T26" fmla="*/ 30 w 116"/>
                  <a:gd name="T27" fmla="*/ 46 h 72"/>
                  <a:gd name="T28" fmla="*/ 22 w 116"/>
                  <a:gd name="T29" fmla="*/ 46 h 72"/>
                  <a:gd name="T30" fmla="*/ 8 w 116"/>
                  <a:gd name="T31" fmla="*/ 42 h 72"/>
                  <a:gd name="T32" fmla="*/ 4 w 116"/>
                  <a:gd name="T33" fmla="*/ 38 h 72"/>
                  <a:gd name="T34" fmla="*/ 0 w 116"/>
                  <a:gd name="T35" fmla="*/ 30 h 72"/>
                  <a:gd name="T36" fmla="*/ 2 w 116"/>
                  <a:gd name="T37" fmla="*/ 26 h 72"/>
                  <a:gd name="T38" fmla="*/ 16 w 116"/>
                  <a:gd name="T39" fmla="*/ 12 h 72"/>
                  <a:gd name="T40" fmla="*/ 12 w 116"/>
                  <a:gd name="T41" fmla="*/ 8 h 72"/>
                  <a:gd name="T42" fmla="*/ 20 w 116"/>
                  <a:gd name="T43" fmla="*/ 4 h 72"/>
                  <a:gd name="T44" fmla="*/ 24 w 116"/>
                  <a:gd name="T45" fmla="*/ 8 h 72"/>
                  <a:gd name="T46" fmla="*/ 34 w 116"/>
                  <a:gd name="T47" fmla="*/ 2 h 72"/>
                  <a:gd name="T48" fmla="*/ 44 w 116"/>
                  <a:gd name="T49" fmla="*/ 0 h 72"/>
                  <a:gd name="T50" fmla="*/ 66 w 116"/>
                  <a:gd name="T51" fmla="*/ 2 h 72"/>
                  <a:gd name="T52" fmla="*/ 56 w 116"/>
                  <a:gd name="T53" fmla="*/ 10 h 72"/>
                  <a:gd name="T54" fmla="*/ 50 w 116"/>
                  <a:gd name="T55" fmla="*/ 8 h 72"/>
                  <a:gd name="T56" fmla="*/ 44 w 116"/>
                  <a:gd name="T57" fmla="*/ 8 h 72"/>
                  <a:gd name="T58" fmla="*/ 32 w 116"/>
                  <a:gd name="T59" fmla="*/ 12 h 72"/>
                  <a:gd name="T60" fmla="*/ 44 w 116"/>
                  <a:gd name="T61" fmla="*/ 18 h 72"/>
                  <a:gd name="T62" fmla="*/ 58 w 116"/>
                  <a:gd name="T63" fmla="*/ 26 h 72"/>
                  <a:gd name="T64" fmla="*/ 72 w 116"/>
                  <a:gd name="T65" fmla="*/ 20 h 72"/>
                  <a:gd name="T66" fmla="*/ 84 w 116"/>
                  <a:gd name="T67" fmla="*/ 18 h 72"/>
                  <a:gd name="T68" fmla="*/ 94 w 116"/>
                  <a:gd name="T69" fmla="*/ 18 h 72"/>
                  <a:gd name="T70" fmla="*/ 104 w 116"/>
                  <a:gd name="T71" fmla="*/ 22 h 72"/>
                  <a:gd name="T72" fmla="*/ 114 w 116"/>
                  <a:gd name="T73" fmla="*/ 32 h 72"/>
                  <a:gd name="T74" fmla="*/ 116 w 116"/>
                  <a:gd name="T75" fmla="*/ 36 h 72"/>
                  <a:gd name="T76" fmla="*/ 114 w 116"/>
                  <a:gd name="T77" fmla="*/ 44 h 72"/>
                  <a:gd name="T78" fmla="*/ 106 w 116"/>
                  <a:gd name="T79" fmla="*/ 54 h 72"/>
                  <a:gd name="T80" fmla="*/ 116 w 116"/>
                  <a:gd name="T81" fmla="*/ 60 h 72"/>
                  <a:gd name="T82" fmla="*/ 110 w 116"/>
                  <a:gd name="T83" fmla="*/ 66 h 72"/>
                  <a:gd name="T84" fmla="*/ 24 w 116"/>
                  <a:gd name="T85" fmla="*/ 16 h 72"/>
                  <a:gd name="T86" fmla="*/ 20 w 116"/>
                  <a:gd name="T87" fmla="*/ 20 h 72"/>
                  <a:gd name="T88" fmla="*/ 16 w 116"/>
                  <a:gd name="T89" fmla="*/ 26 h 72"/>
                  <a:gd name="T90" fmla="*/ 20 w 116"/>
                  <a:gd name="T91" fmla="*/ 32 h 72"/>
                  <a:gd name="T92" fmla="*/ 26 w 116"/>
                  <a:gd name="T93" fmla="*/ 34 h 72"/>
                  <a:gd name="T94" fmla="*/ 32 w 116"/>
                  <a:gd name="T95" fmla="*/ 36 h 72"/>
                  <a:gd name="T96" fmla="*/ 50 w 116"/>
                  <a:gd name="T97" fmla="*/ 30 h 72"/>
                  <a:gd name="T98" fmla="*/ 36 w 116"/>
                  <a:gd name="T99" fmla="*/ 22 h 72"/>
                  <a:gd name="T100" fmla="*/ 24 w 116"/>
                  <a:gd name="T101" fmla="*/ 16 h 72"/>
                  <a:gd name="T102" fmla="*/ 98 w 116"/>
                  <a:gd name="T103" fmla="*/ 50 h 72"/>
                  <a:gd name="T104" fmla="*/ 98 w 116"/>
                  <a:gd name="T105" fmla="*/ 50 h 72"/>
                  <a:gd name="T106" fmla="*/ 102 w 116"/>
                  <a:gd name="T107" fmla="*/ 38 h 72"/>
                  <a:gd name="T108" fmla="*/ 100 w 116"/>
                  <a:gd name="T109" fmla="*/ 34 h 72"/>
                  <a:gd name="T110" fmla="*/ 96 w 116"/>
                  <a:gd name="T111" fmla="*/ 30 h 72"/>
                  <a:gd name="T112" fmla="*/ 84 w 116"/>
                  <a:gd name="T113" fmla="*/ 26 h 72"/>
                  <a:gd name="T114" fmla="*/ 76 w 116"/>
                  <a:gd name="T115" fmla="*/ 28 h 72"/>
                  <a:gd name="T116" fmla="*/ 68 w 116"/>
                  <a:gd name="T117" fmla="*/ 32 h 72"/>
                  <a:gd name="T118" fmla="*/ 82 w 116"/>
                  <a:gd name="T119" fmla="*/ 40 h 72"/>
                  <a:gd name="T120" fmla="*/ 98 w 116"/>
                  <a:gd name="T121"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100" y="60"/>
                    </a:lnTo>
                    <a:lnTo>
                      <a:pt x="100" y="60"/>
                    </a:lnTo>
                    <a:lnTo>
                      <a:pt x="90" y="66"/>
                    </a:lnTo>
                    <a:lnTo>
                      <a:pt x="82" y="70"/>
                    </a:lnTo>
                    <a:lnTo>
                      <a:pt x="82" y="70"/>
                    </a:lnTo>
                    <a:lnTo>
                      <a:pt x="74" y="72"/>
                    </a:lnTo>
                    <a:lnTo>
                      <a:pt x="64" y="72"/>
                    </a:lnTo>
                    <a:lnTo>
                      <a:pt x="64" y="72"/>
                    </a:lnTo>
                    <a:lnTo>
                      <a:pt x="54" y="72"/>
                    </a:lnTo>
                    <a:lnTo>
                      <a:pt x="44" y="68"/>
                    </a:lnTo>
                    <a:lnTo>
                      <a:pt x="44" y="68"/>
                    </a:lnTo>
                    <a:lnTo>
                      <a:pt x="56" y="56"/>
                    </a:lnTo>
                    <a:lnTo>
                      <a:pt x="56" y="56"/>
                    </a:lnTo>
                    <a:lnTo>
                      <a:pt x="64" y="60"/>
                    </a:lnTo>
                    <a:lnTo>
                      <a:pt x="72" y="60"/>
                    </a:lnTo>
                    <a:lnTo>
                      <a:pt x="72" y="60"/>
                    </a:lnTo>
                    <a:lnTo>
                      <a:pt x="82" y="58"/>
                    </a:lnTo>
                    <a:lnTo>
                      <a:pt x="90" y="54"/>
                    </a:lnTo>
                    <a:lnTo>
                      <a:pt x="90" y="54"/>
                    </a:lnTo>
                    <a:lnTo>
                      <a:pt x="74" y="46"/>
                    </a:lnTo>
                    <a:lnTo>
                      <a:pt x="74" y="46"/>
                    </a:lnTo>
                    <a:lnTo>
                      <a:pt x="60" y="36"/>
                    </a:lnTo>
                    <a:lnTo>
                      <a:pt x="60" y="36"/>
                    </a:lnTo>
                    <a:lnTo>
                      <a:pt x="38" y="44"/>
                    </a:lnTo>
                    <a:lnTo>
                      <a:pt x="38" y="44"/>
                    </a:lnTo>
                    <a:lnTo>
                      <a:pt x="30" y="46"/>
                    </a:lnTo>
                    <a:lnTo>
                      <a:pt x="22" y="46"/>
                    </a:lnTo>
                    <a:lnTo>
                      <a:pt x="22" y="46"/>
                    </a:lnTo>
                    <a:lnTo>
                      <a:pt x="14" y="44"/>
                    </a:lnTo>
                    <a:lnTo>
                      <a:pt x="8" y="42"/>
                    </a:lnTo>
                    <a:lnTo>
                      <a:pt x="8" y="42"/>
                    </a:lnTo>
                    <a:lnTo>
                      <a:pt x="4" y="38"/>
                    </a:lnTo>
                    <a:lnTo>
                      <a:pt x="2" y="34"/>
                    </a:lnTo>
                    <a:lnTo>
                      <a:pt x="0" y="30"/>
                    </a:lnTo>
                    <a:lnTo>
                      <a:pt x="2" y="26"/>
                    </a:lnTo>
                    <a:lnTo>
                      <a:pt x="2" y="26"/>
                    </a:lnTo>
                    <a:lnTo>
                      <a:pt x="8" y="18"/>
                    </a:lnTo>
                    <a:lnTo>
                      <a:pt x="16" y="12"/>
                    </a:lnTo>
                    <a:lnTo>
                      <a:pt x="16" y="12"/>
                    </a:lnTo>
                    <a:lnTo>
                      <a:pt x="12" y="8"/>
                    </a:lnTo>
                    <a:lnTo>
                      <a:pt x="12" y="8"/>
                    </a:lnTo>
                    <a:lnTo>
                      <a:pt x="20" y="4"/>
                    </a:lnTo>
                    <a:lnTo>
                      <a:pt x="20" y="4"/>
                    </a:lnTo>
                    <a:lnTo>
                      <a:pt x="24" y="8"/>
                    </a:lnTo>
                    <a:lnTo>
                      <a:pt x="24" y="8"/>
                    </a:lnTo>
                    <a:lnTo>
                      <a:pt x="34" y="2"/>
                    </a:lnTo>
                    <a:lnTo>
                      <a:pt x="44" y="0"/>
                    </a:lnTo>
                    <a:lnTo>
                      <a:pt x="44" y="0"/>
                    </a:lnTo>
                    <a:lnTo>
                      <a:pt x="56" y="0"/>
                    </a:lnTo>
                    <a:lnTo>
                      <a:pt x="66" y="2"/>
                    </a:lnTo>
                    <a:lnTo>
                      <a:pt x="66" y="2"/>
                    </a:lnTo>
                    <a:lnTo>
                      <a:pt x="56" y="10"/>
                    </a:lnTo>
                    <a:lnTo>
                      <a:pt x="56" y="10"/>
                    </a:lnTo>
                    <a:lnTo>
                      <a:pt x="50" y="8"/>
                    </a:lnTo>
                    <a:lnTo>
                      <a:pt x="44" y="8"/>
                    </a:lnTo>
                    <a:lnTo>
                      <a:pt x="44" y="8"/>
                    </a:lnTo>
                    <a:lnTo>
                      <a:pt x="32" y="12"/>
                    </a:lnTo>
                    <a:lnTo>
                      <a:pt x="32" y="12"/>
                    </a:lnTo>
                    <a:lnTo>
                      <a:pt x="44" y="18"/>
                    </a:lnTo>
                    <a:lnTo>
                      <a:pt x="44" y="18"/>
                    </a:lnTo>
                    <a:lnTo>
                      <a:pt x="58" y="26"/>
                    </a:lnTo>
                    <a:lnTo>
                      <a:pt x="58" y="26"/>
                    </a:lnTo>
                    <a:lnTo>
                      <a:pt x="72" y="20"/>
                    </a:lnTo>
                    <a:lnTo>
                      <a:pt x="72" y="20"/>
                    </a:lnTo>
                    <a:lnTo>
                      <a:pt x="84" y="18"/>
                    </a:lnTo>
                    <a:lnTo>
                      <a:pt x="84" y="18"/>
                    </a:lnTo>
                    <a:lnTo>
                      <a:pt x="94" y="18"/>
                    </a:lnTo>
                    <a:lnTo>
                      <a:pt x="94" y="18"/>
                    </a:lnTo>
                    <a:lnTo>
                      <a:pt x="104" y="22"/>
                    </a:lnTo>
                    <a:lnTo>
                      <a:pt x="104" y="22"/>
                    </a:lnTo>
                    <a:lnTo>
                      <a:pt x="112" y="28"/>
                    </a:lnTo>
                    <a:lnTo>
                      <a:pt x="114" y="32"/>
                    </a:lnTo>
                    <a:lnTo>
                      <a:pt x="116" y="36"/>
                    </a:lnTo>
                    <a:lnTo>
                      <a:pt x="116" y="36"/>
                    </a:lnTo>
                    <a:lnTo>
                      <a:pt x="114" y="40"/>
                    </a:lnTo>
                    <a:lnTo>
                      <a:pt x="114" y="44"/>
                    </a:lnTo>
                    <a:lnTo>
                      <a:pt x="106" y="54"/>
                    </a:lnTo>
                    <a:lnTo>
                      <a:pt x="106" y="54"/>
                    </a:lnTo>
                    <a:lnTo>
                      <a:pt x="116" y="60"/>
                    </a:lnTo>
                    <a:lnTo>
                      <a:pt x="116" y="60"/>
                    </a:lnTo>
                    <a:lnTo>
                      <a:pt x="110" y="66"/>
                    </a:lnTo>
                    <a:lnTo>
                      <a:pt x="110" y="66"/>
                    </a:lnTo>
                    <a:close/>
                    <a:moveTo>
                      <a:pt x="24" y="16"/>
                    </a:moveTo>
                    <a:lnTo>
                      <a:pt x="24" y="16"/>
                    </a:lnTo>
                    <a:lnTo>
                      <a:pt x="24" y="16"/>
                    </a:lnTo>
                    <a:lnTo>
                      <a:pt x="20" y="20"/>
                    </a:lnTo>
                    <a:lnTo>
                      <a:pt x="16" y="26"/>
                    </a:lnTo>
                    <a:lnTo>
                      <a:pt x="16" y="26"/>
                    </a:lnTo>
                    <a:lnTo>
                      <a:pt x="18" y="30"/>
                    </a:lnTo>
                    <a:lnTo>
                      <a:pt x="20" y="32"/>
                    </a:lnTo>
                    <a:lnTo>
                      <a:pt x="20" y="32"/>
                    </a:lnTo>
                    <a:lnTo>
                      <a:pt x="26" y="34"/>
                    </a:lnTo>
                    <a:lnTo>
                      <a:pt x="32" y="36"/>
                    </a:lnTo>
                    <a:lnTo>
                      <a:pt x="32" y="36"/>
                    </a:lnTo>
                    <a:lnTo>
                      <a:pt x="40" y="34"/>
                    </a:lnTo>
                    <a:lnTo>
                      <a:pt x="50" y="30"/>
                    </a:lnTo>
                    <a:lnTo>
                      <a:pt x="50" y="30"/>
                    </a:lnTo>
                    <a:lnTo>
                      <a:pt x="36" y="22"/>
                    </a:lnTo>
                    <a:lnTo>
                      <a:pt x="36" y="22"/>
                    </a:lnTo>
                    <a:lnTo>
                      <a:pt x="24" y="16"/>
                    </a:lnTo>
                    <a:lnTo>
                      <a:pt x="24" y="16"/>
                    </a:lnTo>
                    <a:close/>
                    <a:moveTo>
                      <a:pt x="98" y="50"/>
                    </a:moveTo>
                    <a:lnTo>
                      <a:pt x="98" y="50"/>
                    </a:lnTo>
                    <a:lnTo>
                      <a:pt x="98" y="50"/>
                    </a:lnTo>
                    <a:lnTo>
                      <a:pt x="100" y="44"/>
                    </a:lnTo>
                    <a:lnTo>
                      <a:pt x="102" y="38"/>
                    </a:lnTo>
                    <a:lnTo>
                      <a:pt x="102" y="38"/>
                    </a:lnTo>
                    <a:lnTo>
                      <a:pt x="100" y="34"/>
                    </a:lnTo>
                    <a:lnTo>
                      <a:pt x="96" y="30"/>
                    </a:lnTo>
                    <a:lnTo>
                      <a:pt x="96" y="30"/>
                    </a:lnTo>
                    <a:lnTo>
                      <a:pt x="90" y="28"/>
                    </a:lnTo>
                    <a:lnTo>
                      <a:pt x="84" y="26"/>
                    </a:lnTo>
                    <a:lnTo>
                      <a:pt x="84" y="26"/>
                    </a:lnTo>
                    <a:lnTo>
                      <a:pt x="76" y="28"/>
                    </a:lnTo>
                    <a:lnTo>
                      <a:pt x="68" y="32"/>
                    </a:lnTo>
                    <a:lnTo>
                      <a:pt x="68" y="32"/>
                    </a:lnTo>
                    <a:lnTo>
                      <a:pt x="82" y="40"/>
                    </a:lnTo>
                    <a:lnTo>
                      <a:pt x="82" y="40"/>
                    </a:lnTo>
                    <a:lnTo>
                      <a:pt x="98" y="50"/>
                    </a:lnTo>
                    <a:lnTo>
                      <a:pt x="98"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7" name="iṣḷiḑe">
                <a:extLst>
                  <a:ext uri="{FF2B5EF4-FFF2-40B4-BE49-F238E27FC236}">
                    <a16:creationId xmlns:a16="http://schemas.microsoft.com/office/drawing/2014/main" id="{5139FB27-9927-4CC9-90FB-E8064E92B7A6}"/>
                  </a:ext>
                </a:extLst>
              </p:cNvPr>
              <p:cNvSpPr/>
              <p:nvPr/>
            </p:nvSpPr>
            <p:spPr bwMode="auto">
              <a:xfrm>
                <a:off x="7194550" y="4784725"/>
                <a:ext cx="460375" cy="225425"/>
              </a:xfrm>
              <a:custGeom>
                <a:avLst/>
                <a:gdLst>
                  <a:gd name="T0" fmla="*/ 132 w 290"/>
                  <a:gd name="T1" fmla="*/ 6 h 142"/>
                  <a:gd name="T2" fmla="*/ 132 w 290"/>
                  <a:gd name="T3" fmla="*/ 6 h 142"/>
                  <a:gd name="T4" fmla="*/ 104 w 290"/>
                  <a:gd name="T5" fmla="*/ 14 h 142"/>
                  <a:gd name="T6" fmla="*/ 78 w 290"/>
                  <a:gd name="T7" fmla="*/ 22 h 142"/>
                  <a:gd name="T8" fmla="*/ 54 w 290"/>
                  <a:gd name="T9" fmla="*/ 32 h 142"/>
                  <a:gd name="T10" fmla="*/ 34 w 290"/>
                  <a:gd name="T11" fmla="*/ 44 h 142"/>
                  <a:gd name="T12" fmla="*/ 20 w 290"/>
                  <a:gd name="T13" fmla="*/ 58 h 142"/>
                  <a:gd name="T14" fmla="*/ 8 w 290"/>
                  <a:gd name="T15" fmla="*/ 72 h 142"/>
                  <a:gd name="T16" fmla="*/ 4 w 290"/>
                  <a:gd name="T17" fmla="*/ 78 h 142"/>
                  <a:gd name="T18" fmla="*/ 2 w 290"/>
                  <a:gd name="T19" fmla="*/ 86 h 142"/>
                  <a:gd name="T20" fmla="*/ 0 w 290"/>
                  <a:gd name="T21" fmla="*/ 92 h 142"/>
                  <a:gd name="T22" fmla="*/ 2 w 290"/>
                  <a:gd name="T23" fmla="*/ 98 h 142"/>
                  <a:gd name="T24" fmla="*/ 2 w 290"/>
                  <a:gd name="T25" fmla="*/ 98 h 142"/>
                  <a:gd name="T26" fmla="*/ 4 w 290"/>
                  <a:gd name="T27" fmla="*/ 106 h 142"/>
                  <a:gd name="T28" fmla="*/ 6 w 290"/>
                  <a:gd name="T29" fmla="*/ 112 h 142"/>
                  <a:gd name="T30" fmla="*/ 12 w 290"/>
                  <a:gd name="T31" fmla="*/ 118 h 142"/>
                  <a:gd name="T32" fmla="*/ 18 w 290"/>
                  <a:gd name="T33" fmla="*/ 122 h 142"/>
                  <a:gd name="T34" fmla="*/ 32 w 290"/>
                  <a:gd name="T35" fmla="*/ 130 h 142"/>
                  <a:gd name="T36" fmla="*/ 52 w 290"/>
                  <a:gd name="T37" fmla="*/ 138 h 142"/>
                  <a:gd name="T38" fmla="*/ 74 w 290"/>
                  <a:gd name="T39" fmla="*/ 142 h 142"/>
                  <a:gd name="T40" fmla="*/ 100 w 290"/>
                  <a:gd name="T41" fmla="*/ 142 h 142"/>
                  <a:gd name="T42" fmla="*/ 128 w 290"/>
                  <a:gd name="T43" fmla="*/ 142 h 142"/>
                  <a:gd name="T44" fmla="*/ 158 w 290"/>
                  <a:gd name="T45" fmla="*/ 138 h 142"/>
                  <a:gd name="T46" fmla="*/ 158 w 290"/>
                  <a:gd name="T47" fmla="*/ 138 h 142"/>
                  <a:gd name="T48" fmla="*/ 186 w 290"/>
                  <a:gd name="T49" fmla="*/ 130 h 142"/>
                  <a:gd name="T50" fmla="*/ 212 w 290"/>
                  <a:gd name="T51" fmla="*/ 122 h 142"/>
                  <a:gd name="T52" fmla="*/ 236 w 290"/>
                  <a:gd name="T53" fmla="*/ 112 h 142"/>
                  <a:gd name="T54" fmla="*/ 256 w 290"/>
                  <a:gd name="T55" fmla="*/ 100 h 142"/>
                  <a:gd name="T56" fmla="*/ 272 w 290"/>
                  <a:gd name="T57" fmla="*/ 86 h 142"/>
                  <a:gd name="T58" fmla="*/ 282 w 290"/>
                  <a:gd name="T59" fmla="*/ 72 h 142"/>
                  <a:gd name="T60" fmla="*/ 286 w 290"/>
                  <a:gd name="T61" fmla="*/ 66 h 142"/>
                  <a:gd name="T62" fmla="*/ 288 w 290"/>
                  <a:gd name="T63" fmla="*/ 58 h 142"/>
                  <a:gd name="T64" fmla="*/ 290 w 290"/>
                  <a:gd name="T65" fmla="*/ 52 h 142"/>
                  <a:gd name="T66" fmla="*/ 290 w 290"/>
                  <a:gd name="T67" fmla="*/ 46 h 142"/>
                  <a:gd name="T68" fmla="*/ 290 w 290"/>
                  <a:gd name="T69" fmla="*/ 46 h 142"/>
                  <a:gd name="T70" fmla="*/ 288 w 290"/>
                  <a:gd name="T71" fmla="*/ 38 h 142"/>
                  <a:gd name="T72" fmla="*/ 284 w 290"/>
                  <a:gd name="T73" fmla="*/ 32 h 142"/>
                  <a:gd name="T74" fmla="*/ 280 w 290"/>
                  <a:gd name="T75" fmla="*/ 26 h 142"/>
                  <a:gd name="T76" fmla="*/ 274 w 290"/>
                  <a:gd name="T77" fmla="*/ 22 h 142"/>
                  <a:gd name="T78" fmla="*/ 258 w 290"/>
                  <a:gd name="T79" fmla="*/ 12 h 142"/>
                  <a:gd name="T80" fmla="*/ 238 w 290"/>
                  <a:gd name="T81" fmla="*/ 6 h 142"/>
                  <a:gd name="T82" fmla="*/ 216 w 290"/>
                  <a:gd name="T83" fmla="*/ 2 h 142"/>
                  <a:gd name="T84" fmla="*/ 190 w 290"/>
                  <a:gd name="T85" fmla="*/ 0 h 142"/>
                  <a:gd name="T86" fmla="*/ 162 w 290"/>
                  <a:gd name="T87" fmla="*/ 2 h 142"/>
                  <a:gd name="T88" fmla="*/ 132 w 290"/>
                  <a:gd name="T89" fmla="*/ 6 h 142"/>
                  <a:gd name="T90" fmla="*/ 132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2" y="6"/>
                    </a:moveTo>
                    <a:lnTo>
                      <a:pt x="132" y="6"/>
                    </a:lnTo>
                    <a:lnTo>
                      <a:pt x="104" y="14"/>
                    </a:lnTo>
                    <a:lnTo>
                      <a:pt x="78" y="22"/>
                    </a:lnTo>
                    <a:lnTo>
                      <a:pt x="54" y="32"/>
                    </a:lnTo>
                    <a:lnTo>
                      <a:pt x="34" y="44"/>
                    </a:lnTo>
                    <a:lnTo>
                      <a:pt x="20" y="58"/>
                    </a:lnTo>
                    <a:lnTo>
                      <a:pt x="8" y="72"/>
                    </a:lnTo>
                    <a:lnTo>
                      <a:pt x="4" y="78"/>
                    </a:lnTo>
                    <a:lnTo>
                      <a:pt x="2" y="86"/>
                    </a:lnTo>
                    <a:lnTo>
                      <a:pt x="0" y="92"/>
                    </a:lnTo>
                    <a:lnTo>
                      <a:pt x="2" y="98"/>
                    </a:lnTo>
                    <a:lnTo>
                      <a:pt x="2" y="98"/>
                    </a:lnTo>
                    <a:lnTo>
                      <a:pt x="4" y="106"/>
                    </a:lnTo>
                    <a:lnTo>
                      <a:pt x="6" y="112"/>
                    </a:lnTo>
                    <a:lnTo>
                      <a:pt x="12" y="118"/>
                    </a:lnTo>
                    <a:lnTo>
                      <a:pt x="18" y="122"/>
                    </a:lnTo>
                    <a:lnTo>
                      <a:pt x="32" y="130"/>
                    </a:lnTo>
                    <a:lnTo>
                      <a:pt x="52" y="138"/>
                    </a:lnTo>
                    <a:lnTo>
                      <a:pt x="74" y="142"/>
                    </a:lnTo>
                    <a:lnTo>
                      <a:pt x="100" y="142"/>
                    </a:lnTo>
                    <a:lnTo>
                      <a:pt x="128" y="142"/>
                    </a:lnTo>
                    <a:lnTo>
                      <a:pt x="158" y="138"/>
                    </a:lnTo>
                    <a:lnTo>
                      <a:pt x="158" y="138"/>
                    </a:lnTo>
                    <a:lnTo>
                      <a:pt x="186" y="130"/>
                    </a:lnTo>
                    <a:lnTo>
                      <a:pt x="212" y="122"/>
                    </a:lnTo>
                    <a:lnTo>
                      <a:pt x="236" y="112"/>
                    </a:lnTo>
                    <a:lnTo>
                      <a:pt x="256" y="100"/>
                    </a:lnTo>
                    <a:lnTo>
                      <a:pt x="272" y="86"/>
                    </a:lnTo>
                    <a:lnTo>
                      <a:pt x="282" y="72"/>
                    </a:lnTo>
                    <a:lnTo>
                      <a:pt x="286" y="66"/>
                    </a:lnTo>
                    <a:lnTo>
                      <a:pt x="288" y="58"/>
                    </a:lnTo>
                    <a:lnTo>
                      <a:pt x="290" y="52"/>
                    </a:lnTo>
                    <a:lnTo>
                      <a:pt x="290" y="46"/>
                    </a:lnTo>
                    <a:lnTo>
                      <a:pt x="290" y="46"/>
                    </a:lnTo>
                    <a:lnTo>
                      <a:pt x="288" y="38"/>
                    </a:lnTo>
                    <a:lnTo>
                      <a:pt x="284" y="32"/>
                    </a:lnTo>
                    <a:lnTo>
                      <a:pt x="280" y="26"/>
                    </a:lnTo>
                    <a:lnTo>
                      <a:pt x="274" y="22"/>
                    </a:lnTo>
                    <a:lnTo>
                      <a:pt x="258" y="12"/>
                    </a:lnTo>
                    <a:lnTo>
                      <a:pt x="238" y="6"/>
                    </a:lnTo>
                    <a:lnTo>
                      <a:pt x="216" y="2"/>
                    </a:lnTo>
                    <a:lnTo>
                      <a:pt x="190"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8" name="iŝ1îḑé">
                <a:extLst>
                  <a:ext uri="{FF2B5EF4-FFF2-40B4-BE49-F238E27FC236}">
                    <a16:creationId xmlns:a16="http://schemas.microsoft.com/office/drawing/2014/main" id="{13743369-537B-459F-BB9A-7FC0DE4645A7}"/>
                  </a:ext>
                </a:extLst>
              </p:cNvPr>
              <p:cNvSpPr/>
              <p:nvPr/>
            </p:nvSpPr>
            <p:spPr bwMode="auto">
              <a:xfrm>
                <a:off x="7223125" y="4806950"/>
                <a:ext cx="400050" cy="165100"/>
              </a:xfrm>
              <a:custGeom>
                <a:avLst/>
                <a:gdLst>
                  <a:gd name="T0" fmla="*/ 118 w 252"/>
                  <a:gd name="T1" fmla="*/ 4 h 104"/>
                  <a:gd name="T2" fmla="*/ 118 w 252"/>
                  <a:gd name="T3" fmla="*/ 4 h 104"/>
                  <a:gd name="T4" fmla="*/ 94 w 252"/>
                  <a:gd name="T5" fmla="*/ 10 h 104"/>
                  <a:gd name="T6" fmla="*/ 70 w 252"/>
                  <a:gd name="T7" fmla="*/ 18 h 104"/>
                  <a:gd name="T8" fmla="*/ 48 w 252"/>
                  <a:gd name="T9" fmla="*/ 28 h 104"/>
                  <a:gd name="T10" fmla="*/ 26 w 252"/>
                  <a:gd name="T11" fmla="*/ 40 h 104"/>
                  <a:gd name="T12" fmla="*/ 26 w 252"/>
                  <a:gd name="T13" fmla="*/ 40 h 104"/>
                  <a:gd name="T14" fmla="*/ 18 w 252"/>
                  <a:gd name="T15" fmla="*/ 46 h 104"/>
                  <a:gd name="T16" fmla="*/ 10 w 252"/>
                  <a:gd name="T17" fmla="*/ 54 h 104"/>
                  <a:gd name="T18" fmla="*/ 2 w 252"/>
                  <a:gd name="T19" fmla="*/ 64 h 104"/>
                  <a:gd name="T20" fmla="*/ 0 w 252"/>
                  <a:gd name="T21" fmla="*/ 70 h 104"/>
                  <a:gd name="T22" fmla="*/ 0 w 252"/>
                  <a:gd name="T23" fmla="*/ 76 h 104"/>
                  <a:gd name="T24" fmla="*/ 0 w 252"/>
                  <a:gd name="T25" fmla="*/ 76 h 104"/>
                  <a:gd name="T26" fmla="*/ 2 w 252"/>
                  <a:gd name="T27" fmla="*/ 80 h 104"/>
                  <a:gd name="T28" fmla="*/ 6 w 252"/>
                  <a:gd name="T29" fmla="*/ 84 h 104"/>
                  <a:gd name="T30" fmla="*/ 16 w 252"/>
                  <a:gd name="T31" fmla="*/ 92 h 104"/>
                  <a:gd name="T32" fmla="*/ 28 w 252"/>
                  <a:gd name="T33" fmla="*/ 96 h 104"/>
                  <a:gd name="T34" fmla="*/ 38 w 252"/>
                  <a:gd name="T35" fmla="*/ 100 h 104"/>
                  <a:gd name="T36" fmla="*/ 38 w 252"/>
                  <a:gd name="T37" fmla="*/ 100 h 104"/>
                  <a:gd name="T38" fmla="*/ 62 w 252"/>
                  <a:gd name="T39" fmla="*/ 104 h 104"/>
                  <a:gd name="T40" fmla="*/ 86 w 252"/>
                  <a:gd name="T41" fmla="*/ 104 h 104"/>
                  <a:gd name="T42" fmla="*/ 112 w 252"/>
                  <a:gd name="T43" fmla="*/ 102 h 104"/>
                  <a:gd name="T44" fmla="*/ 136 w 252"/>
                  <a:gd name="T45" fmla="*/ 100 h 104"/>
                  <a:gd name="T46" fmla="*/ 136 w 252"/>
                  <a:gd name="T47" fmla="*/ 100 h 104"/>
                  <a:gd name="T48" fmla="*/ 160 w 252"/>
                  <a:gd name="T49" fmla="*/ 94 h 104"/>
                  <a:gd name="T50" fmla="*/ 182 w 252"/>
                  <a:gd name="T51" fmla="*/ 86 h 104"/>
                  <a:gd name="T52" fmla="*/ 206 w 252"/>
                  <a:gd name="T53" fmla="*/ 76 h 104"/>
                  <a:gd name="T54" fmla="*/ 226 w 252"/>
                  <a:gd name="T55" fmla="*/ 64 h 104"/>
                  <a:gd name="T56" fmla="*/ 226 w 252"/>
                  <a:gd name="T57" fmla="*/ 64 h 104"/>
                  <a:gd name="T58" fmla="*/ 234 w 252"/>
                  <a:gd name="T59" fmla="*/ 58 h 104"/>
                  <a:gd name="T60" fmla="*/ 244 w 252"/>
                  <a:gd name="T61" fmla="*/ 48 h 104"/>
                  <a:gd name="T62" fmla="*/ 250 w 252"/>
                  <a:gd name="T63" fmla="*/ 38 h 104"/>
                  <a:gd name="T64" fmla="*/ 252 w 252"/>
                  <a:gd name="T65" fmla="*/ 34 h 104"/>
                  <a:gd name="T66" fmla="*/ 252 w 252"/>
                  <a:gd name="T67" fmla="*/ 28 h 104"/>
                  <a:gd name="T68" fmla="*/ 252 w 252"/>
                  <a:gd name="T69" fmla="*/ 28 h 104"/>
                  <a:gd name="T70" fmla="*/ 250 w 252"/>
                  <a:gd name="T71" fmla="*/ 24 h 104"/>
                  <a:gd name="T72" fmla="*/ 248 w 252"/>
                  <a:gd name="T73" fmla="*/ 20 h 104"/>
                  <a:gd name="T74" fmla="*/ 238 w 252"/>
                  <a:gd name="T75" fmla="*/ 12 h 104"/>
                  <a:gd name="T76" fmla="*/ 226 w 252"/>
                  <a:gd name="T77" fmla="*/ 8 h 104"/>
                  <a:gd name="T78" fmla="*/ 216 w 252"/>
                  <a:gd name="T79" fmla="*/ 4 h 104"/>
                  <a:gd name="T80" fmla="*/ 216 w 252"/>
                  <a:gd name="T81" fmla="*/ 4 h 104"/>
                  <a:gd name="T82" fmla="*/ 192 w 252"/>
                  <a:gd name="T83" fmla="*/ 0 h 104"/>
                  <a:gd name="T84" fmla="*/ 166 w 252"/>
                  <a:gd name="T85" fmla="*/ 0 h 104"/>
                  <a:gd name="T86" fmla="*/ 142 w 252"/>
                  <a:gd name="T87" fmla="*/ 0 h 104"/>
                  <a:gd name="T88" fmla="*/ 118 w 252"/>
                  <a:gd name="T89" fmla="*/ 4 h 104"/>
                  <a:gd name="T90" fmla="*/ 118 w 252"/>
                  <a:gd name="T91"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4">
                    <a:moveTo>
                      <a:pt x="118" y="4"/>
                    </a:moveTo>
                    <a:lnTo>
                      <a:pt x="118" y="4"/>
                    </a:lnTo>
                    <a:lnTo>
                      <a:pt x="94" y="10"/>
                    </a:lnTo>
                    <a:lnTo>
                      <a:pt x="70" y="18"/>
                    </a:lnTo>
                    <a:lnTo>
                      <a:pt x="48" y="28"/>
                    </a:lnTo>
                    <a:lnTo>
                      <a:pt x="26" y="40"/>
                    </a:lnTo>
                    <a:lnTo>
                      <a:pt x="26" y="40"/>
                    </a:lnTo>
                    <a:lnTo>
                      <a:pt x="18" y="46"/>
                    </a:lnTo>
                    <a:lnTo>
                      <a:pt x="10" y="54"/>
                    </a:lnTo>
                    <a:lnTo>
                      <a:pt x="2" y="64"/>
                    </a:lnTo>
                    <a:lnTo>
                      <a:pt x="0" y="70"/>
                    </a:lnTo>
                    <a:lnTo>
                      <a:pt x="0" y="76"/>
                    </a:lnTo>
                    <a:lnTo>
                      <a:pt x="0" y="76"/>
                    </a:lnTo>
                    <a:lnTo>
                      <a:pt x="2" y="80"/>
                    </a:lnTo>
                    <a:lnTo>
                      <a:pt x="6" y="84"/>
                    </a:lnTo>
                    <a:lnTo>
                      <a:pt x="16" y="92"/>
                    </a:lnTo>
                    <a:lnTo>
                      <a:pt x="28" y="96"/>
                    </a:lnTo>
                    <a:lnTo>
                      <a:pt x="38" y="100"/>
                    </a:lnTo>
                    <a:lnTo>
                      <a:pt x="38" y="100"/>
                    </a:lnTo>
                    <a:lnTo>
                      <a:pt x="62" y="104"/>
                    </a:lnTo>
                    <a:lnTo>
                      <a:pt x="86" y="104"/>
                    </a:lnTo>
                    <a:lnTo>
                      <a:pt x="112" y="102"/>
                    </a:lnTo>
                    <a:lnTo>
                      <a:pt x="136" y="100"/>
                    </a:lnTo>
                    <a:lnTo>
                      <a:pt x="136" y="100"/>
                    </a:lnTo>
                    <a:lnTo>
                      <a:pt x="160" y="94"/>
                    </a:lnTo>
                    <a:lnTo>
                      <a:pt x="182" y="86"/>
                    </a:lnTo>
                    <a:lnTo>
                      <a:pt x="206" y="76"/>
                    </a:lnTo>
                    <a:lnTo>
                      <a:pt x="226" y="64"/>
                    </a:lnTo>
                    <a:lnTo>
                      <a:pt x="226" y="64"/>
                    </a:lnTo>
                    <a:lnTo>
                      <a:pt x="234" y="58"/>
                    </a:lnTo>
                    <a:lnTo>
                      <a:pt x="244" y="48"/>
                    </a:lnTo>
                    <a:lnTo>
                      <a:pt x="250" y="38"/>
                    </a:lnTo>
                    <a:lnTo>
                      <a:pt x="252" y="34"/>
                    </a:lnTo>
                    <a:lnTo>
                      <a:pt x="252" y="28"/>
                    </a:lnTo>
                    <a:lnTo>
                      <a:pt x="252" y="28"/>
                    </a:lnTo>
                    <a:lnTo>
                      <a:pt x="250" y="24"/>
                    </a:lnTo>
                    <a:lnTo>
                      <a:pt x="248" y="20"/>
                    </a:lnTo>
                    <a:lnTo>
                      <a:pt x="238" y="12"/>
                    </a:lnTo>
                    <a:lnTo>
                      <a:pt x="226" y="8"/>
                    </a:lnTo>
                    <a:lnTo>
                      <a:pt x="216" y="4"/>
                    </a:lnTo>
                    <a:lnTo>
                      <a:pt x="216" y="4"/>
                    </a:lnTo>
                    <a:lnTo>
                      <a:pt x="192" y="0"/>
                    </a:lnTo>
                    <a:lnTo>
                      <a:pt x="166" y="0"/>
                    </a:lnTo>
                    <a:lnTo>
                      <a:pt x="142" y="0"/>
                    </a:lnTo>
                    <a:lnTo>
                      <a:pt x="118" y="4"/>
                    </a:lnTo>
                    <a:lnTo>
                      <a:pt x="118"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9" name="í$ḷîdé">
                <a:extLst>
                  <a:ext uri="{FF2B5EF4-FFF2-40B4-BE49-F238E27FC236}">
                    <a16:creationId xmlns:a16="http://schemas.microsoft.com/office/drawing/2014/main" id="{61042FBA-F104-45A8-9CBB-AE371572D5E7}"/>
                  </a:ext>
                </a:extLst>
              </p:cNvPr>
              <p:cNvSpPr/>
              <p:nvPr/>
            </p:nvSpPr>
            <p:spPr bwMode="auto">
              <a:xfrm>
                <a:off x="7197725" y="4860925"/>
                <a:ext cx="466725" cy="190500"/>
              </a:xfrm>
              <a:custGeom>
                <a:avLst/>
                <a:gdLst>
                  <a:gd name="T0" fmla="*/ 266 w 294"/>
                  <a:gd name="T1" fmla="*/ 32 h 120"/>
                  <a:gd name="T2" fmla="*/ 242 w 294"/>
                  <a:gd name="T3" fmla="*/ 50 h 120"/>
                  <a:gd name="T4" fmla="*/ 218 w 294"/>
                  <a:gd name="T5" fmla="*/ 62 h 120"/>
                  <a:gd name="T6" fmla="*/ 192 w 294"/>
                  <a:gd name="T7" fmla="*/ 72 h 120"/>
                  <a:gd name="T8" fmla="*/ 166 w 294"/>
                  <a:gd name="T9" fmla="*/ 80 h 120"/>
                  <a:gd name="T10" fmla="*/ 154 w 294"/>
                  <a:gd name="T11" fmla="*/ 82 h 120"/>
                  <a:gd name="T12" fmla="*/ 140 w 294"/>
                  <a:gd name="T13" fmla="*/ 84 h 120"/>
                  <a:gd name="T14" fmla="*/ 114 w 294"/>
                  <a:gd name="T15" fmla="*/ 86 h 120"/>
                  <a:gd name="T16" fmla="*/ 86 w 294"/>
                  <a:gd name="T17" fmla="*/ 86 h 120"/>
                  <a:gd name="T18" fmla="*/ 60 w 294"/>
                  <a:gd name="T19" fmla="*/ 84 h 120"/>
                  <a:gd name="T20" fmla="*/ 44 w 294"/>
                  <a:gd name="T21" fmla="*/ 80 h 120"/>
                  <a:gd name="T22" fmla="*/ 30 w 294"/>
                  <a:gd name="T23" fmla="*/ 76 h 120"/>
                  <a:gd name="T24" fmla="*/ 12 w 294"/>
                  <a:gd name="T25" fmla="*/ 66 h 120"/>
                  <a:gd name="T26" fmla="*/ 0 w 294"/>
                  <a:gd name="T27" fmla="*/ 54 h 120"/>
                  <a:gd name="T28" fmla="*/ 6 w 294"/>
                  <a:gd name="T29" fmla="*/ 88 h 120"/>
                  <a:gd name="T30" fmla="*/ 12 w 294"/>
                  <a:gd name="T31" fmla="*/ 94 h 120"/>
                  <a:gd name="T32" fmla="*/ 28 w 294"/>
                  <a:gd name="T33" fmla="*/ 106 h 120"/>
                  <a:gd name="T34" fmla="*/ 36 w 294"/>
                  <a:gd name="T35" fmla="*/ 110 h 120"/>
                  <a:gd name="T36" fmla="*/ 66 w 294"/>
                  <a:gd name="T37" fmla="*/ 118 h 120"/>
                  <a:gd name="T38" fmla="*/ 94 w 294"/>
                  <a:gd name="T39" fmla="*/ 120 h 120"/>
                  <a:gd name="T40" fmla="*/ 120 w 294"/>
                  <a:gd name="T41" fmla="*/ 120 h 120"/>
                  <a:gd name="T42" fmla="*/ 148 w 294"/>
                  <a:gd name="T43" fmla="*/ 118 h 120"/>
                  <a:gd name="T44" fmla="*/ 160 w 294"/>
                  <a:gd name="T45" fmla="*/ 116 h 120"/>
                  <a:gd name="T46" fmla="*/ 174 w 294"/>
                  <a:gd name="T47" fmla="*/ 114 h 120"/>
                  <a:gd name="T48" fmla="*/ 200 w 294"/>
                  <a:gd name="T49" fmla="*/ 106 h 120"/>
                  <a:gd name="T50" fmla="*/ 224 w 294"/>
                  <a:gd name="T51" fmla="*/ 96 h 120"/>
                  <a:gd name="T52" fmla="*/ 250 w 294"/>
                  <a:gd name="T53" fmla="*/ 84 h 120"/>
                  <a:gd name="T54" fmla="*/ 262 w 294"/>
                  <a:gd name="T55" fmla="*/ 76 h 120"/>
                  <a:gd name="T56" fmla="*/ 272 w 294"/>
                  <a:gd name="T57" fmla="*/ 66 h 120"/>
                  <a:gd name="T58" fmla="*/ 286 w 294"/>
                  <a:gd name="T59" fmla="*/ 50 h 120"/>
                  <a:gd name="T60" fmla="*/ 294 w 294"/>
                  <a:gd name="T61" fmla="*/ 34 h 120"/>
                  <a:gd name="T62" fmla="*/ 288 w 294"/>
                  <a:gd name="T63" fmla="*/ 0 h 120"/>
                  <a:gd name="T64" fmla="*/ 286 w 294"/>
                  <a:gd name="T65" fmla="*/ 8 h 120"/>
                  <a:gd name="T66" fmla="*/ 274 w 294"/>
                  <a:gd name="T67" fmla="*/ 24 h 120"/>
                  <a:gd name="T68" fmla="*/ 266 w 294"/>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0">
                    <a:moveTo>
                      <a:pt x="266" y="32"/>
                    </a:moveTo>
                    <a:lnTo>
                      <a:pt x="266" y="32"/>
                    </a:lnTo>
                    <a:lnTo>
                      <a:pt x="256" y="42"/>
                    </a:lnTo>
                    <a:lnTo>
                      <a:pt x="242" y="50"/>
                    </a:lnTo>
                    <a:lnTo>
                      <a:pt x="242" y="50"/>
                    </a:lnTo>
                    <a:lnTo>
                      <a:pt x="218" y="62"/>
                    </a:lnTo>
                    <a:lnTo>
                      <a:pt x="218" y="62"/>
                    </a:lnTo>
                    <a:lnTo>
                      <a:pt x="192" y="72"/>
                    </a:lnTo>
                    <a:lnTo>
                      <a:pt x="192" y="72"/>
                    </a:lnTo>
                    <a:lnTo>
                      <a:pt x="166" y="80"/>
                    </a:lnTo>
                    <a:lnTo>
                      <a:pt x="166" y="80"/>
                    </a:lnTo>
                    <a:lnTo>
                      <a:pt x="154" y="82"/>
                    </a:lnTo>
                    <a:lnTo>
                      <a:pt x="154" y="82"/>
                    </a:lnTo>
                    <a:lnTo>
                      <a:pt x="140" y="84"/>
                    </a:lnTo>
                    <a:lnTo>
                      <a:pt x="140" y="84"/>
                    </a:lnTo>
                    <a:lnTo>
                      <a:pt x="114" y="86"/>
                    </a:lnTo>
                    <a:lnTo>
                      <a:pt x="114" y="86"/>
                    </a:lnTo>
                    <a:lnTo>
                      <a:pt x="86" y="86"/>
                    </a:lnTo>
                    <a:lnTo>
                      <a:pt x="86" y="86"/>
                    </a:lnTo>
                    <a:lnTo>
                      <a:pt x="60" y="84"/>
                    </a:lnTo>
                    <a:lnTo>
                      <a:pt x="60" y="84"/>
                    </a:lnTo>
                    <a:lnTo>
                      <a:pt x="44" y="80"/>
                    </a:lnTo>
                    <a:lnTo>
                      <a:pt x="30" y="76"/>
                    </a:lnTo>
                    <a:lnTo>
                      <a:pt x="30" y="76"/>
                    </a:lnTo>
                    <a:lnTo>
                      <a:pt x="20" y="72"/>
                    </a:lnTo>
                    <a:lnTo>
                      <a:pt x="12" y="66"/>
                    </a:lnTo>
                    <a:lnTo>
                      <a:pt x="4" y="60"/>
                    </a:lnTo>
                    <a:lnTo>
                      <a:pt x="0" y="54"/>
                    </a:lnTo>
                    <a:lnTo>
                      <a:pt x="0" y="54"/>
                    </a:lnTo>
                    <a:lnTo>
                      <a:pt x="6" y="88"/>
                    </a:lnTo>
                    <a:lnTo>
                      <a:pt x="6" y="88"/>
                    </a:lnTo>
                    <a:lnTo>
                      <a:pt x="12" y="94"/>
                    </a:lnTo>
                    <a:lnTo>
                      <a:pt x="18" y="100"/>
                    </a:lnTo>
                    <a:lnTo>
                      <a:pt x="28" y="106"/>
                    </a:lnTo>
                    <a:lnTo>
                      <a:pt x="36" y="110"/>
                    </a:lnTo>
                    <a:lnTo>
                      <a:pt x="36" y="110"/>
                    </a:lnTo>
                    <a:lnTo>
                      <a:pt x="50" y="114"/>
                    </a:lnTo>
                    <a:lnTo>
                      <a:pt x="66" y="118"/>
                    </a:lnTo>
                    <a:lnTo>
                      <a:pt x="66" y="118"/>
                    </a:lnTo>
                    <a:lnTo>
                      <a:pt x="94" y="120"/>
                    </a:lnTo>
                    <a:lnTo>
                      <a:pt x="94" y="120"/>
                    </a:lnTo>
                    <a:lnTo>
                      <a:pt x="120" y="120"/>
                    </a:lnTo>
                    <a:lnTo>
                      <a:pt x="120" y="120"/>
                    </a:lnTo>
                    <a:lnTo>
                      <a:pt x="148" y="118"/>
                    </a:lnTo>
                    <a:lnTo>
                      <a:pt x="148" y="118"/>
                    </a:lnTo>
                    <a:lnTo>
                      <a:pt x="160" y="116"/>
                    </a:lnTo>
                    <a:lnTo>
                      <a:pt x="160" y="116"/>
                    </a:lnTo>
                    <a:lnTo>
                      <a:pt x="174" y="114"/>
                    </a:lnTo>
                    <a:lnTo>
                      <a:pt x="174" y="114"/>
                    </a:lnTo>
                    <a:lnTo>
                      <a:pt x="200" y="106"/>
                    </a:lnTo>
                    <a:lnTo>
                      <a:pt x="200" y="106"/>
                    </a:lnTo>
                    <a:lnTo>
                      <a:pt x="224" y="96"/>
                    </a:lnTo>
                    <a:lnTo>
                      <a:pt x="224" y="96"/>
                    </a:lnTo>
                    <a:lnTo>
                      <a:pt x="250" y="84"/>
                    </a:lnTo>
                    <a:lnTo>
                      <a:pt x="250" y="84"/>
                    </a:lnTo>
                    <a:lnTo>
                      <a:pt x="262" y="76"/>
                    </a:lnTo>
                    <a:lnTo>
                      <a:pt x="272" y="66"/>
                    </a:lnTo>
                    <a:lnTo>
                      <a:pt x="272" y="66"/>
                    </a:lnTo>
                    <a:lnTo>
                      <a:pt x="280" y="58"/>
                    </a:lnTo>
                    <a:lnTo>
                      <a:pt x="286" y="50"/>
                    </a:lnTo>
                    <a:lnTo>
                      <a:pt x="292" y="42"/>
                    </a:lnTo>
                    <a:lnTo>
                      <a:pt x="294" y="34"/>
                    </a:lnTo>
                    <a:lnTo>
                      <a:pt x="294" y="34"/>
                    </a:lnTo>
                    <a:lnTo>
                      <a:pt x="288" y="0"/>
                    </a:lnTo>
                    <a:lnTo>
                      <a:pt x="288" y="0"/>
                    </a:lnTo>
                    <a:lnTo>
                      <a:pt x="286" y="8"/>
                    </a:lnTo>
                    <a:lnTo>
                      <a:pt x="280"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0" name="íś1ïḓe">
                <a:extLst>
                  <a:ext uri="{FF2B5EF4-FFF2-40B4-BE49-F238E27FC236}">
                    <a16:creationId xmlns:a16="http://schemas.microsoft.com/office/drawing/2014/main" id="{FFA0AFC8-2FB4-45E8-98B5-75371A8A7F80}"/>
                  </a:ext>
                </a:extLst>
              </p:cNvPr>
              <p:cNvSpPr/>
              <p:nvPr/>
            </p:nvSpPr>
            <p:spPr bwMode="auto">
              <a:xfrm>
                <a:off x="7324725" y="4826000"/>
                <a:ext cx="184150" cy="114300"/>
              </a:xfrm>
              <a:custGeom>
                <a:avLst/>
                <a:gdLst>
                  <a:gd name="T0" fmla="*/ 110 w 116"/>
                  <a:gd name="T1" fmla="*/ 66 h 72"/>
                  <a:gd name="T2" fmla="*/ 98 w 116"/>
                  <a:gd name="T3" fmla="*/ 60 h 72"/>
                  <a:gd name="T4" fmla="*/ 82 w 116"/>
                  <a:gd name="T5" fmla="*/ 70 h 72"/>
                  <a:gd name="T6" fmla="*/ 72 w 116"/>
                  <a:gd name="T7" fmla="*/ 72 h 72"/>
                  <a:gd name="T8" fmla="*/ 62 w 116"/>
                  <a:gd name="T9" fmla="*/ 72 h 72"/>
                  <a:gd name="T10" fmla="*/ 44 w 116"/>
                  <a:gd name="T11" fmla="*/ 68 h 72"/>
                  <a:gd name="T12" fmla="*/ 54 w 116"/>
                  <a:gd name="T13" fmla="*/ 56 h 72"/>
                  <a:gd name="T14" fmla="*/ 64 w 116"/>
                  <a:gd name="T15" fmla="*/ 60 h 72"/>
                  <a:gd name="T16" fmla="*/ 72 w 116"/>
                  <a:gd name="T17" fmla="*/ 60 h 72"/>
                  <a:gd name="T18" fmla="*/ 90 w 116"/>
                  <a:gd name="T19" fmla="*/ 54 h 72"/>
                  <a:gd name="T20" fmla="*/ 74 w 116"/>
                  <a:gd name="T21" fmla="*/ 46 h 72"/>
                  <a:gd name="T22" fmla="*/ 58 w 116"/>
                  <a:gd name="T23" fmla="*/ 36 h 72"/>
                  <a:gd name="T24" fmla="*/ 38 w 116"/>
                  <a:gd name="T25" fmla="*/ 44 h 72"/>
                  <a:gd name="T26" fmla="*/ 30 w 116"/>
                  <a:gd name="T27" fmla="*/ 46 h 72"/>
                  <a:gd name="T28" fmla="*/ 20 w 116"/>
                  <a:gd name="T29" fmla="*/ 46 h 72"/>
                  <a:gd name="T30" fmla="*/ 8 w 116"/>
                  <a:gd name="T31" fmla="*/ 42 h 72"/>
                  <a:gd name="T32" fmla="*/ 2 w 116"/>
                  <a:gd name="T33" fmla="*/ 38 h 72"/>
                  <a:gd name="T34" fmla="*/ 0 w 116"/>
                  <a:gd name="T35" fmla="*/ 30 h 72"/>
                  <a:gd name="T36" fmla="*/ 2 w 116"/>
                  <a:gd name="T37" fmla="*/ 26 h 72"/>
                  <a:gd name="T38" fmla="*/ 16 w 116"/>
                  <a:gd name="T39" fmla="*/ 12 h 72"/>
                  <a:gd name="T40" fmla="*/ 12 w 116"/>
                  <a:gd name="T41" fmla="*/ 8 h 72"/>
                  <a:gd name="T42" fmla="*/ 20 w 116"/>
                  <a:gd name="T43" fmla="*/ 4 h 72"/>
                  <a:gd name="T44" fmla="*/ 24 w 116"/>
                  <a:gd name="T45" fmla="*/ 8 h 72"/>
                  <a:gd name="T46" fmla="*/ 34 w 116"/>
                  <a:gd name="T47" fmla="*/ 2 h 72"/>
                  <a:gd name="T48" fmla="*/ 44 w 116"/>
                  <a:gd name="T49" fmla="*/ 0 h 72"/>
                  <a:gd name="T50" fmla="*/ 64 w 116"/>
                  <a:gd name="T51" fmla="*/ 2 h 72"/>
                  <a:gd name="T52" fmla="*/ 56 w 116"/>
                  <a:gd name="T53" fmla="*/ 10 h 72"/>
                  <a:gd name="T54" fmla="*/ 50 w 116"/>
                  <a:gd name="T55" fmla="*/ 8 h 72"/>
                  <a:gd name="T56" fmla="*/ 44 w 116"/>
                  <a:gd name="T57" fmla="*/ 8 h 72"/>
                  <a:gd name="T58" fmla="*/ 30 w 116"/>
                  <a:gd name="T59" fmla="*/ 12 h 72"/>
                  <a:gd name="T60" fmla="*/ 44 w 116"/>
                  <a:gd name="T61" fmla="*/ 18 h 72"/>
                  <a:gd name="T62" fmla="*/ 56 w 116"/>
                  <a:gd name="T63" fmla="*/ 26 h 72"/>
                  <a:gd name="T64" fmla="*/ 70 w 116"/>
                  <a:gd name="T65" fmla="*/ 20 h 72"/>
                  <a:gd name="T66" fmla="*/ 84 w 116"/>
                  <a:gd name="T67" fmla="*/ 18 h 72"/>
                  <a:gd name="T68" fmla="*/ 94 w 116"/>
                  <a:gd name="T69" fmla="*/ 18 h 72"/>
                  <a:gd name="T70" fmla="*/ 104 w 116"/>
                  <a:gd name="T71" fmla="*/ 22 h 72"/>
                  <a:gd name="T72" fmla="*/ 114 w 116"/>
                  <a:gd name="T73" fmla="*/ 32 h 72"/>
                  <a:gd name="T74" fmla="*/ 114 w 116"/>
                  <a:gd name="T75" fmla="*/ 36 h 72"/>
                  <a:gd name="T76" fmla="*/ 112 w 116"/>
                  <a:gd name="T77" fmla="*/ 44 h 72"/>
                  <a:gd name="T78" fmla="*/ 104 w 116"/>
                  <a:gd name="T79" fmla="*/ 54 h 72"/>
                  <a:gd name="T80" fmla="*/ 116 w 116"/>
                  <a:gd name="T81" fmla="*/ 60 h 72"/>
                  <a:gd name="T82" fmla="*/ 110 w 116"/>
                  <a:gd name="T83" fmla="*/ 66 h 72"/>
                  <a:gd name="T84" fmla="*/ 24 w 116"/>
                  <a:gd name="T85" fmla="*/ 16 h 72"/>
                  <a:gd name="T86" fmla="*/ 18 w 116"/>
                  <a:gd name="T87" fmla="*/ 20 h 72"/>
                  <a:gd name="T88" fmla="*/ 16 w 116"/>
                  <a:gd name="T89" fmla="*/ 26 h 72"/>
                  <a:gd name="T90" fmla="*/ 20 w 116"/>
                  <a:gd name="T91" fmla="*/ 32 h 72"/>
                  <a:gd name="T92" fmla="*/ 26 w 116"/>
                  <a:gd name="T93" fmla="*/ 34 h 72"/>
                  <a:gd name="T94" fmla="*/ 32 w 116"/>
                  <a:gd name="T95" fmla="*/ 36 h 72"/>
                  <a:gd name="T96" fmla="*/ 48 w 116"/>
                  <a:gd name="T97" fmla="*/ 30 h 72"/>
                  <a:gd name="T98" fmla="*/ 36 w 116"/>
                  <a:gd name="T99" fmla="*/ 22 h 72"/>
                  <a:gd name="T100" fmla="*/ 24 w 116"/>
                  <a:gd name="T101" fmla="*/ 16 h 72"/>
                  <a:gd name="T102" fmla="*/ 96 w 116"/>
                  <a:gd name="T103" fmla="*/ 50 h 72"/>
                  <a:gd name="T104" fmla="*/ 96 w 116"/>
                  <a:gd name="T105" fmla="*/ 50 h 72"/>
                  <a:gd name="T106" fmla="*/ 102 w 116"/>
                  <a:gd name="T107" fmla="*/ 38 h 72"/>
                  <a:gd name="T108" fmla="*/ 100 w 116"/>
                  <a:gd name="T109" fmla="*/ 34 h 72"/>
                  <a:gd name="T110" fmla="*/ 94 w 116"/>
                  <a:gd name="T111" fmla="*/ 30 h 72"/>
                  <a:gd name="T112" fmla="*/ 84 w 116"/>
                  <a:gd name="T113" fmla="*/ 26 h 72"/>
                  <a:gd name="T114" fmla="*/ 76 w 116"/>
                  <a:gd name="T115" fmla="*/ 28 h 72"/>
                  <a:gd name="T116" fmla="*/ 66 w 116"/>
                  <a:gd name="T117" fmla="*/ 32 h 72"/>
                  <a:gd name="T118" fmla="*/ 82 w 116"/>
                  <a:gd name="T119" fmla="*/ 40 h 72"/>
                  <a:gd name="T120" fmla="*/ 96 w 116"/>
                  <a:gd name="T121"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60"/>
                    </a:lnTo>
                    <a:lnTo>
                      <a:pt x="98" y="60"/>
                    </a:lnTo>
                    <a:lnTo>
                      <a:pt x="90" y="66"/>
                    </a:lnTo>
                    <a:lnTo>
                      <a:pt x="82" y="70"/>
                    </a:lnTo>
                    <a:lnTo>
                      <a:pt x="82" y="70"/>
                    </a:lnTo>
                    <a:lnTo>
                      <a:pt x="72" y="72"/>
                    </a:lnTo>
                    <a:lnTo>
                      <a:pt x="62" y="72"/>
                    </a:lnTo>
                    <a:lnTo>
                      <a:pt x="62" y="72"/>
                    </a:lnTo>
                    <a:lnTo>
                      <a:pt x="52" y="72"/>
                    </a:lnTo>
                    <a:lnTo>
                      <a:pt x="44" y="68"/>
                    </a:lnTo>
                    <a:lnTo>
                      <a:pt x="44" y="68"/>
                    </a:lnTo>
                    <a:lnTo>
                      <a:pt x="54" y="56"/>
                    </a:lnTo>
                    <a:lnTo>
                      <a:pt x="54" y="56"/>
                    </a:lnTo>
                    <a:lnTo>
                      <a:pt x="64" y="60"/>
                    </a:lnTo>
                    <a:lnTo>
                      <a:pt x="72" y="60"/>
                    </a:lnTo>
                    <a:lnTo>
                      <a:pt x="72" y="60"/>
                    </a:lnTo>
                    <a:lnTo>
                      <a:pt x="82" y="58"/>
                    </a:lnTo>
                    <a:lnTo>
                      <a:pt x="90" y="54"/>
                    </a:lnTo>
                    <a:lnTo>
                      <a:pt x="90" y="54"/>
                    </a:lnTo>
                    <a:lnTo>
                      <a:pt x="74" y="46"/>
                    </a:lnTo>
                    <a:lnTo>
                      <a:pt x="74" y="46"/>
                    </a:lnTo>
                    <a:lnTo>
                      <a:pt x="58" y="36"/>
                    </a:lnTo>
                    <a:lnTo>
                      <a:pt x="58" y="36"/>
                    </a:lnTo>
                    <a:lnTo>
                      <a:pt x="38" y="44"/>
                    </a:lnTo>
                    <a:lnTo>
                      <a:pt x="38" y="44"/>
                    </a:lnTo>
                    <a:lnTo>
                      <a:pt x="30" y="46"/>
                    </a:lnTo>
                    <a:lnTo>
                      <a:pt x="20" y="46"/>
                    </a:lnTo>
                    <a:lnTo>
                      <a:pt x="20" y="46"/>
                    </a:lnTo>
                    <a:lnTo>
                      <a:pt x="14" y="44"/>
                    </a:lnTo>
                    <a:lnTo>
                      <a:pt x="8" y="42"/>
                    </a:lnTo>
                    <a:lnTo>
                      <a:pt x="8" y="42"/>
                    </a:lnTo>
                    <a:lnTo>
                      <a:pt x="2" y="38"/>
                    </a:lnTo>
                    <a:lnTo>
                      <a:pt x="0" y="34"/>
                    </a:lnTo>
                    <a:lnTo>
                      <a:pt x="0" y="30"/>
                    </a:lnTo>
                    <a:lnTo>
                      <a:pt x="2" y="26"/>
                    </a:lnTo>
                    <a:lnTo>
                      <a:pt x="2" y="26"/>
                    </a:lnTo>
                    <a:lnTo>
                      <a:pt x="6" y="18"/>
                    </a:lnTo>
                    <a:lnTo>
                      <a:pt x="16" y="12"/>
                    </a:lnTo>
                    <a:lnTo>
                      <a:pt x="16" y="12"/>
                    </a:lnTo>
                    <a:lnTo>
                      <a:pt x="12" y="8"/>
                    </a:lnTo>
                    <a:lnTo>
                      <a:pt x="12" y="8"/>
                    </a:lnTo>
                    <a:lnTo>
                      <a:pt x="20" y="4"/>
                    </a:lnTo>
                    <a:lnTo>
                      <a:pt x="20" y="4"/>
                    </a:lnTo>
                    <a:lnTo>
                      <a:pt x="24" y="8"/>
                    </a:lnTo>
                    <a:lnTo>
                      <a:pt x="24" y="8"/>
                    </a:lnTo>
                    <a:lnTo>
                      <a:pt x="34" y="2"/>
                    </a:lnTo>
                    <a:lnTo>
                      <a:pt x="44" y="0"/>
                    </a:lnTo>
                    <a:lnTo>
                      <a:pt x="44" y="0"/>
                    </a:lnTo>
                    <a:lnTo>
                      <a:pt x="54" y="0"/>
                    </a:lnTo>
                    <a:lnTo>
                      <a:pt x="64" y="2"/>
                    </a:lnTo>
                    <a:lnTo>
                      <a:pt x="64" y="2"/>
                    </a:lnTo>
                    <a:lnTo>
                      <a:pt x="56" y="10"/>
                    </a:lnTo>
                    <a:lnTo>
                      <a:pt x="56" y="10"/>
                    </a:lnTo>
                    <a:lnTo>
                      <a:pt x="50" y="8"/>
                    </a:lnTo>
                    <a:lnTo>
                      <a:pt x="44" y="8"/>
                    </a:lnTo>
                    <a:lnTo>
                      <a:pt x="44" y="8"/>
                    </a:lnTo>
                    <a:lnTo>
                      <a:pt x="30" y="12"/>
                    </a:lnTo>
                    <a:lnTo>
                      <a:pt x="30" y="12"/>
                    </a:lnTo>
                    <a:lnTo>
                      <a:pt x="44" y="18"/>
                    </a:lnTo>
                    <a:lnTo>
                      <a:pt x="44" y="18"/>
                    </a:lnTo>
                    <a:lnTo>
                      <a:pt x="56" y="26"/>
                    </a:lnTo>
                    <a:lnTo>
                      <a:pt x="56" y="26"/>
                    </a:lnTo>
                    <a:lnTo>
                      <a:pt x="70" y="20"/>
                    </a:lnTo>
                    <a:lnTo>
                      <a:pt x="70" y="20"/>
                    </a:lnTo>
                    <a:lnTo>
                      <a:pt x="84" y="18"/>
                    </a:lnTo>
                    <a:lnTo>
                      <a:pt x="84" y="18"/>
                    </a:lnTo>
                    <a:lnTo>
                      <a:pt x="94" y="18"/>
                    </a:lnTo>
                    <a:lnTo>
                      <a:pt x="94" y="18"/>
                    </a:lnTo>
                    <a:lnTo>
                      <a:pt x="104" y="22"/>
                    </a:lnTo>
                    <a:lnTo>
                      <a:pt x="104" y="22"/>
                    </a:lnTo>
                    <a:lnTo>
                      <a:pt x="112" y="28"/>
                    </a:lnTo>
                    <a:lnTo>
                      <a:pt x="114" y="32"/>
                    </a:lnTo>
                    <a:lnTo>
                      <a:pt x="114" y="36"/>
                    </a:lnTo>
                    <a:lnTo>
                      <a:pt x="114" y="36"/>
                    </a:lnTo>
                    <a:lnTo>
                      <a:pt x="114" y="40"/>
                    </a:lnTo>
                    <a:lnTo>
                      <a:pt x="112" y="44"/>
                    </a:lnTo>
                    <a:lnTo>
                      <a:pt x="104" y="54"/>
                    </a:lnTo>
                    <a:lnTo>
                      <a:pt x="104" y="54"/>
                    </a:lnTo>
                    <a:lnTo>
                      <a:pt x="116" y="60"/>
                    </a:lnTo>
                    <a:lnTo>
                      <a:pt x="116" y="60"/>
                    </a:lnTo>
                    <a:lnTo>
                      <a:pt x="110" y="66"/>
                    </a:lnTo>
                    <a:lnTo>
                      <a:pt x="110" y="66"/>
                    </a:lnTo>
                    <a:close/>
                    <a:moveTo>
                      <a:pt x="24" y="16"/>
                    </a:moveTo>
                    <a:lnTo>
                      <a:pt x="24" y="16"/>
                    </a:lnTo>
                    <a:lnTo>
                      <a:pt x="24" y="16"/>
                    </a:lnTo>
                    <a:lnTo>
                      <a:pt x="18" y="20"/>
                    </a:lnTo>
                    <a:lnTo>
                      <a:pt x="16" y="26"/>
                    </a:lnTo>
                    <a:lnTo>
                      <a:pt x="16" y="26"/>
                    </a:lnTo>
                    <a:lnTo>
                      <a:pt x="16" y="30"/>
                    </a:lnTo>
                    <a:lnTo>
                      <a:pt x="20" y="32"/>
                    </a:lnTo>
                    <a:lnTo>
                      <a:pt x="20" y="32"/>
                    </a:lnTo>
                    <a:lnTo>
                      <a:pt x="26" y="34"/>
                    </a:lnTo>
                    <a:lnTo>
                      <a:pt x="32" y="36"/>
                    </a:lnTo>
                    <a:lnTo>
                      <a:pt x="32" y="36"/>
                    </a:lnTo>
                    <a:lnTo>
                      <a:pt x="40" y="34"/>
                    </a:lnTo>
                    <a:lnTo>
                      <a:pt x="48" y="30"/>
                    </a:lnTo>
                    <a:lnTo>
                      <a:pt x="48" y="30"/>
                    </a:lnTo>
                    <a:lnTo>
                      <a:pt x="36" y="22"/>
                    </a:lnTo>
                    <a:lnTo>
                      <a:pt x="36" y="22"/>
                    </a:lnTo>
                    <a:lnTo>
                      <a:pt x="24" y="16"/>
                    </a:lnTo>
                    <a:lnTo>
                      <a:pt x="24" y="16"/>
                    </a:lnTo>
                    <a:close/>
                    <a:moveTo>
                      <a:pt x="96" y="50"/>
                    </a:moveTo>
                    <a:lnTo>
                      <a:pt x="96" y="50"/>
                    </a:lnTo>
                    <a:lnTo>
                      <a:pt x="96" y="50"/>
                    </a:lnTo>
                    <a:lnTo>
                      <a:pt x="100" y="44"/>
                    </a:lnTo>
                    <a:lnTo>
                      <a:pt x="102" y="38"/>
                    </a:lnTo>
                    <a:lnTo>
                      <a:pt x="102" y="38"/>
                    </a:lnTo>
                    <a:lnTo>
                      <a:pt x="100" y="34"/>
                    </a:lnTo>
                    <a:lnTo>
                      <a:pt x="94" y="30"/>
                    </a:lnTo>
                    <a:lnTo>
                      <a:pt x="94" y="30"/>
                    </a:lnTo>
                    <a:lnTo>
                      <a:pt x="90" y="28"/>
                    </a:lnTo>
                    <a:lnTo>
                      <a:pt x="84" y="26"/>
                    </a:lnTo>
                    <a:lnTo>
                      <a:pt x="84" y="26"/>
                    </a:lnTo>
                    <a:lnTo>
                      <a:pt x="76" y="28"/>
                    </a:lnTo>
                    <a:lnTo>
                      <a:pt x="66" y="32"/>
                    </a:lnTo>
                    <a:lnTo>
                      <a:pt x="66" y="32"/>
                    </a:lnTo>
                    <a:lnTo>
                      <a:pt x="82" y="40"/>
                    </a:lnTo>
                    <a:lnTo>
                      <a:pt x="82" y="40"/>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1" name="işľîḑe">
                <a:extLst>
                  <a:ext uri="{FF2B5EF4-FFF2-40B4-BE49-F238E27FC236}">
                    <a16:creationId xmlns:a16="http://schemas.microsoft.com/office/drawing/2014/main" id="{0275FC53-0711-4AFC-9BFF-FF83CD13B12C}"/>
                  </a:ext>
                </a:extLst>
              </p:cNvPr>
              <p:cNvSpPr/>
              <p:nvPr/>
            </p:nvSpPr>
            <p:spPr bwMode="auto">
              <a:xfrm>
                <a:off x="7172325" y="4676775"/>
                <a:ext cx="460375" cy="225425"/>
              </a:xfrm>
              <a:custGeom>
                <a:avLst/>
                <a:gdLst>
                  <a:gd name="T0" fmla="*/ 132 w 290"/>
                  <a:gd name="T1" fmla="*/ 6 h 142"/>
                  <a:gd name="T2" fmla="*/ 132 w 290"/>
                  <a:gd name="T3" fmla="*/ 6 h 142"/>
                  <a:gd name="T4" fmla="*/ 104 w 290"/>
                  <a:gd name="T5" fmla="*/ 12 h 142"/>
                  <a:gd name="T6" fmla="*/ 78 w 290"/>
                  <a:gd name="T7" fmla="*/ 20 h 142"/>
                  <a:gd name="T8" fmla="*/ 54 w 290"/>
                  <a:gd name="T9" fmla="*/ 32 h 142"/>
                  <a:gd name="T10" fmla="*/ 34 w 290"/>
                  <a:gd name="T11" fmla="*/ 44 h 142"/>
                  <a:gd name="T12" fmla="*/ 18 w 290"/>
                  <a:gd name="T13" fmla="*/ 56 h 142"/>
                  <a:gd name="T14" fmla="*/ 8 w 290"/>
                  <a:gd name="T15" fmla="*/ 70 h 142"/>
                  <a:gd name="T16" fmla="*/ 4 w 290"/>
                  <a:gd name="T17" fmla="*/ 76 h 142"/>
                  <a:gd name="T18" fmla="*/ 2 w 290"/>
                  <a:gd name="T19" fmla="*/ 84 h 142"/>
                  <a:gd name="T20" fmla="*/ 0 w 290"/>
                  <a:gd name="T21" fmla="*/ 90 h 142"/>
                  <a:gd name="T22" fmla="*/ 2 w 290"/>
                  <a:gd name="T23" fmla="*/ 98 h 142"/>
                  <a:gd name="T24" fmla="*/ 2 w 290"/>
                  <a:gd name="T25" fmla="*/ 98 h 142"/>
                  <a:gd name="T26" fmla="*/ 4 w 290"/>
                  <a:gd name="T27" fmla="*/ 104 h 142"/>
                  <a:gd name="T28" fmla="*/ 6 w 290"/>
                  <a:gd name="T29" fmla="*/ 110 h 142"/>
                  <a:gd name="T30" fmla="*/ 12 w 290"/>
                  <a:gd name="T31" fmla="*/ 116 h 142"/>
                  <a:gd name="T32" fmla="*/ 18 w 290"/>
                  <a:gd name="T33" fmla="*/ 122 h 142"/>
                  <a:gd name="T34" fmla="*/ 32 w 290"/>
                  <a:gd name="T35" fmla="*/ 130 h 142"/>
                  <a:gd name="T36" fmla="*/ 52 w 290"/>
                  <a:gd name="T37" fmla="*/ 136 h 142"/>
                  <a:gd name="T38" fmla="*/ 74 w 290"/>
                  <a:gd name="T39" fmla="*/ 140 h 142"/>
                  <a:gd name="T40" fmla="*/ 100 w 290"/>
                  <a:gd name="T41" fmla="*/ 142 h 142"/>
                  <a:gd name="T42" fmla="*/ 128 w 290"/>
                  <a:gd name="T43" fmla="*/ 140 h 142"/>
                  <a:gd name="T44" fmla="*/ 158 w 290"/>
                  <a:gd name="T45" fmla="*/ 136 h 142"/>
                  <a:gd name="T46" fmla="*/ 158 w 290"/>
                  <a:gd name="T47" fmla="*/ 136 h 142"/>
                  <a:gd name="T48" fmla="*/ 186 w 290"/>
                  <a:gd name="T49" fmla="*/ 130 h 142"/>
                  <a:gd name="T50" fmla="*/ 212 w 290"/>
                  <a:gd name="T51" fmla="*/ 120 h 142"/>
                  <a:gd name="T52" fmla="*/ 236 w 290"/>
                  <a:gd name="T53" fmla="*/ 110 h 142"/>
                  <a:gd name="T54" fmla="*/ 256 w 290"/>
                  <a:gd name="T55" fmla="*/ 98 h 142"/>
                  <a:gd name="T56" fmla="*/ 272 w 290"/>
                  <a:gd name="T57" fmla="*/ 86 h 142"/>
                  <a:gd name="T58" fmla="*/ 282 w 290"/>
                  <a:gd name="T59" fmla="*/ 72 h 142"/>
                  <a:gd name="T60" fmla="*/ 286 w 290"/>
                  <a:gd name="T61" fmla="*/ 64 h 142"/>
                  <a:gd name="T62" fmla="*/ 288 w 290"/>
                  <a:gd name="T63" fmla="*/ 58 h 142"/>
                  <a:gd name="T64" fmla="*/ 290 w 290"/>
                  <a:gd name="T65" fmla="*/ 50 h 142"/>
                  <a:gd name="T66" fmla="*/ 288 w 290"/>
                  <a:gd name="T67" fmla="*/ 44 h 142"/>
                  <a:gd name="T68" fmla="*/ 288 w 290"/>
                  <a:gd name="T69" fmla="*/ 44 h 142"/>
                  <a:gd name="T70" fmla="*/ 286 w 290"/>
                  <a:gd name="T71" fmla="*/ 38 h 142"/>
                  <a:gd name="T72" fmla="*/ 284 w 290"/>
                  <a:gd name="T73" fmla="*/ 32 h 142"/>
                  <a:gd name="T74" fmla="*/ 278 w 290"/>
                  <a:gd name="T75" fmla="*/ 26 h 142"/>
                  <a:gd name="T76" fmla="*/ 272 w 290"/>
                  <a:gd name="T77" fmla="*/ 20 h 142"/>
                  <a:gd name="T78" fmla="*/ 258 w 290"/>
                  <a:gd name="T79" fmla="*/ 12 h 142"/>
                  <a:gd name="T80" fmla="*/ 238 w 290"/>
                  <a:gd name="T81" fmla="*/ 6 h 142"/>
                  <a:gd name="T82" fmla="*/ 216 w 290"/>
                  <a:gd name="T83" fmla="*/ 2 h 142"/>
                  <a:gd name="T84" fmla="*/ 190 w 290"/>
                  <a:gd name="T85" fmla="*/ 0 h 142"/>
                  <a:gd name="T86" fmla="*/ 162 w 290"/>
                  <a:gd name="T87" fmla="*/ 2 h 142"/>
                  <a:gd name="T88" fmla="*/ 132 w 290"/>
                  <a:gd name="T89" fmla="*/ 6 h 142"/>
                  <a:gd name="T90" fmla="*/ 132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2" y="6"/>
                    </a:moveTo>
                    <a:lnTo>
                      <a:pt x="132" y="6"/>
                    </a:lnTo>
                    <a:lnTo>
                      <a:pt x="104" y="12"/>
                    </a:lnTo>
                    <a:lnTo>
                      <a:pt x="78" y="20"/>
                    </a:lnTo>
                    <a:lnTo>
                      <a:pt x="54" y="32"/>
                    </a:lnTo>
                    <a:lnTo>
                      <a:pt x="34" y="44"/>
                    </a:lnTo>
                    <a:lnTo>
                      <a:pt x="18" y="56"/>
                    </a:lnTo>
                    <a:lnTo>
                      <a:pt x="8" y="70"/>
                    </a:lnTo>
                    <a:lnTo>
                      <a:pt x="4" y="76"/>
                    </a:lnTo>
                    <a:lnTo>
                      <a:pt x="2" y="84"/>
                    </a:lnTo>
                    <a:lnTo>
                      <a:pt x="0" y="90"/>
                    </a:lnTo>
                    <a:lnTo>
                      <a:pt x="2" y="98"/>
                    </a:lnTo>
                    <a:lnTo>
                      <a:pt x="2" y="98"/>
                    </a:lnTo>
                    <a:lnTo>
                      <a:pt x="4" y="104"/>
                    </a:lnTo>
                    <a:lnTo>
                      <a:pt x="6" y="110"/>
                    </a:lnTo>
                    <a:lnTo>
                      <a:pt x="12" y="116"/>
                    </a:lnTo>
                    <a:lnTo>
                      <a:pt x="18" y="122"/>
                    </a:lnTo>
                    <a:lnTo>
                      <a:pt x="32" y="130"/>
                    </a:lnTo>
                    <a:lnTo>
                      <a:pt x="52" y="136"/>
                    </a:lnTo>
                    <a:lnTo>
                      <a:pt x="74" y="140"/>
                    </a:lnTo>
                    <a:lnTo>
                      <a:pt x="100" y="142"/>
                    </a:lnTo>
                    <a:lnTo>
                      <a:pt x="128" y="140"/>
                    </a:lnTo>
                    <a:lnTo>
                      <a:pt x="158" y="136"/>
                    </a:lnTo>
                    <a:lnTo>
                      <a:pt x="158" y="136"/>
                    </a:lnTo>
                    <a:lnTo>
                      <a:pt x="186" y="130"/>
                    </a:lnTo>
                    <a:lnTo>
                      <a:pt x="212" y="120"/>
                    </a:lnTo>
                    <a:lnTo>
                      <a:pt x="236" y="110"/>
                    </a:lnTo>
                    <a:lnTo>
                      <a:pt x="256" y="98"/>
                    </a:lnTo>
                    <a:lnTo>
                      <a:pt x="272" y="86"/>
                    </a:lnTo>
                    <a:lnTo>
                      <a:pt x="282" y="72"/>
                    </a:lnTo>
                    <a:lnTo>
                      <a:pt x="286" y="64"/>
                    </a:lnTo>
                    <a:lnTo>
                      <a:pt x="288" y="58"/>
                    </a:lnTo>
                    <a:lnTo>
                      <a:pt x="290" y="50"/>
                    </a:lnTo>
                    <a:lnTo>
                      <a:pt x="288" y="44"/>
                    </a:lnTo>
                    <a:lnTo>
                      <a:pt x="288" y="44"/>
                    </a:lnTo>
                    <a:lnTo>
                      <a:pt x="286" y="38"/>
                    </a:lnTo>
                    <a:lnTo>
                      <a:pt x="284" y="32"/>
                    </a:lnTo>
                    <a:lnTo>
                      <a:pt x="278" y="26"/>
                    </a:lnTo>
                    <a:lnTo>
                      <a:pt x="272" y="20"/>
                    </a:lnTo>
                    <a:lnTo>
                      <a:pt x="258" y="12"/>
                    </a:lnTo>
                    <a:lnTo>
                      <a:pt x="238" y="6"/>
                    </a:lnTo>
                    <a:lnTo>
                      <a:pt x="216" y="2"/>
                    </a:lnTo>
                    <a:lnTo>
                      <a:pt x="190"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2" name="íślïḋè">
                <a:extLst>
                  <a:ext uri="{FF2B5EF4-FFF2-40B4-BE49-F238E27FC236}">
                    <a16:creationId xmlns:a16="http://schemas.microsoft.com/office/drawing/2014/main" id="{69EB8D4F-901A-4E8D-9C07-75D9444632B0}"/>
                  </a:ext>
                </a:extLst>
              </p:cNvPr>
              <p:cNvSpPr/>
              <p:nvPr/>
            </p:nvSpPr>
            <p:spPr bwMode="auto">
              <a:xfrm>
                <a:off x="7200900" y="4695825"/>
                <a:ext cx="400050" cy="168275"/>
              </a:xfrm>
              <a:custGeom>
                <a:avLst/>
                <a:gdLst>
                  <a:gd name="T0" fmla="*/ 118 w 252"/>
                  <a:gd name="T1" fmla="*/ 4 h 106"/>
                  <a:gd name="T2" fmla="*/ 118 w 252"/>
                  <a:gd name="T3" fmla="*/ 4 h 106"/>
                  <a:gd name="T4" fmla="*/ 94 w 252"/>
                  <a:gd name="T5" fmla="*/ 10 h 106"/>
                  <a:gd name="T6" fmla="*/ 70 w 252"/>
                  <a:gd name="T7" fmla="*/ 18 h 106"/>
                  <a:gd name="T8" fmla="*/ 48 w 252"/>
                  <a:gd name="T9" fmla="*/ 28 h 106"/>
                  <a:gd name="T10" fmla="*/ 26 w 252"/>
                  <a:gd name="T11" fmla="*/ 40 h 106"/>
                  <a:gd name="T12" fmla="*/ 26 w 252"/>
                  <a:gd name="T13" fmla="*/ 40 h 106"/>
                  <a:gd name="T14" fmla="*/ 18 w 252"/>
                  <a:gd name="T15" fmla="*/ 46 h 106"/>
                  <a:gd name="T16" fmla="*/ 10 w 252"/>
                  <a:gd name="T17" fmla="*/ 56 h 106"/>
                  <a:gd name="T18" fmla="*/ 2 w 252"/>
                  <a:gd name="T19" fmla="*/ 66 h 106"/>
                  <a:gd name="T20" fmla="*/ 0 w 252"/>
                  <a:gd name="T21" fmla="*/ 70 h 106"/>
                  <a:gd name="T22" fmla="*/ 0 w 252"/>
                  <a:gd name="T23" fmla="*/ 76 h 106"/>
                  <a:gd name="T24" fmla="*/ 0 w 252"/>
                  <a:gd name="T25" fmla="*/ 76 h 106"/>
                  <a:gd name="T26" fmla="*/ 2 w 252"/>
                  <a:gd name="T27" fmla="*/ 80 h 106"/>
                  <a:gd name="T28" fmla="*/ 6 w 252"/>
                  <a:gd name="T29" fmla="*/ 86 h 106"/>
                  <a:gd name="T30" fmla="*/ 16 w 252"/>
                  <a:gd name="T31" fmla="*/ 92 h 106"/>
                  <a:gd name="T32" fmla="*/ 28 w 252"/>
                  <a:gd name="T33" fmla="*/ 98 h 106"/>
                  <a:gd name="T34" fmla="*/ 38 w 252"/>
                  <a:gd name="T35" fmla="*/ 100 h 106"/>
                  <a:gd name="T36" fmla="*/ 38 w 252"/>
                  <a:gd name="T37" fmla="*/ 100 h 106"/>
                  <a:gd name="T38" fmla="*/ 62 w 252"/>
                  <a:gd name="T39" fmla="*/ 104 h 106"/>
                  <a:gd name="T40" fmla="*/ 86 w 252"/>
                  <a:gd name="T41" fmla="*/ 106 h 106"/>
                  <a:gd name="T42" fmla="*/ 112 w 252"/>
                  <a:gd name="T43" fmla="*/ 104 h 106"/>
                  <a:gd name="T44" fmla="*/ 136 w 252"/>
                  <a:gd name="T45" fmla="*/ 100 h 106"/>
                  <a:gd name="T46" fmla="*/ 136 w 252"/>
                  <a:gd name="T47" fmla="*/ 100 h 106"/>
                  <a:gd name="T48" fmla="*/ 158 w 252"/>
                  <a:gd name="T49" fmla="*/ 94 h 106"/>
                  <a:gd name="T50" fmla="*/ 182 w 252"/>
                  <a:gd name="T51" fmla="*/ 88 h 106"/>
                  <a:gd name="T52" fmla="*/ 206 w 252"/>
                  <a:gd name="T53" fmla="*/ 78 h 106"/>
                  <a:gd name="T54" fmla="*/ 226 w 252"/>
                  <a:gd name="T55" fmla="*/ 64 h 106"/>
                  <a:gd name="T56" fmla="*/ 226 w 252"/>
                  <a:gd name="T57" fmla="*/ 64 h 106"/>
                  <a:gd name="T58" fmla="*/ 234 w 252"/>
                  <a:gd name="T59" fmla="*/ 58 h 106"/>
                  <a:gd name="T60" fmla="*/ 244 w 252"/>
                  <a:gd name="T61" fmla="*/ 50 h 106"/>
                  <a:gd name="T62" fmla="*/ 250 w 252"/>
                  <a:gd name="T63" fmla="*/ 40 h 106"/>
                  <a:gd name="T64" fmla="*/ 252 w 252"/>
                  <a:gd name="T65" fmla="*/ 34 h 106"/>
                  <a:gd name="T66" fmla="*/ 252 w 252"/>
                  <a:gd name="T67" fmla="*/ 30 h 106"/>
                  <a:gd name="T68" fmla="*/ 252 w 252"/>
                  <a:gd name="T69" fmla="*/ 30 h 106"/>
                  <a:gd name="T70" fmla="*/ 250 w 252"/>
                  <a:gd name="T71" fmla="*/ 24 h 106"/>
                  <a:gd name="T72" fmla="*/ 246 w 252"/>
                  <a:gd name="T73" fmla="*/ 20 h 106"/>
                  <a:gd name="T74" fmla="*/ 236 w 252"/>
                  <a:gd name="T75" fmla="*/ 14 h 106"/>
                  <a:gd name="T76" fmla="*/ 226 w 252"/>
                  <a:gd name="T77" fmla="*/ 8 h 106"/>
                  <a:gd name="T78" fmla="*/ 216 w 252"/>
                  <a:gd name="T79" fmla="*/ 4 h 106"/>
                  <a:gd name="T80" fmla="*/ 216 w 252"/>
                  <a:gd name="T81" fmla="*/ 4 h 106"/>
                  <a:gd name="T82" fmla="*/ 192 w 252"/>
                  <a:gd name="T83" fmla="*/ 0 h 106"/>
                  <a:gd name="T84" fmla="*/ 166 w 252"/>
                  <a:gd name="T85" fmla="*/ 0 h 106"/>
                  <a:gd name="T86" fmla="*/ 142 w 252"/>
                  <a:gd name="T87" fmla="*/ 2 h 106"/>
                  <a:gd name="T88" fmla="*/ 118 w 252"/>
                  <a:gd name="T89" fmla="*/ 4 h 106"/>
                  <a:gd name="T90" fmla="*/ 118 w 252"/>
                  <a:gd name="T91"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8" y="4"/>
                    </a:moveTo>
                    <a:lnTo>
                      <a:pt x="118" y="4"/>
                    </a:lnTo>
                    <a:lnTo>
                      <a:pt x="94" y="10"/>
                    </a:lnTo>
                    <a:lnTo>
                      <a:pt x="70" y="18"/>
                    </a:lnTo>
                    <a:lnTo>
                      <a:pt x="48" y="28"/>
                    </a:lnTo>
                    <a:lnTo>
                      <a:pt x="26" y="40"/>
                    </a:lnTo>
                    <a:lnTo>
                      <a:pt x="26" y="40"/>
                    </a:lnTo>
                    <a:lnTo>
                      <a:pt x="18" y="46"/>
                    </a:lnTo>
                    <a:lnTo>
                      <a:pt x="10" y="56"/>
                    </a:lnTo>
                    <a:lnTo>
                      <a:pt x="2" y="66"/>
                    </a:lnTo>
                    <a:lnTo>
                      <a:pt x="0" y="70"/>
                    </a:lnTo>
                    <a:lnTo>
                      <a:pt x="0" y="76"/>
                    </a:lnTo>
                    <a:lnTo>
                      <a:pt x="0" y="76"/>
                    </a:lnTo>
                    <a:lnTo>
                      <a:pt x="2" y="80"/>
                    </a:lnTo>
                    <a:lnTo>
                      <a:pt x="6" y="86"/>
                    </a:lnTo>
                    <a:lnTo>
                      <a:pt x="16" y="92"/>
                    </a:lnTo>
                    <a:lnTo>
                      <a:pt x="28" y="98"/>
                    </a:lnTo>
                    <a:lnTo>
                      <a:pt x="38" y="100"/>
                    </a:lnTo>
                    <a:lnTo>
                      <a:pt x="38" y="100"/>
                    </a:lnTo>
                    <a:lnTo>
                      <a:pt x="62" y="104"/>
                    </a:lnTo>
                    <a:lnTo>
                      <a:pt x="86" y="106"/>
                    </a:lnTo>
                    <a:lnTo>
                      <a:pt x="112" y="104"/>
                    </a:lnTo>
                    <a:lnTo>
                      <a:pt x="136" y="100"/>
                    </a:lnTo>
                    <a:lnTo>
                      <a:pt x="136" y="100"/>
                    </a:lnTo>
                    <a:lnTo>
                      <a:pt x="158" y="94"/>
                    </a:lnTo>
                    <a:lnTo>
                      <a:pt x="182" y="88"/>
                    </a:lnTo>
                    <a:lnTo>
                      <a:pt x="206" y="78"/>
                    </a:lnTo>
                    <a:lnTo>
                      <a:pt x="226" y="64"/>
                    </a:lnTo>
                    <a:lnTo>
                      <a:pt x="226" y="64"/>
                    </a:lnTo>
                    <a:lnTo>
                      <a:pt x="234" y="58"/>
                    </a:lnTo>
                    <a:lnTo>
                      <a:pt x="244" y="50"/>
                    </a:lnTo>
                    <a:lnTo>
                      <a:pt x="250" y="40"/>
                    </a:lnTo>
                    <a:lnTo>
                      <a:pt x="252" y="34"/>
                    </a:lnTo>
                    <a:lnTo>
                      <a:pt x="252" y="30"/>
                    </a:lnTo>
                    <a:lnTo>
                      <a:pt x="252" y="30"/>
                    </a:lnTo>
                    <a:lnTo>
                      <a:pt x="250" y="24"/>
                    </a:lnTo>
                    <a:lnTo>
                      <a:pt x="246" y="20"/>
                    </a:lnTo>
                    <a:lnTo>
                      <a:pt x="236" y="14"/>
                    </a:lnTo>
                    <a:lnTo>
                      <a:pt x="226" y="8"/>
                    </a:lnTo>
                    <a:lnTo>
                      <a:pt x="216" y="4"/>
                    </a:lnTo>
                    <a:lnTo>
                      <a:pt x="216" y="4"/>
                    </a:lnTo>
                    <a:lnTo>
                      <a:pt x="192" y="0"/>
                    </a:lnTo>
                    <a:lnTo>
                      <a:pt x="166" y="0"/>
                    </a:lnTo>
                    <a:lnTo>
                      <a:pt x="142" y="2"/>
                    </a:lnTo>
                    <a:lnTo>
                      <a:pt x="118" y="4"/>
                    </a:lnTo>
                    <a:lnTo>
                      <a:pt x="118"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3" name="í$ḻïḑé">
                <a:extLst>
                  <a:ext uri="{FF2B5EF4-FFF2-40B4-BE49-F238E27FC236}">
                    <a16:creationId xmlns:a16="http://schemas.microsoft.com/office/drawing/2014/main" id="{99F44422-4AC1-4404-8120-D41247ECB454}"/>
                  </a:ext>
                </a:extLst>
              </p:cNvPr>
              <p:cNvSpPr/>
              <p:nvPr/>
            </p:nvSpPr>
            <p:spPr bwMode="auto">
              <a:xfrm>
                <a:off x="7175500" y="4749800"/>
                <a:ext cx="466725" cy="193675"/>
              </a:xfrm>
              <a:custGeom>
                <a:avLst/>
                <a:gdLst>
                  <a:gd name="T0" fmla="*/ 266 w 294"/>
                  <a:gd name="T1" fmla="*/ 34 h 122"/>
                  <a:gd name="T2" fmla="*/ 242 w 294"/>
                  <a:gd name="T3" fmla="*/ 50 h 122"/>
                  <a:gd name="T4" fmla="*/ 218 w 294"/>
                  <a:gd name="T5" fmla="*/ 64 h 122"/>
                  <a:gd name="T6" fmla="*/ 192 w 294"/>
                  <a:gd name="T7" fmla="*/ 72 h 122"/>
                  <a:gd name="T8" fmla="*/ 166 w 294"/>
                  <a:gd name="T9" fmla="*/ 80 h 122"/>
                  <a:gd name="T10" fmla="*/ 154 w 294"/>
                  <a:gd name="T11" fmla="*/ 82 h 122"/>
                  <a:gd name="T12" fmla="*/ 140 w 294"/>
                  <a:gd name="T13" fmla="*/ 84 h 122"/>
                  <a:gd name="T14" fmla="*/ 114 w 294"/>
                  <a:gd name="T15" fmla="*/ 88 h 122"/>
                  <a:gd name="T16" fmla="*/ 86 w 294"/>
                  <a:gd name="T17" fmla="*/ 88 h 122"/>
                  <a:gd name="T18" fmla="*/ 58 w 294"/>
                  <a:gd name="T19" fmla="*/ 84 h 122"/>
                  <a:gd name="T20" fmla="*/ 44 w 294"/>
                  <a:gd name="T21" fmla="*/ 82 h 122"/>
                  <a:gd name="T22" fmla="*/ 30 w 294"/>
                  <a:gd name="T23" fmla="*/ 78 h 122"/>
                  <a:gd name="T24" fmla="*/ 12 w 294"/>
                  <a:gd name="T25" fmla="*/ 68 h 122"/>
                  <a:gd name="T26" fmla="*/ 0 w 294"/>
                  <a:gd name="T27" fmla="*/ 54 h 122"/>
                  <a:gd name="T28" fmla="*/ 6 w 294"/>
                  <a:gd name="T29" fmla="*/ 90 h 122"/>
                  <a:gd name="T30" fmla="*/ 12 w 294"/>
                  <a:gd name="T31" fmla="*/ 96 h 122"/>
                  <a:gd name="T32" fmla="*/ 26 w 294"/>
                  <a:gd name="T33" fmla="*/ 106 h 122"/>
                  <a:gd name="T34" fmla="*/ 36 w 294"/>
                  <a:gd name="T35" fmla="*/ 112 h 122"/>
                  <a:gd name="T36" fmla="*/ 66 w 294"/>
                  <a:gd name="T37" fmla="*/ 118 h 122"/>
                  <a:gd name="T38" fmla="*/ 92 w 294"/>
                  <a:gd name="T39" fmla="*/ 122 h 122"/>
                  <a:gd name="T40" fmla="*/ 120 w 294"/>
                  <a:gd name="T41" fmla="*/ 122 h 122"/>
                  <a:gd name="T42" fmla="*/ 146 w 294"/>
                  <a:gd name="T43" fmla="*/ 120 h 122"/>
                  <a:gd name="T44" fmla="*/ 160 w 294"/>
                  <a:gd name="T45" fmla="*/ 118 h 122"/>
                  <a:gd name="T46" fmla="*/ 172 w 294"/>
                  <a:gd name="T47" fmla="*/ 114 h 122"/>
                  <a:gd name="T48" fmla="*/ 198 w 294"/>
                  <a:gd name="T49" fmla="*/ 108 h 122"/>
                  <a:gd name="T50" fmla="*/ 224 w 294"/>
                  <a:gd name="T51" fmla="*/ 98 h 122"/>
                  <a:gd name="T52" fmla="*/ 248 w 294"/>
                  <a:gd name="T53" fmla="*/ 84 h 122"/>
                  <a:gd name="T54" fmla="*/ 262 w 294"/>
                  <a:gd name="T55" fmla="*/ 76 h 122"/>
                  <a:gd name="T56" fmla="*/ 272 w 294"/>
                  <a:gd name="T57" fmla="*/ 68 h 122"/>
                  <a:gd name="T58" fmla="*/ 286 w 294"/>
                  <a:gd name="T59" fmla="*/ 52 h 122"/>
                  <a:gd name="T60" fmla="*/ 294 w 294"/>
                  <a:gd name="T61" fmla="*/ 36 h 122"/>
                  <a:gd name="T62" fmla="*/ 288 w 294"/>
                  <a:gd name="T63" fmla="*/ 0 h 122"/>
                  <a:gd name="T64" fmla="*/ 284 w 294"/>
                  <a:gd name="T65" fmla="*/ 8 h 122"/>
                  <a:gd name="T66" fmla="*/ 274 w 294"/>
                  <a:gd name="T67" fmla="*/ 26 h 122"/>
                  <a:gd name="T68" fmla="*/ 266 w 294"/>
                  <a:gd name="T69"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4"/>
                    </a:moveTo>
                    <a:lnTo>
                      <a:pt x="266" y="34"/>
                    </a:lnTo>
                    <a:lnTo>
                      <a:pt x="256" y="42"/>
                    </a:lnTo>
                    <a:lnTo>
                      <a:pt x="242" y="50"/>
                    </a:lnTo>
                    <a:lnTo>
                      <a:pt x="242" y="50"/>
                    </a:lnTo>
                    <a:lnTo>
                      <a:pt x="218" y="64"/>
                    </a:lnTo>
                    <a:lnTo>
                      <a:pt x="218" y="64"/>
                    </a:lnTo>
                    <a:lnTo>
                      <a:pt x="192" y="72"/>
                    </a:lnTo>
                    <a:lnTo>
                      <a:pt x="192" y="72"/>
                    </a:lnTo>
                    <a:lnTo>
                      <a:pt x="166" y="80"/>
                    </a:lnTo>
                    <a:lnTo>
                      <a:pt x="166" y="80"/>
                    </a:lnTo>
                    <a:lnTo>
                      <a:pt x="154" y="82"/>
                    </a:lnTo>
                    <a:lnTo>
                      <a:pt x="154" y="82"/>
                    </a:lnTo>
                    <a:lnTo>
                      <a:pt x="140" y="84"/>
                    </a:lnTo>
                    <a:lnTo>
                      <a:pt x="140" y="84"/>
                    </a:lnTo>
                    <a:lnTo>
                      <a:pt x="114" y="88"/>
                    </a:lnTo>
                    <a:lnTo>
                      <a:pt x="114" y="88"/>
                    </a:lnTo>
                    <a:lnTo>
                      <a:pt x="86" y="88"/>
                    </a:lnTo>
                    <a:lnTo>
                      <a:pt x="86" y="88"/>
                    </a:lnTo>
                    <a:lnTo>
                      <a:pt x="58" y="84"/>
                    </a:lnTo>
                    <a:lnTo>
                      <a:pt x="58" y="84"/>
                    </a:lnTo>
                    <a:lnTo>
                      <a:pt x="44" y="82"/>
                    </a:lnTo>
                    <a:lnTo>
                      <a:pt x="30" y="78"/>
                    </a:lnTo>
                    <a:lnTo>
                      <a:pt x="30" y="78"/>
                    </a:lnTo>
                    <a:lnTo>
                      <a:pt x="20" y="72"/>
                    </a:lnTo>
                    <a:lnTo>
                      <a:pt x="12" y="68"/>
                    </a:lnTo>
                    <a:lnTo>
                      <a:pt x="4" y="62"/>
                    </a:lnTo>
                    <a:lnTo>
                      <a:pt x="0" y="54"/>
                    </a:lnTo>
                    <a:lnTo>
                      <a:pt x="0" y="54"/>
                    </a:lnTo>
                    <a:lnTo>
                      <a:pt x="6" y="90"/>
                    </a:lnTo>
                    <a:lnTo>
                      <a:pt x="6" y="90"/>
                    </a:lnTo>
                    <a:lnTo>
                      <a:pt x="12" y="96"/>
                    </a:lnTo>
                    <a:lnTo>
                      <a:pt x="18" y="102"/>
                    </a:lnTo>
                    <a:lnTo>
                      <a:pt x="26" y="106"/>
                    </a:lnTo>
                    <a:lnTo>
                      <a:pt x="36" y="112"/>
                    </a:lnTo>
                    <a:lnTo>
                      <a:pt x="36" y="112"/>
                    </a:lnTo>
                    <a:lnTo>
                      <a:pt x="50" y="116"/>
                    </a:lnTo>
                    <a:lnTo>
                      <a:pt x="66" y="118"/>
                    </a:lnTo>
                    <a:lnTo>
                      <a:pt x="66" y="118"/>
                    </a:lnTo>
                    <a:lnTo>
                      <a:pt x="92" y="122"/>
                    </a:lnTo>
                    <a:lnTo>
                      <a:pt x="92" y="122"/>
                    </a:lnTo>
                    <a:lnTo>
                      <a:pt x="120" y="122"/>
                    </a:lnTo>
                    <a:lnTo>
                      <a:pt x="120" y="122"/>
                    </a:lnTo>
                    <a:lnTo>
                      <a:pt x="146" y="120"/>
                    </a:lnTo>
                    <a:lnTo>
                      <a:pt x="146" y="120"/>
                    </a:lnTo>
                    <a:lnTo>
                      <a:pt x="160" y="118"/>
                    </a:lnTo>
                    <a:lnTo>
                      <a:pt x="160" y="118"/>
                    </a:lnTo>
                    <a:lnTo>
                      <a:pt x="172" y="114"/>
                    </a:lnTo>
                    <a:lnTo>
                      <a:pt x="172" y="114"/>
                    </a:lnTo>
                    <a:lnTo>
                      <a:pt x="198" y="108"/>
                    </a:lnTo>
                    <a:lnTo>
                      <a:pt x="198" y="108"/>
                    </a:lnTo>
                    <a:lnTo>
                      <a:pt x="224" y="98"/>
                    </a:lnTo>
                    <a:lnTo>
                      <a:pt x="224" y="98"/>
                    </a:lnTo>
                    <a:lnTo>
                      <a:pt x="248" y="84"/>
                    </a:lnTo>
                    <a:lnTo>
                      <a:pt x="248" y="84"/>
                    </a:lnTo>
                    <a:lnTo>
                      <a:pt x="262" y="76"/>
                    </a:lnTo>
                    <a:lnTo>
                      <a:pt x="272" y="68"/>
                    </a:lnTo>
                    <a:lnTo>
                      <a:pt x="272" y="68"/>
                    </a:lnTo>
                    <a:lnTo>
                      <a:pt x="280" y="60"/>
                    </a:lnTo>
                    <a:lnTo>
                      <a:pt x="286" y="52"/>
                    </a:lnTo>
                    <a:lnTo>
                      <a:pt x="292" y="44"/>
                    </a:lnTo>
                    <a:lnTo>
                      <a:pt x="294" y="36"/>
                    </a:lnTo>
                    <a:lnTo>
                      <a:pt x="294" y="36"/>
                    </a:lnTo>
                    <a:lnTo>
                      <a:pt x="288" y="0"/>
                    </a:lnTo>
                    <a:lnTo>
                      <a:pt x="288" y="0"/>
                    </a:lnTo>
                    <a:lnTo>
                      <a:pt x="284" y="8"/>
                    </a:lnTo>
                    <a:lnTo>
                      <a:pt x="280" y="18"/>
                    </a:lnTo>
                    <a:lnTo>
                      <a:pt x="274" y="26"/>
                    </a:lnTo>
                    <a:lnTo>
                      <a:pt x="266" y="34"/>
                    </a:lnTo>
                    <a:lnTo>
                      <a:pt x="266" y="34"/>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4" name="iṥliḍé">
                <a:extLst>
                  <a:ext uri="{FF2B5EF4-FFF2-40B4-BE49-F238E27FC236}">
                    <a16:creationId xmlns:a16="http://schemas.microsoft.com/office/drawing/2014/main" id="{4D4369C0-5459-4450-B73E-1F67C0F99B95}"/>
                  </a:ext>
                </a:extLst>
              </p:cNvPr>
              <p:cNvSpPr/>
              <p:nvPr/>
            </p:nvSpPr>
            <p:spPr bwMode="auto">
              <a:xfrm>
                <a:off x="7302500" y="4718050"/>
                <a:ext cx="184150" cy="114300"/>
              </a:xfrm>
              <a:custGeom>
                <a:avLst/>
                <a:gdLst>
                  <a:gd name="T0" fmla="*/ 110 w 116"/>
                  <a:gd name="T1" fmla="*/ 66 h 72"/>
                  <a:gd name="T2" fmla="*/ 98 w 116"/>
                  <a:gd name="T3" fmla="*/ 58 h 72"/>
                  <a:gd name="T4" fmla="*/ 80 w 116"/>
                  <a:gd name="T5" fmla="*/ 68 h 72"/>
                  <a:gd name="T6" fmla="*/ 72 w 116"/>
                  <a:gd name="T7" fmla="*/ 70 h 72"/>
                  <a:gd name="T8" fmla="*/ 62 w 116"/>
                  <a:gd name="T9" fmla="*/ 72 h 72"/>
                  <a:gd name="T10" fmla="*/ 44 w 116"/>
                  <a:gd name="T11" fmla="*/ 66 h 72"/>
                  <a:gd name="T12" fmla="*/ 54 w 116"/>
                  <a:gd name="T13" fmla="*/ 56 h 72"/>
                  <a:gd name="T14" fmla="*/ 64 w 116"/>
                  <a:gd name="T15" fmla="*/ 58 h 72"/>
                  <a:gd name="T16" fmla="*/ 72 w 116"/>
                  <a:gd name="T17" fmla="*/ 60 h 72"/>
                  <a:gd name="T18" fmla="*/ 90 w 116"/>
                  <a:gd name="T19" fmla="*/ 54 h 72"/>
                  <a:gd name="T20" fmla="*/ 74 w 116"/>
                  <a:gd name="T21" fmla="*/ 44 h 72"/>
                  <a:gd name="T22" fmla="*/ 58 w 116"/>
                  <a:gd name="T23" fmla="*/ 34 h 72"/>
                  <a:gd name="T24" fmla="*/ 38 w 116"/>
                  <a:gd name="T25" fmla="*/ 42 h 72"/>
                  <a:gd name="T26" fmla="*/ 28 w 116"/>
                  <a:gd name="T27" fmla="*/ 44 h 72"/>
                  <a:gd name="T28" fmla="*/ 20 w 116"/>
                  <a:gd name="T29" fmla="*/ 44 h 72"/>
                  <a:gd name="T30" fmla="*/ 6 w 116"/>
                  <a:gd name="T31" fmla="*/ 40 h 72"/>
                  <a:gd name="T32" fmla="*/ 2 w 116"/>
                  <a:gd name="T33" fmla="*/ 38 h 72"/>
                  <a:gd name="T34" fmla="*/ 0 w 116"/>
                  <a:gd name="T35" fmla="*/ 30 h 72"/>
                  <a:gd name="T36" fmla="*/ 2 w 116"/>
                  <a:gd name="T37" fmla="*/ 24 h 72"/>
                  <a:gd name="T38" fmla="*/ 16 w 116"/>
                  <a:gd name="T39" fmla="*/ 10 h 72"/>
                  <a:gd name="T40" fmla="*/ 12 w 116"/>
                  <a:gd name="T41" fmla="*/ 8 h 72"/>
                  <a:gd name="T42" fmla="*/ 18 w 116"/>
                  <a:gd name="T43" fmla="*/ 4 h 72"/>
                  <a:gd name="T44" fmla="*/ 22 w 116"/>
                  <a:gd name="T45" fmla="*/ 6 h 72"/>
                  <a:gd name="T46" fmla="*/ 34 w 116"/>
                  <a:gd name="T47" fmla="*/ 2 h 72"/>
                  <a:gd name="T48" fmla="*/ 44 w 116"/>
                  <a:gd name="T49" fmla="*/ 0 h 72"/>
                  <a:gd name="T50" fmla="*/ 64 w 116"/>
                  <a:gd name="T51" fmla="*/ 2 h 72"/>
                  <a:gd name="T52" fmla="*/ 54 w 116"/>
                  <a:gd name="T53" fmla="*/ 10 h 72"/>
                  <a:gd name="T54" fmla="*/ 48 w 116"/>
                  <a:gd name="T55" fmla="*/ 8 h 72"/>
                  <a:gd name="T56" fmla="*/ 42 w 116"/>
                  <a:gd name="T57" fmla="*/ 8 h 72"/>
                  <a:gd name="T58" fmla="*/ 30 w 116"/>
                  <a:gd name="T59" fmla="*/ 10 h 72"/>
                  <a:gd name="T60" fmla="*/ 44 w 116"/>
                  <a:gd name="T61" fmla="*/ 18 h 72"/>
                  <a:gd name="T62" fmla="*/ 56 w 116"/>
                  <a:gd name="T63" fmla="*/ 26 h 72"/>
                  <a:gd name="T64" fmla="*/ 70 w 116"/>
                  <a:gd name="T65" fmla="*/ 20 h 72"/>
                  <a:gd name="T66" fmla="*/ 82 w 116"/>
                  <a:gd name="T67" fmla="*/ 16 h 72"/>
                  <a:gd name="T68" fmla="*/ 94 w 116"/>
                  <a:gd name="T69" fmla="*/ 16 h 72"/>
                  <a:gd name="T70" fmla="*/ 104 w 116"/>
                  <a:gd name="T71" fmla="*/ 20 h 72"/>
                  <a:gd name="T72" fmla="*/ 114 w 116"/>
                  <a:gd name="T73" fmla="*/ 30 h 72"/>
                  <a:gd name="T74" fmla="*/ 114 w 116"/>
                  <a:gd name="T75" fmla="*/ 34 h 72"/>
                  <a:gd name="T76" fmla="*/ 112 w 116"/>
                  <a:gd name="T77" fmla="*/ 44 h 72"/>
                  <a:gd name="T78" fmla="*/ 104 w 116"/>
                  <a:gd name="T79" fmla="*/ 54 h 72"/>
                  <a:gd name="T80" fmla="*/ 116 w 116"/>
                  <a:gd name="T81" fmla="*/ 60 h 72"/>
                  <a:gd name="T82" fmla="*/ 110 w 116"/>
                  <a:gd name="T83" fmla="*/ 66 h 72"/>
                  <a:gd name="T84" fmla="*/ 24 w 116"/>
                  <a:gd name="T85" fmla="*/ 14 h 72"/>
                  <a:gd name="T86" fmla="*/ 18 w 116"/>
                  <a:gd name="T87" fmla="*/ 20 h 72"/>
                  <a:gd name="T88" fmla="*/ 16 w 116"/>
                  <a:gd name="T89" fmla="*/ 24 h 72"/>
                  <a:gd name="T90" fmla="*/ 20 w 116"/>
                  <a:gd name="T91" fmla="*/ 32 h 72"/>
                  <a:gd name="T92" fmla="*/ 24 w 116"/>
                  <a:gd name="T93" fmla="*/ 34 h 72"/>
                  <a:gd name="T94" fmla="*/ 32 w 116"/>
                  <a:gd name="T95" fmla="*/ 34 h 72"/>
                  <a:gd name="T96" fmla="*/ 48 w 116"/>
                  <a:gd name="T97" fmla="*/ 30 h 72"/>
                  <a:gd name="T98" fmla="*/ 36 w 116"/>
                  <a:gd name="T99" fmla="*/ 22 h 72"/>
                  <a:gd name="T100" fmla="*/ 24 w 116"/>
                  <a:gd name="T101" fmla="*/ 14 h 72"/>
                  <a:gd name="T102" fmla="*/ 96 w 116"/>
                  <a:gd name="T103" fmla="*/ 48 h 72"/>
                  <a:gd name="T104" fmla="*/ 96 w 116"/>
                  <a:gd name="T105" fmla="*/ 48 h 72"/>
                  <a:gd name="T106" fmla="*/ 100 w 116"/>
                  <a:gd name="T107" fmla="*/ 36 h 72"/>
                  <a:gd name="T108" fmla="*/ 98 w 116"/>
                  <a:gd name="T109" fmla="*/ 32 h 72"/>
                  <a:gd name="T110" fmla="*/ 94 w 116"/>
                  <a:gd name="T111" fmla="*/ 28 h 72"/>
                  <a:gd name="T112" fmla="*/ 82 w 116"/>
                  <a:gd name="T113" fmla="*/ 26 h 72"/>
                  <a:gd name="T114" fmla="*/ 76 w 116"/>
                  <a:gd name="T115" fmla="*/ 28 h 72"/>
                  <a:gd name="T116" fmla="*/ 66 w 116"/>
                  <a:gd name="T117" fmla="*/ 30 h 72"/>
                  <a:gd name="T118" fmla="*/ 80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58"/>
                    </a:lnTo>
                    <a:lnTo>
                      <a:pt x="98" y="58"/>
                    </a:lnTo>
                    <a:lnTo>
                      <a:pt x="90" y="64"/>
                    </a:lnTo>
                    <a:lnTo>
                      <a:pt x="80" y="68"/>
                    </a:lnTo>
                    <a:lnTo>
                      <a:pt x="80" y="68"/>
                    </a:lnTo>
                    <a:lnTo>
                      <a:pt x="72" y="70"/>
                    </a:lnTo>
                    <a:lnTo>
                      <a:pt x="62" y="72"/>
                    </a:lnTo>
                    <a:lnTo>
                      <a:pt x="62" y="72"/>
                    </a:lnTo>
                    <a:lnTo>
                      <a:pt x="52" y="70"/>
                    </a:lnTo>
                    <a:lnTo>
                      <a:pt x="44" y="66"/>
                    </a:lnTo>
                    <a:lnTo>
                      <a:pt x="44" y="66"/>
                    </a:lnTo>
                    <a:lnTo>
                      <a:pt x="54" y="56"/>
                    </a:lnTo>
                    <a:lnTo>
                      <a:pt x="54" y="56"/>
                    </a:lnTo>
                    <a:lnTo>
                      <a:pt x="64" y="58"/>
                    </a:lnTo>
                    <a:lnTo>
                      <a:pt x="72" y="60"/>
                    </a:lnTo>
                    <a:lnTo>
                      <a:pt x="72" y="60"/>
                    </a:lnTo>
                    <a:lnTo>
                      <a:pt x="82" y="58"/>
                    </a:lnTo>
                    <a:lnTo>
                      <a:pt x="90" y="54"/>
                    </a:lnTo>
                    <a:lnTo>
                      <a:pt x="90" y="54"/>
                    </a:lnTo>
                    <a:lnTo>
                      <a:pt x="74" y="44"/>
                    </a:lnTo>
                    <a:lnTo>
                      <a:pt x="74" y="44"/>
                    </a:lnTo>
                    <a:lnTo>
                      <a:pt x="58" y="34"/>
                    </a:lnTo>
                    <a:lnTo>
                      <a:pt x="58" y="34"/>
                    </a:lnTo>
                    <a:lnTo>
                      <a:pt x="38" y="42"/>
                    </a:lnTo>
                    <a:lnTo>
                      <a:pt x="38" y="42"/>
                    </a:lnTo>
                    <a:lnTo>
                      <a:pt x="28" y="44"/>
                    </a:lnTo>
                    <a:lnTo>
                      <a:pt x="20" y="44"/>
                    </a:lnTo>
                    <a:lnTo>
                      <a:pt x="20" y="44"/>
                    </a:lnTo>
                    <a:lnTo>
                      <a:pt x="14" y="44"/>
                    </a:lnTo>
                    <a:lnTo>
                      <a:pt x="6" y="40"/>
                    </a:lnTo>
                    <a:lnTo>
                      <a:pt x="6" y="40"/>
                    </a:lnTo>
                    <a:lnTo>
                      <a:pt x="2" y="38"/>
                    </a:lnTo>
                    <a:lnTo>
                      <a:pt x="0" y="34"/>
                    </a:lnTo>
                    <a:lnTo>
                      <a:pt x="0" y="30"/>
                    </a:lnTo>
                    <a:lnTo>
                      <a:pt x="2" y="24"/>
                    </a:lnTo>
                    <a:lnTo>
                      <a:pt x="2" y="24"/>
                    </a:lnTo>
                    <a:lnTo>
                      <a:pt x="6" y="18"/>
                    </a:lnTo>
                    <a:lnTo>
                      <a:pt x="16" y="10"/>
                    </a:lnTo>
                    <a:lnTo>
                      <a:pt x="16" y="10"/>
                    </a:lnTo>
                    <a:lnTo>
                      <a:pt x="12" y="8"/>
                    </a:lnTo>
                    <a:lnTo>
                      <a:pt x="12" y="8"/>
                    </a:lnTo>
                    <a:lnTo>
                      <a:pt x="18" y="4"/>
                    </a:lnTo>
                    <a:lnTo>
                      <a:pt x="18" y="4"/>
                    </a:lnTo>
                    <a:lnTo>
                      <a:pt x="22" y="6"/>
                    </a:lnTo>
                    <a:lnTo>
                      <a:pt x="22" y="6"/>
                    </a:lnTo>
                    <a:lnTo>
                      <a:pt x="34" y="2"/>
                    </a:lnTo>
                    <a:lnTo>
                      <a:pt x="44" y="0"/>
                    </a:lnTo>
                    <a:lnTo>
                      <a:pt x="44" y="0"/>
                    </a:lnTo>
                    <a:lnTo>
                      <a:pt x="54" y="0"/>
                    </a:lnTo>
                    <a:lnTo>
                      <a:pt x="64" y="2"/>
                    </a:lnTo>
                    <a:lnTo>
                      <a:pt x="64" y="2"/>
                    </a:lnTo>
                    <a:lnTo>
                      <a:pt x="54" y="10"/>
                    </a:lnTo>
                    <a:lnTo>
                      <a:pt x="54" y="10"/>
                    </a:lnTo>
                    <a:lnTo>
                      <a:pt x="48" y="8"/>
                    </a:lnTo>
                    <a:lnTo>
                      <a:pt x="42" y="8"/>
                    </a:lnTo>
                    <a:lnTo>
                      <a:pt x="42" y="8"/>
                    </a:lnTo>
                    <a:lnTo>
                      <a:pt x="30" y="10"/>
                    </a:lnTo>
                    <a:lnTo>
                      <a:pt x="30" y="10"/>
                    </a:lnTo>
                    <a:lnTo>
                      <a:pt x="44" y="18"/>
                    </a:lnTo>
                    <a:lnTo>
                      <a:pt x="44" y="18"/>
                    </a:lnTo>
                    <a:lnTo>
                      <a:pt x="56" y="26"/>
                    </a:lnTo>
                    <a:lnTo>
                      <a:pt x="56" y="26"/>
                    </a:lnTo>
                    <a:lnTo>
                      <a:pt x="70" y="20"/>
                    </a:lnTo>
                    <a:lnTo>
                      <a:pt x="70" y="20"/>
                    </a:lnTo>
                    <a:lnTo>
                      <a:pt x="82" y="16"/>
                    </a:lnTo>
                    <a:lnTo>
                      <a:pt x="82" y="16"/>
                    </a:lnTo>
                    <a:lnTo>
                      <a:pt x="94" y="16"/>
                    </a:lnTo>
                    <a:lnTo>
                      <a:pt x="94" y="16"/>
                    </a:lnTo>
                    <a:lnTo>
                      <a:pt x="104" y="20"/>
                    </a:lnTo>
                    <a:lnTo>
                      <a:pt x="104" y="20"/>
                    </a:lnTo>
                    <a:lnTo>
                      <a:pt x="112" y="26"/>
                    </a:lnTo>
                    <a:lnTo>
                      <a:pt x="114" y="30"/>
                    </a:lnTo>
                    <a:lnTo>
                      <a:pt x="114" y="34"/>
                    </a:lnTo>
                    <a:lnTo>
                      <a:pt x="114" y="34"/>
                    </a:lnTo>
                    <a:lnTo>
                      <a:pt x="114" y="38"/>
                    </a:lnTo>
                    <a:lnTo>
                      <a:pt x="112" y="44"/>
                    </a:lnTo>
                    <a:lnTo>
                      <a:pt x="104" y="54"/>
                    </a:lnTo>
                    <a:lnTo>
                      <a:pt x="104" y="54"/>
                    </a:lnTo>
                    <a:lnTo>
                      <a:pt x="116" y="60"/>
                    </a:lnTo>
                    <a:lnTo>
                      <a:pt x="116" y="60"/>
                    </a:lnTo>
                    <a:lnTo>
                      <a:pt x="110" y="66"/>
                    </a:lnTo>
                    <a:lnTo>
                      <a:pt x="110" y="66"/>
                    </a:lnTo>
                    <a:close/>
                    <a:moveTo>
                      <a:pt x="24" y="14"/>
                    </a:moveTo>
                    <a:lnTo>
                      <a:pt x="24" y="14"/>
                    </a:lnTo>
                    <a:lnTo>
                      <a:pt x="24" y="14"/>
                    </a:lnTo>
                    <a:lnTo>
                      <a:pt x="18" y="20"/>
                    </a:lnTo>
                    <a:lnTo>
                      <a:pt x="16" y="24"/>
                    </a:lnTo>
                    <a:lnTo>
                      <a:pt x="16" y="24"/>
                    </a:lnTo>
                    <a:lnTo>
                      <a:pt x="16" y="28"/>
                    </a:lnTo>
                    <a:lnTo>
                      <a:pt x="20" y="32"/>
                    </a:lnTo>
                    <a:lnTo>
                      <a:pt x="20" y="32"/>
                    </a:lnTo>
                    <a:lnTo>
                      <a:pt x="24" y="34"/>
                    </a:lnTo>
                    <a:lnTo>
                      <a:pt x="32" y="34"/>
                    </a:lnTo>
                    <a:lnTo>
                      <a:pt x="32" y="34"/>
                    </a:lnTo>
                    <a:lnTo>
                      <a:pt x="38" y="32"/>
                    </a:lnTo>
                    <a:lnTo>
                      <a:pt x="48" y="30"/>
                    </a:lnTo>
                    <a:lnTo>
                      <a:pt x="48" y="30"/>
                    </a:lnTo>
                    <a:lnTo>
                      <a:pt x="36" y="22"/>
                    </a:lnTo>
                    <a:lnTo>
                      <a:pt x="36" y="22"/>
                    </a:lnTo>
                    <a:lnTo>
                      <a:pt x="24" y="14"/>
                    </a:lnTo>
                    <a:lnTo>
                      <a:pt x="24" y="14"/>
                    </a:lnTo>
                    <a:close/>
                    <a:moveTo>
                      <a:pt x="96" y="48"/>
                    </a:moveTo>
                    <a:lnTo>
                      <a:pt x="96" y="48"/>
                    </a:lnTo>
                    <a:lnTo>
                      <a:pt x="96" y="48"/>
                    </a:lnTo>
                    <a:lnTo>
                      <a:pt x="100" y="42"/>
                    </a:lnTo>
                    <a:lnTo>
                      <a:pt x="100" y="36"/>
                    </a:lnTo>
                    <a:lnTo>
                      <a:pt x="100" y="36"/>
                    </a:lnTo>
                    <a:lnTo>
                      <a:pt x="98" y="32"/>
                    </a:lnTo>
                    <a:lnTo>
                      <a:pt x="94" y="28"/>
                    </a:lnTo>
                    <a:lnTo>
                      <a:pt x="94" y="28"/>
                    </a:lnTo>
                    <a:lnTo>
                      <a:pt x="88" y="26"/>
                    </a:lnTo>
                    <a:lnTo>
                      <a:pt x="82" y="26"/>
                    </a:lnTo>
                    <a:lnTo>
                      <a:pt x="82" y="26"/>
                    </a:lnTo>
                    <a:lnTo>
                      <a:pt x="76" y="28"/>
                    </a:lnTo>
                    <a:lnTo>
                      <a:pt x="66" y="30"/>
                    </a:lnTo>
                    <a:lnTo>
                      <a:pt x="66" y="30"/>
                    </a:lnTo>
                    <a:lnTo>
                      <a:pt x="80" y="40"/>
                    </a:lnTo>
                    <a:lnTo>
                      <a:pt x="80"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5" name="îš1ïďé">
                <a:extLst>
                  <a:ext uri="{FF2B5EF4-FFF2-40B4-BE49-F238E27FC236}">
                    <a16:creationId xmlns:a16="http://schemas.microsoft.com/office/drawing/2014/main" id="{2B5862DB-0993-4E66-87FC-3D124C6C1583}"/>
                  </a:ext>
                </a:extLst>
              </p:cNvPr>
              <p:cNvSpPr/>
              <p:nvPr/>
            </p:nvSpPr>
            <p:spPr bwMode="auto">
              <a:xfrm>
                <a:off x="7188200" y="4594225"/>
                <a:ext cx="460375" cy="225425"/>
              </a:xfrm>
              <a:custGeom>
                <a:avLst/>
                <a:gdLst>
                  <a:gd name="T0" fmla="*/ 134 w 290"/>
                  <a:gd name="T1" fmla="*/ 6 h 142"/>
                  <a:gd name="T2" fmla="*/ 134 w 290"/>
                  <a:gd name="T3" fmla="*/ 6 h 142"/>
                  <a:gd name="T4" fmla="*/ 104 w 290"/>
                  <a:gd name="T5" fmla="*/ 12 h 142"/>
                  <a:gd name="T6" fmla="*/ 78 w 290"/>
                  <a:gd name="T7" fmla="*/ 20 h 142"/>
                  <a:gd name="T8" fmla="*/ 54 w 290"/>
                  <a:gd name="T9" fmla="*/ 32 h 142"/>
                  <a:gd name="T10" fmla="*/ 34 w 290"/>
                  <a:gd name="T11" fmla="*/ 44 h 142"/>
                  <a:gd name="T12" fmla="*/ 20 w 290"/>
                  <a:gd name="T13" fmla="*/ 56 h 142"/>
                  <a:gd name="T14" fmla="*/ 8 w 290"/>
                  <a:gd name="T15" fmla="*/ 70 h 142"/>
                  <a:gd name="T16" fmla="*/ 4 w 290"/>
                  <a:gd name="T17" fmla="*/ 76 h 142"/>
                  <a:gd name="T18" fmla="*/ 2 w 290"/>
                  <a:gd name="T19" fmla="*/ 84 h 142"/>
                  <a:gd name="T20" fmla="*/ 0 w 290"/>
                  <a:gd name="T21" fmla="*/ 90 h 142"/>
                  <a:gd name="T22" fmla="*/ 2 w 290"/>
                  <a:gd name="T23" fmla="*/ 98 h 142"/>
                  <a:gd name="T24" fmla="*/ 2 w 290"/>
                  <a:gd name="T25" fmla="*/ 98 h 142"/>
                  <a:gd name="T26" fmla="*/ 4 w 290"/>
                  <a:gd name="T27" fmla="*/ 104 h 142"/>
                  <a:gd name="T28" fmla="*/ 6 w 290"/>
                  <a:gd name="T29" fmla="*/ 110 h 142"/>
                  <a:gd name="T30" fmla="*/ 12 w 290"/>
                  <a:gd name="T31" fmla="*/ 116 h 142"/>
                  <a:gd name="T32" fmla="*/ 18 w 290"/>
                  <a:gd name="T33" fmla="*/ 122 h 142"/>
                  <a:gd name="T34" fmla="*/ 32 w 290"/>
                  <a:gd name="T35" fmla="*/ 130 h 142"/>
                  <a:gd name="T36" fmla="*/ 52 w 290"/>
                  <a:gd name="T37" fmla="*/ 136 h 142"/>
                  <a:gd name="T38" fmla="*/ 76 w 290"/>
                  <a:gd name="T39" fmla="*/ 140 h 142"/>
                  <a:gd name="T40" fmla="*/ 100 w 290"/>
                  <a:gd name="T41" fmla="*/ 142 h 142"/>
                  <a:gd name="T42" fmla="*/ 128 w 290"/>
                  <a:gd name="T43" fmla="*/ 140 h 142"/>
                  <a:gd name="T44" fmla="*/ 158 w 290"/>
                  <a:gd name="T45" fmla="*/ 136 h 142"/>
                  <a:gd name="T46" fmla="*/ 158 w 290"/>
                  <a:gd name="T47" fmla="*/ 136 h 142"/>
                  <a:gd name="T48" fmla="*/ 186 w 290"/>
                  <a:gd name="T49" fmla="*/ 130 h 142"/>
                  <a:gd name="T50" fmla="*/ 212 w 290"/>
                  <a:gd name="T51" fmla="*/ 120 h 142"/>
                  <a:gd name="T52" fmla="*/ 236 w 290"/>
                  <a:gd name="T53" fmla="*/ 110 h 142"/>
                  <a:gd name="T54" fmla="*/ 256 w 290"/>
                  <a:gd name="T55" fmla="*/ 98 h 142"/>
                  <a:gd name="T56" fmla="*/ 272 w 290"/>
                  <a:gd name="T57" fmla="*/ 86 h 142"/>
                  <a:gd name="T58" fmla="*/ 282 w 290"/>
                  <a:gd name="T59" fmla="*/ 72 h 142"/>
                  <a:gd name="T60" fmla="*/ 286 w 290"/>
                  <a:gd name="T61" fmla="*/ 64 h 142"/>
                  <a:gd name="T62" fmla="*/ 288 w 290"/>
                  <a:gd name="T63" fmla="*/ 58 h 142"/>
                  <a:gd name="T64" fmla="*/ 290 w 290"/>
                  <a:gd name="T65" fmla="*/ 50 h 142"/>
                  <a:gd name="T66" fmla="*/ 290 w 290"/>
                  <a:gd name="T67" fmla="*/ 44 h 142"/>
                  <a:gd name="T68" fmla="*/ 290 w 290"/>
                  <a:gd name="T69" fmla="*/ 44 h 142"/>
                  <a:gd name="T70" fmla="*/ 288 w 290"/>
                  <a:gd name="T71" fmla="*/ 38 h 142"/>
                  <a:gd name="T72" fmla="*/ 284 w 290"/>
                  <a:gd name="T73" fmla="*/ 32 h 142"/>
                  <a:gd name="T74" fmla="*/ 280 w 290"/>
                  <a:gd name="T75" fmla="*/ 26 h 142"/>
                  <a:gd name="T76" fmla="*/ 274 w 290"/>
                  <a:gd name="T77" fmla="*/ 20 h 142"/>
                  <a:gd name="T78" fmla="*/ 258 w 290"/>
                  <a:gd name="T79" fmla="*/ 12 h 142"/>
                  <a:gd name="T80" fmla="*/ 238 w 290"/>
                  <a:gd name="T81" fmla="*/ 6 h 142"/>
                  <a:gd name="T82" fmla="*/ 216 w 290"/>
                  <a:gd name="T83" fmla="*/ 2 h 142"/>
                  <a:gd name="T84" fmla="*/ 190 w 290"/>
                  <a:gd name="T85" fmla="*/ 0 h 142"/>
                  <a:gd name="T86" fmla="*/ 162 w 290"/>
                  <a:gd name="T87" fmla="*/ 2 h 142"/>
                  <a:gd name="T88" fmla="*/ 134 w 290"/>
                  <a:gd name="T89" fmla="*/ 6 h 142"/>
                  <a:gd name="T90" fmla="*/ 134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4" y="6"/>
                    </a:moveTo>
                    <a:lnTo>
                      <a:pt x="134" y="6"/>
                    </a:lnTo>
                    <a:lnTo>
                      <a:pt x="104" y="12"/>
                    </a:lnTo>
                    <a:lnTo>
                      <a:pt x="78" y="20"/>
                    </a:lnTo>
                    <a:lnTo>
                      <a:pt x="54" y="32"/>
                    </a:lnTo>
                    <a:lnTo>
                      <a:pt x="34" y="44"/>
                    </a:lnTo>
                    <a:lnTo>
                      <a:pt x="20" y="56"/>
                    </a:lnTo>
                    <a:lnTo>
                      <a:pt x="8" y="70"/>
                    </a:lnTo>
                    <a:lnTo>
                      <a:pt x="4" y="76"/>
                    </a:lnTo>
                    <a:lnTo>
                      <a:pt x="2" y="84"/>
                    </a:lnTo>
                    <a:lnTo>
                      <a:pt x="0" y="90"/>
                    </a:lnTo>
                    <a:lnTo>
                      <a:pt x="2" y="98"/>
                    </a:lnTo>
                    <a:lnTo>
                      <a:pt x="2" y="98"/>
                    </a:lnTo>
                    <a:lnTo>
                      <a:pt x="4" y="104"/>
                    </a:lnTo>
                    <a:lnTo>
                      <a:pt x="6" y="110"/>
                    </a:lnTo>
                    <a:lnTo>
                      <a:pt x="12" y="116"/>
                    </a:lnTo>
                    <a:lnTo>
                      <a:pt x="18" y="122"/>
                    </a:lnTo>
                    <a:lnTo>
                      <a:pt x="32" y="130"/>
                    </a:lnTo>
                    <a:lnTo>
                      <a:pt x="52" y="136"/>
                    </a:lnTo>
                    <a:lnTo>
                      <a:pt x="76" y="140"/>
                    </a:lnTo>
                    <a:lnTo>
                      <a:pt x="100" y="142"/>
                    </a:lnTo>
                    <a:lnTo>
                      <a:pt x="128" y="140"/>
                    </a:lnTo>
                    <a:lnTo>
                      <a:pt x="158" y="136"/>
                    </a:lnTo>
                    <a:lnTo>
                      <a:pt x="158" y="136"/>
                    </a:lnTo>
                    <a:lnTo>
                      <a:pt x="186" y="130"/>
                    </a:lnTo>
                    <a:lnTo>
                      <a:pt x="212" y="120"/>
                    </a:lnTo>
                    <a:lnTo>
                      <a:pt x="236" y="110"/>
                    </a:lnTo>
                    <a:lnTo>
                      <a:pt x="256" y="98"/>
                    </a:lnTo>
                    <a:lnTo>
                      <a:pt x="272" y="86"/>
                    </a:lnTo>
                    <a:lnTo>
                      <a:pt x="282" y="72"/>
                    </a:lnTo>
                    <a:lnTo>
                      <a:pt x="286" y="64"/>
                    </a:lnTo>
                    <a:lnTo>
                      <a:pt x="288" y="58"/>
                    </a:lnTo>
                    <a:lnTo>
                      <a:pt x="290" y="50"/>
                    </a:lnTo>
                    <a:lnTo>
                      <a:pt x="290" y="44"/>
                    </a:lnTo>
                    <a:lnTo>
                      <a:pt x="290" y="44"/>
                    </a:lnTo>
                    <a:lnTo>
                      <a:pt x="288" y="38"/>
                    </a:lnTo>
                    <a:lnTo>
                      <a:pt x="284" y="32"/>
                    </a:lnTo>
                    <a:lnTo>
                      <a:pt x="280" y="26"/>
                    </a:lnTo>
                    <a:lnTo>
                      <a:pt x="274" y="20"/>
                    </a:lnTo>
                    <a:lnTo>
                      <a:pt x="258" y="12"/>
                    </a:lnTo>
                    <a:lnTo>
                      <a:pt x="238" y="6"/>
                    </a:lnTo>
                    <a:lnTo>
                      <a:pt x="216" y="2"/>
                    </a:lnTo>
                    <a:lnTo>
                      <a:pt x="190" y="0"/>
                    </a:lnTo>
                    <a:lnTo>
                      <a:pt x="162" y="2"/>
                    </a:lnTo>
                    <a:lnTo>
                      <a:pt x="134" y="6"/>
                    </a:lnTo>
                    <a:lnTo>
                      <a:pt x="134"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6" name="îśḻîďé">
                <a:extLst>
                  <a:ext uri="{FF2B5EF4-FFF2-40B4-BE49-F238E27FC236}">
                    <a16:creationId xmlns:a16="http://schemas.microsoft.com/office/drawing/2014/main" id="{740AB7A7-5147-46FC-A969-A56B8732CB3E}"/>
                  </a:ext>
                </a:extLst>
              </p:cNvPr>
              <p:cNvSpPr/>
              <p:nvPr/>
            </p:nvSpPr>
            <p:spPr bwMode="auto">
              <a:xfrm>
                <a:off x="7219950" y="4613275"/>
                <a:ext cx="396875" cy="168275"/>
              </a:xfrm>
              <a:custGeom>
                <a:avLst/>
                <a:gdLst>
                  <a:gd name="T0" fmla="*/ 116 w 250"/>
                  <a:gd name="T1" fmla="*/ 6 h 106"/>
                  <a:gd name="T2" fmla="*/ 116 w 250"/>
                  <a:gd name="T3" fmla="*/ 6 h 106"/>
                  <a:gd name="T4" fmla="*/ 92 w 250"/>
                  <a:gd name="T5" fmla="*/ 10 h 106"/>
                  <a:gd name="T6" fmla="*/ 68 w 250"/>
                  <a:gd name="T7" fmla="*/ 18 h 106"/>
                  <a:gd name="T8" fmla="*/ 46 w 250"/>
                  <a:gd name="T9" fmla="*/ 28 h 106"/>
                  <a:gd name="T10" fmla="*/ 24 w 250"/>
                  <a:gd name="T11" fmla="*/ 40 h 106"/>
                  <a:gd name="T12" fmla="*/ 24 w 250"/>
                  <a:gd name="T13" fmla="*/ 40 h 106"/>
                  <a:gd name="T14" fmla="*/ 16 w 250"/>
                  <a:gd name="T15" fmla="*/ 46 h 106"/>
                  <a:gd name="T16" fmla="*/ 8 w 250"/>
                  <a:gd name="T17" fmla="*/ 56 h 106"/>
                  <a:gd name="T18" fmla="*/ 0 w 250"/>
                  <a:gd name="T19" fmla="*/ 66 h 106"/>
                  <a:gd name="T20" fmla="*/ 0 w 250"/>
                  <a:gd name="T21" fmla="*/ 70 h 106"/>
                  <a:gd name="T22" fmla="*/ 0 w 250"/>
                  <a:gd name="T23" fmla="*/ 76 h 106"/>
                  <a:gd name="T24" fmla="*/ 0 w 250"/>
                  <a:gd name="T25" fmla="*/ 76 h 106"/>
                  <a:gd name="T26" fmla="*/ 0 w 250"/>
                  <a:gd name="T27" fmla="*/ 80 h 106"/>
                  <a:gd name="T28" fmla="*/ 4 w 250"/>
                  <a:gd name="T29" fmla="*/ 86 h 106"/>
                  <a:gd name="T30" fmla="*/ 14 w 250"/>
                  <a:gd name="T31" fmla="*/ 92 h 106"/>
                  <a:gd name="T32" fmla="*/ 26 w 250"/>
                  <a:gd name="T33" fmla="*/ 98 h 106"/>
                  <a:gd name="T34" fmla="*/ 36 w 250"/>
                  <a:gd name="T35" fmla="*/ 100 h 106"/>
                  <a:gd name="T36" fmla="*/ 36 w 250"/>
                  <a:gd name="T37" fmla="*/ 100 h 106"/>
                  <a:gd name="T38" fmla="*/ 60 w 250"/>
                  <a:gd name="T39" fmla="*/ 104 h 106"/>
                  <a:gd name="T40" fmla="*/ 84 w 250"/>
                  <a:gd name="T41" fmla="*/ 106 h 106"/>
                  <a:gd name="T42" fmla="*/ 110 w 250"/>
                  <a:gd name="T43" fmla="*/ 104 h 106"/>
                  <a:gd name="T44" fmla="*/ 134 w 250"/>
                  <a:gd name="T45" fmla="*/ 100 h 106"/>
                  <a:gd name="T46" fmla="*/ 134 w 250"/>
                  <a:gd name="T47" fmla="*/ 100 h 106"/>
                  <a:gd name="T48" fmla="*/ 158 w 250"/>
                  <a:gd name="T49" fmla="*/ 94 h 106"/>
                  <a:gd name="T50" fmla="*/ 182 w 250"/>
                  <a:gd name="T51" fmla="*/ 88 h 106"/>
                  <a:gd name="T52" fmla="*/ 204 w 250"/>
                  <a:gd name="T53" fmla="*/ 78 h 106"/>
                  <a:gd name="T54" fmla="*/ 224 w 250"/>
                  <a:gd name="T55" fmla="*/ 64 h 106"/>
                  <a:gd name="T56" fmla="*/ 224 w 250"/>
                  <a:gd name="T57" fmla="*/ 64 h 106"/>
                  <a:gd name="T58" fmla="*/ 234 w 250"/>
                  <a:gd name="T59" fmla="*/ 58 h 106"/>
                  <a:gd name="T60" fmla="*/ 242 w 250"/>
                  <a:gd name="T61" fmla="*/ 50 h 106"/>
                  <a:gd name="T62" fmla="*/ 250 w 250"/>
                  <a:gd name="T63" fmla="*/ 40 h 106"/>
                  <a:gd name="T64" fmla="*/ 250 w 250"/>
                  <a:gd name="T65" fmla="*/ 34 h 106"/>
                  <a:gd name="T66" fmla="*/ 250 w 250"/>
                  <a:gd name="T67" fmla="*/ 30 h 106"/>
                  <a:gd name="T68" fmla="*/ 250 w 250"/>
                  <a:gd name="T69" fmla="*/ 30 h 106"/>
                  <a:gd name="T70" fmla="*/ 248 w 250"/>
                  <a:gd name="T71" fmla="*/ 24 h 106"/>
                  <a:gd name="T72" fmla="*/ 246 w 250"/>
                  <a:gd name="T73" fmla="*/ 20 h 106"/>
                  <a:gd name="T74" fmla="*/ 236 w 250"/>
                  <a:gd name="T75" fmla="*/ 14 h 106"/>
                  <a:gd name="T76" fmla="*/ 224 w 250"/>
                  <a:gd name="T77" fmla="*/ 8 h 106"/>
                  <a:gd name="T78" fmla="*/ 214 w 250"/>
                  <a:gd name="T79" fmla="*/ 6 h 106"/>
                  <a:gd name="T80" fmla="*/ 214 w 250"/>
                  <a:gd name="T81" fmla="*/ 6 h 106"/>
                  <a:gd name="T82" fmla="*/ 190 w 250"/>
                  <a:gd name="T83" fmla="*/ 2 h 106"/>
                  <a:gd name="T84" fmla="*/ 164 w 250"/>
                  <a:gd name="T85" fmla="*/ 0 h 106"/>
                  <a:gd name="T86" fmla="*/ 140 w 250"/>
                  <a:gd name="T87" fmla="*/ 2 h 106"/>
                  <a:gd name="T88" fmla="*/ 116 w 250"/>
                  <a:gd name="T89" fmla="*/ 6 h 106"/>
                  <a:gd name="T90" fmla="*/ 116 w 250"/>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0" h="106">
                    <a:moveTo>
                      <a:pt x="116" y="6"/>
                    </a:moveTo>
                    <a:lnTo>
                      <a:pt x="116" y="6"/>
                    </a:lnTo>
                    <a:lnTo>
                      <a:pt x="92" y="10"/>
                    </a:lnTo>
                    <a:lnTo>
                      <a:pt x="68" y="18"/>
                    </a:lnTo>
                    <a:lnTo>
                      <a:pt x="46" y="28"/>
                    </a:lnTo>
                    <a:lnTo>
                      <a:pt x="24" y="40"/>
                    </a:lnTo>
                    <a:lnTo>
                      <a:pt x="24" y="40"/>
                    </a:lnTo>
                    <a:lnTo>
                      <a:pt x="16" y="46"/>
                    </a:lnTo>
                    <a:lnTo>
                      <a:pt x="8" y="56"/>
                    </a:lnTo>
                    <a:lnTo>
                      <a:pt x="0" y="66"/>
                    </a:lnTo>
                    <a:lnTo>
                      <a:pt x="0" y="70"/>
                    </a:lnTo>
                    <a:lnTo>
                      <a:pt x="0" y="76"/>
                    </a:lnTo>
                    <a:lnTo>
                      <a:pt x="0" y="76"/>
                    </a:lnTo>
                    <a:lnTo>
                      <a:pt x="0" y="80"/>
                    </a:lnTo>
                    <a:lnTo>
                      <a:pt x="4" y="86"/>
                    </a:lnTo>
                    <a:lnTo>
                      <a:pt x="14" y="92"/>
                    </a:lnTo>
                    <a:lnTo>
                      <a:pt x="26" y="98"/>
                    </a:lnTo>
                    <a:lnTo>
                      <a:pt x="36" y="100"/>
                    </a:lnTo>
                    <a:lnTo>
                      <a:pt x="36" y="100"/>
                    </a:lnTo>
                    <a:lnTo>
                      <a:pt x="60" y="104"/>
                    </a:lnTo>
                    <a:lnTo>
                      <a:pt x="84" y="106"/>
                    </a:lnTo>
                    <a:lnTo>
                      <a:pt x="110" y="104"/>
                    </a:lnTo>
                    <a:lnTo>
                      <a:pt x="134" y="100"/>
                    </a:lnTo>
                    <a:lnTo>
                      <a:pt x="134" y="100"/>
                    </a:lnTo>
                    <a:lnTo>
                      <a:pt x="158" y="94"/>
                    </a:lnTo>
                    <a:lnTo>
                      <a:pt x="182" y="88"/>
                    </a:lnTo>
                    <a:lnTo>
                      <a:pt x="204" y="78"/>
                    </a:lnTo>
                    <a:lnTo>
                      <a:pt x="224" y="64"/>
                    </a:lnTo>
                    <a:lnTo>
                      <a:pt x="224" y="64"/>
                    </a:lnTo>
                    <a:lnTo>
                      <a:pt x="234" y="58"/>
                    </a:lnTo>
                    <a:lnTo>
                      <a:pt x="242" y="50"/>
                    </a:lnTo>
                    <a:lnTo>
                      <a:pt x="250" y="40"/>
                    </a:lnTo>
                    <a:lnTo>
                      <a:pt x="250" y="34"/>
                    </a:lnTo>
                    <a:lnTo>
                      <a:pt x="250" y="30"/>
                    </a:lnTo>
                    <a:lnTo>
                      <a:pt x="250" y="30"/>
                    </a:lnTo>
                    <a:lnTo>
                      <a:pt x="248" y="24"/>
                    </a:lnTo>
                    <a:lnTo>
                      <a:pt x="246" y="20"/>
                    </a:lnTo>
                    <a:lnTo>
                      <a:pt x="236" y="14"/>
                    </a:lnTo>
                    <a:lnTo>
                      <a:pt x="224" y="8"/>
                    </a:lnTo>
                    <a:lnTo>
                      <a:pt x="214" y="6"/>
                    </a:lnTo>
                    <a:lnTo>
                      <a:pt x="214" y="6"/>
                    </a:lnTo>
                    <a:lnTo>
                      <a:pt x="190" y="2"/>
                    </a:lnTo>
                    <a:lnTo>
                      <a:pt x="164" y="0"/>
                    </a:lnTo>
                    <a:lnTo>
                      <a:pt x="140" y="2"/>
                    </a:lnTo>
                    <a:lnTo>
                      <a:pt x="116" y="6"/>
                    </a:lnTo>
                    <a:lnTo>
                      <a:pt x="116"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7" name="ïṡliḍè">
                <a:extLst>
                  <a:ext uri="{FF2B5EF4-FFF2-40B4-BE49-F238E27FC236}">
                    <a16:creationId xmlns:a16="http://schemas.microsoft.com/office/drawing/2014/main" id="{38695D61-04DF-4ED5-8A44-EF2D5F9035E8}"/>
                  </a:ext>
                </a:extLst>
              </p:cNvPr>
              <p:cNvSpPr/>
              <p:nvPr/>
            </p:nvSpPr>
            <p:spPr bwMode="auto">
              <a:xfrm>
                <a:off x="7191375" y="4667250"/>
                <a:ext cx="466725" cy="193675"/>
              </a:xfrm>
              <a:custGeom>
                <a:avLst/>
                <a:gdLst>
                  <a:gd name="T0" fmla="*/ 266 w 294"/>
                  <a:gd name="T1" fmla="*/ 34 h 122"/>
                  <a:gd name="T2" fmla="*/ 242 w 294"/>
                  <a:gd name="T3" fmla="*/ 50 h 122"/>
                  <a:gd name="T4" fmla="*/ 218 w 294"/>
                  <a:gd name="T5" fmla="*/ 64 h 122"/>
                  <a:gd name="T6" fmla="*/ 192 w 294"/>
                  <a:gd name="T7" fmla="*/ 72 h 122"/>
                  <a:gd name="T8" fmla="*/ 166 w 294"/>
                  <a:gd name="T9" fmla="*/ 80 h 122"/>
                  <a:gd name="T10" fmla="*/ 154 w 294"/>
                  <a:gd name="T11" fmla="*/ 82 h 122"/>
                  <a:gd name="T12" fmla="*/ 140 w 294"/>
                  <a:gd name="T13" fmla="*/ 84 h 122"/>
                  <a:gd name="T14" fmla="*/ 114 w 294"/>
                  <a:gd name="T15" fmla="*/ 88 h 122"/>
                  <a:gd name="T16" fmla="*/ 88 w 294"/>
                  <a:gd name="T17" fmla="*/ 88 h 122"/>
                  <a:gd name="T18" fmla="*/ 60 w 294"/>
                  <a:gd name="T19" fmla="*/ 84 h 122"/>
                  <a:gd name="T20" fmla="*/ 44 w 294"/>
                  <a:gd name="T21" fmla="*/ 82 h 122"/>
                  <a:gd name="T22" fmla="*/ 30 w 294"/>
                  <a:gd name="T23" fmla="*/ 78 h 122"/>
                  <a:gd name="T24" fmla="*/ 12 w 294"/>
                  <a:gd name="T25" fmla="*/ 68 h 122"/>
                  <a:gd name="T26" fmla="*/ 0 w 294"/>
                  <a:gd name="T27" fmla="*/ 54 h 122"/>
                  <a:gd name="T28" fmla="*/ 6 w 294"/>
                  <a:gd name="T29" fmla="*/ 90 h 122"/>
                  <a:gd name="T30" fmla="*/ 12 w 294"/>
                  <a:gd name="T31" fmla="*/ 96 h 122"/>
                  <a:gd name="T32" fmla="*/ 28 w 294"/>
                  <a:gd name="T33" fmla="*/ 106 h 122"/>
                  <a:gd name="T34" fmla="*/ 38 w 294"/>
                  <a:gd name="T35" fmla="*/ 112 h 122"/>
                  <a:gd name="T36" fmla="*/ 66 w 294"/>
                  <a:gd name="T37" fmla="*/ 118 h 122"/>
                  <a:gd name="T38" fmla="*/ 94 w 294"/>
                  <a:gd name="T39" fmla="*/ 122 h 122"/>
                  <a:gd name="T40" fmla="*/ 120 w 294"/>
                  <a:gd name="T41" fmla="*/ 122 h 122"/>
                  <a:gd name="T42" fmla="*/ 148 w 294"/>
                  <a:gd name="T43" fmla="*/ 120 h 122"/>
                  <a:gd name="T44" fmla="*/ 160 w 294"/>
                  <a:gd name="T45" fmla="*/ 118 h 122"/>
                  <a:gd name="T46" fmla="*/ 174 w 294"/>
                  <a:gd name="T47" fmla="*/ 114 h 122"/>
                  <a:gd name="T48" fmla="*/ 200 w 294"/>
                  <a:gd name="T49" fmla="*/ 108 h 122"/>
                  <a:gd name="T50" fmla="*/ 224 w 294"/>
                  <a:gd name="T51" fmla="*/ 98 h 122"/>
                  <a:gd name="T52" fmla="*/ 250 w 294"/>
                  <a:gd name="T53" fmla="*/ 84 h 122"/>
                  <a:gd name="T54" fmla="*/ 262 w 294"/>
                  <a:gd name="T55" fmla="*/ 76 h 122"/>
                  <a:gd name="T56" fmla="*/ 274 w 294"/>
                  <a:gd name="T57" fmla="*/ 68 h 122"/>
                  <a:gd name="T58" fmla="*/ 288 w 294"/>
                  <a:gd name="T59" fmla="*/ 52 h 122"/>
                  <a:gd name="T60" fmla="*/ 294 w 294"/>
                  <a:gd name="T61" fmla="*/ 36 h 122"/>
                  <a:gd name="T62" fmla="*/ 288 w 294"/>
                  <a:gd name="T63" fmla="*/ 0 h 122"/>
                  <a:gd name="T64" fmla="*/ 286 w 294"/>
                  <a:gd name="T65" fmla="*/ 8 h 122"/>
                  <a:gd name="T66" fmla="*/ 274 w 294"/>
                  <a:gd name="T67" fmla="*/ 26 h 122"/>
                  <a:gd name="T68" fmla="*/ 266 w 294"/>
                  <a:gd name="T69"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4"/>
                    </a:moveTo>
                    <a:lnTo>
                      <a:pt x="266" y="34"/>
                    </a:lnTo>
                    <a:lnTo>
                      <a:pt x="256" y="42"/>
                    </a:lnTo>
                    <a:lnTo>
                      <a:pt x="242" y="50"/>
                    </a:lnTo>
                    <a:lnTo>
                      <a:pt x="242" y="50"/>
                    </a:lnTo>
                    <a:lnTo>
                      <a:pt x="218" y="64"/>
                    </a:lnTo>
                    <a:lnTo>
                      <a:pt x="218" y="64"/>
                    </a:lnTo>
                    <a:lnTo>
                      <a:pt x="192" y="72"/>
                    </a:lnTo>
                    <a:lnTo>
                      <a:pt x="192" y="72"/>
                    </a:lnTo>
                    <a:lnTo>
                      <a:pt x="166" y="80"/>
                    </a:lnTo>
                    <a:lnTo>
                      <a:pt x="166" y="80"/>
                    </a:lnTo>
                    <a:lnTo>
                      <a:pt x="154" y="82"/>
                    </a:lnTo>
                    <a:lnTo>
                      <a:pt x="154" y="82"/>
                    </a:lnTo>
                    <a:lnTo>
                      <a:pt x="140" y="84"/>
                    </a:lnTo>
                    <a:lnTo>
                      <a:pt x="140" y="84"/>
                    </a:lnTo>
                    <a:lnTo>
                      <a:pt x="114" y="88"/>
                    </a:lnTo>
                    <a:lnTo>
                      <a:pt x="114" y="88"/>
                    </a:lnTo>
                    <a:lnTo>
                      <a:pt x="88" y="88"/>
                    </a:lnTo>
                    <a:lnTo>
                      <a:pt x="88" y="88"/>
                    </a:lnTo>
                    <a:lnTo>
                      <a:pt x="60" y="84"/>
                    </a:lnTo>
                    <a:lnTo>
                      <a:pt x="60" y="84"/>
                    </a:lnTo>
                    <a:lnTo>
                      <a:pt x="44" y="82"/>
                    </a:lnTo>
                    <a:lnTo>
                      <a:pt x="30" y="78"/>
                    </a:lnTo>
                    <a:lnTo>
                      <a:pt x="30" y="78"/>
                    </a:lnTo>
                    <a:lnTo>
                      <a:pt x="20" y="72"/>
                    </a:lnTo>
                    <a:lnTo>
                      <a:pt x="12" y="68"/>
                    </a:lnTo>
                    <a:lnTo>
                      <a:pt x="6" y="62"/>
                    </a:lnTo>
                    <a:lnTo>
                      <a:pt x="0" y="54"/>
                    </a:lnTo>
                    <a:lnTo>
                      <a:pt x="0" y="54"/>
                    </a:lnTo>
                    <a:lnTo>
                      <a:pt x="6" y="90"/>
                    </a:lnTo>
                    <a:lnTo>
                      <a:pt x="6" y="90"/>
                    </a:lnTo>
                    <a:lnTo>
                      <a:pt x="12" y="96"/>
                    </a:lnTo>
                    <a:lnTo>
                      <a:pt x="18" y="102"/>
                    </a:lnTo>
                    <a:lnTo>
                      <a:pt x="28" y="106"/>
                    </a:lnTo>
                    <a:lnTo>
                      <a:pt x="38" y="112"/>
                    </a:lnTo>
                    <a:lnTo>
                      <a:pt x="38" y="112"/>
                    </a:lnTo>
                    <a:lnTo>
                      <a:pt x="50" y="116"/>
                    </a:lnTo>
                    <a:lnTo>
                      <a:pt x="66" y="118"/>
                    </a:lnTo>
                    <a:lnTo>
                      <a:pt x="66" y="118"/>
                    </a:lnTo>
                    <a:lnTo>
                      <a:pt x="94" y="122"/>
                    </a:lnTo>
                    <a:lnTo>
                      <a:pt x="94" y="122"/>
                    </a:lnTo>
                    <a:lnTo>
                      <a:pt x="120" y="122"/>
                    </a:lnTo>
                    <a:lnTo>
                      <a:pt x="120" y="122"/>
                    </a:lnTo>
                    <a:lnTo>
                      <a:pt x="148" y="120"/>
                    </a:lnTo>
                    <a:lnTo>
                      <a:pt x="148" y="120"/>
                    </a:lnTo>
                    <a:lnTo>
                      <a:pt x="160" y="118"/>
                    </a:lnTo>
                    <a:lnTo>
                      <a:pt x="160" y="118"/>
                    </a:lnTo>
                    <a:lnTo>
                      <a:pt x="174" y="114"/>
                    </a:lnTo>
                    <a:lnTo>
                      <a:pt x="174" y="114"/>
                    </a:lnTo>
                    <a:lnTo>
                      <a:pt x="200" y="108"/>
                    </a:lnTo>
                    <a:lnTo>
                      <a:pt x="200" y="108"/>
                    </a:lnTo>
                    <a:lnTo>
                      <a:pt x="224" y="98"/>
                    </a:lnTo>
                    <a:lnTo>
                      <a:pt x="224" y="98"/>
                    </a:lnTo>
                    <a:lnTo>
                      <a:pt x="250" y="84"/>
                    </a:lnTo>
                    <a:lnTo>
                      <a:pt x="250" y="84"/>
                    </a:lnTo>
                    <a:lnTo>
                      <a:pt x="262" y="76"/>
                    </a:lnTo>
                    <a:lnTo>
                      <a:pt x="274" y="68"/>
                    </a:lnTo>
                    <a:lnTo>
                      <a:pt x="274" y="68"/>
                    </a:lnTo>
                    <a:lnTo>
                      <a:pt x="280" y="60"/>
                    </a:lnTo>
                    <a:lnTo>
                      <a:pt x="288" y="52"/>
                    </a:lnTo>
                    <a:lnTo>
                      <a:pt x="292" y="44"/>
                    </a:lnTo>
                    <a:lnTo>
                      <a:pt x="294" y="36"/>
                    </a:lnTo>
                    <a:lnTo>
                      <a:pt x="294" y="36"/>
                    </a:lnTo>
                    <a:lnTo>
                      <a:pt x="288" y="0"/>
                    </a:lnTo>
                    <a:lnTo>
                      <a:pt x="288" y="0"/>
                    </a:lnTo>
                    <a:lnTo>
                      <a:pt x="286" y="8"/>
                    </a:lnTo>
                    <a:lnTo>
                      <a:pt x="282" y="18"/>
                    </a:lnTo>
                    <a:lnTo>
                      <a:pt x="274" y="26"/>
                    </a:lnTo>
                    <a:lnTo>
                      <a:pt x="266" y="34"/>
                    </a:lnTo>
                    <a:lnTo>
                      <a:pt x="266" y="34"/>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8" name="íṩ1íḋê">
                <a:extLst>
                  <a:ext uri="{FF2B5EF4-FFF2-40B4-BE49-F238E27FC236}">
                    <a16:creationId xmlns:a16="http://schemas.microsoft.com/office/drawing/2014/main" id="{7608EBAE-A7A5-4BAE-8010-A7F87903D808}"/>
                  </a:ext>
                </a:extLst>
              </p:cNvPr>
              <p:cNvSpPr/>
              <p:nvPr/>
            </p:nvSpPr>
            <p:spPr bwMode="auto">
              <a:xfrm>
                <a:off x="7318375" y="4635500"/>
                <a:ext cx="184150" cy="114300"/>
              </a:xfrm>
              <a:custGeom>
                <a:avLst/>
                <a:gdLst>
                  <a:gd name="T0" fmla="*/ 110 w 116"/>
                  <a:gd name="T1" fmla="*/ 66 h 72"/>
                  <a:gd name="T2" fmla="*/ 98 w 116"/>
                  <a:gd name="T3" fmla="*/ 58 h 72"/>
                  <a:gd name="T4" fmla="*/ 82 w 116"/>
                  <a:gd name="T5" fmla="*/ 68 h 72"/>
                  <a:gd name="T6" fmla="*/ 72 w 116"/>
                  <a:gd name="T7" fmla="*/ 70 h 72"/>
                  <a:gd name="T8" fmla="*/ 62 w 116"/>
                  <a:gd name="T9" fmla="*/ 72 h 72"/>
                  <a:gd name="T10" fmla="*/ 44 w 116"/>
                  <a:gd name="T11" fmla="*/ 66 h 72"/>
                  <a:gd name="T12" fmla="*/ 54 w 116"/>
                  <a:gd name="T13" fmla="*/ 56 h 72"/>
                  <a:gd name="T14" fmla="*/ 64 w 116"/>
                  <a:gd name="T15" fmla="*/ 58 h 72"/>
                  <a:gd name="T16" fmla="*/ 72 w 116"/>
                  <a:gd name="T17" fmla="*/ 60 h 72"/>
                  <a:gd name="T18" fmla="*/ 90 w 116"/>
                  <a:gd name="T19" fmla="*/ 54 h 72"/>
                  <a:gd name="T20" fmla="*/ 74 w 116"/>
                  <a:gd name="T21" fmla="*/ 44 h 72"/>
                  <a:gd name="T22" fmla="*/ 58 w 116"/>
                  <a:gd name="T23" fmla="*/ 34 h 72"/>
                  <a:gd name="T24" fmla="*/ 38 w 116"/>
                  <a:gd name="T25" fmla="*/ 42 h 72"/>
                  <a:gd name="T26" fmla="*/ 30 w 116"/>
                  <a:gd name="T27" fmla="*/ 44 h 72"/>
                  <a:gd name="T28" fmla="*/ 22 w 116"/>
                  <a:gd name="T29" fmla="*/ 44 h 72"/>
                  <a:gd name="T30" fmla="*/ 8 w 116"/>
                  <a:gd name="T31" fmla="*/ 40 h 72"/>
                  <a:gd name="T32" fmla="*/ 4 w 116"/>
                  <a:gd name="T33" fmla="*/ 38 h 72"/>
                  <a:gd name="T34" fmla="*/ 0 w 116"/>
                  <a:gd name="T35" fmla="*/ 30 h 72"/>
                  <a:gd name="T36" fmla="*/ 2 w 116"/>
                  <a:gd name="T37" fmla="*/ 24 h 72"/>
                  <a:gd name="T38" fmla="*/ 16 w 116"/>
                  <a:gd name="T39" fmla="*/ 10 h 72"/>
                  <a:gd name="T40" fmla="*/ 12 w 116"/>
                  <a:gd name="T41" fmla="*/ 8 h 72"/>
                  <a:gd name="T42" fmla="*/ 20 w 116"/>
                  <a:gd name="T43" fmla="*/ 4 h 72"/>
                  <a:gd name="T44" fmla="*/ 24 w 116"/>
                  <a:gd name="T45" fmla="*/ 6 h 72"/>
                  <a:gd name="T46" fmla="*/ 34 w 116"/>
                  <a:gd name="T47" fmla="*/ 2 h 72"/>
                  <a:gd name="T48" fmla="*/ 44 w 116"/>
                  <a:gd name="T49" fmla="*/ 0 h 72"/>
                  <a:gd name="T50" fmla="*/ 64 w 116"/>
                  <a:gd name="T51" fmla="*/ 2 h 72"/>
                  <a:gd name="T52" fmla="*/ 56 w 116"/>
                  <a:gd name="T53" fmla="*/ 10 h 72"/>
                  <a:gd name="T54" fmla="*/ 50 w 116"/>
                  <a:gd name="T55" fmla="*/ 8 h 72"/>
                  <a:gd name="T56" fmla="*/ 44 w 116"/>
                  <a:gd name="T57" fmla="*/ 8 h 72"/>
                  <a:gd name="T58" fmla="*/ 30 w 116"/>
                  <a:gd name="T59" fmla="*/ 10 h 72"/>
                  <a:gd name="T60" fmla="*/ 44 w 116"/>
                  <a:gd name="T61" fmla="*/ 18 h 72"/>
                  <a:gd name="T62" fmla="*/ 56 w 116"/>
                  <a:gd name="T63" fmla="*/ 26 h 72"/>
                  <a:gd name="T64" fmla="*/ 70 w 116"/>
                  <a:gd name="T65" fmla="*/ 20 h 72"/>
                  <a:gd name="T66" fmla="*/ 84 w 116"/>
                  <a:gd name="T67" fmla="*/ 16 h 72"/>
                  <a:gd name="T68" fmla="*/ 94 w 116"/>
                  <a:gd name="T69" fmla="*/ 16 h 72"/>
                  <a:gd name="T70" fmla="*/ 104 w 116"/>
                  <a:gd name="T71" fmla="*/ 20 h 72"/>
                  <a:gd name="T72" fmla="*/ 114 w 116"/>
                  <a:gd name="T73" fmla="*/ 30 h 72"/>
                  <a:gd name="T74" fmla="*/ 114 w 116"/>
                  <a:gd name="T75" fmla="*/ 34 h 72"/>
                  <a:gd name="T76" fmla="*/ 112 w 116"/>
                  <a:gd name="T77" fmla="*/ 44 h 72"/>
                  <a:gd name="T78" fmla="*/ 106 w 116"/>
                  <a:gd name="T79" fmla="*/ 54 h 72"/>
                  <a:gd name="T80" fmla="*/ 116 w 116"/>
                  <a:gd name="T81" fmla="*/ 60 h 72"/>
                  <a:gd name="T82" fmla="*/ 110 w 116"/>
                  <a:gd name="T83" fmla="*/ 66 h 72"/>
                  <a:gd name="T84" fmla="*/ 24 w 116"/>
                  <a:gd name="T85" fmla="*/ 14 h 72"/>
                  <a:gd name="T86" fmla="*/ 18 w 116"/>
                  <a:gd name="T87" fmla="*/ 20 h 72"/>
                  <a:gd name="T88" fmla="*/ 16 w 116"/>
                  <a:gd name="T89" fmla="*/ 24 h 72"/>
                  <a:gd name="T90" fmla="*/ 20 w 116"/>
                  <a:gd name="T91" fmla="*/ 32 h 72"/>
                  <a:gd name="T92" fmla="*/ 26 w 116"/>
                  <a:gd name="T93" fmla="*/ 34 h 72"/>
                  <a:gd name="T94" fmla="*/ 32 w 116"/>
                  <a:gd name="T95" fmla="*/ 34 h 72"/>
                  <a:gd name="T96" fmla="*/ 48 w 116"/>
                  <a:gd name="T97" fmla="*/ 30 h 72"/>
                  <a:gd name="T98" fmla="*/ 36 w 116"/>
                  <a:gd name="T99" fmla="*/ 22 h 72"/>
                  <a:gd name="T100" fmla="*/ 24 w 116"/>
                  <a:gd name="T101" fmla="*/ 14 h 72"/>
                  <a:gd name="T102" fmla="*/ 96 w 116"/>
                  <a:gd name="T103" fmla="*/ 48 h 72"/>
                  <a:gd name="T104" fmla="*/ 96 w 116"/>
                  <a:gd name="T105" fmla="*/ 48 h 72"/>
                  <a:gd name="T106" fmla="*/ 102 w 116"/>
                  <a:gd name="T107" fmla="*/ 38 h 72"/>
                  <a:gd name="T108" fmla="*/ 100 w 116"/>
                  <a:gd name="T109" fmla="*/ 32 h 72"/>
                  <a:gd name="T110" fmla="*/ 94 w 116"/>
                  <a:gd name="T111" fmla="*/ 28 h 72"/>
                  <a:gd name="T112" fmla="*/ 84 w 116"/>
                  <a:gd name="T113" fmla="*/ 26 h 72"/>
                  <a:gd name="T114" fmla="*/ 76 w 116"/>
                  <a:gd name="T115" fmla="*/ 28 h 72"/>
                  <a:gd name="T116" fmla="*/ 66 w 116"/>
                  <a:gd name="T117" fmla="*/ 30 h 72"/>
                  <a:gd name="T118" fmla="*/ 82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58"/>
                    </a:lnTo>
                    <a:lnTo>
                      <a:pt x="98" y="58"/>
                    </a:lnTo>
                    <a:lnTo>
                      <a:pt x="90" y="64"/>
                    </a:lnTo>
                    <a:lnTo>
                      <a:pt x="82" y="68"/>
                    </a:lnTo>
                    <a:lnTo>
                      <a:pt x="82" y="68"/>
                    </a:lnTo>
                    <a:lnTo>
                      <a:pt x="72" y="70"/>
                    </a:lnTo>
                    <a:lnTo>
                      <a:pt x="62" y="72"/>
                    </a:lnTo>
                    <a:lnTo>
                      <a:pt x="62" y="72"/>
                    </a:lnTo>
                    <a:lnTo>
                      <a:pt x="52" y="70"/>
                    </a:lnTo>
                    <a:lnTo>
                      <a:pt x="44" y="66"/>
                    </a:lnTo>
                    <a:lnTo>
                      <a:pt x="44" y="66"/>
                    </a:lnTo>
                    <a:lnTo>
                      <a:pt x="54" y="56"/>
                    </a:lnTo>
                    <a:lnTo>
                      <a:pt x="54" y="56"/>
                    </a:lnTo>
                    <a:lnTo>
                      <a:pt x="64" y="58"/>
                    </a:lnTo>
                    <a:lnTo>
                      <a:pt x="72" y="60"/>
                    </a:lnTo>
                    <a:lnTo>
                      <a:pt x="72" y="60"/>
                    </a:lnTo>
                    <a:lnTo>
                      <a:pt x="82" y="58"/>
                    </a:lnTo>
                    <a:lnTo>
                      <a:pt x="90" y="54"/>
                    </a:lnTo>
                    <a:lnTo>
                      <a:pt x="90" y="54"/>
                    </a:lnTo>
                    <a:lnTo>
                      <a:pt x="74" y="44"/>
                    </a:lnTo>
                    <a:lnTo>
                      <a:pt x="74" y="44"/>
                    </a:lnTo>
                    <a:lnTo>
                      <a:pt x="58" y="34"/>
                    </a:lnTo>
                    <a:lnTo>
                      <a:pt x="58" y="34"/>
                    </a:lnTo>
                    <a:lnTo>
                      <a:pt x="38" y="42"/>
                    </a:lnTo>
                    <a:lnTo>
                      <a:pt x="38" y="42"/>
                    </a:lnTo>
                    <a:lnTo>
                      <a:pt x="30" y="44"/>
                    </a:lnTo>
                    <a:lnTo>
                      <a:pt x="22" y="44"/>
                    </a:lnTo>
                    <a:lnTo>
                      <a:pt x="22" y="44"/>
                    </a:lnTo>
                    <a:lnTo>
                      <a:pt x="14" y="44"/>
                    </a:lnTo>
                    <a:lnTo>
                      <a:pt x="8" y="40"/>
                    </a:lnTo>
                    <a:lnTo>
                      <a:pt x="8" y="40"/>
                    </a:lnTo>
                    <a:lnTo>
                      <a:pt x="4" y="38"/>
                    </a:lnTo>
                    <a:lnTo>
                      <a:pt x="0" y="34"/>
                    </a:lnTo>
                    <a:lnTo>
                      <a:pt x="0" y="30"/>
                    </a:lnTo>
                    <a:lnTo>
                      <a:pt x="2" y="24"/>
                    </a:lnTo>
                    <a:lnTo>
                      <a:pt x="2" y="24"/>
                    </a:lnTo>
                    <a:lnTo>
                      <a:pt x="6" y="18"/>
                    </a:lnTo>
                    <a:lnTo>
                      <a:pt x="16" y="10"/>
                    </a:lnTo>
                    <a:lnTo>
                      <a:pt x="16" y="10"/>
                    </a:lnTo>
                    <a:lnTo>
                      <a:pt x="12" y="8"/>
                    </a:lnTo>
                    <a:lnTo>
                      <a:pt x="12" y="8"/>
                    </a:lnTo>
                    <a:lnTo>
                      <a:pt x="20" y="4"/>
                    </a:lnTo>
                    <a:lnTo>
                      <a:pt x="20" y="4"/>
                    </a:lnTo>
                    <a:lnTo>
                      <a:pt x="24" y="6"/>
                    </a:lnTo>
                    <a:lnTo>
                      <a:pt x="24" y="6"/>
                    </a:lnTo>
                    <a:lnTo>
                      <a:pt x="34" y="2"/>
                    </a:lnTo>
                    <a:lnTo>
                      <a:pt x="44" y="0"/>
                    </a:lnTo>
                    <a:lnTo>
                      <a:pt x="44" y="0"/>
                    </a:lnTo>
                    <a:lnTo>
                      <a:pt x="54" y="0"/>
                    </a:lnTo>
                    <a:lnTo>
                      <a:pt x="64" y="2"/>
                    </a:lnTo>
                    <a:lnTo>
                      <a:pt x="64" y="2"/>
                    </a:lnTo>
                    <a:lnTo>
                      <a:pt x="56" y="10"/>
                    </a:lnTo>
                    <a:lnTo>
                      <a:pt x="56" y="10"/>
                    </a:lnTo>
                    <a:lnTo>
                      <a:pt x="50" y="8"/>
                    </a:lnTo>
                    <a:lnTo>
                      <a:pt x="44" y="8"/>
                    </a:lnTo>
                    <a:lnTo>
                      <a:pt x="44" y="8"/>
                    </a:lnTo>
                    <a:lnTo>
                      <a:pt x="30" y="10"/>
                    </a:lnTo>
                    <a:lnTo>
                      <a:pt x="30" y="10"/>
                    </a:lnTo>
                    <a:lnTo>
                      <a:pt x="44" y="18"/>
                    </a:lnTo>
                    <a:lnTo>
                      <a:pt x="44" y="18"/>
                    </a:lnTo>
                    <a:lnTo>
                      <a:pt x="56" y="26"/>
                    </a:lnTo>
                    <a:lnTo>
                      <a:pt x="56" y="26"/>
                    </a:lnTo>
                    <a:lnTo>
                      <a:pt x="70" y="20"/>
                    </a:lnTo>
                    <a:lnTo>
                      <a:pt x="70" y="20"/>
                    </a:lnTo>
                    <a:lnTo>
                      <a:pt x="84" y="16"/>
                    </a:lnTo>
                    <a:lnTo>
                      <a:pt x="84" y="16"/>
                    </a:lnTo>
                    <a:lnTo>
                      <a:pt x="94" y="16"/>
                    </a:lnTo>
                    <a:lnTo>
                      <a:pt x="94" y="16"/>
                    </a:lnTo>
                    <a:lnTo>
                      <a:pt x="104" y="20"/>
                    </a:lnTo>
                    <a:lnTo>
                      <a:pt x="104" y="20"/>
                    </a:lnTo>
                    <a:lnTo>
                      <a:pt x="112" y="26"/>
                    </a:lnTo>
                    <a:lnTo>
                      <a:pt x="114" y="30"/>
                    </a:lnTo>
                    <a:lnTo>
                      <a:pt x="114" y="34"/>
                    </a:lnTo>
                    <a:lnTo>
                      <a:pt x="114" y="34"/>
                    </a:lnTo>
                    <a:lnTo>
                      <a:pt x="114" y="38"/>
                    </a:lnTo>
                    <a:lnTo>
                      <a:pt x="112" y="44"/>
                    </a:lnTo>
                    <a:lnTo>
                      <a:pt x="106" y="54"/>
                    </a:lnTo>
                    <a:lnTo>
                      <a:pt x="106" y="54"/>
                    </a:lnTo>
                    <a:lnTo>
                      <a:pt x="116" y="60"/>
                    </a:lnTo>
                    <a:lnTo>
                      <a:pt x="116" y="60"/>
                    </a:lnTo>
                    <a:lnTo>
                      <a:pt x="110" y="66"/>
                    </a:lnTo>
                    <a:lnTo>
                      <a:pt x="110" y="66"/>
                    </a:lnTo>
                    <a:close/>
                    <a:moveTo>
                      <a:pt x="24" y="14"/>
                    </a:moveTo>
                    <a:lnTo>
                      <a:pt x="24" y="14"/>
                    </a:lnTo>
                    <a:lnTo>
                      <a:pt x="24" y="14"/>
                    </a:lnTo>
                    <a:lnTo>
                      <a:pt x="18" y="20"/>
                    </a:lnTo>
                    <a:lnTo>
                      <a:pt x="16" y="24"/>
                    </a:lnTo>
                    <a:lnTo>
                      <a:pt x="16" y="24"/>
                    </a:lnTo>
                    <a:lnTo>
                      <a:pt x="16" y="28"/>
                    </a:lnTo>
                    <a:lnTo>
                      <a:pt x="20" y="32"/>
                    </a:lnTo>
                    <a:lnTo>
                      <a:pt x="20" y="32"/>
                    </a:lnTo>
                    <a:lnTo>
                      <a:pt x="26" y="34"/>
                    </a:lnTo>
                    <a:lnTo>
                      <a:pt x="32" y="34"/>
                    </a:lnTo>
                    <a:lnTo>
                      <a:pt x="32" y="34"/>
                    </a:lnTo>
                    <a:lnTo>
                      <a:pt x="40" y="32"/>
                    </a:lnTo>
                    <a:lnTo>
                      <a:pt x="48" y="30"/>
                    </a:lnTo>
                    <a:lnTo>
                      <a:pt x="48" y="30"/>
                    </a:lnTo>
                    <a:lnTo>
                      <a:pt x="36" y="22"/>
                    </a:lnTo>
                    <a:lnTo>
                      <a:pt x="36" y="22"/>
                    </a:lnTo>
                    <a:lnTo>
                      <a:pt x="24" y="14"/>
                    </a:lnTo>
                    <a:lnTo>
                      <a:pt x="24" y="14"/>
                    </a:lnTo>
                    <a:close/>
                    <a:moveTo>
                      <a:pt x="96" y="48"/>
                    </a:moveTo>
                    <a:lnTo>
                      <a:pt x="96" y="48"/>
                    </a:lnTo>
                    <a:lnTo>
                      <a:pt x="96" y="48"/>
                    </a:lnTo>
                    <a:lnTo>
                      <a:pt x="100" y="42"/>
                    </a:lnTo>
                    <a:lnTo>
                      <a:pt x="102" y="38"/>
                    </a:lnTo>
                    <a:lnTo>
                      <a:pt x="102" y="38"/>
                    </a:lnTo>
                    <a:lnTo>
                      <a:pt x="100" y="32"/>
                    </a:lnTo>
                    <a:lnTo>
                      <a:pt x="94" y="28"/>
                    </a:lnTo>
                    <a:lnTo>
                      <a:pt x="94" y="28"/>
                    </a:lnTo>
                    <a:lnTo>
                      <a:pt x="90" y="26"/>
                    </a:lnTo>
                    <a:lnTo>
                      <a:pt x="84" y="26"/>
                    </a:lnTo>
                    <a:lnTo>
                      <a:pt x="84" y="26"/>
                    </a:lnTo>
                    <a:lnTo>
                      <a:pt x="76" y="28"/>
                    </a:lnTo>
                    <a:lnTo>
                      <a:pt x="66" y="30"/>
                    </a:lnTo>
                    <a:lnTo>
                      <a:pt x="66" y="30"/>
                    </a:lnTo>
                    <a:lnTo>
                      <a:pt x="82" y="40"/>
                    </a:lnTo>
                    <a:lnTo>
                      <a:pt x="82"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9" name="îṩḷíḓe">
                <a:extLst>
                  <a:ext uri="{FF2B5EF4-FFF2-40B4-BE49-F238E27FC236}">
                    <a16:creationId xmlns:a16="http://schemas.microsoft.com/office/drawing/2014/main" id="{8F4C838F-F9A7-45D4-83CA-259F66108037}"/>
                  </a:ext>
                </a:extLst>
              </p:cNvPr>
              <p:cNvSpPr/>
              <p:nvPr/>
            </p:nvSpPr>
            <p:spPr bwMode="auto">
              <a:xfrm>
                <a:off x="7162800" y="4518025"/>
                <a:ext cx="457200" cy="225425"/>
              </a:xfrm>
              <a:custGeom>
                <a:avLst/>
                <a:gdLst>
                  <a:gd name="T0" fmla="*/ 132 w 288"/>
                  <a:gd name="T1" fmla="*/ 6 h 142"/>
                  <a:gd name="T2" fmla="*/ 132 w 288"/>
                  <a:gd name="T3" fmla="*/ 6 h 142"/>
                  <a:gd name="T4" fmla="*/ 104 w 288"/>
                  <a:gd name="T5" fmla="*/ 12 h 142"/>
                  <a:gd name="T6" fmla="*/ 76 w 288"/>
                  <a:gd name="T7" fmla="*/ 22 h 142"/>
                  <a:gd name="T8" fmla="*/ 54 w 288"/>
                  <a:gd name="T9" fmla="*/ 32 h 142"/>
                  <a:gd name="T10" fmla="*/ 34 w 288"/>
                  <a:gd name="T11" fmla="*/ 44 h 142"/>
                  <a:gd name="T12" fmla="*/ 18 w 288"/>
                  <a:gd name="T13" fmla="*/ 58 h 142"/>
                  <a:gd name="T14" fmla="*/ 6 w 288"/>
                  <a:gd name="T15" fmla="*/ 70 h 142"/>
                  <a:gd name="T16" fmla="*/ 4 w 288"/>
                  <a:gd name="T17" fmla="*/ 78 h 142"/>
                  <a:gd name="T18" fmla="*/ 0 w 288"/>
                  <a:gd name="T19" fmla="*/ 84 h 142"/>
                  <a:gd name="T20" fmla="*/ 0 w 288"/>
                  <a:gd name="T21" fmla="*/ 92 h 142"/>
                  <a:gd name="T22" fmla="*/ 0 w 288"/>
                  <a:gd name="T23" fmla="*/ 98 h 142"/>
                  <a:gd name="T24" fmla="*/ 0 w 288"/>
                  <a:gd name="T25" fmla="*/ 98 h 142"/>
                  <a:gd name="T26" fmla="*/ 2 w 288"/>
                  <a:gd name="T27" fmla="*/ 104 h 142"/>
                  <a:gd name="T28" fmla="*/ 6 w 288"/>
                  <a:gd name="T29" fmla="*/ 112 h 142"/>
                  <a:gd name="T30" fmla="*/ 10 w 288"/>
                  <a:gd name="T31" fmla="*/ 116 h 142"/>
                  <a:gd name="T32" fmla="*/ 16 w 288"/>
                  <a:gd name="T33" fmla="*/ 122 h 142"/>
                  <a:gd name="T34" fmla="*/ 32 w 288"/>
                  <a:gd name="T35" fmla="*/ 130 h 142"/>
                  <a:gd name="T36" fmla="*/ 52 w 288"/>
                  <a:gd name="T37" fmla="*/ 136 h 142"/>
                  <a:gd name="T38" fmla="*/ 74 w 288"/>
                  <a:gd name="T39" fmla="*/ 140 h 142"/>
                  <a:gd name="T40" fmla="*/ 100 w 288"/>
                  <a:gd name="T41" fmla="*/ 142 h 142"/>
                  <a:gd name="T42" fmla="*/ 128 w 288"/>
                  <a:gd name="T43" fmla="*/ 142 h 142"/>
                  <a:gd name="T44" fmla="*/ 156 w 288"/>
                  <a:gd name="T45" fmla="*/ 138 h 142"/>
                  <a:gd name="T46" fmla="*/ 156 w 288"/>
                  <a:gd name="T47" fmla="*/ 138 h 142"/>
                  <a:gd name="T48" fmla="*/ 186 w 288"/>
                  <a:gd name="T49" fmla="*/ 130 h 142"/>
                  <a:gd name="T50" fmla="*/ 212 w 288"/>
                  <a:gd name="T51" fmla="*/ 122 h 142"/>
                  <a:gd name="T52" fmla="*/ 234 w 288"/>
                  <a:gd name="T53" fmla="*/ 110 h 142"/>
                  <a:gd name="T54" fmla="*/ 254 w 288"/>
                  <a:gd name="T55" fmla="*/ 98 h 142"/>
                  <a:gd name="T56" fmla="*/ 270 w 288"/>
                  <a:gd name="T57" fmla="*/ 86 h 142"/>
                  <a:gd name="T58" fmla="*/ 282 w 288"/>
                  <a:gd name="T59" fmla="*/ 72 h 142"/>
                  <a:gd name="T60" fmla="*/ 286 w 288"/>
                  <a:gd name="T61" fmla="*/ 66 h 142"/>
                  <a:gd name="T62" fmla="*/ 288 w 288"/>
                  <a:gd name="T63" fmla="*/ 58 h 142"/>
                  <a:gd name="T64" fmla="*/ 288 w 288"/>
                  <a:gd name="T65" fmla="*/ 52 h 142"/>
                  <a:gd name="T66" fmla="*/ 288 w 288"/>
                  <a:gd name="T67" fmla="*/ 44 h 142"/>
                  <a:gd name="T68" fmla="*/ 288 w 288"/>
                  <a:gd name="T69" fmla="*/ 44 h 142"/>
                  <a:gd name="T70" fmla="*/ 286 w 288"/>
                  <a:gd name="T71" fmla="*/ 38 h 142"/>
                  <a:gd name="T72" fmla="*/ 282 w 288"/>
                  <a:gd name="T73" fmla="*/ 32 h 142"/>
                  <a:gd name="T74" fmla="*/ 278 w 288"/>
                  <a:gd name="T75" fmla="*/ 26 h 142"/>
                  <a:gd name="T76" fmla="*/ 272 w 288"/>
                  <a:gd name="T77" fmla="*/ 22 h 142"/>
                  <a:gd name="T78" fmla="*/ 256 w 288"/>
                  <a:gd name="T79" fmla="*/ 12 h 142"/>
                  <a:gd name="T80" fmla="*/ 238 w 288"/>
                  <a:gd name="T81" fmla="*/ 6 h 142"/>
                  <a:gd name="T82" fmla="*/ 214 w 288"/>
                  <a:gd name="T83" fmla="*/ 2 h 142"/>
                  <a:gd name="T84" fmla="*/ 188 w 288"/>
                  <a:gd name="T85" fmla="*/ 0 h 142"/>
                  <a:gd name="T86" fmla="*/ 162 w 288"/>
                  <a:gd name="T87" fmla="*/ 2 h 142"/>
                  <a:gd name="T88" fmla="*/ 132 w 288"/>
                  <a:gd name="T89" fmla="*/ 6 h 142"/>
                  <a:gd name="T90" fmla="*/ 132 w 288"/>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6"/>
                    </a:moveTo>
                    <a:lnTo>
                      <a:pt x="132" y="6"/>
                    </a:lnTo>
                    <a:lnTo>
                      <a:pt x="104" y="12"/>
                    </a:lnTo>
                    <a:lnTo>
                      <a:pt x="76" y="22"/>
                    </a:lnTo>
                    <a:lnTo>
                      <a:pt x="54" y="32"/>
                    </a:lnTo>
                    <a:lnTo>
                      <a:pt x="34" y="44"/>
                    </a:lnTo>
                    <a:lnTo>
                      <a:pt x="18" y="58"/>
                    </a:lnTo>
                    <a:lnTo>
                      <a:pt x="6" y="70"/>
                    </a:lnTo>
                    <a:lnTo>
                      <a:pt x="4" y="78"/>
                    </a:lnTo>
                    <a:lnTo>
                      <a:pt x="0" y="84"/>
                    </a:lnTo>
                    <a:lnTo>
                      <a:pt x="0" y="92"/>
                    </a:lnTo>
                    <a:lnTo>
                      <a:pt x="0" y="98"/>
                    </a:lnTo>
                    <a:lnTo>
                      <a:pt x="0" y="98"/>
                    </a:lnTo>
                    <a:lnTo>
                      <a:pt x="2" y="104"/>
                    </a:lnTo>
                    <a:lnTo>
                      <a:pt x="6" y="112"/>
                    </a:lnTo>
                    <a:lnTo>
                      <a:pt x="10" y="116"/>
                    </a:lnTo>
                    <a:lnTo>
                      <a:pt x="16" y="122"/>
                    </a:lnTo>
                    <a:lnTo>
                      <a:pt x="32" y="130"/>
                    </a:lnTo>
                    <a:lnTo>
                      <a:pt x="52" y="136"/>
                    </a:lnTo>
                    <a:lnTo>
                      <a:pt x="74" y="140"/>
                    </a:lnTo>
                    <a:lnTo>
                      <a:pt x="100" y="142"/>
                    </a:lnTo>
                    <a:lnTo>
                      <a:pt x="128" y="142"/>
                    </a:lnTo>
                    <a:lnTo>
                      <a:pt x="156" y="138"/>
                    </a:lnTo>
                    <a:lnTo>
                      <a:pt x="156" y="138"/>
                    </a:lnTo>
                    <a:lnTo>
                      <a:pt x="186" y="130"/>
                    </a:lnTo>
                    <a:lnTo>
                      <a:pt x="212" y="122"/>
                    </a:lnTo>
                    <a:lnTo>
                      <a:pt x="234" y="110"/>
                    </a:lnTo>
                    <a:lnTo>
                      <a:pt x="254" y="98"/>
                    </a:lnTo>
                    <a:lnTo>
                      <a:pt x="270" y="86"/>
                    </a:lnTo>
                    <a:lnTo>
                      <a:pt x="282" y="72"/>
                    </a:lnTo>
                    <a:lnTo>
                      <a:pt x="286" y="66"/>
                    </a:lnTo>
                    <a:lnTo>
                      <a:pt x="288" y="58"/>
                    </a:lnTo>
                    <a:lnTo>
                      <a:pt x="288" y="52"/>
                    </a:lnTo>
                    <a:lnTo>
                      <a:pt x="288" y="44"/>
                    </a:lnTo>
                    <a:lnTo>
                      <a:pt x="288" y="44"/>
                    </a:lnTo>
                    <a:lnTo>
                      <a:pt x="286" y="38"/>
                    </a:lnTo>
                    <a:lnTo>
                      <a:pt x="282" y="32"/>
                    </a:lnTo>
                    <a:lnTo>
                      <a:pt x="278" y="26"/>
                    </a:lnTo>
                    <a:lnTo>
                      <a:pt x="272" y="22"/>
                    </a:lnTo>
                    <a:lnTo>
                      <a:pt x="256" y="12"/>
                    </a:lnTo>
                    <a:lnTo>
                      <a:pt x="238" y="6"/>
                    </a:lnTo>
                    <a:lnTo>
                      <a:pt x="214" y="2"/>
                    </a:lnTo>
                    <a:lnTo>
                      <a:pt x="188"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0" name="ïsľîdé">
                <a:extLst>
                  <a:ext uri="{FF2B5EF4-FFF2-40B4-BE49-F238E27FC236}">
                    <a16:creationId xmlns:a16="http://schemas.microsoft.com/office/drawing/2014/main" id="{EBF5170C-E8BC-4D21-AF70-28F66F52B3BA}"/>
                  </a:ext>
                </a:extLst>
              </p:cNvPr>
              <p:cNvSpPr/>
              <p:nvPr/>
            </p:nvSpPr>
            <p:spPr bwMode="auto">
              <a:xfrm>
                <a:off x="7191375" y="4537075"/>
                <a:ext cx="400050" cy="168275"/>
              </a:xfrm>
              <a:custGeom>
                <a:avLst/>
                <a:gdLst>
                  <a:gd name="T0" fmla="*/ 116 w 252"/>
                  <a:gd name="T1" fmla="*/ 6 h 106"/>
                  <a:gd name="T2" fmla="*/ 116 w 252"/>
                  <a:gd name="T3" fmla="*/ 6 h 106"/>
                  <a:gd name="T4" fmla="*/ 94 w 252"/>
                  <a:gd name="T5" fmla="*/ 12 h 106"/>
                  <a:gd name="T6" fmla="*/ 70 w 252"/>
                  <a:gd name="T7" fmla="*/ 18 h 106"/>
                  <a:gd name="T8" fmla="*/ 46 w 252"/>
                  <a:gd name="T9" fmla="*/ 28 h 106"/>
                  <a:gd name="T10" fmla="*/ 26 w 252"/>
                  <a:gd name="T11" fmla="*/ 40 h 106"/>
                  <a:gd name="T12" fmla="*/ 26 w 252"/>
                  <a:gd name="T13" fmla="*/ 40 h 106"/>
                  <a:gd name="T14" fmla="*/ 18 w 252"/>
                  <a:gd name="T15" fmla="*/ 48 h 106"/>
                  <a:gd name="T16" fmla="*/ 8 w 252"/>
                  <a:gd name="T17" fmla="*/ 56 h 106"/>
                  <a:gd name="T18" fmla="*/ 2 w 252"/>
                  <a:gd name="T19" fmla="*/ 66 h 106"/>
                  <a:gd name="T20" fmla="*/ 0 w 252"/>
                  <a:gd name="T21" fmla="*/ 72 h 106"/>
                  <a:gd name="T22" fmla="*/ 0 w 252"/>
                  <a:gd name="T23" fmla="*/ 76 h 106"/>
                  <a:gd name="T24" fmla="*/ 0 w 252"/>
                  <a:gd name="T25" fmla="*/ 76 h 106"/>
                  <a:gd name="T26" fmla="*/ 2 w 252"/>
                  <a:gd name="T27" fmla="*/ 82 h 106"/>
                  <a:gd name="T28" fmla="*/ 6 w 252"/>
                  <a:gd name="T29" fmla="*/ 86 h 106"/>
                  <a:gd name="T30" fmla="*/ 16 w 252"/>
                  <a:gd name="T31" fmla="*/ 92 h 106"/>
                  <a:gd name="T32" fmla="*/ 26 w 252"/>
                  <a:gd name="T33" fmla="*/ 98 h 106"/>
                  <a:gd name="T34" fmla="*/ 38 w 252"/>
                  <a:gd name="T35" fmla="*/ 100 h 106"/>
                  <a:gd name="T36" fmla="*/ 38 w 252"/>
                  <a:gd name="T37" fmla="*/ 100 h 106"/>
                  <a:gd name="T38" fmla="*/ 60 w 252"/>
                  <a:gd name="T39" fmla="*/ 104 h 106"/>
                  <a:gd name="T40" fmla="*/ 86 w 252"/>
                  <a:gd name="T41" fmla="*/ 106 h 106"/>
                  <a:gd name="T42" fmla="*/ 110 w 252"/>
                  <a:gd name="T43" fmla="*/ 104 h 106"/>
                  <a:gd name="T44" fmla="*/ 134 w 252"/>
                  <a:gd name="T45" fmla="*/ 100 h 106"/>
                  <a:gd name="T46" fmla="*/ 134 w 252"/>
                  <a:gd name="T47" fmla="*/ 100 h 106"/>
                  <a:gd name="T48" fmla="*/ 158 w 252"/>
                  <a:gd name="T49" fmla="*/ 96 h 106"/>
                  <a:gd name="T50" fmla="*/ 182 w 252"/>
                  <a:gd name="T51" fmla="*/ 88 h 106"/>
                  <a:gd name="T52" fmla="*/ 204 w 252"/>
                  <a:gd name="T53" fmla="*/ 78 h 106"/>
                  <a:gd name="T54" fmla="*/ 226 w 252"/>
                  <a:gd name="T55" fmla="*/ 66 h 106"/>
                  <a:gd name="T56" fmla="*/ 226 w 252"/>
                  <a:gd name="T57" fmla="*/ 66 h 106"/>
                  <a:gd name="T58" fmla="*/ 234 w 252"/>
                  <a:gd name="T59" fmla="*/ 60 h 106"/>
                  <a:gd name="T60" fmla="*/ 244 w 252"/>
                  <a:gd name="T61" fmla="*/ 50 h 106"/>
                  <a:gd name="T62" fmla="*/ 250 w 252"/>
                  <a:gd name="T63" fmla="*/ 40 h 106"/>
                  <a:gd name="T64" fmla="*/ 252 w 252"/>
                  <a:gd name="T65" fmla="*/ 34 h 106"/>
                  <a:gd name="T66" fmla="*/ 252 w 252"/>
                  <a:gd name="T67" fmla="*/ 30 h 106"/>
                  <a:gd name="T68" fmla="*/ 252 w 252"/>
                  <a:gd name="T69" fmla="*/ 30 h 106"/>
                  <a:gd name="T70" fmla="*/ 250 w 252"/>
                  <a:gd name="T71" fmla="*/ 26 h 106"/>
                  <a:gd name="T72" fmla="*/ 246 w 252"/>
                  <a:gd name="T73" fmla="*/ 20 h 106"/>
                  <a:gd name="T74" fmla="*/ 236 w 252"/>
                  <a:gd name="T75" fmla="*/ 14 h 106"/>
                  <a:gd name="T76" fmla="*/ 224 w 252"/>
                  <a:gd name="T77" fmla="*/ 8 h 106"/>
                  <a:gd name="T78" fmla="*/ 214 w 252"/>
                  <a:gd name="T79" fmla="*/ 6 h 106"/>
                  <a:gd name="T80" fmla="*/ 214 w 252"/>
                  <a:gd name="T81" fmla="*/ 6 h 106"/>
                  <a:gd name="T82" fmla="*/ 190 w 252"/>
                  <a:gd name="T83" fmla="*/ 2 h 106"/>
                  <a:gd name="T84" fmla="*/ 166 w 252"/>
                  <a:gd name="T85" fmla="*/ 0 h 106"/>
                  <a:gd name="T86" fmla="*/ 140 w 252"/>
                  <a:gd name="T87" fmla="*/ 2 h 106"/>
                  <a:gd name="T88" fmla="*/ 116 w 252"/>
                  <a:gd name="T89" fmla="*/ 6 h 106"/>
                  <a:gd name="T90" fmla="*/ 116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6" y="6"/>
                    </a:moveTo>
                    <a:lnTo>
                      <a:pt x="116" y="6"/>
                    </a:lnTo>
                    <a:lnTo>
                      <a:pt x="94" y="12"/>
                    </a:lnTo>
                    <a:lnTo>
                      <a:pt x="70" y="18"/>
                    </a:lnTo>
                    <a:lnTo>
                      <a:pt x="46" y="28"/>
                    </a:lnTo>
                    <a:lnTo>
                      <a:pt x="26" y="40"/>
                    </a:lnTo>
                    <a:lnTo>
                      <a:pt x="26" y="40"/>
                    </a:lnTo>
                    <a:lnTo>
                      <a:pt x="18" y="48"/>
                    </a:lnTo>
                    <a:lnTo>
                      <a:pt x="8" y="56"/>
                    </a:lnTo>
                    <a:lnTo>
                      <a:pt x="2" y="66"/>
                    </a:lnTo>
                    <a:lnTo>
                      <a:pt x="0" y="72"/>
                    </a:lnTo>
                    <a:lnTo>
                      <a:pt x="0" y="76"/>
                    </a:lnTo>
                    <a:lnTo>
                      <a:pt x="0" y="76"/>
                    </a:lnTo>
                    <a:lnTo>
                      <a:pt x="2" y="82"/>
                    </a:lnTo>
                    <a:lnTo>
                      <a:pt x="6" y="86"/>
                    </a:lnTo>
                    <a:lnTo>
                      <a:pt x="16" y="92"/>
                    </a:lnTo>
                    <a:lnTo>
                      <a:pt x="26" y="98"/>
                    </a:lnTo>
                    <a:lnTo>
                      <a:pt x="38" y="100"/>
                    </a:lnTo>
                    <a:lnTo>
                      <a:pt x="38" y="100"/>
                    </a:lnTo>
                    <a:lnTo>
                      <a:pt x="60" y="104"/>
                    </a:lnTo>
                    <a:lnTo>
                      <a:pt x="86" y="106"/>
                    </a:lnTo>
                    <a:lnTo>
                      <a:pt x="110" y="104"/>
                    </a:lnTo>
                    <a:lnTo>
                      <a:pt x="134" y="100"/>
                    </a:lnTo>
                    <a:lnTo>
                      <a:pt x="134" y="100"/>
                    </a:lnTo>
                    <a:lnTo>
                      <a:pt x="158" y="96"/>
                    </a:lnTo>
                    <a:lnTo>
                      <a:pt x="182" y="88"/>
                    </a:lnTo>
                    <a:lnTo>
                      <a:pt x="204" y="78"/>
                    </a:lnTo>
                    <a:lnTo>
                      <a:pt x="226" y="66"/>
                    </a:lnTo>
                    <a:lnTo>
                      <a:pt x="226" y="66"/>
                    </a:lnTo>
                    <a:lnTo>
                      <a:pt x="234" y="60"/>
                    </a:lnTo>
                    <a:lnTo>
                      <a:pt x="244" y="50"/>
                    </a:lnTo>
                    <a:lnTo>
                      <a:pt x="250" y="40"/>
                    </a:lnTo>
                    <a:lnTo>
                      <a:pt x="252" y="34"/>
                    </a:lnTo>
                    <a:lnTo>
                      <a:pt x="252" y="30"/>
                    </a:lnTo>
                    <a:lnTo>
                      <a:pt x="252" y="30"/>
                    </a:lnTo>
                    <a:lnTo>
                      <a:pt x="250" y="26"/>
                    </a:lnTo>
                    <a:lnTo>
                      <a:pt x="246" y="20"/>
                    </a:lnTo>
                    <a:lnTo>
                      <a:pt x="236" y="14"/>
                    </a:lnTo>
                    <a:lnTo>
                      <a:pt x="224" y="8"/>
                    </a:lnTo>
                    <a:lnTo>
                      <a:pt x="214" y="6"/>
                    </a:lnTo>
                    <a:lnTo>
                      <a:pt x="214" y="6"/>
                    </a:lnTo>
                    <a:lnTo>
                      <a:pt x="190" y="2"/>
                    </a:lnTo>
                    <a:lnTo>
                      <a:pt x="166" y="0"/>
                    </a:lnTo>
                    <a:lnTo>
                      <a:pt x="140" y="2"/>
                    </a:lnTo>
                    <a:lnTo>
                      <a:pt x="116" y="6"/>
                    </a:lnTo>
                    <a:lnTo>
                      <a:pt x="116"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1" name="ïṩľîḋê">
                <a:extLst>
                  <a:ext uri="{FF2B5EF4-FFF2-40B4-BE49-F238E27FC236}">
                    <a16:creationId xmlns:a16="http://schemas.microsoft.com/office/drawing/2014/main" id="{83910BF0-8CD8-4859-9257-3468D9050D79}"/>
                  </a:ext>
                </a:extLst>
              </p:cNvPr>
              <p:cNvSpPr/>
              <p:nvPr/>
            </p:nvSpPr>
            <p:spPr bwMode="auto">
              <a:xfrm>
                <a:off x="7162800" y="4594225"/>
                <a:ext cx="469900" cy="190500"/>
              </a:xfrm>
              <a:custGeom>
                <a:avLst/>
                <a:gdLst>
                  <a:gd name="T0" fmla="*/ 268 w 296"/>
                  <a:gd name="T1" fmla="*/ 32 h 120"/>
                  <a:gd name="T2" fmla="*/ 244 w 296"/>
                  <a:gd name="T3" fmla="*/ 50 h 120"/>
                  <a:gd name="T4" fmla="*/ 218 w 296"/>
                  <a:gd name="T5" fmla="*/ 62 h 120"/>
                  <a:gd name="T6" fmla="*/ 194 w 296"/>
                  <a:gd name="T7" fmla="*/ 72 h 120"/>
                  <a:gd name="T8" fmla="*/ 168 w 296"/>
                  <a:gd name="T9" fmla="*/ 78 h 120"/>
                  <a:gd name="T10" fmla="*/ 156 w 296"/>
                  <a:gd name="T11" fmla="*/ 82 h 120"/>
                  <a:gd name="T12" fmla="*/ 142 w 296"/>
                  <a:gd name="T13" fmla="*/ 84 h 120"/>
                  <a:gd name="T14" fmla="*/ 114 w 296"/>
                  <a:gd name="T15" fmla="*/ 86 h 120"/>
                  <a:gd name="T16" fmla="*/ 88 w 296"/>
                  <a:gd name="T17" fmla="*/ 86 h 120"/>
                  <a:gd name="T18" fmla="*/ 60 w 296"/>
                  <a:gd name="T19" fmla="*/ 84 h 120"/>
                  <a:gd name="T20" fmla="*/ 46 w 296"/>
                  <a:gd name="T21" fmla="*/ 80 h 120"/>
                  <a:gd name="T22" fmla="*/ 32 w 296"/>
                  <a:gd name="T23" fmla="*/ 76 h 120"/>
                  <a:gd name="T24" fmla="*/ 12 w 296"/>
                  <a:gd name="T25" fmla="*/ 66 h 120"/>
                  <a:gd name="T26" fmla="*/ 0 w 296"/>
                  <a:gd name="T27" fmla="*/ 54 h 120"/>
                  <a:gd name="T28" fmla="*/ 8 w 296"/>
                  <a:gd name="T29" fmla="*/ 88 h 120"/>
                  <a:gd name="T30" fmla="*/ 12 w 296"/>
                  <a:gd name="T31" fmla="*/ 94 h 120"/>
                  <a:gd name="T32" fmla="*/ 28 w 296"/>
                  <a:gd name="T33" fmla="*/ 106 h 120"/>
                  <a:gd name="T34" fmla="*/ 38 w 296"/>
                  <a:gd name="T35" fmla="*/ 110 h 120"/>
                  <a:gd name="T36" fmla="*/ 66 w 296"/>
                  <a:gd name="T37" fmla="*/ 118 h 120"/>
                  <a:gd name="T38" fmla="*/ 94 w 296"/>
                  <a:gd name="T39" fmla="*/ 120 h 120"/>
                  <a:gd name="T40" fmla="*/ 122 w 296"/>
                  <a:gd name="T41" fmla="*/ 120 h 120"/>
                  <a:gd name="T42" fmla="*/ 148 w 296"/>
                  <a:gd name="T43" fmla="*/ 118 h 120"/>
                  <a:gd name="T44" fmla="*/ 162 w 296"/>
                  <a:gd name="T45" fmla="*/ 116 h 120"/>
                  <a:gd name="T46" fmla="*/ 174 w 296"/>
                  <a:gd name="T47" fmla="*/ 114 h 120"/>
                  <a:gd name="T48" fmla="*/ 200 w 296"/>
                  <a:gd name="T49" fmla="*/ 106 h 120"/>
                  <a:gd name="T50" fmla="*/ 226 w 296"/>
                  <a:gd name="T51" fmla="*/ 96 h 120"/>
                  <a:gd name="T52" fmla="*/ 250 w 296"/>
                  <a:gd name="T53" fmla="*/ 84 h 120"/>
                  <a:gd name="T54" fmla="*/ 262 w 296"/>
                  <a:gd name="T55" fmla="*/ 74 h 120"/>
                  <a:gd name="T56" fmla="*/ 274 w 296"/>
                  <a:gd name="T57" fmla="*/ 66 h 120"/>
                  <a:gd name="T58" fmla="*/ 288 w 296"/>
                  <a:gd name="T59" fmla="*/ 50 h 120"/>
                  <a:gd name="T60" fmla="*/ 296 w 296"/>
                  <a:gd name="T61" fmla="*/ 34 h 120"/>
                  <a:gd name="T62" fmla="*/ 288 w 296"/>
                  <a:gd name="T63" fmla="*/ 0 h 120"/>
                  <a:gd name="T64" fmla="*/ 286 w 296"/>
                  <a:gd name="T65" fmla="*/ 8 h 120"/>
                  <a:gd name="T66" fmla="*/ 276 w 296"/>
                  <a:gd name="T67" fmla="*/ 24 h 120"/>
                  <a:gd name="T68" fmla="*/ 268 w 296"/>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6" h="120">
                    <a:moveTo>
                      <a:pt x="268" y="32"/>
                    </a:moveTo>
                    <a:lnTo>
                      <a:pt x="268" y="32"/>
                    </a:lnTo>
                    <a:lnTo>
                      <a:pt x="256" y="42"/>
                    </a:lnTo>
                    <a:lnTo>
                      <a:pt x="244" y="50"/>
                    </a:lnTo>
                    <a:lnTo>
                      <a:pt x="244" y="50"/>
                    </a:lnTo>
                    <a:lnTo>
                      <a:pt x="218" y="62"/>
                    </a:lnTo>
                    <a:lnTo>
                      <a:pt x="218" y="62"/>
                    </a:lnTo>
                    <a:lnTo>
                      <a:pt x="194" y="72"/>
                    </a:lnTo>
                    <a:lnTo>
                      <a:pt x="194" y="72"/>
                    </a:lnTo>
                    <a:lnTo>
                      <a:pt x="168" y="78"/>
                    </a:lnTo>
                    <a:lnTo>
                      <a:pt x="168" y="78"/>
                    </a:lnTo>
                    <a:lnTo>
                      <a:pt x="156" y="82"/>
                    </a:lnTo>
                    <a:lnTo>
                      <a:pt x="156" y="82"/>
                    </a:lnTo>
                    <a:lnTo>
                      <a:pt x="142" y="84"/>
                    </a:lnTo>
                    <a:lnTo>
                      <a:pt x="142" y="84"/>
                    </a:lnTo>
                    <a:lnTo>
                      <a:pt x="114" y="86"/>
                    </a:lnTo>
                    <a:lnTo>
                      <a:pt x="114" y="86"/>
                    </a:lnTo>
                    <a:lnTo>
                      <a:pt x="88" y="86"/>
                    </a:lnTo>
                    <a:lnTo>
                      <a:pt x="88" y="86"/>
                    </a:lnTo>
                    <a:lnTo>
                      <a:pt x="60" y="84"/>
                    </a:lnTo>
                    <a:lnTo>
                      <a:pt x="60" y="84"/>
                    </a:lnTo>
                    <a:lnTo>
                      <a:pt x="46" y="80"/>
                    </a:lnTo>
                    <a:lnTo>
                      <a:pt x="32" y="76"/>
                    </a:lnTo>
                    <a:lnTo>
                      <a:pt x="32" y="76"/>
                    </a:lnTo>
                    <a:lnTo>
                      <a:pt x="22" y="72"/>
                    </a:lnTo>
                    <a:lnTo>
                      <a:pt x="12" y="66"/>
                    </a:lnTo>
                    <a:lnTo>
                      <a:pt x="6" y="60"/>
                    </a:lnTo>
                    <a:lnTo>
                      <a:pt x="0" y="54"/>
                    </a:lnTo>
                    <a:lnTo>
                      <a:pt x="0" y="54"/>
                    </a:lnTo>
                    <a:lnTo>
                      <a:pt x="8" y="88"/>
                    </a:lnTo>
                    <a:lnTo>
                      <a:pt x="8" y="88"/>
                    </a:lnTo>
                    <a:lnTo>
                      <a:pt x="12" y="94"/>
                    </a:lnTo>
                    <a:lnTo>
                      <a:pt x="20" y="100"/>
                    </a:lnTo>
                    <a:lnTo>
                      <a:pt x="28" y="106"/>
                    </a:lnTo>
                    <a:lnTo>
                      <a:pt x="38" y="110"/>
                    </a:lnTo>
                    <a:lnTo>
                      <a:pt x="38" y="110"/>
                    </a:lnTo>
                    <a:lnTo>
                      <a:pt x="52" y="114"/>
                    </a:lnTo>
                    <a:lnTo>
                      <a:pt x="66" y="118"/>
                    </a:lnTo>
                    <a:lnTo>
                      <a:pt x="66" y="118"/>
                    </a:lnTo>
                    <a:lnTo>
                      <a:pt x="94" y="120"/>
                    </a:lnTo>
                    <a:lnTo>
                      <a:pt x="94" y="120"/>
                    </a:lnTo>
                    <a:lnTo>
                      <a:pt x="122" y="120"/>
                    </a:lnTo>
                    <a:lnTo>
                      <a:pt x="122" y="120"/>
                    </a:lnTo>
                    <a:lnTo>
                      <a:pt x="148" y="118"/>
                    </a:lnTo>
                    <a:lnTo>
                      <a:pt x="148" y="118"/>
                    </a:lnTo>
                    <a:lnTo>
                      <a:pt x="162" y="116"/>
                    </a:lnTo>
                    <a:lnTo>
                      <a:pt x="162" y="116"/>
                    </a:lnTo>
                    <a:lnTo>
                      <a:pt x="174" y="114"/>
                    </a:lnTo>
                    <a:lnTo>
                      <a:pt x="174" y="114"/>
                    </a:lnTo>
                    <a:lnTo>
                      <a:pt x="200" y="106"/>
                    </a:lnTo>
                    <a:lnTo>
                      <a:pt x="200" y="106"/>
                    </a:lnTo>
                    <a:lnTo>
                      <a:pt x="226" y="96"/>
                    </a:lnTo>
                    <a:lnTo>
                      <a:pt x="226" y="96"/>
                    </a:lnTo>
                    <a:lnTo>
                      <a:pt x="250" y="84"/>
                    </a:lnTo>
                    <a:lnTo>
                      <a:pt x="250" y="84"/>
                    </a:lnTo>
                    <a:lnTo>
                      <a:pt x="262" y="74"/>
                    </a:lnTo>
                    <a:lnTo>
                      <a:pt x="274" y="66"/>
                    </a:lnTo>
                    <a:lnTo>
                      <a:pt x="274" y="66"/>
                    </a:lnTo>
                    <a:lnTo>
                      <a:pt x="282" y="58"/>
                    </a:lnTo>
                    <a:lnTo>
                      <a:pt x="288" y="50"/>
                    </a:lnTo>
                    <a:lnTo>
                      <a:pt x="292" y="42"/>
                    </a:lnTo>
                    <a:lnTo>
                      <a:pt x="296" y="34"/>
                    </a:lnTo>
                    <a:lnTo>
                      <a:pt x="296" y="34"/>
                    </a:lnTo>
                    <a:lnTo>
                      <a:pt x="288" y="0"/>
                    </a:lnTo>
                    <a:lnTo>
                      <a:pt x="288" y="0"/>
                    </a:lnTo>
                    <a:lnTo>
                      <a:pt x="286" y="8"/>
                    </a:lnTo>
                    <a:lnTo>
                      <a:pt x="282" y="16"/>
                    </a:lnTo>
                    <a:lnTo>
                      <a:pt x="276" y="24"/>
                    </a:lnTo>
                    <a:lnTo>
                      <a:pt x="268" y="32"/>
                    </a:lnTo>
                    <a:lnTo>
                      <a:pt x="268"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2" name="íŝlíḋe">
                <a:extLst>
                  <a:ext uri="{FF2B5EF4-FFF2-40B4-BE49-F238E27FC236}">
                    <a16:creationId xmlns:a16="http://schemas.microsoft.com/office/drawing/2014/main" id="{8EB8F762-887E-4106-9F12-1614056F8CDC}"/>
                  </a:ext>
                </a:extLst>
              </p:cNvPr>
              <p:cNvSpPr/>
              <p:nvPr/>
            </p:nvSpPr>
            <p:spPr bwMode="auto">
              <a:xfrm>
                <a:off x="7292975" y="4559300"/>
                <a:ext cx="180975" cy="114300"/>
              </a:xfrm>
              <a:custGeom>
                <a:avLst/>
                <a:gdLst>
                  <a:gd name="T0" fmla="*/ 108 w 114"/>
                  <a:gd name="T1" fmla="*/ 66 h 72"/>
                  <a:gd name="T2" fmla="*/ 98 w 114"/>
                  <a:gd name="T3" fmla="*/ 60 h 72"/>
                  <a:gd name="T4" fmla="*/ 80 w 114"/>
                  <a:gd name="T5" fmla="*/ 70 h 72"/>
                  <a:gd name="T6" fmla="*/ 72 w 114"/>
                  <a:gd name="T7" fmla="*/ 72 h 72"/>
                  <a:gd name="T8" fmla="*/ 62 w 114"/>
                  <a:gd name="T9" fmla="*/ 72 h 72"/>
                  <a:gd name="T10" fmla="*/ 42 w 114"/>
                  <a:gd name="T11" fmla="*/ 68 h 72"/>
                  <a:gd name="T12" fmla="*/ 54 w 114"/>
                  <a:gd name="T13" fmla="*/ 56 h 72"/>
                  <a:gd name="T14" fmla="*/ 62 w 114"/>
                  <a:gd name="T15" fmla="*/ 60 h 72"/>
                  <a:gd name="T16" fmla="*/ 70 w 114"/>
                  <a:gd name="T17" fmla="*/ 60 h 72"/>
                  <a:gd name="T18" fmla="*/ 88 w 114"/>
                  <a:gd name="T19" fmla="*/ 54 h 72"/>
                  <a:gd name="T20" fmla="*/ 72 w 114"/>
                  <a:gd name="T21" fmla="*/ 44 h 72"/>
                  <a:gd name="T22" fmla="*/ 58 w 114"/>
                  <a:gd name="T23" fmla="*/ 36 h 72"/>
                  <a:gd name="T24" fmla="*/ 36 w 114"/>
                  <a:gd name="T25" fmla="*/ 44 h 72"/>
                  <a:gd name="T26" fmla="*/ 28 w 114"/>
                  <a:gd name="T27" fmla="*/ 46 h 72"/>
                  <a:gd name="T28" fmla="*/ 20 w 114"/>
                  <a:gd name="T29" fmla="*/ 46 h 72"/>
                  <a:gd name="T30" fmla="*/ 6 w 114"/>
                  <a:gd name="T31" fmla="*/ 42 h 72"/>
                  <a:gd name="T32" fmla="*/ 2 w 114"/>
                  <a:gd name="T33" fmla="*/ 38 h 72"/>
                  <a:gd name="T34" fmla="*/ 0 w 114"/>
                  <a:gd name="T35" fmla="*/ 30 h 72"/>
                  <a:gd name="T36" fmla="*/ 0 w 114"/>
                  <a:gd name="T37" fmla="*/ 26 h 72"/>
                  <a:gd name="T38" fmla="*/ 14 w 114"/>
                  <a:gd name="T39" fmla="*/ 10 h 72"/>
                  <a:gd name="T40" fmla="*/ 10 w 114"/>
                  <a:gd name="T41" fmla="*/ 8 h 72"/>
                  <a:gd name="T42" fmla="*/ 18 w 114"/>
                  <a:gd name="T43" fmla="*/ 4 h 72"/>
                  <a:gd name="T44" fmla="*/ 22 w 114"/>
                  <a:gd name="T45" fmla="*/ 6 h 72"/>
                  <a:gd name="T46" fmla="*/ 32 w 114"/>
                  <a:gd name="T47" fmla="*/ 2 h 72"/>
                  <a:gd name="T48" fmla="*/ 42 w 114"/>
                  <a:gd name="T49" fmla="*/ 0 h 72"/>
                  <a:gd name="T50" fmla="*/ 64 w 114"/>
                  <a:gd name="T51" fmla="*/ 2 h 72"/>
                  <a:gd name="T52" fmla="*/ 54 w 114"/>
                  <a:gd name="T53" fmla="*/ 10 h 72"/>
                  <a:gd name="T54" fmla="*/ 48 w 114"/>
                  <a:gd name="T55" fmla="*/ 8 h 72"/>
                  <a:gd name="T56" fmla="*/ 42 w 114"/>
                  <a:gd name="T57" fmla="*/ 8 h 72"/>
                  <a:gd name="T58" fmla="*/ 30 w 114"/>
                  <a:gd name="T59" fmla="*/ 12 h 72"/>
                  <a:gd name="T60" fmla="*/ 42 w 114"/>
                  <a:gd name="T61" fmla="*/ 18 h 72"/>
                  <a:gd name="T62" fmla="*/ 56 w 114"/>
                  <a:gd name="T63" fmla="*/ 26 h 72"/>
                  <a:gd name="T64" fmla="*/ 70 w 114"/>
                  <a:gd name="T65" fmla="*/ 20 h 72"/>
                  <a:gd name="T66" fmla="*/ 82 w 114"/>
                  <a:gd name="T67" fmla="*/ 18 h 72"/>
                  <a:gd name="T68" fmla="*/ 94 w 114"/>
                  <a:gd name="T69" fmla="*/ 18 h 72"/>
                  <a:gd name="T70" fmla="*/ 102 w 114"/>
                  <a:gd name="T71" fmla="*/ 20 h 72"/>
                  <a:gd name="T72" fmla="*/ 112 w 114"/>
                  <a:gd name="T73" fmla="*/ 30 h 72"/>
                  <a:gd name="T74" fmla="*/ 114 w 114"/>
                  <a:gd name="T75" fmla="*/ 36 h 72"/>
                  <a:gd name="T76" fmla="*/ 112 w 114"/>
                  <a:gd name="T77" fmla="*/ 44 h 72"/>
                  <a:gd name="T78" fmla="*/ 104 w 114"/>
                  <a:gd name="T79" fmla="*/ 54 h 72"/>
                  <a:gd name="T80" fmla="*/ 114 w 114"/>
                  <a:gd name="T81" fmla="*/ 60 h 72"/>
                  <a:gd name="T82" fmla="*/ 108 w 114"/>
                  <a:gd name="T83" fmla="*/ 66 h 72"/>
                  <a:gd name="T84" fmla="*/ 22 w 114"/>
                  <a:gd name="T85" fmla="*/ 16 h 72"/>
                  <a:gd name="T86" fmla="*/ 18 w 114"/>
                  <a:gd name="T87" fmla="*/ 20 h 72"/>
                  <a:gd name="T88" fmla="*/ 14 w 114"/>
                  <a:gd name="T89" fmla="*/ 24 h 72"/>
                  <a:gd name="T90" fmla="*/ 18 w 114"/>
                  <a:gd name="T91" fmla="*/ 32 h 72"/>
                  <a:gd name="T92" fmla="*/ 24 w 114"/>
                  <a:gd name="T93" fmla="*/ 34 h 72"/>
                  <a:gd name="T94" fmla="*/ 30 w 114"/>
                  <a:gd name="T95" fmla="*/ 34 h 72"/>
                  <a:gd name="T96" fmla="*/ 48 w 114"/>
                  <a:gd name="T97" fmla="*/ 30 h 72"/>
                  <a:gd name="T98" fmla="*/ 34 w 114"/>
                  <a:gd name="T99" fmla="*/ 22 h 72"/>
                  <a:gd name="T100" fmla="*/ 22 w 114"/>
                  <a:gd name="T101" fmla="*/ 16 h 72"/>
                  <a:gd name="T102" fmla="*/ 96 w 114"/>
                  <a:gd name="T103" fmla="*/ 48 h 72"/>
                  <a:gd name="T104" fmla="*/ 96 w 114"/>
                  <a:gd name="T105" fmla="*/ 48 h 72"/>
                  <a:gd name="T106" fmla="*/ 100 w 114"/>
                  <a:gd name="T107" fmla="*/ 38 h 72"/>
                  <a:gd name="T108" fmla="*/ 98 w 114"/>
                  <a:gd name="T109" fmla="*/ 32 h 72"/>
                  <a:gd name="T110" fmla="*/ 94 w 114"/>
                  <a:gd name="T111" fmla="*/ 28 h 72"/>
                  <a:gd name="T112" fmla="*/ 82 w 114"/>
                  <a:gd name="T113" fmla="*/ 26 h 72"/>
                  <a:gd name="T114" fmla="*/ 76 w 114"/>
                  <a:gd name="T115" fmla="*/ 28 h 72"/>
                  <a:gd name="T116" fmla="*/ 66 w 114"/>
                  <a:gd name="T117" fmla="*/ 32 h 72"/>
                  <a:gd name="T118" fmla="*/ 80 w 114"/>
                  <a:gd name="T119" fmla="*/ 40 h 72"/>
                  <a:gd name="T120" fmla="*/ 96 w 114"/>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 h="72">
                    <a:moveTo>
                      <a:pt x="108" y="66"/>
                    </a:moveTo>
                    <a:lnTo>
                      <a:pt x="108" y="66"/>
                    </a:lnTo>
                    <a:lnTo>
                      <a:pt x="98" y="60"/>
                    </a:lnTo>
                    <a:lnTo>
                      <a:pt x="98" y="60"/>
                    </a:lnTo>
                    <a:lnTo>
                      <a:pt x="88" y="66"/>
                    </a:lnTo>
                    <a:lnTo>
                      <a:pt x="80" y="70"/>
                    </a:lnTo>
                    <a:lnTo>
                      <a:pt x="80" y="70"/>
                    </a:lnTo>
                    <a:lnTo>
                      <a:pt x="72" y="72"/>
                    </a:lnTo>
                    <a:lnTo>
                      <a:pt x="62" y="72"/>
                    </a:lnTo>
                    <a:lnTo>
                      <a:pt x="62" y="72"/>
                    </a:lnTo>
                    <a:lnTo>
                      <a:pt x="52" y="72"/>
                    </a:lnTo>
                    <a:lnTo>
                      <a:pt x="42" y="68"/>
                    </a:lnTo>
                    <a:lnTo>
                      <a:pt x="42" y="68"/>
                    </a:lnTo>
                    <a:lnTo>
                      <a:pt x="54" y="56"/>
                    </a:lnTo>
                    <a:lnTo>
                      <a:pt x="54" y="56"/>
                    </a:lnTo>
                    <a:lnTo>
                      <a:pt x="62" y="60"/>
                    </a:lnTo>
                    <a:lnTo>
                      <a:pt x="70" y="60"/>
                    </a:lnTo>
                    <a:lnTo>
                      <a:pt x="70" y="60"/>
                    </a:lnTo>
                    <a:lnTo>
                      <a:pt x="80" y="58"/>
                    </a:lnTo>
                    <a:lnTo>
                      <a:pt x="88" y="54"/>
                    </a:lnTo>
                    <a:lnTo>
                      <a:pt x="88" y="54"/>
                    </a:lnTo>
                    <a:lnTo>
                      <a:pt x="72" y="44"/>
                    </a:lnTo>
                    <a:lnTo>
                      <a:pt x="72" y="44"/>
                    </a:lnTo>
                    <a:lnTo>
                      <a:pt x="58" y="36"/>
                    </a:lnTo>
                    <a:lnTo>
                      <a:pt x="58" y="36"/>
                    </a:lnTo>
                    <a:lnTo>
                      <a:pt x="36" y="44"/>
                    </a:lnTo>
                    <a:lnTo>
                      <a:pt x="36" y="44"/>
                    </a:lnTo>
                    <a:lnTo>
                      <a:pt x="28" y="46"/>
                    </a:lnTo>
                    <a:lnTo>
                      <a:pt x="20" y="46"/>
                    </a:lnTo>
                    <a:lnTo>
                      <a:pt x="20" y="46"/>
                    </a:lnTo>
                    <a:lnTo>
                      <a:pt x="12" y="44"/>
                    </a:lnTo>
                    <a:lnTo>
                      <a:pt x="6" y="42"/>
                    </a:lnTo>
                    <a:lnTo>
                      <a:pt x="6" y="42"/>
                    </a:lnTo>
                    <a:lnTo>
                      <a:pt x="2" y="38"/>
                    </a:lnTo>
                    <a:lnTo>
                      <a:pt x="0" y="34"/>
                    </a:lnTo>
                    <a:lnTo>
                      <a:pt x="0" y="30"/>
                    </a:lnTo>
                    <a:lnTo>
                      <a:pt x="0" y="26"/>
                    </a:lnTo>
                    <a:lnTo>
                      <a:pt x="0" y="26"/>
                    </a:lnTo>
                    <a:lnTo>
                      <a:pt x="6" y="18"/>
                    </a:lnTo>
                    <a:lnTo>
                      <a:pt x="14" y="10"/>
                    </a:lnTo>
                    <a:lnTo>
                      <a:pt x="14" y="10"/>
                    </a:lnTo>
                    <a:lnTo>
                      <a:pt x="10" y="8"/>
                    </a:lnTo>
                    <a:lnTo>
                      <a:pt x="10" y="8"/>
                    </a:lnTo>
                    <a:lnTo>
                      <a:pt x="18" y="4"/>
                    </a:lnTo>
                    <a:lnTo>
                      <a:pt x="18" y="4"/>
                    </a:lnTo>
                    <a:lnTo>
                      <a:pt x="22" y="6"/>
                    </a:lnTo>
                    <a:lnTo>
                      <a:pt x="22" y="6"/>
                    </a:lnTo>
                    <a:lnTo>
                      <a:pt x="32" y="2"/>
                    </a:lnTo>
                    <a:lnTo>
                      <a:pt x="42" y="0"/>
                    </a:lnTo>
                    <a:lnTo>
                      <a:pt x="42" y="0"/>
                    </a:lnTo>
                    <a:lnTo>
                      <a:pt x="54" y="0"/>
                    </a:lnTo>
                    <a:lnTo>
                      <a:pt x="64" y="2"/>
                    </a:lnTo>
                    <a:lnTo>
                      <a:pt x="64" y="2"/>
                    </a:lnTo>
                    <a:lnTo>
                      <a:pt x="54" y="10"/>
                    </a:lnTo>
                    <a:lnTo>
                      <a:pt x="54" y="10"/>
                    </a:lnTo>
                    <a:lnTo>
                      <a:pt x="48" y="8"/>
                    </a:lnTo>
                    <a:lnTo>
                      <a:pt x="42" y="8"/>
                    </a:lnTo>
                    <a:lnTo>
                      <a:pt x="42" y="8"/>
                    </a:lnTo>
                    <a:lnTo>
                      <a:pt x="30" y="12"/>
                    </a:lnTo>
                    <a:lnTo>
                      <a:pt x="30" y="12"/>
                    </a:lnTo>
                    <a:lnTo>
                      <a:pt x="42" y="18"/>
                    </a:lnTo>
                    <a:lnTo>
                      <a:pt x="42" y="18"/>
                    </a:lnTo>
                    <a:lnTo>
                      <a:pt x="56" y="26"/>
                    </a:lnTo>
                    <a:lnTo>
                      <a:pt x="56" y="26"/>
                    </a:lnTo>
                    <a:lnTo>
                      <a:pt x="70" y="20"/>
                    </a:lnTo>
                    <a:lnTo>
                      <a:pt x="70" y="20"/>
                    </a:lnTo>
                    <a:lnTo>
                      <a:pt x="82" y="18"/>
                    </a:lnTo>
                    <a:lnTo>
                      <a:pt x="82" y="18"/>
                    </a:lnTo>
                    <a:lnTo>
                      <a:pt x="94" y="18"/>
                    </a:lnTo>
                    <a:lnTo>
                      <a:pt x="94" y="18"/>
                    </a:lnTo>
                    <a:lnTo>
                      <a:pt x="102" y="20"/>
                    </a:lnTo>
                    <a:lnTo>
                      <a:pt x="102" y="20"/>
                    </a:lnTo>
                    <a:lnTo>
                      <a:pt x="110" y="28"/>
                    </a:lnTo>
                    <a:lnTo>
                      <a:pt x="112" y="30"/>
                    </a:lnTo>
                    <a:lnTo>
                      <a:pt x="114" y="36"/>
                    </a:lnTo>
                    <a:lnTo>
                      <a:pt x="114" y="36"/>
                    </a:lnTo>
                    <a:lnTo>
                      <a:pt x="114" y="40"/>
                    </a:lnTo>
                    <a:lnTo>
                      <a:pt x="112" y="44"/>
                    </a:lnTo>
                    <a:lnTo>
                      <a:pt x="104" y="54"/>
                    </a:lnTo>
                    <a:lnTo>
                      <a:pt x="104" y="54"/>
                    </a:lnTo>
                    <a:lnTo>
                      <a:pt x="114" y="60"/>
                    </a:lnTo>
                    <a:lnTo>
                      <a:pt x="114" y="60"/>
                    </a:lnTo>
                    <a:lnTo>
                      <a:pt x="108" y="66"/>
                    </a:lnTo>
                    <a:lnTo>
                      <a:pt x="108" y="66"/>
                    </a:lnTo>
                    <a:close/>
                    <a:moveTo>
                      <a:pt x="22" y="16"/>
                    </a:moveTo>
                    <a:lnTo>
                      <a:pt x="22" y="16"/>
                    </a:lnTo>
                    <a:lnTo>
                      <a:pt x="22" y="16"/>
                    </a:lnTo>
                    <a:lnTo>
                      <a:pt x="18" y="20"/>
                    </a:lnTo>
                    <a:lnTo>
                      <a:pt x="14" y="24"/>
                    </a:lnTo>
                    <a:lnTo>
                      <a:pt x="14" y="24"/>
                    </a:lnTo>
                    <a:lnTo>
                      <a:pt x="16" y="28"/>
                    </a:lnTo>
                    <a:lnTo>
                      <a:pt x="18" y="32"/>
                    </a:lnTo>
                    <a:lnTo>
                      <a:pt x="18" y="32"/>
                    </a:lnTo>
                    <a:lnTo>
                      <a:pt x="24" y="34"/>
                    </a:lnTo>
                    <a:lnTo>
                      <a:pt x="30" y="34"/>
                    </a:lnTo>
                    <a:lnTo>
                      <a:pt x="30" y="34"/>
                    </a:lnTo>
                    <a:lnTo>
                      <a:pt x="38" y="34"/>
                    </a:lnTo>
                    <a:lnTo>
                      <a:pt x="48" y="30"/>
                    </a:lnTo>
                    <a:lnTo>
                      <a:pt x="48" y="30"/>
                    </a:lnTo>
                    <a:lnTo>
                      <a:pt x="34" y="22"/>
                    </a:lnTo>
                    <a:lnTo>
                      <a:pt x="34" y="22"/>
                    </a:lnTo>
                    <a:lnTo>
                      <a:pt x="22" y="16"/>
                    </a:lnTo>
                    <a:lnTo>
                      <a:pt x="22" y="16"/>
                    </a:lnTo>
                    <a:close/>
                    <a:moveTo>
                      <a:pt x="96" y="48"/>
                    </a:moveTo>
                    <a:lnTo>
                      <a:pt x="96" y="48"/>
                    </a:lnTo>
                    <a:lnTo>
                      <a:pt x="96" y="48"/>
                    </a:lnTo>
                    <a:lnTo>
                      <a:pt x="100" y="44"/>
                    </a:lnTo>
                    <a:lnTo>
                      <a:pt x="100" y="38"/>
                    </a:lnTo>
                    <a:lnTo>
                      <a:pt x="100" y="38"/>
                    </a:lnTo>
                    <a:lnTo>
                      <a:pt x="98" y="32"/>
                    </a:lnTo>
                    <a:lnTo>
                      <a:pt x="94" y="28"/>
                    </a:lnTo>
                    <a:lnTo>
                      <a:pt x="94" y="28"/>
                    </a:lnTo>
                    <a:lnTo>
                      <a:pt x="88" y="26"/>
                    </a:lnTo>
                    <a:lnTo>
                      <a:pt x="82" y="26"/>
                    </a:lnTo>
                    <a:lnTo>
                      <a:pt x="82" y="26"/>
                    </a:lnTo>
                    <a:lnTo>
                      <a:pt x="76" y="28"/>
                    </a:lnTo>
                    <a:lnTo>
                      <a:pt x="66" y="32"/>
                    </a:lnTo>
                    <a:lnTo>
                      <a:pt x="66" y="32"/>
                    </a:lnTo>
                    <a:lnTo>
                      <a:pt x="80" y="40"/>
                    </a:lnTo>
                    <a:lnTo>
                      <a:pt x="80"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3" name="îşlïḑe">
                <a:extLst>
                  <a:ext uri="{FF2B5EF4-FFF2-40B4-BE49-F238E27FC236}">
                    <a16:creationId xmlns:a16="http://schemas.microsoft.com/office/drawing/2014/main" id="{9803148A-1C19-4D04-8A9A-529B11E6C2D9}"/>
                  </a:ext>
                </a:extLst>
              </p:cNvPr>
              <p:cNvSpPr/>
              <p:nvPr/>
            </p:nvSpPr>
            <p:spPr bwMode="auto">
              <a:xfrm>
                <a:off x="7239000" y="4381500"/>
                <a:ext cx="457200" cy="225425"/>
              </a:xfrm>
              <a:custGeom>
                <a:avLst/>
                <a:gdLst>
                  <a:gd name="T0" fmla="*/ 132 w 288"/>
                  <a:gd name="T1" fmla="*/ 4 h 142"/>
                  <a:gd name="T2" fmla="*/ 132 w 288"/>
                  <a:gd name="T3" fmla="*/ 4 h 142"/>
                  <a:gd name="T4" fmla="*/ 104 w 288"/>
                  <a:gd name="T5" fmla="*/ 12 h 142"/>
                  <a:gd name="T6" fmla="*/ 78 w 288"/>
                  <a:gd name="T7" fmla="*/ 20 h 142"/>
                  <a:gd name="T8" fmla="*/ 54 w 288"/>
                  <a:gd name="T9" fmla="*/ 30 h 142"/>
                  <a:gd name="T10" fmla="*/ 34 w 288"/>
                  <a:gd name="T11" fmla="*/ 42 h 142"/>
                  <a:gd name="T12" fmla="*/ 18 w 288"/>
                  <a:gd name="T13" fmla="*/ 56 h 142"/>
                  <a:gd name="T14" fmla="*/ 8 w 288"/>
                  <a:gd name="T15" fmla="*/ 70 h 142"/>
                  <a:gd name="T16" fmla="*/ 4 w 288"/>
                  <a:gd name="T17" fmla="*/ 76 h 142"/>
                  <a:gd name="T18" fmla="*/ 0 w 288"/>
                  <a:gd name="T19" fmla="*/ 84 h 142"/>
                  <a:gd name="T20" fmla="*/ 0 w 288"/>
                  <a:gd name="T21" fmla="*/ 90 h 142"/>
                  <a:gd name="T22" fmla="*/ 0 w 288"/>
                  <a:gd name="T23" fmla="*/ 98 h 142"/>
                  <a:gd name="T24" fmla="*/ 0 w 288"/>
                  <a:gd name="T25" fmla="*/ 98 h 142"/>
                  <a:gd name="T26" fmla="*/ 2 w 288"/>
                  <a:gd name="T27" fmla="*/ 104 h 142"/>
                  <a:gd name="T28" fmla="*/ 6 w 288"/>
                  <a:gd name="T29" fmla="*/ 110 h 142"/>
                  <a:gd name="T30" fmla="*/ 10 w 288"/>
                  <a:gd name="T31" fmla="*/ 116 h 142"/>
                  <a:gd name="T32" fmla="*/ 16 w 288"/>
                  <a:gd name="T33" fmla="*/ 120 h 142"/>
                  <a:gd name="T34" fmla="*/ 32 w 288"/>
                  <a:gd name="T35" fmla="*/ 130 h 142"/>
                  <a:gd name="T36" fmla="*/ 52 w 288"/>
                  <a:gd name="T37" fmla="*/ 136 h 142"/>
                  <a:gd name="T38" fmla="*/ 74 w 288"/>
                  <a:gd name="T39" fmla="*/ 140 h 142"/>
                  <a:gd name="T40" fmla="*/ 100 w 288"/>
                  <a:gd name="T41" fmla="*/ 142 h 142"/>
                  <a:gd name="T42" fmla="*/ 128 w 288"/>
                  <a:gd name="T43" fmla="*/ 140 h 142"/>
                  <a:gd name="T44" fmla="*/ 156 w 288"/>
                  <a:gd name="T45" fmla="*/ 136 h 142"/>
                  <a:gd name="T46" fmla="*/ 156 w 288"/>
                  <a:gd name="T47" fmla="*/ 136 h 142"/>
                  <a:gd name="T48" fmla="*/ 186 w 288"/>
                  <a:gd name="T49" fmla="*/ 128 h 142"/>
                  <a:gd name="T50" fmla="*/ 212 w 288"/>
                  <a:gd name="T51" fmla="*/ 120 h 142"/>
                  <a:gd name="T52" fmla="*/ 236 w 288"/>
                  <a:gd name="T53" fmla="*/ 110 h 142"/>
                  <a:gd name="T54" fmla="*/ 254 w 288"/>
                  <a:gd name="T55" fmla="*/ 98 h 142"/>
                  <a:gd name="T56" fmla="*/ 270 w 288"/>
                  <a:gd name="T57" fmla="*/ 84 h 142"/>
                  <a:gd name="T58" fmla="*/ 282 w 288"/>
                  <a:gd name="T59" fmla="*/ 70 h 142"/>
                  <a:gd name="T60" fmla="*/ 286 w 288"/>
                  <a:gd name="T61" fmla="*/ 64 h 142"/>
                  <a:gd name="T62" fmla="*/ 288 w 288"/>
                  <a:gd name="T63" fmla="*/ 56 h 142"/>
                  <a:gd name="T64" fmla="*/ 288 w 288"/>
                  <a:gd name="T65" fmla="*/ 50 h 142"/>
                  <a:gd name="T66" fmla="*/ 288 w 288"/>
                  <a:gd name="T67" fmla="*/ 44 h 142"/>
                  <a:gd name="T68" fmla="*/ 288 w 288"/>
                  <a:gd name="T69" fmla="*/ 44 h 142"/>
                  <a:gd name="T70" fmla="*/ 286 w 288"/>
                  <a:gd name="T71" fmla="*/ 36 h 142"/>
                  <a:gd name="T72" fmla="*/ 282 w 288"/>
                  <a:gd name="T73" fmla="*/ 30 h 142"/>
                  <a:gd name="T74" fmla="*/ 278 w 288"/>
                  <a:gd name="T75" fmla="*/ 24 h 142"/>
                  <a:gd name="T76" fmla="*/ 272 w 288"/>
                  <a:gd name="T77" fmla="*/ 20 h 142"/>
                  <a:gd name="T78" fmla="*/ 256 w 288"/>
                  <a:gd name="T79" fmla="*/ 12 h 142"/>
                  <a:gd name="T80" fmla="*/ 238 w 288"/>
                  <a:gd name="T81" fmla="*/ 4 h 142"/>
                  <a:gd name="T82" fmla="*/ 214 w 288"/>
                  <a:gd name="T83" fmla="*/ 0 h 142"/>
                  <a:gd name="T84" fmla="*/ 190 w 288"/>
                  <a:gd name="T85" fmla="*/ 0 h 142"/>
                  <a:gd name="T86" fmla="*/ 162 w 288"/>
                  <a:gd name="T87" fmla="*/ 0 h 142"/>
                  <a:gd name="T88" fmla="*/ 132 w 288"/>
                  <a:gd name="T89" fmla="*/ 4 h 142"/>
                  <a:gd name="T90" fmla="*/ 132 w 288"/>
                  <a:gd name="T91" fmla="*/ 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4"/>
                    </a:moveTo>
                    <a:lnTo>
                      <a:pt x="132" y="4"/>
                    </a:lnTo>
                    <a:lnTo>
                      <a:pt x="104" y="12"/>
                    </a:lnTo>
                    <a:lnTo>
                      <a:pt x="78" y="20"/>
                    </a:lnTo>
                    <a:lnTo>
                      <a:pt x="54" y="30"/>
                    </a:lnTo>
                    <a:lnTo>
                      <a:pt x="34" y="42"/>
                    </a:lnTo>
                    <a:lnTo>
                      <a:pt x="18" y="56"/>
                    </a:lnTo>
                    <a:lnTo>
                      <a:pt x="8" y="70"/>
                    </a:lnTo>
                    <a:lnTo>
                      <a:pt x="4" y="76"/>
                    </a:lnTo>
                    <a:lnTo>
                      <a:pt x="0" y="84"/>
                    </a:lnTo>
                    <a:lnTo>
                      <a:pt x="0" y="90"/>
                    </a:lnTo>
                    <a:lnTo>
                      <a:pt x="0" y="98"/>
                    </a:lnTo>
                    <a:lnTo>
                      <a:pt x="0" y="98"/>
                    </a:lnTo>
                    <a:lnTo>
                      <a:pt x="2" y="104"/>
                    </a:lnTo>
                    <a:lnTo>
                      <a:pt x="6" y="110"/>
                    </a:lnTo>
                    <a:lnTo>
                      <a:pt x="10" y="116"/>
                    </a:lnTo>
                    <a:lnTo>
                      <a:pt x="16" y="120"/>
                    </a:lnTo>
                    <a:lnTo>
                      <a:pt x="32" y="130"/>
                    </a:lnTo>
                    <a:lnTo>
                      <a:pt x="52" y="136"/>
                    </a:lnTo>
                    <a:lnTo>
                      <a:pt x="74" y="140"/>
                    </a:lnTo>
                    <a:lnTo>
                      <a:pt x="100" y="142"/>
                    </a:lnTo>
                    <a:lnTo>
                      <a:pt x="128" y="140"/>
                    </a:lnTo>
                    <a:lnTo>
                      <a:pt x="156" y="136"/>
                    </a:lnTo>
                    <a:lnTo>
                      <a:pt x="156" y="136"/>
                    </a:lnTo>
                    <a:lnTo>
                      <a:pt x="186" y="128"/>
                    </a:lnTo>
                    <a:lnTo>
                      <a:pt x="212" y="120"/>
                    </a:lnTo>
                    <a:lnTo>
                      <a:pt x="236" y="110"/>
                    </a:lnTo>
                    <a:lnTo>
                      <a:pt x="254" y="98"/>
                    </a:lnTo>
                    <a:lnTo>
                      <a:pt x="270" y="84"/>
                    </a:lnTo>
                    <a:lnTo>
                      <a:pt x="282" y="70"/>
                    </a:lnTo>
                    <a:lnTo>
                      <a:pt x="286" y="64"/>
                    </a:lnTo>
                    <a:lnTo>
                      <a:pt x="288" y="56"/>
                    </a:lnTo>
                    <a:lnTo>
                      <a:pt x="288" y="50"/>
                    </a:lnTo>
                    <a:lnTo>
                      <a:pt x="288" y="44"/>
                    </a:lnTo>
                    <a:lnTo>
                      <a:pt x="288" y="44"/>
                    </a:lnTo>
                    <a:lnTo>
                      <a:pt x="286" y="36"/>
                    </a:lnTo>
                    <a:lnTo>
                      <a:pt x="282" y="30"/>
                    </a:lnTo>
                    <a:lnTo>
                      <a:pt x="278" y="24"/>
                    </a:lnTo>
                    <a:lnTo>
                      <a:pt x="272" y="20"/>
                    </a:lnTo>
                    <a:lnTo>
                      <a:pt x="256" y="12"/>
                    </a:lnTo>
                    <a:lnTo>
                      <a:pt x="238" y="4"/>
                    </a:lnTo>
                    <a:lnTo>
                      <a:pt x="214" y="0"/>
                    </a:lnTo>
                    <a:lnTo>
                      <a:pt x="190" y="0"/>
                    </a:lnTo>
                    <a:lnTo>
                      <a:pt x="162" y="0"/>
                    </a:lnTo>
                    <a:lnTo>
                      <a:pt x="132" y="4"/>
                    </a:lnTo>
                    <a:lnTo>
                      <a:pt x="132" y="4"/>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4" name="îśļidè">
                <a:extLst>
                  <a:ext uri="{FF2B5EF4-FFF2-40B4-BE49-F238E27FC236}">
                    <a16:creationId xmlns:a16="http://schemas.microsoft.com/office/drawing/2014/main" id="{86867CF2-BDB1-45EC-B625-718A6BF395CD}"/>
                  </a:ext>
                </a:extLst>
              </p:cNvPr>
              <p:cNvSpPr/>
              <p:nvPr/>
            </p:nvSpPr>
            <p:spPr bwMode="auto">
              <a:xfrm>
                <a:off x="7267575" y="4400550"/>
                <a:ext cx="400050" cy="165100"/>
              </a:xfrm>
              <a:custGeom>
                <a:avLst/>
                <a:gdLst>
                  <a:gd name="T0" fmla="*/ 118 w 252"/>
                  <a:gd name="T1" fmla="*/ 4 h 104"/>
                  <a:gd name="T2" fmla="*/ 118 w 252"/>
                  <a:gd name="T3" fmla="*/ 4 h 104"/>
                  <a:gd name="T4" fmla="*/ 94 w 252"/>
                  <a:gd name="T5" fmla="*/ 10 h 104"/>
                  <a:gd name="T6" fmla="*/ 70 w 252"/>
                  <a:gd name="T7" fmla="*/ 18 h 104"/>
                  <a:gd name="T8" fmla="*/ 46 w 252"/>
                  <a:gd name="T9" fmla="*/ 28 h 104"/>
                  <a:gd name="T10" fmla="*/ 26 w 252"/>
                  <a:gd name="T11" fmla="*/ 40 h 104"/>
                  <a:gd name="T12" fmla="*/ 26 w 252"/>
                  <a:gd name="T13" fmla="*/ 40 h 104"/>
                  <a:gd name="T14" fmla="*/ 18 w 252"/>
                  <a:gd name="T15" fmla="*/ 46 h 104"/>
                  <a:gd name="T16" fmla="*/ 8 w 252"/>
                  <a:gd name="T17" fmla="*/ 54 h 104"/>
                  <a:gd name="T18" fmla="*/ 2 w 252"/>
                  <a:gd name="T19" fmla="*/ 66 h 104"/>
                  <a:gd name="T20" fmla="*/ 0 w 252"/>
                  <a:gd name="T21" fmla="*/ 70 h 104"/>
                  <a:gd name="T22" fmla="*/ 0 w 252"/>
                  <a:gd name="T23" fmla="*/ 76 h 104"/>
                  <a:gd name="T24" fmla="*/ 0 w 252"/>
                  <a:gd name="T25" fmla="*/ 76 h 104"/>
                  <a:gd name="T26" fmla="*/ 2 w 252"/>
                  <a:gd name="T27" fmla="*/ 80 h 104"/>
                  <a:gd name="T28" fmla="*/ 6 w 252"/>
                  <a:gd name="T29" fmla="*/ 84 h 104"/>
                  <a:gd name="T30" fmla="*/ 16 w 252"/>
                  <a:gd name="T31" fmla="*/ 92 h 104"/>
                  <a:gd name="T32" fmla="*/ 28 w 252"/>
                  <a:gd name="T33" fmla="*/ 96 h 104"/>
                  <a:gd name="T34" fmla="*/ 38 w 252"/>
                  <a:gd name="T35" fmla="*/ 100 h 104"/>
                  <a:gd name="T36" fmla="*/ 38 w 252"/>
                  <a:gd name="T37" fmla="*/ 100 h 104"/>
                  <a:gd name="T38" fmla="*/ 62 w 252"/>
                  <a:gd name="T39" fmla="*/ 104 h 104"/>
                  <a:gd name="T40" fmla="*/ 86 w 252"/>
                  <a:gd name="T41" fmla="*/ 104 h 104"/>
                  <a:gd name="T42" fmla="*/ 110 w 252"/>
                  <a:gd name="T43" fmla="*/ 104 h 104"/>
                  <a:gd name="T44" fmla="*/ 134 w 252"/>
                  <a:gd name="T45" fmla="*/ 100 h 104"/>
                  <a:gd name="T46" fmla="*/ 134 w 252"/>
                  <a:gd name="T47" fmla="*/ 100 h 104"/>
                  <a:gd name="T48" fmla="*/ 158 w 252"/>
                  <a:gd name="T49" fmla="*/ 94 h 104"/>
                  <a:gd name="T50" fmla="*/ 182 w 252"/>
                  <a:gd name="T51" fmla="*/ 86 h 104"/>
                  <a:gd name="T52" fmla="*/ 206 w 252"/>
                  <a:gd name="T53" fmla="*/ 76 h 104"/>
                  <a:gd name="T54" fmla="*/ 226 w 252"/>
                  <a:gd name="T55" fmla="*/ 64 h 104"/>
                  <a:gd name="T56" fmla="*/ 226 w 252"/>
                  <a:gd name="T57" fmla="*/ 64 h 104"/>
                  <a:gd name="T58" fmla="*/ 234 w 252"/>
                  <a:gd name="T59" fmla="*/ 58 h 104"/>
                  <a:gd name="T60" fmla="*/ 244 w 252"/>
                  <a:gd name="T61" fmla="*/ 48 h 104"/>
                  <a:gd name="T62" fmla="*/ 250 w 252"/>
                  <a:gd name="T63" fmla="*/ 38 h 104"/>
                  <a:gd name="T64" fmla="*/ 252 w 252"/>
                  <a:gd name="T65" fmla="*/ 34 h 104"/>
                  <a:gd name="T66" fmla="*/ 252 w 252"/>
                  <a:gd name="T67" fmla="*/ 28 h 104"/>
                  <a:gd name="T68" fmla="*/ 252 w 252"/>
                  <a:gd name="T69" fmla="*/ 28 h 104"/>
                  <a:gd name="T70" fmla="*/ 250 w 252"/>
                  <a:gd name="T71" fmla="*/ 24 h 104"/>
                  <a:gd name="T72" fmla="*/ 246 w 252"/>
                  <a:gd name="T73" fmla="*/ 20 h 104"/>
                  <a:gd name="T74" fmla="*/ 236 w 252"/>
                  <a:gd name="T75" fmla="*/ 12 h 104"/>
                  <a:gd name="T76" fmla="*/ 224 w 252"/>
                  <a:gd name="T77" fmla="*/ 8 h 104"/>
                  <a:gd name="T78" fmla="*/ 214 w 252"/>
                  <a:gd name="T79" fmla="*/ 4 h 104"/>
                  <a:gd name="T80" fmla="*/ 214 w 252"/>
                  <a:gd name="T81" fmla="*/ 4 h 104"/>
                  <a:gd name="T82" fmla="*/ 190 w 252"/>
                  <a:gd name="T83" fmla="*/ 0 h 104"/>
                  <a:gd name="T84" fmla="*/ 166 w 252"/>
                  <a:gd name="T85" fmla="*/ 0 h 104"/>
                  <a:gd name="T86" fmla="*/ 140 w 252"/>
                  <a:gd name="T87" fmla="*/ 0 h 104"/>
                  <a:gd name="T88" fmla="*/ 118 w 252"/>
                  <a:gd name="T89" fmla="*/ 4 h 104"/>
                  <a:gd name="T90" fmla="*/ 118 w 252"/>
                  <a:gd name="T91"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4">
                    <a:moveTo>
                      <a:pt x="118" y="4"/>
                    </a:moveTo>
                    <a:lnTo>
                      <a:pt x="118" y="4"/>
                    </a:lnTo>
                    <a:lnTo>
                      <a:pt x="94" y="10"/>
                    </a:lnTo>
                    <a:lnTo>
                      <a:pt x="70" y="18"/>
                    </a:lnTo>
                    <a:lnTo>
                      <a:pt x="46" y="28"/>
                    </a:lnTo>
                    <a:lnTo>
                      <a:pt x="26" y="40"/>
                    </a:lnTo>
                    <a:lnTo>
                      <a:pt x="26" y="40"/>
                    </a:lnTo>
                    <a:lnTo>
                      <a:pt x="18" y="46"/>
                    </a:lnTo>
                    <a:lnTo>
                      <a:pt x="8" y="54"/>
                    </a:lnTo>
                    <a:lnTo>
                      <a:pt x="2" y="66"/>
                    </a:lnTo>
                    <a:lnTo>
                      <a:pt x="0" y="70"/>
                    </a:lnTo>
                    <a:lnTo>
                      <a:pt x="0" y="76"/>
                    </a:lnTo>
                    <a:lnTo>
                      <a:pt x="0" y="76"/>
                    </a:lnTo>
                    <a:lnTo>
                      <a:pt x="2" y="80"/>
                    </a:lnTo>
                    <a:lnTo>
                      <a:pt x="6" y="84"/>
                    </a:lnTo>
                    <a:lnTo>
                      <a:pt x="16" y="92"/>
                    </a:lnTo>
                    <a:lnTo>
                      <a:pt x="28" y="96"/>
                    </a:lnTo>
                    <a:lnTo>
                      <a:pt x="38" y="100"/>
                    </a:lnTo>
                    <a:lnTo>
                      <a:pt x="38" y="100"/>
                    </a:lnTo>
                    <a:lnTo>
                      <a:pt x="62" y="104"/>
                    </a:lnTo>
                    <a:lnTo>
                      <a:pt x="86" y="104"/>
                    </a:lnTo>
                    <a:lnTo>
                      <a:pt x="110" y="104"/>
                    </a:lnTo>
                    <a:lnTo>
                      <a:pt x="134" y="100"/>
                    </a:lnTo>
                    <a:lnTo>
                      <a:pt x="134" y="100"/>
                    </a:lnTo>
                    <a:lnTo>
                      <a:pt x="158" y="94"/>
                    </a:lnTo>
                    <a:lnTo>
                      <a:pt x="182" y="86"/>
                    </a:lnTo>
                    <a:lnTo>
                      <a:pt x="206" y="76"/>
                    </a:lnTo>
                    <a:lnTo>
                      <a:pt x="226" y="64"/>
                    </a:lnTo>
                    <a:lnTo>
                      <a:pt x="226" y="64"/>
                    </a:lnTo>
                    <a:lnTo>
                      <a:pt x="234" y="58"/>
                    </a:lnTo>
                    <a:lnTo>
                      <a:pt x="244" y="48"/>
                    </a:lnTo>
                    <a:lnTo>
                      <a:pt x="250" y="38"/>
                    </a:lnTo>
                    <a:lnTo>
                      <a:pt x="252" y="34"/>
                    </a:lnTo>
                    <a:lnTo>
                      <a:pt x="252" y="28"/>
                    </a:lnTo>
                    <a:lnTo>
                      <a:pt x="252" y="28"/>
                    </a:lnTo>
                    <a:lnTo>
                      <a:pt x="250" y="24"/>
                    </a:lnTo>
                    <a:lnTo>
                      <a:pt x="246" y="20"/>
                    </a:lnTo>
                    <a:lnTo>
                      <a:pt x="236" y="12"/>
                    </a:lnTo>
                    <a:lnTo>
                      <a:pt x="224" y="8"/>
                    </a:lnTo>
                    <a:lnTo>
                      <a:pt x="214" y="4"/>
                    </a:lnTo>
                    <a:lnTo>
                      <a:pt x="214" y="4"/>
                    </a:lnTo>
                    <a:lnTo>
                      <a:pt x="190" y="0"/>
                    </a:lnTo>
                    <a:lnTo>
                      <a:pt x="166" y="0"/>
                    </a:lnTo>
                    <a:lnTo>
                      <a:pt x="140" y="0"/>
                    </a:lnTo>
                    <a:lnTo>
                      <a:pt x="118" y="4"/>
                    </a:lnTo>
                    <a:lnTo>
                      <a:pt x="118"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5" name="ïsļîḑé">
                <a:extLst>
                  <a:ext uri="{FF2B5EF4-FFF2-40B4-BE49-F238E27FC236}">
                    <a16:creationId xmlns:a16="http://schemas.microsoft.com/office/drawing/2014/main" id="{765D1096-1611-4439-9A6B-9BC2AB44DEED}"/>
                  </a:ext>
                </a:extLst>
              </p:cNvPr>
              <p:cNvSpPr/>
              <p:nvPr/>
            </p:nvSpPr>
            <p:spPr bwMode="auto">
              <a:xfrm>
                <a:off x="7242175" y="4454525"/>
                <a:ext cx="466725" cy="193675"/>
              </a:xfrm>
              <a:custGeom>
                <a:avLst/>
                <a:gdLst>
                  <a:gd name="T0" fmla="*/ 266 w 294"/>
                  <a:gd name="T1" fmla="*/ 32 h 122"/>
                  <a:gd name="T2" fmla="*/ 242 w 294"/>
                  <a:gd name="T3" fmla="*/ 50 h 122"/>
                  <a:gd name="T4" fmla="*/ 218 w 294"/>
                  <a:gd name="T5" fmla="*/ 62 h 122"/>
                  <a:gd name="T6" fmla="*/ 192 w 294"/>
                  <a:gd name="T7" fmla="*/ 72 h 122"/>
                  <a:gd name="T8" fmla="*/ 166 w 294"/>
                  <a:gd name="T9" fmla="*/ 80 h 122"/>
                  <a:gd name="T10" fmla="*/ 154 w 294"/>
                  <a:gd name="T11" fmla="*/ 82 h 122"/>
                  <a:gd name="T12" fmla="*/ 140 w 294"/>
                  <a:gd name="T13" fmla="*/ 84 h 122"/>
                  <a:gd name="T14" fmla="*/ 114 w 294"/>
                  <a:gd name="T15" fmla="*/ 86 h 122"/>
                  <a:gd name="T16" fmla="*/ 86 w 294"/>
                  <a:gd name="T17" fmla="*/ 88 h 122"/>
                  <a:gd name="T18" fmla="*/ 58 w 294"/>
                  <a:gd name="T19" fmla="*/ 84 h 122"/>
                  <a:gd name="T20" fmla="*/ 44 w 294"/>
                  <a:gd name="T21" fmla="*/ 82 h 122"/>
                  <a:gd name="T22" fmla="*/ 30 w 294"/>
                  <a:gd name="T23" fmla="*/ 76 h 122"/>
                  <a:gd name="T24" fmla="*/ 12 w 294"/>
                  <a:gd name="T25" fmla="*/ 66 h 122"/>
                  <a:gd name="T26" fmla="*/ 0 w 294"/>
                  <a:gd name="T27" fmla="*/ 54 h 122"/>
                  <a:gd name="T28" fmla="*/ 6 w 294"/>
                  <a:gd name="T29" fmla="*/ 88 h 122"/>
                  <a:gd name="T30" fmla="*/ 10 w 294"/>
                  <a:gd name="T31" fmla="*/ 96 h 122"/>
                  <a:gd name="T32" fmla="*/ 26 w 294"/>
                  <a:gd name="T33" fmla="*/ 106 h 122"/>
                  <a:gd name="T34" fmla="*/ 36 w 294"/>
                  <a:gd name="T35" fmla="*/ 110 h 122"/>
                  <a:gd name="T36" fmla="*/ 64 w 294"/>
                  <a:gd name="T37" fmla="*/ 118 h 122"/>
                  <a:gd name="T38" fmla="*/ 92 w 294"/>
                  <a:gd name="T39" fmla="*/ 122 h 122"/>
                  <a:gd name="T40" fmla="*/ 120 w 294"/>
                  <a:gd name="T41" fmla="*/ 122 h 122"/>
                  <a:gd name="T42" fmla="*/ 146 w 294"/>
                  <a:gd name="T43" fmla="*/ 118 h 122"/>
                  <a:gd name="T44" fmla="*/ 160 w 294"/>
                  <a:gd name="T45" fmla="*/ 116 h 122"/>
                  <a:gd name="T46" fmla="*/ 172 w 294"/>
                  <a:gd name="T47" fmla="*/ 114 h 122"/>
                  <a:gd name="T48" fmla="*/ 198 w 294"/>
                  <a:gd name="T49" fmla="*/ 106 h 122"/>
                  <a:gd name="T50" fmla="*/ 224 w 294"/>
                  <a:gd name="T51" fmla="*/ 96 h 122"/>
                  <a:gd name="T52" fmla="*/ 248 w 294"/>
                  <a:gd name="T53" fmla="*/ 84 h 122"/>
                  <a:gd name="T54" fmla="*/ 262 w 294"/>
                  <a:gd name="T55" fmla="*/ 76 h 122"/>
                  <a:gd name="T56" fmla="*/ 272 w 294"/>
                  <a:gd name="T57" fmla="*/ 66 h 122"/>
                  <a:gd name="T58" fmla="*/ 286 w 294"/>
                  <a:gd name="T59" fmla="*/ 50 h 122"/>
                  <a:gd name="T60" fmla="*/ 294 w 294"/>
                  <a:gd name="T61" fmla="*/ 36 h 122"/>
                  <a:gd name="T62" fmla="*/ 286 w 294"/>
                  <a:gd name="T63" fmla="*/ 0 h 122"/>
                  <a:gd name="T64" fmla="*/ 284 w 294"/>
                  <a:gd name="T65" fmla="*/ 8 h 122"/>
                  <a:gd name="T66" fmla="*/ 274 w 294"/>
                  <a:gd name="T67" fmla="*/ 24 h 122"/>
                  <a:gd name="T68" fmla="*/ 266 w 294"/>
                  <a:gd name="T69" fmla="*/ 3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2"/>
                    </a:moveTo>
                    <a:lnTo>
                      <a:pt x="266" y="32"/>
                    </a:lnTo>
                    <a:lnTo>
                      <a:pt x="254" y="42"/>
                    </a:lnTo>
                    <a:lnTo>
                      <a:pt x="242" y="50"/>
                    </a:lnTo>
                    <a:lnTo>
                      <a:pt x="242" y="50"/>
                    </a:lnTo>
                    <a:lnTo>
                      <a:pt x="218" y="62"/>
                    </a:lnTo>
                    <a:lnTo>
                      <a:pt x="218" y="62"/>
                    </a:lnTo>
                    <a:lnTo>
                      <a:pt x="192" y="72"/>
                    </a:lnTo>
                    <a:lnTo>
                      <a:pt x="192" y="72"/>
                    </a:lnTo>
                    <a:lnTo>
                      <a:pt x="166" y="80"/>
                    </a:lnTo>
                    <a:lnTo>
                      <a:pt x="166" y="80"/>
                    </a:lnTo>
                    <a:lnTo>
                      <a:pt x="154" y="82"/>
                    </a:lnTo>
                    <a:lnTo>
                      <a:pt x="154" y="82"/>
                    </a:lnTo>
                    <a:lnTo>
                      <a:pt x="140" y="84"/>
                    </a:lnTo>
                    <a:lnTo>
                      <a:pt x="140" y="84"/>
                    </a:lnTo>
                    <a:lnTo>
                      <a:pt x="114" y="86"/>
                    </a:lnTo>
                    <a:lnTo>
                      <a:pt x="114" y="86"/>
                    </a:lnTo>
                    <a:lnTo>
                      <a:pt x="86" y="88"/>
                    </a:lnTo>
                    <a:lnTo>
                      <a:pt x="86" y="88"/>
                    </a:lnTo>
                    <a:lnTo>
                      <a:pt x="58" y="84"/>
                    </a:lnTo>
                    <a:lnTo>
                      <a:pt x="58" y="84"/>
                    </a:lnTo>
                    <a:lnTo>
                      <a:pt x="44" y="82"/>
                    </a:lnTo>
                    <a:lnTo>
                      <a:pt x="30" y="76"/>
                    </a:lnTo>
                    <a:lnTo>
                      <a:pt x="30" y="76"/>
                    </a:lnTo>
                    <a:lnTo>
                      <a:pt x="20" y="72"/>
                    </a:lnTo>
                    <a:lnTo>
                      <a:pt x="12" y="66"/>
                    </a:lnTo>
                    <a:lnTo>
                      <a:pt x="4" y="60"/>
                    </a:lnTo>
                    <a:lnTo>
                      <a:pt x="0" y="54"/>
                    </a:lnTo>
                    <a:lnTo>
                      <a:pt x="0" y="54"/>
                    </a:lnTo>
                    <a:lnTo>
                      <a:pt x="6" y="88"/>
                    </a:lnTo>
                    <a:lnTo>
                      <a:pt x="6" y="88"/>
                    </a:lnTo>
                    <a:lnTo>
                      <a:pt x="10" y="96"/>
                    </a:lnTo>
                    <a:lnTo>
                      <a:pt x="18" y="100"/>
                    </a:lnTo>
                    <a:lnTo>
                      <a:pt x="26" y="106"/>
                    </a:lnTo>
                    <a:lnTo>
                      <a:pt x="36" y="110"/>
                    </a:lnTo>
                    <a:lnTo>
                      <a:pt x="36" y="110"/>
                    </a:lnTo>
                    <a:lnTo>
                      <a:pt x="50" y="114"/>
                    </a:lnTo>
                    <a:lnTo>
                      <a:pt x="64" y="118"/>
                    </a:lnTo>
                    <a:lnTo>
                      <a:pt x="64" y="118"/>
                    </a:lnTo>
                    <a:lnTo>
                      <a:pt x="92" y="122"/>
                    </a:lnTo>
                    <a:lnTo>
                      <a:pt x="92" y="122"/>
                    </a:lnTo>
                    <a:lnTo>
                      <a:pt x="120" y="122"/>
                    </a:lnTo>
                    <a:lnTo>
                      <a:pt x="120" y="122"/>
                    </a:lnTo>
                    <a:lnTo>
                      <a:pt x="146" y="118"/>
                    </a:lnTo>
                    <a:lnTo>
                      <a:pt x="146" y="118"/>
                    </a:lnTo>
                    <a:lnTo>
                      <a:pt x="160" y="116"/>
                    </a:lnTo>
                    <a:lnTo>
                      <a:pt x="160" y="116"/>
                    </a:lnTo>
                    <a:lnTo>
                      <a:pt x="172" y="114"/>
                    </a:lnTo>
                    <a:lnTo>
                      <a:pt x="172" y="114"/>
                    </a:lnTo>
                    <a:lnTo>
                      <a:pt x="198" y="106"/>
                    </a:lnTo>
                    <a:lnTo>
                      <a:pt x="198" y="106"/>
                    </a:lnTo>
                    <a:lnTo>
                      <a:pt x="224" y="96"/>
                    </a:lnTo>
                    <a:lnTo>
                      <a:pt x="224" y="96"/>
                    </a:lnTo>
                    <a:lnTo>
                      <a:pt x="248" y="84"/>
                    </a:lnTo>
                    <a:lnTo>
                      <a:pt x="248" y="84"/>
                    </a:lnTo>
                    <a:lnTo>
                      <a:pt x="262" y="76"/>
                    </a:lnTo>
                    <a:lnTo>
                      <a:pt x="272" y="66"/>
                    </a:lnTo>
                    <a:lnTo>
                      <a:pt x="272" y="66"/>
                    </a:lnTo>
                    <a:lnTo>
                      <a:pt x="280" y="58"/>
                    </a:lnTo>
                    <a:lnTo>
                      <a:pt x="286" y="50"/>
                    </a:lnTo>
                    <a:lnTo>
                      <a:pt x="290" y="44"/>
                    </a:lnTo>
                    <a:lnTo>
                      <a:pt x="294" y="36"/>
                    </a:lnTo>
                    <a:lnTo>
                      <a:pt x="294" y="36"/>
                    </a:lnTo>
                    <a:lnTo>
                      <a:pt x="286" y="0"/>
                    </a:lnTo>
                    <a:lnTo>
                      <a:pt x="286" y="0"/>
                    </a:lnTo>
                    <a:lnTo>
                      <a:pt x="284" y="8"/>
                    </a:lnTo>
                    <a:lnTo>
                      <a:pt x="280"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6" name="iSľîḋê">
                <a:extLst>
                  <a:ext uri="{FF2B5EF4-FFF2-40B4-BE49-F238E27FC236}">
                    <a16:creationId xmlns:a16="http://schemas.microsoft.com/office/drawing/2014/main" id="{67C8E61A-92E7-48C3-81E7-D50617264260}"/>
                  </a:ext>
                </a:extLst>
              </p:cNvPr>
              <p:cNvSpPr/>
              <p:nvPr/>
            </p:nvSpPr>
            <p:spPr bwMode="auto">
              <a:xfrm>
                <a:off x="7369175" y="4419600"/>
                <a:ext cx="180975" cy="117475"/>
              </a:xfrm>
              <a:custGeom>
                <a:avLst/>
                <a:gdLst>
                  <a:gd name="T0" fmla="*/ 108 w 114"/>
                  <a:gd name="T1" fmla="*/ 66 h 74"/>
                  <a:gd name="T2" fmla="*/ 98 w 114"/>
                  <a:gd name="T3" fmla="*/ 60 h 74"/>
                  <a:gd name="T4" fmla="*/ 80 w 114"/>
                  <a:gd name="T5" fmla="*/ 70 h 74"/>
                  <a:gd name="T6" fmla="*/ 72 w 114"/>
                  <a:gd name="T7" fmla="*/ 72 h 74"/>
                  <a:gd name="T8" fmla="*/ 62 w 114"/>
                  <a:gd name="T9" fmla="*/ 74 h 74"/>
                  <a:gd name="T10" fmla="*/ 42 w 114"/>
                  <a:gd name="T11" fmla="*/ 68 h 74"/>
                  <a:gd name="T12" fmla="*/ 54 w 114"/>
                  <a:gd name="T13" fmla="*/ 58 h 74"/>
                  <a:gd name="T14" fmla="*/ 62 w 114"/>
                  <a:gd name="T15" fmla="*/ 60 h 74"/>
                  <a:gd name="T16" fmla="*/ 72 w 114"/>
                  <a:gd name="T17" fmla="*/ 60 h 74"/>
                  <a:gd name="T18" fmla="*/ 90 w 114"/>
                  <a:gd name="T19" fmla="*/ 54 h 74"/>
                  <a:gd name="T20" fmla="*/ 72 w 114"/>
                  <a:gd name="T21" fmla="*/ 46 h 74"/>
                  <a:gd name="T22" fmla="*/ 58 w 114"/>
                  <a:gd name="T23" fmla="*/ 36 h 74"/>
                  <a:gd name="T24" fmla="*/ 36 w 114"/>
                  <a:gd name="T25" fmla="*/ 44 h 74"/>
                  <a:gd name="T26" fmla="*/ 28 w 114"/>
                  <a:gd name="T27" fmla="*/ 46 h 74"/>
                  <a:gd name="T28" fmla="*/ 20 w 114"/>
                  <a:gd name="T29" fmla="*/ 46 h 74"/>
                  <a:gd name="T30" fmla="*/ 6 w 114"/>
                  <a:gd name="T31" fmla="*/ 42 h 74"/>
                  <a:gd name="T32" fmla="*/ 2 w 114"/>
                  <a:gd name="T33" fmla="*/ 38 h 74"/>
                  <a:gd name="T34" fmla="*/ 0 w 114"/>
                  <a:gd name="T35" fmla="*/ 30 h 74"/>
                  <a:gd name="T36" fmla="*/ 0 w 114"/>
                  <a:gd name="T37" fmla="*/ 26 h 74"/>
                  <a:gd name="T38" fmla="*/ 16 w 114"/>
                  <a:gd name="T39" fmla="*/ 12 h 74"/>
                  <a:gd name="T40" fmla="*/ 12 w 114"/>
                  <a:gd name="T41" fmla="*/ 10 h 74"/>
                  <a:gd name="T42" fmla="*/ 18 w 114"/>
                  <a:gd name="T43" fmla="*/ 6 h 74"/>
                  <a:gd name="T44" fmla="*/ 22 w 114"/>
                  <a:gd name="T45" fmla="*/ 8 h 74"/>
                  <a:gd name="T46" fmla="*/ 32 w 114"/>
                  <a:gd name="T47" fmla="*/ 4 h 74"/>
                  <a:gd name="T48" fmla="*/ 42 w 114"/>
                  <a:gd name="T49" fmla="*/ 0 h 74"/>
                  <a:gd name="T50" fmla="*/ 64 w 114"/>
                  <a:gd name="T51" fmla="*/ 2 h 74"/>
                  <a:gd name="T52" fmla="*/ 54 w 114"/>
                  <a:gd name="T53" fmla="*/ 10 h 74"/>
                  <a:gd name="T54" fmla="*/ 48 w 114"/>
                  <a:gd name="T55" fmla="*/ 8 h 74"/>
                  <a:gd name="T56" fmla="*/ 42 w 114"/>
                  <a:gd name="T57" fmla="*/ 8 h 74"/>
                  <a:gd name="T58" fmla="*/ 30 w 114"/>
                  <a:gd name="T59" fmla="*/ 12 h 74"/>
                  <a:gd name="T60" fmla="*/ 42 w 114"/>
                  <a:gd name="T61" fmla="*/ 20 h 74"/>
                  <a:gd name="T62" fmla="*/ 56 w 114"/>
                  <a:gd name="T63" fmla="*/ 26 h 74"/>
                  <a:gd name="T64" fmla="*/ 70 w 114"/>
                  <a:gd name="T65" fmla="*/ 20 h 74"/>
                  <a:gd name="T66" fmla="*/ 82 w 114"/>
                  <a:gd name="T67" fmla="*/ 18 h 74"/>
                  <a:gd name="T68" fmla="*/ 94 w 114"/>
                  <a:gd name="T69" fmla="*/ 18 h 74"/>
                  <a:gd name="T70" fmla="*/ 104 w 114"/>
                  <a:gd name="T71" fmla="*/ 22 h 74"/>
                  <a:gd name="T72" fmla="*/ 112 w 114"/>
                  <a:gd name="T73" fmla="*/ 32 h 74"/>
                  <a:gd name="T74" fmla="*/ 114 w 114"/>
                  <a:gd name="T75" fmla="*/ 36 h 74"/>
                  <a:gd name="T76" fmla="*/ 112 w 114"/>
                  <a:gd name="T77" fmla="*/ 44 h 74"/>
                  <a:gd name="T78" fmla="*/ 104 w 114"/>
                  <a:gd name="T79" fmla="*/ 54 h 74"/>
                  <a:gd name="T80" fmla="*/ 114 w 114"/>
                  <a:gd name="T81" fmla="*/ 60 h 74"/>
                  <a:gd name="T82" fmla="*/ 108 w 114"/>
                  <a:gd name="T83" fmla="*/ 66 h 74"/>
                  <a:gd name="T84" fmla="*/ 22 w 114"/>
                  <a:gd name="T85" fmla="*/ 16 h 74"/>
                  <a:gd name="T86" fmla="*/ 18 w 114"/>
                  <a:gd name="T87" fmla="*/ 20 h 74"/>
                  <a:gd name="T88" fmla="*/ 16 w 114"/>
                  <a:gd name="T89" fmla="*/ 26 h 74"/>
                  <a:gd name="T90" fmla="*/ 20 w 114"/>
                  <a:gd name="T91" fmla="*/ 32 h 74"/>
                  <a:gd name="T92" fmla="*/ 24 w 114"/>
                  <a:gd name="T93" fmla="*/ 36 h 74"/>
                  <a:gd name="T94" fmla="*/ 30 w 114"/>
                  <a:gd name="T95" fmla="*/ 36 h 74"/>
                  <a:gd name="T96" fmla="*/ 48 w 114"/>
                  <a:gd name="T97" fmla="*/ 30 h 74"/>
                  <a:gd name="T98" fmla="*/ 34 w 114"/>
                  <a:gd name="T99" fmla="*/ 24 h 74"/>
                  <a:gd name="T100" fmla="*/ 22 w 114"/>
                  <a:gd name="T101" fmla="*/ 16 h 74"/>
                  <a:gd name="T102" fmla="*/ 96 w 114"/>
                  <a:gd name="T103" fmla="*/ 50 h 74"/>
                  <a:gd name="T104" fmla="*/ 96 w 114"/>
                  <a:gd name="T105" fmla="*/ 50 h 74"/>
                  <a:gd name="T106" fmla="*/ 100 w 114"/>
                  <a:gd name="T107" fmla="*/ 38 h 74"/>
                  <a:gd name="T108" fmla="*/ 98 w 114"/>
                  <a:gd name="T109" fmla="*/ 34 h 74"/>
                  <a:gd name="T110" fmla="*/ 94 w 114"/>
                  <a:gd name="T111" fmla="*/ 30 h 74"/>
                  <a:gd name="T112" fmla="*/ 82 w 114"/>
                  <a:gd name="T113" fmla="*/ 26 h 74"/>
                  <a:gd name="T114" fmla="*/ 76 w 114"/>
                  <a:gd name="T115" fmla="*/ 28 h 74"/>
                  <a:gd name="T116" fmla="*/ 66 w 114"/>
                  <a:gd name="T117" fmla="*/ 32 h 74"/>
                  <a:gd name="T118" fmla="*/ 80 w 114"/>
                  <a:gd name="T119" fmla="*/ 40 h 74"/>
                  <a:gd name="T120" fmla="*/ 96 w 114"/>
                  <a:gd name="T12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 h="74">
                    <a:moveTo>
                      <a:pt x="108" y="66"/>
                    </a:moveTo>
                    <a:lnTo>
                      <a:pt x="108" y="66"/>
                    </a:lnTo>
                    <a:lnTo>
                      <a:pt x="98" y="60"/>
                    </a:lnTo>
                    <a:lnTo>
                      <a:pt x="98" y="60"/>
                    </a:lnTo>
                    <a:lnTo>
                      <a:pt x="88" y="66"/>
                    </a:lnTo>
                    <a:lnTo>
                      <a:pt x="80" y="70"/>
                    </a:lnTo>
                    <a:lnTo>
                      <a:pt x="80" y="70"/>
                    </a:lnTo>
                    <a:lnTo>
                      <a:pt x="72" y="72"/>
                    </a:lnTo>
                    <a:lnTo>
                      <a:pt x="62" y="74"/>
                    </a:lnTo>
                    <a:lnTo>
                      <a:pt x="62" y="74"/>
                    </a:lnTo>
                    <a:lnTo>
                      <a:pt x="52" y="72"/>
                    </a:lnTo>
                    <a:lnTo>
                      <a:pt x="42" y="68"/>
                    </a:lnTo>
                    <a:lnTo>
                      <a:pt x="42" y="68"/>
                    </a:lnTo>
                    <a:lnTo>
                      <a:pt x="54" y="58"/>
                    </a:lnTo>
                    <a:lnTo>
                      <a:pt x="54" y="58"/>
                    </a:lnTo>
                    <a:lnTo>
                      <a:pt x="62" y="60"/>
                    </a:lnTo>
                    <a:lnTo>
                      <a:pt x="72" y="60"/>
                    </a:lnTo>
                    <a:lnTo>
                      <a:pt x="72" y="60"/>
                    </a:lnTo>
                    <a:lnTo>
                      <a:pt x="80" y="58"/>
                    </a:lnTo>
                    <a:lnTo>
                      <a:pt x="90" y="54"/>
                    </a:lnTo>
                    <a:lnTo>
                      <a:pt x="90" y="54"/>
                    </a:lnTo>
                    <a:lnTo>
                      <a:pt x="72" y="46"/>
                    </a:lnTo>
                    <a:lnTo>
                      <a:pt x="72" y="46"/>
                    </a:lnTo>
                    <a:lnTo>
                      <a:pt x="58" y="36"/>
                    </a:lnTo>
                    <a:lnTo>
                      <a:pt x="58" y="36"/>
                    </a:lnTo>
                    <a:lnTo>
                      <a:pt x="36" y="44"/>
                    </a:lnTo>
                    <a:lnTo>
                      <a:pt x="36" y="44"/>
                    </a:lnTo>
                    <a:lnTo>
                      <a:pt x="28" y="46"/>
                    </a:lnTo>
                    <a:lnTo>
                      <a:pt x="20" y="46"/>
                    </a:lnTo>
                    <a:lnTo>
                      <a:pt x="20" y="46"/>
                    </a:lnTo>
                    <a:lnTo>
                      <a:pt x="12" y="44"/>
                    </a:lnTo>
                    <a:lnTo>
                      <a:pt x="6" y="42"/>
                    </a:lnTo>
                    <a:lnTo>
                      <a:pt x="6" y="42"/>
                    </a:lnTo>
                    <a:lnTo>
                      <a:pt x="2" y="38"/>
                    </a:lnTo>
                    <a:lnTo>
                      <a:pt x="0" y="34"/>
                    </a:lnTo>
                    <a:lnTo>
                      <a:pt x="0" y="30"/>
                    </a:lnTo>
                    <a:lnTo>
                      <a:pt x="0" y="26"/>
                    </a:lnTo>
                    <a:lnTo>
                      <a:pt x="0" y="26"/>
                    </a:lnTo>
                    <a:lnTo>
                      <a:pt x="6" y="18"/>
                    </a:lnTo>
                    <a:lnTo>
                      <a:pt x="16" y="12"/>
                    </a:lnTo>
                    <a:lnTo>
                      <a:pt x="16" y="12"/>
                    </a:lnTo>
                    <a:lnTo>
                      <a:pt x="12" y="10"/>
                    </a:lnTo>
                    <a:lnTo>
                      <a:pt x="12" y="10"/>
                    </a:lnTo>
                    <a:lnTo>
                      <a:pt x="18" y="6"/>
                    </a:lnTo>
                    <a:lnTo>
                      <a:pt x="18" y="6"/>
                    </a:lnTo>
                    <a:lnTo>
                      <a:pt x="22" y="8"/>
                    </a:lnTo>
                    <a:lnTo>
                      <a:pt x="22" y="8"/>
                    </a:lnTo>
                    <a:lnTo>
                      <a:pt x="32" y="4"/>
                    </a:lnTo>
                    <a:lnTo>
                      <a:pt x="42" y="0"/>
                    </a:lnTo>
                    <a:lnTo>
                      <a:pt x="42" y="0"/>
                    </a:lnTo>
                    <a:lnTo>
                      <a:pt x="54" y="0"/>
                    </a:lnTo>
                    <a:lnTo>
                      <a:pt x="64" y="2"/>
                    </a:lnTo>
                    <a:lnTo>
                      <a:pt x="64" y="2"/>
                    </a:lnTo>
                    <a:lnTo>
                      <a:pt x="54" y="10"/>
                    </a:lnTo>
                    <a:lnTo>
                      <a:pt x="54" y="10"/>
                    </a:lnTo>
                    <a:lnTo>
                      <a:pt x="48" y="8"/>
                    </a:lnTo>
                    <a:lnTo>
                      <a:pt x="42" y="8"/>
                    </a:lnTo>
                    <a:lnTo>
                      <a:pt x="42" y="8"/>
                    </a:lnTo>
                    <a:lnTo>
                      <a:pt x="30" y="12"/>
                    </a:lnTo>
                    <a:lnTo>
                      <a:pt x="30" y="12"/>
                    </a:lnTo>
                    <a:lnTo>
                      <a:pt x="42" y="20"/>
                    </a:lnTo>
                    <a:lnTo>
                      <a:pt x="42" y="20"/>
                    </a:lnTo>
                    <a:lnTo>
                      <a:pt x="56" y="26"/>
                    </a:lnTo>
                    <a:lnTo>
                      <a:pt x="56" y="26"/>
                    </a:lnTo>
                    <a:lnTo>
                      <a:pt x="70" y="20"/>
                    </a:lnTo>
                    <a:lnTo>
                      <a:pt x="70" y="20"/>
                    </a:lnTo>
                    <a:lnTo>
                      <a:pt x="82" y="18"/>
                    </a:lnTo>
                    <a:lnTo>
                      <a:pt x="82" y="18"/>
                    </a:lnTo>
                    <a:lnTo>
                      <a:pt x="94" y="18"/>
                    </a:lnTo>
                    <a:lnTo>
                      <a:pt x="94" y="18"/>
                    </a:lnTo>
                    <a:lnTo>
                      <a:pt x="104" y="22"/>
                    </a:lnTo>
                    <a:lnTo>
                      <a:pt x="104" y="22"/>
                    </a:lnTo>
                    <a:lnTo>
                      <a:pt x="110" y="28"/>
                    </a:lnTo>
                    <a:lnTo>
                      <a:pt x="112" y="32"/>
                    </a:lnTo>
                    <a:lnTo>
                      <a:pt x="114" y="36"/>
                    </a:lnTo>
                    <a:lnTo>
                      <a:pt x="114" y="36"/>
                    </a:lnTo>
                    <a:lnTo>
                      <a:pt x="114" y="40"/>
                    </a:lnTo>
                    <a:lnTo>
                      <a:pt x="112" y="44"/>
                    </a:lnTo>
                    <a:lnTo>
                      <a:pt x="104" y="54"/>
                    </a:lnTo>
                    <a:lnTo>
                      <a:pt x="104" y="54"/>
                    </a:lnTo>
                    <a:lnTo>
                      <a:pt x="114" y="60"/>
                    </a:lnTo>
                    <a:lnTo>
                      <a:pt x="114" y="60"/>
                    </a:lnTo>
                    <a:lnTo>
                      <a:pt x="108" y="66"/>
                    </a:lnTo>
                    <a:lnTo>
                      <a:pt x="108" y="66"/>
                    </a:lnTo>
                    <a:close/>
                    <a:moveTo>
                      <a:pt x="22" y="16"/>
                    </a:moveTo>
                    <a:lnTo>
                      <a:pt x="22" y="16"/>
                    </a:lnTo>
                    <a:lnTo>
                      <a:pt x="22" y="16"/>
                    </a:lnTo>
                    <a:lnTo>
                      <a:pt x="18" y="20"/>
                    </a:lnTo>
                    <a:lnTo>
                      <a:pt x="16" y="26"/>
                    </a:lnTo>
                    <a:lnTo>
                      <a:pt x="16" y="26"/>
                    </a:lnTo>
                    <a:lnTo>
                      <a:pt x="16" y="30"/>
                    </a:lnTo>
                    <a:lnTo>
                      <a:pt x="20" y="32"/>
                    </a:lnTo>
                    <a:lnTo>
                      <a:pt x="20" y="32"/>
                    </a:lnTo>
                    <a:lnTo>
                      <a:pt x="24" y="36"/>
                    </a:lnTo>
                    <a:lnTo>
                      <a:pt x="30" y="36"/>
                    </a:lnTo>
                    <a:lnTo>
                      <a:pt x="30" y="36"/>
                    </a:lnTo>
                    <a:lnTo>
                      <a:pt x="38" y="34"/>
                    </a:lnTo>
                    <a:lnTo>
                      <a:pt x="48" y="30"/>
                    </a:lnTo>
                    <a:lnTo>
                      <a:pt x="48" y="30"/>
                    </a:lnTo>
                    <a:lnTo>
                      <a:pt x="34" y="24"/>
                    </a:lnTo>
                    <a:lnTo>
                      <a:pt x="34" y="24"/>
                    </a:lnTo>
                    <a:lnTo>
                      <a:pt x="22" y="16"/>
                    </a:lnTo>
                    <a:lnTo>
                      <a:pt x="22" y="16"/>
                    </a:lnTo>
                    <a:close/>
                    <a:moveTo>
                      <a:pt x="96" y="50"/>
                    </a:moveTo>
                    <a:lnTo>
                      <a:pt x="96" y="50"/>
                    </a:lnTo>
                    <a:lnTo>
                      <a:pt x="96" y="50"/>
                    </a:lnTo>
                    <a:lnTo>
                      <a:pt x="100" y="44"/>
                    </a:lnTo>
                    <a:lnTo>
                      <a:pt x="100" y="38"/>
                    </a:lnTo>
                    <a:lnTo>
                      <a:pt x="100" y="38"/>
                    </a:lnTo>
                    <a:lnTo>
                      <a:pt x="98" y="34"/>
                    </a:lnTo>
                    <a:lnTo>
                      <a:pt x="94" y="30"/>
                    </a:lnTo>
                    <a:lnTo>
                      <a:pt x="94" y="30"/>
                    </a:lnTo>
                    <a:lnTo>
                      <a:pt x="88" y="28"/>
                    </a:lnTo>
                    <a:lnTo>
                      <a:pt x="82" y="26"/>
                    </a:lnTo>
                    <a:lnTo>
                      <a:pt x="82" y="26"/>
                    </a:lnTo>
                    <a:lnTo>
                      <a:pt x="76" y="28"/>
                    </a:lnTo>
                    <a:lnTo>
                      <a:pt x="66" y="32"/>
                    </a:lnTo>
                    <a:lnTo>
                      <a:pt x="66" y="32"/>
                    </a:lnTo>
                    <a:lnTo>
                      <a:pt x="80" y="40"/>
                    </a:lnTo>
                    <a:lnTo>
                      <a:pt x="80" y="40"/>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7" name="ïš1iďé">
                <a:extLst>
                  <a:ext uri="{FF2B5EF4-FFF2-40B4-BE49-F238E27FC236}">
                    <a16:creationId xmlns:a16="http://schemas.microsoft.com/office/drawing/2014/main" id="{0F54E255-666C-4D45-9BE8-F5F0800E325B}"/>
                  </a:ext>
                </a:extLst>
              </p:cNvPr>
              <p:cNvSpPr/>
              <p:nvPr/>
            </p:nvSpPr>
            <p:spPr bwMode="auto">
              <a:xfrm>
                <a:off x="7162800" y="4308475"/>
                <a:ext cx="457200" cy="225425"/>
              </a:xfrm>
              <a:custGeom>
                <a:avLst/>
                <a:gdLst>
                  <a:gd name="T0" fmla="*/ 132 w 288"/>
                  <a:gd name="T1" fmla="*/ 6 h 142"/>
                  <a:gd name="T2" fmla="*/ 132 w 288"/>
                  <a:gd name="T3" fmla="*/ 6 h 142"/>
                  <a:gd name="T4" fmla="*/ 102 w 288"/>
                  <a:gd name="T5" fmla="*/ 12 h 142"/>
                  <a:gd name="T6" fmla="*/ 76 w 288"/>
                  <a:gd name="T7" fmla="*/ 22 h 142"/>
                  <a:gd name="T8" fmla="*/ 54 w 288"/>
                  <a:gd name="T9" fmla="*/ 32 h 142"/>
                  <a:gd name="T10" fmla="*/ 34 w 288"/>
                  <a:gd name="T11" fmla="*/ 44 h 142"/>
                  <a:gd name="T12" fmla="*/ 18 w 288"/>
                  <a:gd name="T13" fmla="*/ 56 h 142"/>
                  <a:gd name="T14" fmla="*/ 6 w 288"/>
                  <a:gd name="T15" fmla="*/ 70 h 142"/>
                  <a:gd name="T16" fmla="*/ 2 w 288"/>
                  <a:gd name="T17" fmla="*/ 78 h 142"/>
                  <a:gd name="T18" fmla="*/ 0 w 288"/>
                  <a:gd name="T19" fmla="*/ 84 h 142"/>
                  <a:gd name="T20" fmla="*/ 0 w 288"/>
                  <a:gd name="T21" fmla="*/ 92 h 142"/>
                  <a:gd name="T22" fmla="*/ 0 w 288"/>
                  <a:gd name="T23" fmla="*/ 98 h 142"/>
                  <a:gd name="T24" fmla="*/ 0 w 288"/>
                  <a:gd name="T25" fmla="*/ 98 h 142"/>
                  <a:gd name="T26" fmla="*/ 2 w 288"/>
                  <a:gd name="T27" fmla="*/ 104 h 142"/>
                  <a:gd name="T28" fmla="*/ 6 w 288"/>
                  <a:gd name="T29" fmla="*/ 110 h 142"/>
                  <a:gd name="T30" fmla="*/ 10 w 288"/>
                  <a:gd name="T31" fmla="*/ 116 h 142"/>
                  <a:gd name="T32" fmla="*/ 16 w 288"/>
                  <a:gd name="T33" fmla="*/ 122 h 142"/>
                  <a:gd name="T34" fmla="*/ 32 w 288"/>
                  <a:gd name="T35" fmla="*/ 130 h 142"/>
                  <a:gd name="T36" fmla="*/ 50 w 288"/>
                  <a:gd name="T37" fmla="*/ 136 h 142"/>
                  <a:gd name="T38" fmla="*/ 74 w 288"/>
                  <a:gd name="T39" fmla="*/ 140 h 142"/>
                  <a:gd name="T40" fmla="*/ 100 w 288"/>
                  <a:gd name="T41" fmla="*/ 142 h 142"/>
                  <a:gd name="T42" fmla="*/ 126 w 288"/>
                  <a:gd name="T43" fmla="*/ 140 h 142"/>
                  <a:gd name="T44" fmla="*/ 156 w 288"/>
                  <a:gd name="T45" fmla="*/ 136 h 142"/>
                  <a:gd name="T46" fmla="*/ 156 w 288"/>
                  <a:gd name="T47" fmla="*/ 136 h 142"/>
                  <a:gd name="T48" fmla="*/ 184 w 288"/>
                  <a:gd name="T49" fmla="*/ 130 h 142"/>
                  <a:gd name="T50" fmla="*/ 212 w 288"/>
                  <a:gd name="T51" fmla="*/ 122 h 142"/>
                  <a:gd name="T52" fmla="*/ 234 w 288"/>
                  <a:gd name="T53" fmla="*/ 110 h 142"/>
                  <a:gd name="T54" fmla="*/ 254 w 288"/>
                  <a:gd name="T55" fmla="*/ 98 h 142"/>
                  <a:gd name="T56" fmla="*/ 270 w 288"/>
                  <a:gd name="T57" fmla="*/ 86 h 142"/>
                  <a:gd name="T58" fmla="*/ 282 w 288"/>
                  <a:gd name="T59" fmla="*/ 72 h 142"/>
                  <a:gd name="T60" fmla="*/ 284 w 288"/>
                  <a:gd name="T61" fmla="*/ 66 h 142"/>
                  <a:gd name="T62" fmla="*/ 288 w 288"/>
                  <a:gd name="T63" fmla="*/ 58 h 142"/>
                  <a:gd name="T64" fmla="*/ 288 w 288"/>
                  <a:gd name="T65" fmla="*/ 52 h 142"/>
                  <a:gd name="T66" fmla="*/ 288 w 288"/>
                  <a:gd name="T67" fmla="*/ 44 h 142"/>
                  <a:gd name="T68" fmla="*/ 288 w 288"/>
                  <a:gd name="T69" fmla="*/ 44 h 142"/>
                  <a:gd name="T70" fmla="*/ 286 w 288"/>
                  <a:gd name="T71" fmla="*/ 38 h 142"/>
                  <a:gd name="T72" fmla="*/ 282 w 288"/>
                  <a:gd name="T73" fmla="*/ 32 h 142"/>
                  <a:gd name="T74" fmla="*/ 278 w 288"/>
                  <a:gd name="T75" fmla="*/ 26 h 142"/>
                  <a:gd name="T76" fmla="*/ 272 w 288"/>
                  <a:gd name="T77" fmla="*/ 20 h 142"/>
                  <a:gd name="T78" fmla="*/ 256 w 288"/>
                  <a:gd name="T79" fmla="*/ 12 h 142"/>
                  <a:gd name="T80" fmla="*/ 236 w 288"/>
                  <a:gd name="T81" fmla="*/ 6 h 142"/>
                  <a:gd name="T82" fmla="*/ 214 w 288"/>
                  <a:gd name="T83" fmla="*/ 2 h 142"/>
                  <a:gd name="T84" fmla="*/ 188 w 288"/>
                  <a:gd name="T85" fmla="*/ 0 h 142"/>
                  <a:gd name="T86" fmla="*/ 160 w 288"/>
                  <a:gd name="T87" fmla="*/ 2 h 142"/>
                  <a:gd name="T88" fmla="*/ 132 w 288"/>
                  <a:gd name="T89" fmla="*/ 6 h 142"/>
                  <a:gd name="T90" fmla="*/ 132 w 288"/>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6"/>
                    </a:moveTo>
                    <a:lnTo>
                      <a:pt x="132" y="6"/>
                    </a:lnTo>
                    <a:lnTo>
                      <a:pt x="102" y="12"/>
                    </a:lnTo>
                    <a:lnTo>
                      <a:pt x="76" y="22"/>
                    </a:lnTo>
                    <a:lnTo>
                      <a:pt x="54" y="32"/>
                    </a:lnTo>
                    <a:lnTo>
                      <a:pt x="34" y="44"/>
                    </a:lnTo>
                    <a:lnTo>
                      <a:pt x="18" y="56"/>
                    </a:lnTo>
                    <a:lnTo>
                      <a:pt x="6" y="70"/>
                    </a:lnTo>
                    <a:lnTo>
                      <a:pt x="2" y="78"/>
                    </a:lnTo>
                    <a:lnTo>
                      <a:pt x="0" y="84"/>
                    </a:lnTo>
                    <a:lnTo>
                      <a:pt x="0" y="92"/>
                    </a:lnTo>
                    <a:lnTo>
                      <a:pt x="0" y="98"/>
                    </a:lnTo>
                    <a:lnTo>
                      <a:pt x="0" y="98"/>
                    </a:lnTo>
                    <a:lnTo>
                      <a:pt x="2" y="104"/>
                    </a:lnTo>
                    <a:lnTo>
                      <a:pt x="6" y="110"/>
                    </a:lnTo>
                    <a:lnTo>
                      <a:pt x="10" y="116"/>
                    </a:lnTo>
                    <a:lnTo>
                      <a:pt x="16" y="122"/>
                    </a:lnTo>
                    <a:lnTo>
                      <a:pt x="32" y="130"/>
                    </a:lnTo>
                    <a:lnTo>
                      <a:pt x="50" y="136"/>
                    </a:lnTo>
                    <a:lnTo>
                      <a:pt x="74" y="140"/>
                    </a:lnTo>
                    <a:lnTo>
                      <a:pt x="100" y="142"/>
                    </a:lnTo>
                    <a:lnTo>
                      <a:pt x="126" y="140"/>
                    </a:lnTo>
                    <a:lnTo>
                      <a:pt x="156" y="136"/>
                    </a:lnTo>
                    <a:lnTo>
                      <a:pt x="156" y="136"/>
                    </a:lnTo>
                    <a:lnTo>
                      <a:pt x="184" y="130"/>
                    </a:lnTo>
                    <a:lnTo>
                      <a:pt x="212" y="122"/>
                    </a:lnTo>
                    <a:lnTo>
                      <a:pt x="234" y="110"/>
                    </a:lnTo>
                    <a:lnTo>
                      <a:pt x="254" y="98"/>
                    </a:lnTo>
                    <a:lnTo>
                      <a:pt x="270" y="86"/>
                    </a:lnTo>
                    <a:lnTo>
                      <a:pt x="282" y="72"/>
                    </a:lnTo>
                    <a:lnTo>
                      <a:pt x="284" y="66"/>
                    </a:lnTo>
                    <a:lnTo>
                      <a:pt x="288" y="58"/>
                    </a:lnTo>
                    <a:lnTo>
                      <a:pt x="288" y="52"/>
                    </a:lnTo>
                    <a:lnTo>
                      <a:pt x="288" y="44"/>
                    </a:lnTo>
                    <a:lnTo>
                      <a:pt x="288" y="44"/>
                    </a:lnTo>
                    <a:lnTo>
                      <a:pt x="286" y="38"/>
                    </a:lnTo>
                    <a:lnTo>
                      <a:pt x="282" y="32"/>
                    </a:lnTo>
                    <a:lnTo>
                      <a:pt x="278" y="26"/>
                    </a:lnTo>
                    <a:lnTo>
                      <a:pt x="272" y="20"/>
                    </a:lnTo>
                    <a:lnTo>
                      <a:pt x="256" y="12"/>
                    </a:lnTo>
                    <a:lnTo>
                      <a:pt x="236" y="6"/>
                    </a:lnTo>
                    <a:lnTo>
                      <a:pt x="214" y="2"/>
                    </a:lnTo>
                    <a:lnTo>
                      <a:pt x="188" y="0"/>
                    </a:lnTo>
                    <a:lnTo>
                      <a:pt x="160"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8" name="îṩlîďê">
                <a:extLst>
                  <a:ext uri="{FF2B5EF4-FFF2-40B4-BE49-F238E27FC236}">
                    <a16:creationId xmlns:a16="http://schemas.microsoft.com/office/drawing/2014/main" id="{38D74989-38F8-4FF0-A8D4-422A2E9CB6AA}"/>
                  </a:ext>
                </a:extLst>
              </p:cNvPr>
              <p:cNvSpPr/>
              <p:nvPr/>
            </p:nvSpPr>
            <p:spPr bwMode="auto">
              <a:xfrm>
                <a:off x="7191375" y="4327525"/>
                <a:ext cx="400050" cy="168275"/>
              </a:xfrm>
              <a:custGeom>
                <a:avLst/>
                <a:gdLst>
                  <a:gd name="T0" fmla="*/ 116 w 252"/>
                  <a:gd name="T1" fmla="*/ 6 h 106"/>
                  <a:gd name="T2" fmla="*/ 116 w 252"/>
                  <a:gd name="T3" fmla="*/ 6 h 106"/>
                  <a:gd name="T4" fmla="*/ 92 w 252"/>
                  <a:gd name="T5" fmla="*/ 10 h 106"/>
                  <a:gd name="T6" fmla="*/ 70 w 252"/>
                  <a:gd name="T7" fmla="*/ 18 h 106"/>
                  <a:gd name="T8" fmla="*/ 46 w 252"/>
                  <a:gd name="T9" fmla="*/ 28 h 106"/>
                  <a:gd name="T10" fmla="*/ 26 w 252"/>
                  <a:gd name="T11" fmla="*/ 40 h 106"/>
                  <a:gd name="T12" fmla="*/ 26 w 252"/>
                  <a:gd name="T13" fmla="*/ 40 h 106"/>
                  <a:gd name="T14" fmla="*/ 18 w 252"/>
                  <a:gd name="T15" fmla="*/ 48 h 106"/>
                  <a:gd name="T16" fmla="*/ 8 w 252"/>
                  <a:gd name="T17" fmla="*/ 56 h 106"/>
                  <a:gd name="T18" fmla="*/ 2 w 252"/>
                  <a:gd name="T19" fmla="*/ 66 h 106"/>
                  <a:gd name="T20" fmla="*/ 0 w 252"/>
                  <a:gd name="T21" fmla="*/ 72 h 106"/>
                  <a:gd name="T22" fmla="*/ 0 w 252"/>
                  <a:gd name="T23" fmla="*/ 76 h 106"/>
                  <a:gd name="T24" fmla="*/ 0 w 252"/>
                  <a:gd name="T25" fmla="*/ 76 h 106"/>
                  <a:gd name="T26" fmla="*/ 2 w 252"/>
                  <a:gd name="T27" fmla="*/ 82 h 106"/>
                  <a:gd name="T28" fmla="*/ 4 w 252"/>
                  <a:gd name="T29" fmla="*/ 86 h 106"/>
                  <a:gd name="T30" fmla="*/ 14 w 252"/>
                  <a:gd name="T31" fmla="*/ 92 h 106"/>
                  <a:gd name="T32" fmla="*/ 26 w 252"/>
                  <a:gd name="T33" fmla="*/ 98 h 106"/>
                  <a:gd name="T34" fmla="*/ 36 w 252"/>
                  <a:gd name="T35" fmla="*/ 100 h 106"/>
                  <a:gd name="T36" fmla="*/ 36 w 252"/>
                  <a:gd name="T37" fmla="*/ 100 h 106"/>
                  <a:gd name="T38" fmla="*/ 60 w 252"/>
                  <a:gd name="T39" fmla="*/ 104 h 106"/>
                  <a:gd name="T40" fmla="*/ 86 w 252"/>
                  <a:gd name="T41" fmla="*/ 106 h 106"/>
                  <a:gd name="T42" fmla="*/ 110 w 252"/>
                  <a:gd name="T43" fmla="*/ 104 h 106"/>
                  <a:gd name="T44" fmla="*/ 134 w 252"/>
                  <a:gd name="T45" fmla="*/ 100 h 106"/>
                  <a:gd name="T46" fmla="*/ 134 w 252"/>
                  <a:gd name="T47" fmla="*/ 100 h 106"/>
                  <a:gd name="T48" fmla="*/ 158 w 252"/>
                  <a:gd name="T49" fmla="*/ 96 h 106"/>
                  <a:gd name="T50" fmla="*/ 182 w 252"/>
                  <a:gd name="T51" fmla="*/ 88 h 106"/>
                  <a:gd name="T52" fmla="*/ 204 w 252"/>
                  <a:gd name="T53" fmla="*/ 78 h 106"/>
                  <a:gd name="T54" fmla="*/ 226 w 252"/>
                  <a:gd name="T55" fmla="*/ 66 h 106"/>
                  <a:gd name="T56" fmla="*/ 226 w 252"/>
                  <a:gd name="T57" fmla="*/ 66 h 106"/>
                  <a:gd name="T58" fmla="*/ 234 w 252"/>
                  <a:gd name="T59" fmla="*/ 58 h 106"/>
                  <a:gd name="T60" fmla="*/ 242 w 252"/>
                  <a:gd name="T61" fmla="*/ 50 h 106"/>
                  <a:gd name="T62" fmla="*/ 250 w 252"/>
                  <a:gd name="T63" fmla="*/ 40 h 106"/>
                  <a:gd name="T64" fmla="*/ 252 w 252"/>
                  <a:gd name="T65" fmla="*/ 34 h 106"/>
                  <a:gd name="T66" fmla="*/ 252 w 252"/>
                  <a:gd name="T67" fmla="*/ 30 h 106"/>
                  <a:gd name="T68" fmla="*/ 252 w 252"/>
                  <a:gd name="T69" fmla="*/ 30 h 106"/>
                  <a:gd name="T70" fmla="*/ 250 w 252"/>
                  <a:gd name="T71" fmla="*/ 24 h 106"/>
                  <a:gd name="T72" fmla="*/ 246 w 252"/>
                  <a:gd name="T73" fmla="*/ 20 h 106"/>
                  <a:gd name="T74" fmla="*/ 236 w 252"/>
                  <a:gd name="T75" fmla="*/ 14 h 106"/>
                  <a:gd name="T76" fmla="*/ 224 w 252"/>
                  <a:gd name="T77" fmla="*/ 8 h 106"/>
                  <a:gd name="T78" fmla="*/ 214 w 252"/>
                  <a:gd name="T79" fmla="*/ 6 h 106"/>
                  <a:gd name="T80" fmla="*/ 214 w 252"/>
                  <a:gd name="T81" fmla="*/ 6 h 106"/>
                  <a:gd name="T82" fmla="*/ 190 w 252"/>
                  <a:gd name="T83" fmla="*/ 2 h 106"/>
                  <a:gd name="T84" fmla="*/ 166 w 252"/>
                  <a:gd name="T85" fmla="*/ 0 h 106"/>
                  <a:gd name="T86" fmla="*/ 140 w 252"/>
                  <a:gd name="T87" fmla="*/ 2 h 106"/>
                  <a:gd name="T88" fmla="*/ 116 w 252"/>
                  <a:gd name="T89" fmla="*/ 6 h 106"/>
                  <a:gd name="T90" fmla="*/ 116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6" y="6"/>
                    </a:moveTo>
                    <a:lnTo>
                      <a:pt x="116" y="6"/>
                    </a:lnTo>
                    <a:lnTo>
                      <a:pt x="92" y="10"/>
                    </a:lnTo>
                    <a:lnTo>
                      <a:pt x="70" y="18"/>
                    </a:lnTo>
                    <a:lnTo>
                      <a:pt x="46" y="28"/>
                    </a:lnTo>
                    <a:lnTo>
                      <a:pt x="26" y="40"/>
                    </a:lnTo>
                    <a:lnTo>
                      <a:pt x="26" y="40"/>
                    </a:lnTo>
                    <a:lnTo>
                      <a:pt x="18" y="48"/>
                    </a:lnTo>
                    <a:lnTo>
                      <a:pt x="8" y="56"/>
                    </a:lnTo>
                    <a:lnTo>
                      <a:pt x="2" y="66"/>
                    </a:lnTo>
                    <a:lnTo>
                      <a:pt x="0" y="72"/>
                    </a:lnTo>
                    <a:lnTo>
                      <a:pt x="0" y="76"/>
                    </a:lnTo>
                    <a:lnTo>
                      <a:pt x="0" y="76"/>
                    </a:lnTo>
                    <a:lnTo>
                      <a:pt x="2" y="82"/>
                    </a:lnTo>
                    <a:lnTo>
                      <a:pt x="4" y="86"/>
                    </a:lnTo>
                    <a:lnTo>
                      <a:pt x="14" y="92"/>
                    </a:lnTo>
                    <a:lnTo>
                      <a:pt x="26" y="98"/>
                    </a:lnTo>
                    <a:lnTo>
                      <a:pt x="36" y="100"/>
                    </a:lnTo>
                    <a:lnTo>
                      <a:pt x="36" y="100"/>
                    </a:lnTo>
                    <a:lnTo>
                      <a:pt x="60" y="104"/>
                    </a:lnTo>
                    <a:lnTo>
                      <a:pt x="86" y="106"/>
                    </a:lnTo>
                    <a:lnTo>
                      <a:pt x="110" y="104"/>
                    </a:lnTo>
                    <a:lnTo>
                      <a:pt x="134" y="100"/>
                    </a:lnTo>
                    <a:lnTo>
                      <a:pt x="134" y="100"/>
                    </a:lnTo>
                    <a:lnTo>
                      <a:pt x="158" y="96"/>
                    </a:lnTo>
                    <a:lnTo>
                      <a:pt x="182" y="88"/>
                    </a:lnTo>
                    <a:lnTo>
                      <a:pt x="204" y="78"/>
                    </a:lnTo>
                    <a:lnTo>
                      <a:pt x="226" y="66"/>
                    </a:lnTo>
                    <a:lnTo>
                      <a:pt x="226" y="66"/>
                    </a:lnTo>
                    <a:lnTo>
                      <a:pt x="234" y="58"/>
                    </a:lnTo>
                    <a:lnTo>
                      <a:pt x="242" y="50"/>
                    </a:lnTo>
                    <a:lnTo>
                      <a:pt x="250" y="40"/>
                    </a:lnTo>
                    <a:lnTo>
                      <a:pt x="252" y="34"/>
                    </a:lnTo>
                    <a:lnTo>
                      <a:pt x="252" y="30"/>
                    </a:lnTo>
                    <a:lnTo>
                      <a:pt x="252" y="30"/>
                    </a:lnTo>
                    <a:lnTo>
                      <a:pt x="250" y="24"/>
                    </a:lnTo>
                    <a:lnTo>
                      <a:pt x="246" y="20"/>
                    </a:lnTo>
                    <a:lnTo>
                      <a:pt x="236" y="14"/>
                    </a:lnTo>
                    <a:lnTo>
                      <a:pt x="224" y="8"/>
                    </a:lnTo>
                    <a:lnTo>
                      <a:pt x="214" y="6"/>
                    </a:lnTo>
                    <a:lnTo>
                      <a:pt x="214" y="6"/>
                    </a:lnTo>
                    <a:lnTo>
                      <a:pt x="190" y="2"/>
                    </a:lnTo>
                    <a:lnTo>
                      <a:pt x="166" y="0"/>
                    </a:lnTo>
                    <a:lnTo>
                      <a:pt x="140" y="2"/>
                    </a:lnTo>
                    <a:lnTo>
                      <a:pt x="116" y="6"/>
                    </a:lnTo>
                    <a:lnTo>
                      <a:pt x="116"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9" name="ïsľídê">
                <a:extLst>
                  <a:ext uri="{FF2B5EF4-FFF2-40B4-BE49-F238E27FC236}">
                    <a16:creationId xmlns:a16="http://schemas.microsoft.com/office/drawing/2014/main" id="{775E3118-1E1D-48B7-815F-1D7EFD2155A2}"/>
                  </a:ext>
                </a:extLst>
              </p:cNvPr>
              <p:cNvSpPr/>
              <p:nvPr/>
            </p:nvSpPr>
            <p:spPr bwMode="auto">
              <a:xfrm>
                <a:off x="7162800" y="4384675"/>
                <a:ext cx="466725" cy="190500"/>
              </a:xfrm>
              <a:custGeom>
                <a:avLst/>
                <a:gdLst>
                  <a:gd name="T0" fmla="*/ 268 w 294"/>
                  <a:gd name="T1" fmla="*/ 32 h 120"/>
                  <a:gd name="T2" fmla="*/ 244 w 294"/>
                  <a:gd name="T3" fmla="*/ 50 h 120"/>
                  <a:gd name="T4" fmla="*/ 218 w 294"/>
                  <a:gd name="T5" fmla="*/ 62 h 120"/>
                  <a:gd name="T6" fmla="*/ 194 w 294"/>
                  <a:gd name="T7" fmla="*/ 72 h 120"/>
                  <a:gd name="T8" fmla="*/ 168 w 294"/>
                  <a:gd name="T9" fmla="*/ 78 h 120"/>
                  <a:gd name="T10" fmla="*/ 154 w 294"/>
                  <a:gd name="T11" fmla="*/ 82 h 120"/>
                  <a:gd name="T12" fmla="*/ 142 w 294"/>
                  <a:gd name="T13" fmla="*/ 84 h 120"/>
                  <a:gd name="T14" fmla="*/ 114 w 294"/>
                  <a:gd name="T15" fmla="*/ 86 h 120"/>
                  <a:gd name="T16" fmla="*/ 88 w 294"/>
                  <a:gd name="T17" fmla="*/ 86 h 120"/>
                  <a:gd name="T18" fmla="*/ 60 w 294"/>
                  <a:gd name="T19" fmla="*/ 84 h 120"/>
                  <a:gd name="T20" fmla="*/ 44 w 294"/>
                  <a:gd name="T21" fmla="*/ 80 h 120"/>
                  <a:gd name="T22" fmla="*/ 32 w 294"/>
                  <a:gd name="T23" fmla="*/ 76 h 120"/>
                  <a:gd name="T24" fmla="*/ 12 w 294"/>
                  <a:gd name="T25" fmla="*/ 66 h 120"/>
                  <a:gd name="T26" fmla="*/ 0 w 294"/>
                  <a:gd name="T27" fmla="*/ 52 h 120"/>
                  <a:gd name="T28" fmla="*/ 8 w 294"/>
                  <a:gd name="T29" fmla="*/ 88 h 120"/>
                  <a:gd name="T30" fmla="*/ 12 w 294"/>
                  <a:gd name="T31" fmla="*/ 94 h 120"/>
                  <a:gd name="T32" fmla="*/ 28 w 294"/>
                  <a:gd name="T33" fmla="*/ 106 h 120"/>
                  <a:gd name="T34" fmla="*/ 38 w 294"/>
                  <a:gd name="T35" fmla="*/ 110 h 120"/>
                  <a:gd name="T36" fmla="*/ 66 w 294"/>
                  <a:gd name="T37" fmla="*/ 118 h 120"/>
                  <a:gd name="T38" fmla="*/ 94 w 294"/>
                  <a:gd name="T39" fmla="*/ 120 h 120"/>
                  <a:gd name="T40" fmla="*/ 120 w 294"/>
                  <a:gd name="T41" fmla="*/ 120 h 120"/>
                  <a:gd name="T42" fmla="*/ 148 w 294"/>
                  <a:gd name="T43" fmla="*/ 118 h 120"/>
                  <a:gd name="T44" fmla="*/ 162 w 294"/>
                  <a:gd name="T45" fmla="*/ 116 h 120"/>
                  <a:gd name="T46" fmla="*/ 174 w 294"/>
                  <a:gd name="T47" fmla="*/ 112 h 120"/>
                  <a:gd name="T48" fmla="*/ 200 w 294"/>
                  <a:gd name="T49" fmla="*/ 106 h 120"/>
                  <a:gd name="T50" fmla="*/ 226 w 294"/>
                  <a:gd name="T51" fmla="*/ 96 h 120"/>
                  <a:gd name="T52" fmla="*/ 250 w 294"/>
                  <a:gd name="T53" fmla="*/ 84 h 120"/>
                  <a:gd name="T54" fmla="*/ 262 w 294"/>
                  <a:gd name="T55" fmla="*/ 74 h 120"/>
                  <a:gd name="T56" fmla="*/ 274 w 294"/>
                  <a:gd name="T57" fmla="*/ 66 h 120"/>
                  <a:gd name="T58" fmla="*/ 288 w 294"/>
                  <a:gd name="T59" fmla="*/ 50 h 120"/>
                  <a:gd name="T60" fmla="*/ 294 w 294"/>
                  <a:gd name="T61" fmla="*/ 34 h 120"/>
                  <a:gd name="T62" fmla="*/ 288 w 294"/>
                  <a:gd name="T63" fmla="*/ 0 h 120"/>
                  <a:gd name="T64" fmla="*/ 286 w 294"/>
                  <a:gd name="T65" fmla="*/ 8 h 120"/>
                  <a:gd name="T66" fmla="*/ 276 w 294"/>
                  <a:gd name="T67" fmla="*/ 24 h 120"/>
                  <a:gd name="T68" fmla="*/ 268 w 294"/>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0">
                    <a:moveTo>
                      <a:pt x="268" y="32"/>
                    </a:moveTo>
                    <a:lnTo>
                      <a:pt x="268" y="32"/>
                    </a:lnTo>
                    <a:lnTo>
                      <a:pt x="256" y="40"/>
                    </a:lnTo>
                    <a:lnTo>
                      <a:pt x="244" y="50"/>
                    </a:lnTo>
                    <a:lnTo>
                      <a:pt x="244" y="50"/>
                    </a:lnTo>
                    <a:lnTo>
                      <a:pt x="218" y="62"/>
                    </a:lnTo>
                    <a:lnTo>
                      <a:pt x="218" y="62"/>
                    </a:lnTo>
                    <a:lnTo>
                      <a:pt x="194" y="72"/>
                    </a:lnTo>
                    <a:lnTo>
                      <a:pt x="194" y="72"/>
                    </a:lnTo>
                    <a:lnTo>
                      <a:pt x="168" y="78"/>
                    </a:lnTo>
                    <a:lnTo>
                      <a:pt x="168" y="78"/>
                    </a:lnTo>
                    <a:lnTo>
                      <a:pt x="154" y="82"/>
                    </a:lnTo>
                    <a:lnTo>
                      <a:pt x="154" y="82"/>
                    </a:lnTo>
                    <a:lnTo>
                      <a:pt x="142" y="84"/>
                    </a:lnTo>
                    <a:lnTo>
                      <a:pt x="142" y="84"/>
                    </a:lnTo>
                    <a:lnTo>
                      <a:pt x="114" y="86"/>
                    </a:lnTo>
                    <a:lnTo>
                      <a:pt x="114" y="86"/>
                    </a:lnTo>
                    <a:lnTo>
                      <a:pt x="88" y="86"/>
                    </a:lnTo>
                    <a:lnTo>
                      <a:pt x="88" y="86"/>
                    </a:lnTo>
                    <a:lnTo>
                      <a:pt x="60" y="84"/>
                    </a:lnTo>
                    <a:lnTo>
                      <a:pt x="60" y="84"/>
                    </a:lnTo>
                    <a:lnTo>
                      <a:pt x="44" y="80"/>
                    </a:lnTo>
                    <a:lnTo>
                      <a:pt x="32" y="76"/>
                    </a:lnTo>
                    <a:lnTo>
                      <a:pt x="32" y="76"/>
                    </a:lnTo>
                    <a:lnTo>
                      <a:pt x="22" y="72"/>
                    </a:lnTo>
                    <a:lnTo>
                      <a:pt x="12" y="66"/>
                    </a:lnTo>
                    <a:lnTo>
                      <a:pt x="6" y="60"/>
                    </a:lnTo>
                    <a:lnTo>
                      <a:pt x="0" y="52"/>
                    </a:lnTo>
                    <a:lnTo>
                      <a:pt x="0" y="52"/>
                    </a:lnTo>
                    <a:lnTo>
                      <a:pt x="8" y="88"/>
                    </a:lnTo>
                    <a:lnTo>
                      <a:pt x="8" y="88"/>
                    </a:lnTo>
                    <a:lnTo>
                      <a:pt x="12" y="94"/>
                    </a:lnTo>
                    <a:lnTo>
                      <a:pt x="20" y="100"/>
                    </a:lnTo>
                    <a:lnTo>
                      <a:pt x="28" y="106"/>
                    </a:lnTo>
                    <a:lnTo>
                      <a:pt x="38" y="110"/>
                    </a:lnTo>
                    <a:lnTo>
                      <a:pt x="38" y="110"/>
                    </a:lnTo>
                    <a:lnTo>
                      <a:pt x="52" y="114"/>
                    </a:lnTo>
                    <a:lnTo>
                      <a:pt x="66" y="118"/>
                    </a:lnTo>
                    <a:lnTo>
                      <a:pt x="66" y="118"/>
                    </a:lnTo>
                    <a:lnTo>
                      <a:pt x="94" y="120"/>
                    </a:lnTo>
                    <a:lnTo>
                      <a:pt x="94" y="120"/>
                    </a:lnTo>
                    <a:lnTo>
                      <a:pt x="120" y="120"/>
                    </a:lnTo>
                    <a:lnTo>
                      <a:pt x="120" y="120"/>
                    </a:lnTo>
                    <a:lnTo>
                      <a:pt x="148" y="118"/>
                    </a:lnTo>
                    <a:lnTo>
                      <a:pt x="148" y="118"/>
                    </a:lnTo>
                    <a:lnTo>
                      <a:pt x="162" y="116"/>
                    </a:lnTo>
                    <a:lnTo>
                      <a:pt x="162" y="116"/>
                    </a:lnTo>
                    <a:lnTo>
                      <a:pt x="174" y="112"/>
                    </a:lnTo>
                    <a:lnTo>
                      <a:pt x="174" y="112"/>
                    </a:lnTo>
                    <a:lnTo>
                      <a:pt x="200" y="106"/>
                    </a:lnTo>
                    <a:lnTo>
                      <a:pt x="200" y="106"/>
                    </a:lnTo>
                    <a:lnTo>
                      <a:pt x="226" y="96"/>
                    </a:lnTo>
                    <a:lnTo>
                      <a:pt x="226" y="96"/>
                    </a:lnTo>
                    <a:lnTo>
                      <a:pt x="250" y="84"/>
                    </a:lnTo>
                    <a:lnTo>
                      <a:pt x="250" y="84"/>
                    </a:lnTo>
                    <a:lnTo>
                      <a:pt x="262" y="74"/>
                    </a:lnTo>
                    <a:lnTo>
                      <a:pt x="274" y="66"/>
                    </a:lnTo>
                    <a:lnTo>
                      <a:pt x="274" y="66"/>
                    </a:lnTo>
                    <a:lnTo>
                      <a:pt x="282" y="58"/>
                    </a:lnTo>
                    <a:lnTo>
                      <a:pt x="288" y="50"/>
                    </a:lnTo>
                    <a:lnTo>
                      <a:pt x="292" y="42"/>
                    </a:lnTo>
                    <a:lnTo>
                      <a:pt x="294" y="34"/>
                    </a:lnTo>
                    <a:lnTo>
                      <a:pt x="294" y="34"/>
                    </a:lnTo>
                    <a:lnTo>
                      <a:pt x="288" y="0"/>
                    </a:lnTo>
                    <a:lnTo>
                      <a:pt x="288" y="0"/>
                    </a:lnTo>
                    <a:lnTo>
                      <a:pt x="286" y="8"/>
                    </a:lnTo>
                    <a:lnTo>
                      <a:pt x="282" y="16"/>
                    </a:lnTo>
                    <a:lnTo>
                      <a:pt x="276" y="24"/>
                    </a:lnTo>
                    <a:lnTo>
                      <a:pt x="268" y="32"/>
                    </a:lnTo>
                    <a:lnTo>
                      <a:pt x="268"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0" name="iŝlïḓe">
                <a:extLst>
                  <a:ext uri="{FF2B5EF4-FFF2-40B4-BE49-F238E27FC236}">
                    <a16:creationId xmlns:a16="http://schemas.microsoft.com/office/drawing/2014/main" id="{D9AD071D-3680-45A8-AA60-7701D8E370DF}"/>
                  </a:ext>
                </a:extLst>
              </p:cNvPr>
              <p:cNvSpPr/>
              <p:nvPr/>
            </p:nvSpPr>
            <p:spPr bwMode="auto">
              <a:xfrm>
                <a:off x="7289800" y="4349750"/>
                <a:ext cx="184150" cy="114300"/>
              </a:xfrm>
              <a:custGeom>
                <a:avLst/>
                <a:gdLst>
                  <a:gd name="T0" fmla="*/ 110 w 116"/>
                  <a:gd name="T1" fmla="*/ 66 h 72"/>
                  <a:gd name="T2" fmla="*/ 100 w 116"/>
                  <a:gd name="T3" fmla="*/ 60 h 72"/>
                  <a:gd name="T4" fmla="*/ 82 w 116"/>
                  <a:gd name="T5" fmla="*/ 70 h 72"/>
                  <a:gd name="T6" fmla="*/ 74 w 116"/>
                  <a:gd name="T7" fmla="*/ 72 h 72"/>
                  <a:gd name="T8" fmla="*/ 64 w 116"/>
                  <a:gd name="T9" fmla="*/ 72 h 72"/>
                  <a:gd name="T10" fmla="*/ 44 w 116"/>
                  <a:gd name="T11" fmla="*/ 68 h 72"/>
                  <a:gd name="T12" fmla="*/ 56 w 116"/>
                  <a:gd name="T13" fmla="*/ 56 h 72"/>
                  <a:gd name="T14" fmla="*/ 64 w 116"/>
                  <a:gd name="T15" fmla="*/ 60 h 72"/>
                  <a:gd name="T16" fmla="*/ 72 w 116"/>
                  <a:gd name="T17" fmla="*/ 60 h 72"/>
                  <a:gd name="T18" fmla="*/ 90 w 116"/>
                  <a:gd name="T19" fmla="*/ 54 h 72"/>
                  <a:gd name="T20" fmla="*/ 74 w 116"/>
                  <a:gd name="T21" fmla="*/ 44 h 72"/>
                  <a:gd name="T22" fmla="*/ 58 w 116"/>
                  <a:gd name="T23" fmla="*/ 36 h 72"/>
                  <a:gd name="T24" fmla="*/ 38 w 116"/>
                  <a:gd name="T25" fmla="*/ 44 h 72"/>
                  <a:gd name="T26" fmla="*/ 30 w 116"/>
                  <a:gd name="T27" fmla="*/ 46 h 72"/>
                  <a:gd name="T28" fmla="*/ 22 w 116"/>
                  <a:gd name="T29" fmla="*/ 46 h 72"/>
                  <a:gd name="T30" fmla="*/ 8 w 116"/>
                  <a:gd name="T31" fmla="*/ 42 h 72"/>
                  <a:gd name="T32" fmla="*/ 4 w 116"/>
                  <a:gd name="T33" fmla="*/ 38 h 72"/>
                  <a:gd name="T34" fmla="*/ 0 w 116"/>
                  <a:gd name="T35" fmla="*/ 30 h 72"/>
                  <a:gd name="T36" fmla="*/ 2 w 116"/>
                  <a:gd name="T37" fmla="*/ 24 h 72"/>
                  <a:gd name="T38" fmla="*/ 16 w 116"/>
                  <a:gd name="T39" fmla="*/ 10 h 72"/>
                  <a:gd name="T40" fmla="*/ 12 w 116"/>
                  <a:gd name="T41" fmla="*/ 8 h 72"/>
                  <a:gd name="T42" fmla="*/ 20 w 116"/>
                  <a:gd name="T43" fmla="*/ 4 h 72"/>
                  <a:gd name="T44" fmla="*/ 24 w 116"/>
                  <a:gd name="T45" fmla="*/ 6 h 72"/>
                  <a:gd name="T46" fmla="*/ 34 w 116"/>
                  <a:gd name="T47" fmla="*/ 2 h 72"/>
                  <a:gd name="T48" fmla="*/ 44 w 116"/>
                  <a:gd name="T49" fmla="*/ 0 h 72"/>
                  <a:gd name="T50" fmla="*/ 66 w 116"/>
                  <a:gd name="T51" fmla="*/ 2 h 72"/>
                  <a:gd name="T52" fmla="*/ 56 w 116"/>
                  <a:gd name="T53" fmla="*/ 10 h 72"/>
                  <a:gd name="T54" fmla="*/ 50 w 116"/>
                  <a:gd name="T55" fmla="*/ 8 h 72"/>
                  <a:gd name="T56" fmla="*/ 44 w 116"/>
                  <a:gd name="T57" fmla="*/ 8 h 72"/>
                  <a:gd name="T58" fmla="*/ 32 w 116"/>
                  <a:gd name="T59" fmla="*/ 10 h 72"/>
                  <a:gd name="T60" fmla="*/ 44 w 116"/>
                  <a:gd name="T61" fmla="*/ 18 h 72"/>
                  <a:gd name="T62" fmla="*/ 58 w 116"/>
                  <a:gd name="T63" fmla="*/ 26 h 72"/>
                  <a:gd name="T64" fmla="*/ 72 w 116"/>
                  <a:gd name="T65" fmla="*/ 20 h 72"/>
                  <a:gd name="T66" fmla="*/ 84 w 116"/>
                  <a:gd name="T67" fmla="*/ 16 h 72"/>
                  <a:gd name="T68" fmla="*/ 94 w 116"/>
                  <a:gd name="T69" fmla="*/ 18 h 72"/>
                  <a:gd name="T70" fmla="*/ 104 w 116"/>
                  <a:gd name="T71" fmla="*/ 20 h 72"/>
                  <a:gd name="T72" fmla="*/ 114 w 116"/>
                  <a:gd name="T73" fmla="*/ 30 h 72"/>
                  <a:gd name="T74" fmla="*/ 116 w 116"/>
                  <a:gd name="T75" fmla="*/ 34 h 72"/>
                  <a:gd name="T76" fmla="*/ 114 w 116"/>
                  <a:gd name="T77" fmla="*/ 44 h 72"/>
                  <a:gd name="T78" fmla="*/ 106 w 116"/>
                  <a:gd name="T79" fmla="*/ 54 h 72"/>
                  <a:gd name="T80" fmla="*/ 116 w 116"/>
                  <a:gd name="T81" fmla="*/ 60 h 72"/>
                  <a:gd name="T82" fmla="*/ 110 w 116"/>
                  <a:gd name="T83" fmla="*/ 66 h 72"/>
                  <a:gd name="T84" fmla="*/ 24 w 116"/>
                  <a:gd name="T85" fmla="*/ 14 h 72"/>
                  <a:gd name="T86" fmla="*/ 18 w 116"/>
                  <a:gd name="T87" fmla="*/ 20 h 72"/>
                  <a:gd name="T88" fmla="*/ 16 w 116"/>
                  <a:gd name="T89" fmla="*/ 24 h 72"/>
                  <a:gd name="T90" fmla="*/ 20 w 116"/>
                  <a:gd name="T91" fmla="*/ 32 h 72"/>
                  <a:gd name="T92" fmla="*/ 26 w 116"/>
                  <a:gd name="T93" fmla="*/ 34 h 72"/>
                  <a:gd name="T94" fmla="*/ 32 w 116"/>
                  <a:gd name="T95" fmla="*/ 34 h 72"/>
                  <a:gd name="T96" fmla="*/ 50 w 116"/>
                  <a:gd name="T97" fmla="*/ 30 h 72"/>
                  <a:gd name="T98" fmla="*/ 36 w 116"/>
                  <a:gd name="T99" fmla="*/ 22 h 72"/>
                  <a:gd name="T100" fmla="*/ 24 w 116"/>
                  <a:gd name="T101" fmla="*/ 14 h 72"/>
                  <a:gd name="T102" fmla="*/ 96 w 116"/>
                  <a:gd name="T103" fmla="*/ 48 h 72"/>
                  <a:gd name="T104" fmla="*/ 96 w 116"/>
                  <a:gd name="T105" fmla="*/ 48 h 72"/>
                  <a:gd name="T106" fmla="*/ 102 w 116"/>
                  <a:gd name="T107" fmla="*/ 38 h 72"/>
                  <a:gd name="T108" fmla="*/ 100 w 116"/>
                  <a:gd name="T109" fmla="*/ 32 h 72"/>
                  <a:gd name="T110" fmla="*/ 96 w 116"/>
                  <a:gd name="T111" fmla="*/ 28 h 72"/>
                  <a:gd name="T112" fmla="*/ 84 w 116"/>
                  <a:gd name="T113" fmla="*/ 26 h 72"/>
                  <a:gd name="T114" fmla="*/ 76 w 116"/>
                  <a:gd name="T115" fmla="*/ 28 h 72"/>
                  <a:gd name="T116" fmla="*/ 68 w 116"/>
                  <a:gd name="T117" fmla="*/ 32 h 72"/>
                  <a:gd name="T118" fmla="*/ 82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100" y="60"/>
                    </a:lnTo>
                    <a:lnTo>
                      <a:pt x="100" y="60"/>
                    </a:lnTo>
                    <a:lnTo>
                      <a:pt x="90" y="66"/>
                    </a:lnTo>
                    <a:lnTo>
                      <a:pt x="82" y="70"/>
                    </a:lnTo>
                    <a:lnTo>
                      <a:pt x="82" y="70"/>
                    </a:lnTo>
                    <a:lnTo>
                      <a:pt x="74" y="72"/>
                    </a:lnTo>
                    <a:lnTo>
                      <a:pt x="64" y="72"/>
                    </a:lnTo>
                    <a:lnTo>
                      <a:pt x="64" y="72"/>
                    </a:lnTo>
                    <a:lnTo>
                      <a:pt x="54" y="70"/>
                    </a:lnTo>
                    <a:lnTo>
                      <a:pt x="44" y="68"/>
                    </a:lnTo>
                    <a:lnTo>
                      <a:pt x="44" y="68"/>
                    </a:lnTo>
                    <a:lnTo>
                      <a:pt x="56" y="56"/>
                    </a:lnTo>
                    <a:lnTo>
                      <a:pt x="56" y="56"/>
                    </a:lnTo>
                    <a:lnTo>
                      <a:pt x="64" y="60"/>
                    </a:lnTo>
                    <a:lnTo>
                      <a:pt x="72" y="60"/>
                    </a:lnTo>
                    <a:lnTo>
                      <a:pt x="72" y="60"/>
                    </a:lnTo>
                    <a:lnTo>
                      <a:pt x="82" y="58"/>
                    </a:lnTo>
                    <a:lnTo>
                      <a:pt x="90" y="54"/>
                    </a:lnTo>
                    <a:lnTo>
                      <a:pt x="90" y="54"/>
                    </a:lnTo>
                    <a:lnTo>
                      <a:pt x="74" y="44"/>
                    </a:lnTo>
                    <a:lnTo>
                      <a:pt x="74" y="44"/>
                    </a:lnTo>
                    <a:lnTo>
                      <a:pt x="58" y="36"/>
                    </a:lnTo>
                    <a:lnTo>
                      <a:pt x="58" y="36"/>
                    </a:lnTo>
                    <a:lnTo>
                      <a:pt x="38" y="44"/>
                    </a:lnTo>
                    <a:lnTo>
                      <a:pt x="38" y="44"/>
                    </a:lnTo>
                    <a:lnTo>
                      <a:pt x="30" y="46"/>
                    </a:lnTo>
                    <a:lnTo>
                      <a:pt x="22" y="46"/>
                    </a:lnTo>
                    <a:lnTo>
                      <a:pt x="22" y="46"/>
                    </a:lnTo>
                    <a:lnTo>
                      <a:pt x="14" y="44"/>
                    </a:lnTo>
                    <a:lnTo>
                      <a:pt x="8" y="42"/>
                    </a:lnTo>
                    <a:lnTo>
                      <a:pt x="8" y="42"/>
                    </a:lnTo>
                    <a:lnTo>
                      <a:pt x="4" y="38"/>
                    </a:lnTo>
                    <a:lnTo>
                      <a:pt x="2" y="34"/>
                    </a:lnTo>
                    <a:lnTo>
                      <a:pt x="0" y="30"/>
                    </a:lnTo>
                    <a:lnTo>
                      <a:pt x="2" y="24"/>
                    </a:lnTo>
                    <a:lnTo>
                      <a:pt x="2" y="24"/>
                    </a:lnTo>
                    <a:lnTo>
                      <a:pt x="8" y="18"/>
                    </a:lnTo>
                    <a:lnTo>
                      <a:pt x="16" y="10"/>
                    </a:lnTo>
                    <a:lnTo>
                      <a:pt x="16" y="10"/>
                    </a:lnTo>
                    <a:lnTo>
                      <a:pt x="12" y="8"/>
                    </a:lnTo>
                    <a:lnTo>
                      <a:pt x="12" y="8"/>
                    </a:lnTo>
                    <a:lnTo>
                      <a:pt x="20" y="4"/>
                    </a:lnTo>
                    <a:lnTo>
                      <a:pt x="20" y="4"/>
                    </a:lnTo>
                    <a:lnTo>
                      <a:pt x="24" y="6"/>
                    </a:lnTo>
                    <a:lnTo>
                      <a:pt x="24" y="6"/>
                    </a:lnTo>
                    <a:lnTo>
                      <a:pt x="34" y="2"/>
                    </a:lnTo>
                    <a:lnTo>
                      <a:pt x="44" y="0"/>
                    </a:lnTo>
                    <a:lnTo>
                      <a:pt x="44" y="0"/>
                    </a:lnTo>
                    <a:lnTo>
                      <a:pt x="56" y="0"/>
                    </a:lnTo>
                    <a:lnTo>
                      <a:pt x="66" y="2"/>
                    </a:lnTo>
                    <a:lnTo>
                      <a:pt x="66" y="2"/>
                    </a:lnTo>
                    <a:lnTo>
                      <a:pt x="56" y="10"/>
                    </a:lnTo>
                    <a:lnTo>
                      <a:pt x="56" y="10"/>
                    </a:lnTo>
                    <a:lnTo>
                      <a:pt x="50" y="8"/>
                    </a:lnTo>
                    <a:lnTo>
                      <a:pt x="44" y="8"/>
                    </a:lnTo>
                    <a:lnTo>
                      <a:pt x="44" y="8"/>
                    </a:lnTo>
                    <a:lnTo>
                      <a:pt x="32" y="10"/>
                    </a:lnTo>
                    <a:lnTo>
                      <a:pt x="32" y="10"/>
                    </a:lnTo>
                    <a:lnTo>
                      <a:pt x="44" y="18"/>
                    </a:lnTo>
                    <a:lnTo>
                      <a:pt x="44" y="18"/>
                    </a:lnTo>
                    <a:lnTo>
                      <a:pt x="58" y="26"/>
                    </a:lnTo>
                    <a:lnTo>
                      <a:pt x="58" y="26"/>
                    </a:lnTo>
                    <a:lnTo>
                      <a:pt x="72" y="20"/>
                    </a:lnTo>
                    <a:lnTo>
                      <a:pt x="72" y="20"/>
                    </a:lnTo>
                    <a:lnTo>
                      <a:pt x="84" y="16"/>
                    </a:lnTo>
                    <a:lnTo>
                      <a:pt x="84" y="16"/>
                    </a:lnTo>
                    <a:lnTo>
                      <a:pt x="94" y="18"/>
                    </a:lnTo>
                    <a:lnTo>
                      <a:pt x="94" y="18"/>
                    </a:lnTo>
                    <a:lnTo>
                      <a:pt x="104" y="20"/>
                    </a:lnTo>
                    <a:lnTo>
                      <a:pt x="104" y="20"/>
                    </a:lnTo>
                    <a:lnTo>
                      <a:pt x="112" y="26"/>
                    </a:lnTo>
                    <a:lnTo>
                      <a:pt x="114" y="30"/>
                    </a:lnTo>
                    <a:lnTo>
                      <a:pt x="116" y="34"/>
                    </a:lnTo>
                    <a:lnTo>
                      <a:pt x="116" y="34"/>
                    </a:lnTo>
                    <a:lnTo>
                      <a:pt x="114" y="40"/>
                    </a:lnTo>
                    <a:lnTo>
                      <a:pt x="114" y="44"/>
                    </a:lnTo>
                    <a:lnTo>
                      <a:pt x="106" y="54"/>
                    </a:lnTo>
                    <a:lnTo>
                      <a:pt x="106" y="54"/>
                    </a:lnTo>
                    <a:lnTo>
                      <a:pt x="116" y="60"/>
                    </a:lnTo>
                    <a:lnTo>
                      <a:pt x="116" y="60"/>
                    </a:lnTo>
                    <a:lnTo>
                      <a:pt x="110" y="66"/>
                    </a:lnTo>
                    <a:lnTo>
                      <a:pt x="110" y="66"/>
                    </a:lnTo>
                    <a:close/>
                    <a:moveTo>
                      <a:pt x="24" y="14"/>
                    </a:moveTo>
                    <a:lnTo>
                      <a:pt x="24" y="14"/>
                    </a:lnTo>
                    <a:lnTo>
                      <a:pt x="24" y="14"/>
                    </a:lnTo>
                    <a:lnTo>
                      <a:pt x="18" y="20"/>
                    </a:lnTo>
                    <a:lnTo>
                      <a:pt x="16" y="24"/>
                    </a:lnTo>
                    <a:lnTo>
                      <a:pt x="16" y="24"/>
                    </a:lnTo>
                    <a:lnTo>
                      <a:pt x="18" y="28"/>
                    </a:lnTo>
                    <a:lnTo>
                      <a:pt x="20" y="32"/>
                    </a:lnTo>
                    <a:lnTo>
                      <a:pt x="20" y="32"/>
                    </a:lnTo>
                    <a:lnTo>
                      <a:pt x="26" y="34"/>
                    </a:lnTo>
                    <a:lnTo>
                      <a:pt x="32" y="34"/>
                    </a:lnTo>
                    <a:lnTo>
                      <a:pt x="32" y="34"/>
                    </a:lnTo>
                    <a:lnTo>
                      <a:pt x="40" y="34"/>
                    </a:lnTo>
                    <a:lnTo>
                      <a:pt x="50" y="30"/>
                    </a:lnTo>
                    <a:lnTo>
                      <a:pt x="50" y="30"/>
                    </a:lnTo>
                    <a:lnTo>
                      <a:pt x="36" y="22"/>
                    </a:lnTo>
                    <a:lnTo>
                      <a:pt x="36" y="22"/>
                    </a:lnTo>
                    <a:lnTo>
                      <a:pt x="24" y="14"/>
                    </a:lnTo>
                    <a:lnTo>
                      <a:pt x="24" y="14"/>
                    </a:lnTo>
                    <a:close/>
                    <a:moveTo>
                      <a:pt x="96" y="48"/>
                    </a:moveTo>
                    <a:lnTo>
                      <a:pt x="96" y="48"/>
                    </a:lnTo>
                    <a:lnTo>
                      <a:pt x="96" y="48"/>
                    </a:lnTo>
                    <a:lnTo>
                      <a:pt x="100" y="44"/>
                    </a:lnTo>
                    <a:lnTo>
                      <a:pt x="102" y="38"/>
                    </a:lnTo>
                    <a:lnTo>
                      <a:pt x="102" y="38"/>
                    </a:lnTo>
                    <a:lnTo>
                      <a:pt x="100" y="32"/>
                    </a:lnTo>
                    <a:lnTo>
                      <a:pt x="96" y="28"/>
                    </a:lnTo>
                    <a:lnTo>
                      <a:pt x="96" y="28"/>
                    </a:lnTo>
                    <a:lnTo>
                      <a:pt x="90" y="26"/>
                    </a:lnTo>
                    <a:lnTo>
                      <a:pt x="84" y="26"/>
                    </a:lnTo>
                    <a:lnTo>
                      <a:pt x="84" y="26"/>
                    </a:lnTo>
                    <a:lnTo>
                      <a:pt x="76" y="28"/>
                    </a:lnTo>
                    <a:lnTo>
                      <a:pt x="68" y="32"/>
                    </a:lnTo>
                    <a:lnTo>
                      <a:pt x="68" y="32"/>
                    </a:lnTo>
                    <a:lnTo>
                      <a:pt x="82" y="40"/>
                    </a:lnTo>
                    <a:lnTo>
                      <a:pt x="82"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1" name="íŝ1îḋe">
                <a:extLst>
                  <a:ext uri="{FF2B5EF4-FFF2-40B4-BE49-F238E27FC236}">
                    <a16:creationId xmlns:a16="http://schemas.microsoft.com/office/drawing/2014/main" id="{EF2A3F51-D4FF-416E-8C16-CDADC8C42BB3}"/>
                  </a:ext>
                </a:extLst>
              </p:cNvPr>
              <p:cNvSpPr/>
              <p:nvPr/>
            </p:nvSpPr>
            <p:spPr bwMode="auto">
              <a:xfrm>
                <a:off x="7839075" y="4686300"/>
                <a:ext cx="457200" cy="222250"/>
              </a:xfrm>
              <a:custGeom>
                <a:avLst/>
                <a:gdLst>
                  <a:gd name="T0" fmla="*/ 132 w 288"/>
                  <a:gd name="T1" fmla="*/ 4 h 140"/>
                  <a:gd name="T2" fmla="*/ 132 w 288"/>
                  <a:gd name="T3" fmla="*/ 4 h 140"/>
                  <a:gd name="T4" fmla="*/ 104 w 288"/>
                  <a:gd name="T5" fmla="*/ 12 h 140"/>
                  <a:gd name="T6" fmla="*/ 78 w 288"/>
                  <a:gd name="T7" fmla="*/ 20 h 140"/>
                  <a:gd name="T8" fmla="*/ 54 w 288"/>
                  <a:gd name="T9" fmla="*/ 30 h 140"/>
                  <a:gd name="T10" fmla="*/ 34 w 288"/>
                  <a:gd name="T11" fmla="*/ 42 h 140"/>
                  <a:gd name="T12" fmla="*/ 18 w 288"/>
                  <a:gd name="T13" fmla="*/ 56 h 140"/>
                  <a:gd name="T14" fmla="*/ 8 w 288"/>
                  <a:gd name="T15" fmla="*/ 70 h 140"/>
                  <a:gd name="T16" fmla="*/ 4 w 288"/>
                  <a:gd name="T17" fmla="*/ 76 h 140"/>
                  <a:gd name="T18" fmla="*/ 2 w 288"/>
                  <a:gd name="T19" fmla="*/ 84 h 140"/>
                  <a:gd name="T20" fmla="*/ 0 w 288"/>
                  <a:gd name="T21" fmla="*/ 90 h 140"/>
                  <a:gd name="T22" fmla="*/ 0 w 288"/>
                  <a:gd name="T23" fmla="*/ 96 h 140"/>
                  <a:gd name="T24" fmla="*/ 0 w 288"/>
                  <a:gd name="T25" fmla="*/ 96 h 140"/>
                  <a:gd name="T26" fmla="*/ 2 w 288"/>
                  <a:gd name="T27" fmla="*/ 104 h 140"/>
                  <a:gd name="T28" fmla="*/ 6 w 288"/>
                  <a:gd name="T29" fmla="*/ 110 h 140"/>
                  <a:gd name="T30" fmla="*/ 10 w 288"/>
                  <a:gd name="T31" fmla="*/ 116 h 140"/>
                  <a:gd name="T32" fmla="*/ 16 w 288"/>
                  <a:gd name="T33" fmla="*/ 120 h 140"/>
                  <a:gd name="T34" fmla="*/ 32 w 288"/>
                  <a:gd name="T35" fmla="*/ 128 h 140"/>
                  <a:gd name="T36" fmla="*/ 52 w 288"/>
                  <a:gd name="T37" fmla="*/ 136 h 140"/>
                  <a:gd name="T38" fmla="*/ 74 w 288"/>
                  <a:gd name="T39" fmla="*/ 140 h 140"/>
                  <a:gd name="T40" fmla="*/ 100 w 288"/>
                  <a:gd name="T41" fmla="*/ 140 h 140"/>
                  <a:gd name="T42" fmla="*/ 128 w 288"/>
                  <a:gd name="T43" fmla="*/ 140 h 140"/>
                  <a:gd name="T44" fmla="*/ 156 w 288"/>
                  <a:gd name="T45" fmla="*/ 136 h 140"/>
                  <a:gd name="T46" fmla="*/ 156 w 288"/>
                  <a:gd name="T47" fmla="*/ 136 h 140"/>
                  <a:gd name="T48" fmla="*/ 186 w 288"/>
                  <a:gd name="T49" fmla="*/ 128 h 140"/>
                  <a:gd name="T50" fmla="*/ 212 w 288"/>
                  <a:gd name="T51" fmla="*/ 120 h 140"/>
                  <a:gd name="T52" fmla="*/ 236 w 288"/>
                  <a:gd name="T53" fmla="*/ 110 h 140"/>
                  <a:gd name="T54" fmla="*/ 254 w 288"/>
                  <a:gd name="T55" fmla="*/ 98 h 140"/>
                  <a:gd name="T56" fmla="*/ 270 w 288"/>
                  <a:gd name="T57" fmla="*/ 84 h 140"/>
                  <a:gd name="T58" fmla="*/ 282 w 288"/>
                  <a:gd name="T59" fmla="*/ 70 h 140"/>
                  <a:gd name="T60" fmla="*/ 286 w 288"/>
                  <a:gd name="T61" fmla="*/ 64 h 140"/>
                  <a:gd name="T62" fmla="*/ 288 w 288"/>
                  <a:gd name="T63" fmla="*/ 56 h 140"/>
                  <a:gd name="T64" fmla="*/ 288 w 288"/>
                  <a:gd name="T65" fmla="*/ 50 h 140"/>
                  <a:gd name="T66" fmla="*/ 288 w 288"/>
                  <a:gd name="T67" fmla="*/ 44 h 140"/>
                  <a:gd name="T68" fmla="*/ 288 w 288"/>
                  <a:gd name="T69" fmla="*/ 44 h 140"/>
                  <a:gd name="T70" fmla="*/ 286 w 288"/>
                  <a:gd name="T71" fmla="*/ 36 h 140"/>
                  <a:gd name="T72" fmla="*/ 282 w 288"/>
                  <a:gd name="T73" fmla="*/ 30 h 140"/>
                  <a:gd name="T74" fmla="*/ 278 w 288"/>
                  <a:gd name="T75" fmla="*/ 24 h 140"/>
                  <a:gd name="T76" fmla="*/ 272 w 288"/>
                  <a:gd name="T77" fmla="*/ 20 h 140"/>
                  <a:gd name="T78" fmla="*/ 256 w 288"/>
                  <a:gd name="T79" fmla="*/ 10 h 140"/>
                  <a:gd name="T80" fmla="*/ 238 w 288"/>
                  <a:gd name="T81" fmla="*/ 4 h 140"/>
                  <a:gd name="T82" fmla="*/ 214 w 288"/>
                  <a:gd name="T83" fmla="*/ 0 h 140"/>
                  <a:gd name="T84" fmla="*/ 190 w 288"/>
                  <a:gd name="T85" fmla="*/ 0 h 140"/>
                  <a:gd name="T86" fmla="*/ 162 w 288"/>
                  <a:gd name="T87" fmla="*/ 0 h 140"/>
                  <a:gd name="T88" fmla="*/ 132 w 288"/>
                  <a:gd name="T89" fmla="*/ 4 h 140"/>
                  <a:gd name="T90" fmla="*/ 132 w 288"/>
                  <a:gd name="T91" fmla="*/ 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0">
                    <a:moveTo>
                      <a:pt x="132" y="4"/>
                    </a:moveTo>
                    <a:lnTo>
                      <a:pt x="132" y="4"/>
                    </a:lnTo>
                    <a:lnTo>
                      <a:pt x="104" y="12"/>
                    </a:lnTo>
                    <a:lnTo>
                      <a:pt x="78" y="20"/>
                    </a:lnTo>
                    <a:lnTo>
                      <a:pt x="54" y="30"/>
                    </a:lnTo>
                    <a:lnTo>
                      <a:pt x="34" y="42"/>
                    </a:lnTo>
                    <a:lnTo>
                      <a:pt x="18" y="56"/>
                    </a:lnTo>
                    <a:lnTo>
                      <a:pt x="8" y="70"/>
                    </a:lnTo>
                    <a:lnTo>
                      <a:pt x="4" y="76"/>
                    </a:lnTo>
                    <a:lnTo>
                      <a:pt x="2" y="84"/>
                    </a:lnTo>
                    <a:lnTo>
                      <a:pt x="0" y="90"/>
                    </a:lnTo>
                    <a:lnTo>
                      <a:pt x="0" y="96"/>
                    </a:lnTo>
                    <a:lnTo>
                      <a:pt x="0" y="96"/>
                    </a:lnTo>
                    <a:lnTo>
                      <a:pt x="2" y="104"/>
                    </a:lnTo>
                    <a:lnTo>
                      <a:pt x="6" y="110"/>
                    </a:lnTo>
                    <a:lnTo>
                      <a:pt x="10" y="116"/>
                    </a:lnTo>
                    <a:lnTo>
                      <a:pt x="16" y="120"/>
                    </a:lnTo>
                    <a:lnTo>
                      <a:pt x="32" y="128"/>
                    </a:lnTo>
                    <a:lnTo>
                      <a:pt x="52" y="136"/>
                    </a:lnTo>
                    <a:lnTo>
                      <a:pt x="74" y="140"/>
                    </a:lnTo>
                    <a:lnTo>
                      <a:pt x="100" y="140"/>
                    </a:lnTo>
                    <a:lnTo>
                      <a:pt x="128" y="140"/>
                    </a:lnTo>
                    <a:lnTo>
                      <a:pt x="156" y="136"/>
                    </a:lnTo>
                    <a:lnTo>
                      <a:pt x="156" y="136"/>
                    </a:lnTo>
                    <a:lnTo>
                      <a:pt x="186" y="128"/>
                    </a:lnTo>
                    <a:lnTo>
                      <a:pt x="212" y="120"/>
                    </a:lnTo>
                    <a:lnTo>
                      <a:pt x="236" y="110"/>
                    </a:lnTo>
                    <a:lnTo>
                      <a:pt x="254" y="98"/>
                    </a:lnTo>
                    <a:lnTo>
                      <a:pt x="270" y="84"/>
                    </a:lnTo>
                    <a:lnTo>
                      <a:pt x="282" y="70"/>
                    </a:lnTo>
                    <a:lnTo>
                      <a:pt x="286" y="64"/>
                    </a:lnTo>
                    <a:lnTo>
                      <a:pt x="288" y="56"/>
                    </a:lnTo>
                    <a:lnTo>
                      <a:pt x="288" y="50"/>
                    </a:lnTo>
                    <a:lnTo>
                      <a:pt x="288" y="44"/>
                    </a:lnTo>
                    <a:lnTo>
                      <a:pt x="288" y="44"/>
                    </a:lnTo>
                    <a:lnTo>
                      <a:pt x="286" y="36"/>
                    </a:lnTo>
                    <a:lnTo>
                      <a:pt x="282" y="30"/>
                    </a:lnTo>
                    <a:lnTo>
                      <a:pt x="278" y="24"/>
                    </a:lnTo>
                    <a:lnTo>
                      <a:pt x="272" y="20"/>
                    </a:lnTo>
                    <a:lnTo>
                      <a:pt x="256" y="10"/>
                    </a:lnTo>
                    <a:lnTo>
                      <a:pt x="238" y="4"/>
                    </a:lnTo>
                    <a:lnTo>
                      <a:pt x="214" y="0"/>
                    </a:lnTo>
                    <a:lnTo>
                      <a:pt x="190" y="0"/>
                    </a:lnTo>
                    <a:lnTo>
                      <a:pt x="162" y="0"/>
                    </a:lnTo>
                    <a:lnTo>
                      <a:pt x="132" y="4"/>
                    </a:lnTo>
                    <a:lnTo>
                      <a:pt x="132" y="4"/>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2" name="ïşḷiďê">
                <a:extLst>
                  <a:ext uri="{FF2B5EF4-FFF2-40B4-BE49-F238E27FC236}">
                    <a16:creationId xmlns:a16="http://schemas.microsoft.com/office/drawing/2014/main" id="{97A00AFE-3F11-4B21-BFF1-458E715073F6}"/>
                  </a:ext>
                </a:extLst>
              </p:cNvPr>
              <p:cNvSpPr/>
              <p:nvPr/>
            </p:nvSpPr>
            <p:spPr bwMode="auto">
              <a:xfrm>
                <a:off x="7867650" y="4705350"/>
                <a:ext cx="400050" cy="165100"/>
              </a:xfrm>
              <a:custGeom>
                <a:avLst/>
                <a:gdLst>
                  <a:gd name="T0" fmla="*/ 118 w 252"/>
                  <a:gd name="T1" fmla="*/ 4 h 104"/>
                  <a:gd name="T2" fmla="*/ 118 w 252"/>
                  <a:gd name="T3" fmla="*/ 4 h 104"/>
                  <a:gd name="T4" fmla="*/ 94 w 252"/>
                  <a:gd name="T5" fmla="*/ 10 h 104"/>
                  <a:gd name="T6" fmla="*/ 70 w 252"/>
                  <a:gd name="T7" fmla="*/ 18 h 104"/>
                  <a:gd name="T8" fmla="*/ 46 w 252"/>
                  <a:gd name="T9" fmla="*/ 28 h 104"/>
                  <a:gd name="T10" fmla="*/ 26 w 252"/>
                  <a:gd name="T11" fmla="*/ 40 h 104"/>
                  <a:gd name="T12" fmla="*/ 26 w 252"/>
                  <a:gd name="T13" fmla="*/ 40 h 104"/>
                  <a:gd name="T14" fmla="*/ 18 w 252"/>
                  <a:gd name="T15" fmla="*/ 46 h 104"/>
                  <a:gd name="T16" fmla="*/ 8 w 252"/>
                  <a:gd name="T17" fmla="*/ 54 h 104"/>
                  <a:gd name="T18" fmla="*/ 2 w 252"/>
                  <a:gd name="T19" fmla="*/ 64 h 104"/>
                  <a:gd name="T20" fmla="*/ 0 w 252"/>
                  <a:gd name="T21" fmla="*/ 70 h 104"/>
                  <a:gd name="T22" fmla="*/ 0 w 252"/>
                  <a:gd name="T23" fmla="*/ 76 h 104"/>
                  <a:gd name="T24" fmla="*/ 0 w 252"/>
                  <a:gd name="T25" fmla="*/ 76 h 104"/>
                  <a:gd name="T26" fmla="*/ 2 w 252"/>
                  <a:gd name="T27" fmla="*/ 80 h 104"/>
                  <a:gd name="T28" fmla="*/ 6 w 252"/>
                  <a:gd name="T29" fmla="*/ 84 h 104"/>
                  <a:gd name="T30" fmla="*/ 16 w 252"/>
                  <a:gd name="T31" fmla="*/ 92 h 104"/>
                  <a:gd name="T32" fmla="*/ 28 w 252"/>
                  <a:gd name="T33" fmla="*/ 96 h 104"/>
                  <a:gd name="T34" fmla="*/ 38 w 252"/>
                  <a:gd name="T35" fmla="*/ 100 h 104"/>
                  <a:gd name="T36" fmla="*/ 38 w 252"/>
                  <a:gd name="T37" fmla="*/ 100 h 104"/>
                  <a:gd name="T38" fmla="*/ 62 w 252"/>
                  <a:gd name="T39" fmla="*/ 104 h 104"/>
                  <a:gd name="T40" fmla="*/ 86 w 252"/>
                  <a:gd name="T41" fmla="*/ 104 h 104"/>
                  <a:gd name="T42" fmla="*/ 110 w 252"/>
                  <a:gd name="T43" fmla="*/ 102 h 104"/>
                  <a:gd name="T44" fmla="*/ 134 w 252"/>
                  <a:gd name="T45" fmla="*/ 100 h 104"/>
                  <a:gd name="T46" fmla="*/ 134 w 252"/>
                  <a:gd name="T47" fmla="*/ 100 h 104"/>
                  <a:gd name="T48" fmla="*/ 158 w 252"/>
                  <a:gd name="T49" fmla="*/ 94 h 104"/>
                  <a:gd name="T50" fmla="*/ 182 w 252"/>
                  <a:gd name="T51" fmla="*/ 86 h 104"/>
                  <a:gd name="T52" fmla="*/ 206 w 252"/>
                  <a:gd name="T53" fmla="*/ 76 h 104"/>
                  <a:gd name="T54" fmla="*/ 226 w 252"/>
                  <a:gd name="T55" fmla="*/ 64 h 104"/>
                  <a:gd name="T56" fmla="*/ 226 w 252"/>
                  <a:gd name="T57" fmla="*/ 64 h 104"/>
                  <a:gd name="T58" fmla="*/ 234 w 252"/>
                  <a:gd name="T59" fmla="*/ 58 h 104"/>
                  <a:gd name="T60" fmla="*/ 244 w 252"/>
                  <a:gd name="T61" fmla="*/ 48 h 104"/>
                  <a:gd name="T62" fmla="*/ 250 w 252"/>
                  <a:gd name="T63" fmla="*/ 38 h 104"/>
                  <a:gd name="T64" fmla="*/ 252 w 252"/>
                  <a:gd name="T65" fmla="*/ 34 h 104"/>
                  <a:gd name="T66" fmla="*/ 252 w 252"/>
                  <a:gd name="T67" fmla="*/ 28 h 104"/>
                  <a:gd name="T68" fmla="*/ 252 w 252"/>
                  <a:gd name="T69" fmla="*/ 28 h 104"/>
                  <a:gd name="T70" fmla="*/ 250 w 252"/>
                  <a:gd name="T71" fmla="*/ 24 h 104"/>
                  <a:gd name="T72" fmla="*/ 246 w 252"/>
                  <a:gd name="T73" fmla="*/ 20 h 104"/>
                  <a:gd name="T74" fmla="*/ 236 w 252"/>
                  <a:gd name="T75" fmla="*/ 12 h 104"/>
                  <a:gd name="T76" fmla="*/ 224 w 252"/>
                  <a:gd name="T77" fmla="*/ 8 h 104"/>
                  <a:gd name="T78" fmla="*/ 214 w 252"/>
                  <a:gd name="T79" fmla="*/ 4 h 104"/>
                  <a:gd name="T80" fmla="*/ 214 w 252"/>
                  <a:gd name="T81" fmla="*/ 4 h 104"/>
                  <a:gd name="T82" fmla="*/ 190 w 252"/>
                  <a:gd name="T83" fmla="*/ 0 h 104"/>
                  <a:gd name="T84" fmla="*/ 166 w 252"/>
                  <a:gd name="T85" fmla="*/ 0 h 104"/>
                  <a:gd name="T86" fmla="*/ 140 w 252"/>
                  <a:gd name="T87" fmla="*/ 0 h 104"/>
                  <a:gd name="T88" fmla="*/ 118 w 252"/>
                  <a:gd name="T89" fmla="*/ 4 h 104"/>
                  <a:gd name="T90" fmla="*/ 118 w 252"/>
                  <a:gd name="T91"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4">
                    <a:moveTo>
                      <a:pt x="118" y="4"/>
                    </a:moveTo>
                    <a:lnTo>
                      <a:pt x="118" y="4"/>
                    </a:lnTo>
                    <a:lnTo>
                      <a:pt x="94" y="10"/>
                    </a:lnTo>
                    <a:lnTo>
                      <a:pt x="70" y="18"/>
                    </a:lnTo>
                    <a:lnTo>
                      <a:pt x="46" y="28"/>
                    </a:lnTo>
                    <a:lnTo>
                      <a:pt x="26" y="40"/>
                    </a:lnTo>
                    <a:lnTo>
                      <a:pt x="26" y="40"/>
                    </a:lnTo>
                    <a:lnTo>
                      <a:pt x="18" y="46"/>
                    </a:lnTo>
                    <a:lnTo>
                      <a:pt x="8" y="54"/>
                    </a:lnTo>
                    <a:lnTo>
                      <a:pt x="2" y="64"/>
                    </a:lnTo>
                    <a:lnTo>
                      <a:pt x="0" y="70"/>
                    </a:lnTo>
                    <a:lnTo>
                      <a:pt x="0" y="76"/>
                    </a:lnTo>
                    <a:lnTo>
                      <a:pt x="0" y="76"/>
                    </a:lnTo>
                    <a:lnTo>
                      <a:pt x="2" y="80"/>
                    </a:lnTo>
                    <a:lnTo>
                      <a:pt x="6" y="84"/>
                    </a:lnTo>
                    <a:lnTo>
                      <a:pt x="16" y="92"/>
                    </a:lnTo>
                    <a:lnTo>
                      <a:pt x="28" y="96"/>
                    </a:lnTo>
                    <a:lnTo>
                      <a:pt x="38" y="100"/>
                    </a:lnTo>
                    <a:lnTo>
                      <a:pt x="38" y="100"/>
                    </a:lnTo>
                    <a:lnTo>
                      <a:pt x="62" y="104"/>
                    </a:lnTo>
                    <a:lnTo>
                      <a:pt x="86" y="104"/>
                    </a:lnTo>
                    <a:lnTo>
                      <a:pt x="110" y="102"/>
                    </a:lnTo>
                    <a:lnTo>
                      <a:pt x="134" y="100"/>
                    </a:lnTo>
                    <a:lnTo>
                      <a:pt x="134" y="100"/>
                    </a:lnTo>
                    <a:lnTo>
                      <a:pt x="158" y="94"/>
                    </a:lnTo>
                    <a:lnTo>
                      <a:pt x="182" y="86"/>
                    </a:lnTo>
                    <a:lnTo>
                      <a:pt x="206" y="76"/>
                    </a:lnTo>
                    <a:lnTo>
                      <a:pt x="226" y="64"/>
                    </a:lnTo>
                    <a:lnTo>
                      <a:pt x="226" y="64"/>
                    </a:lnTo>
                    <a:lnTo>
                      <a:pt x="234" y="58"/>
                    </a:lnTo>
                    <a:lnTo>
                      <a:pt x="244" y="48"/>
                    </a:lnTo>
                    <a:lnTo>
                      <a:pt x="250" y="38"/>
                    </a:lnTo>
                    <a:lnTo>
                      <a:pt x="252" y="34"/>
                    </a:lnTo>
                    <a:lnTo>
                      <a:pt x="252" y="28"/>
                    </a:lnTo>
                    <a:lnTo>
                      <a:pt x="252" y="28"/>
                    </a:lnTo>
                    <a:lnTo>
                      <a:pt x="250" y="24"/>
                    </a:lnTo>
                    <a:lnTo>
                      <a:pt x="246" y="20"/>
                    </a:lnTo>
                    <a:lnTo>
                      <a:pt x="236" y="12"/>
                    </a:lnTo>
                    <a:lnTo>
                      <a:pt x="224" y="8"/>
                    </a:lnTo>
                    <a:lnTo>
                      <a:pt x="214" y="4"/>
                    </a:lnTo>
                    <a:lnTo>
                      <a:pt x="214" y="4"/>
                    </a:lnTo>
                    <a:lnTo>
                      <a:pt x="190" y="0"/>
                    </a:lnTo>
                    <a:lnTo>
                      <a:pt x="166" y="0"/>
                    </a:lnTo>
                    <a:lnTo>
                      <a:pt x="140" y="0"/>
                    </a:lnTo>
                    <a:lnTo>
                      <a:pt x="118" y="4"/>
                    </a:lnTo>
                    <a:lnTo>
                      <a:pt x="118"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3" name="ïṩliḑé">
                <a:extLst>
                  <a:ext uri="{FF2B5EF4-FFF2-40B4-BE49-F238E27FC236}">
                    <a16:creationId xmlns:a16="http://schemas.microsoft.com/office/drawing/2014/main" id="{7CBFA317-C8C3-4156-9B15-94416A67DEFB}"/>
                  </a:ext>
                </a:extLst>
              </p:cNvPr>
              <p:cNvSpPr/>
              <p:nvPr/>
            </p:nvSpPr>
            <p:spPr bwMode="auto">
              <a:xfrm>
                <a:off x="7842250" y="4759325"/>
                <a:ext cx="466725" cy="193675"/>
              </a:xfrm>
              <a:custGeom>
                <a:avLst/>
                <a:gdLst>
                  <a:gd name="T0" fmla="*/ 266 w 294"/>
                  <a:gd name="T1" fmla="*/ 32 h 122"/>
                  <a:gd name="T2" fmla="*/ 242 w 294"/>
                  <a:gd name="T3" fmla="*/ 50 h 122"/>
                  <a:gd name="T4" fmla="*/ 218 w 294"/>
                  <a:gd name="T5" fmla="*/ 62 h 122"/>
                  <a:gd name="T6" fmla="*/ 192 w 294"/>
                  <a:gd name="T7" fmla="*/ 72 h 122"/>
                  <a:gd name="T8" fmla="*/ 166 w 294"/>
                  <a:gd name="T9" fmla="*/ 80 h 122"/>
                  <a:gd name="T10" fmla="*/ 154 w 294"/>
                  <a:gd name="T11" fmla="*/ 82 h 122"/>
                  <a:gd name="T12" fmla="*/ 140 w 294"/>
                  <a:gd name="T13" fmla="*/ 84 h 122"/>
                  <a:gd name="T14" fmla="*/ 114 w 294"/>
                  <a:gd name="T15" fmla="*/ 86 h 122"/>
                  <a:gd name="T16" fmla="*/ 86 w 294"/>
                  <a:gd name="T17" fmla="*/ 86 h 122"/>
                  <a:gd name="T18" fmla="*/ 58 w 294"/>
                  <a:gd name="T19" fmla="*/ 84 h 122"/>
                  <a:gd name="T20" fmla="*/ 44 w 294"/>
                  <a:gd name="T21" fmla="*/ 80 h 122"/>
                  <a:gd name="T22" fmla="*/ 30 w 294"/>
                  <a:gd name="T23" fmla="*/ 76 h 122"/>
                  <a:gd name="T24" fmla="*/ 12 w 294"/>
                  <a:gd name="T25" fmla="*/ 66 h 122"/>
                  <a:gd name="T26" fmla="*/ 0 w 294"/>
                  <a:gd name="T27" fmla="*/ 54 h 122"/>
                  <a:gd name="T28" fmla="*/ 6 w 294"/>
                  <a:gd name="T29" fmla="*/ 88 h 122"/>
                  <a:gd name="T30" fmla="*/ 10 w 294"/>
                  <a:gd name="T31" fmla="*/ 94 h 122"/>
                  <a:gd name="T32" fmla="*/ 26 w 294"/>
                  <a:gd name="T33" fmla="*/ 106 h 122"/>
                  <a:gd name="T34" fmla="*/ 36 w 294"/>
                  <a:gd name="T35" fmla="*/ 110 h 122"/>
                  <a:gd name="T36" fmla="*/ 64 w 294"/>
                  <a:gd name="T37" fmla="*/ 118 h 122"/>
                  <a:gd name="T38" fmla="*/ 92 w 294"/>
                  <a:gd name="T39" fmla="*/ 122 h 122"/>
                  <a:gd name="T40" fmla="*/ 120 w 294"/>
                  <a:gd name="T41" fmla="*/ 120 h 122"/>
                  <a:gd name="T42" fmla="*/ 146 w 294"/>
                  <a:gd name="T43" fmla="*/ 118 h 122"/>
                  <a:gd name="T44" fmla="*/ 160 w 294"/>
                  <a:gd name="T45" fmla="*/ 116 h 122"/>
                  <a:gd name="T46" fmla="*/ 172 w 294"/>
                  <a:gd name="T47" fmla="*/ 114 h 122"/>
                  <a:gd name="T48" fmla="*/ 198 w 294"/>
                  <a:gd name="T49" fmla="*/ 106 h 122"/>
                  <a:gd name="T50" fmla="*/ 224 w 294"/>
                  <a:gd name="T51" fmla="*/ 96 h 122"/>
                  <a:gd name="T52" fmla="*/ 248 w 294"/>
                  <a:gd name="T53" fmla="*/ 84 h 122"/>
                  <a:gd name="T54" fmla="*/ 262 w 294"/>
                  <a:gd name="T55" fmla="*/ 76 h 122"/>
                  <a:gd name="T56" fmla="*/ 272 w 294"/>
                  <a:gd name="T57" fmla="*/ 66 h 122"/>
                  <a:gd name="T58" fmla="*/ 286 w 294"/>
                  <a:gd name="T59" fmla="*/ 50 h 122"/>
                  <a:gd name="T60" fmla="*/ 294 w 294"/>
                  <a:gd name="T61" fmla="*/ 34 h 122"/>
                  <a:gd name="T62" fmla="*/ 286 w 294"/>
                  <a:gd name="T63" fmla="*/ 0 h 122"/>
                  <a:gd name="T64" fmla="*/ 284 w 294"/>
                  <a:gd name="T65" fmla="*/ 8 h 122"/>
                  <a:gd name="T66" fmla="*/ 274 w 294"/>
                  <a:gd name="T67" fmla="*/ 24 h 122"/>
                  <a:gd name="T68" fmla="*/ 266 w 294"/>
                  <a:gd name="T69" fmla="*/ 3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6" y="32"/>
                    </a:moveTo>
                    <a:lnTo>
                      <a:pt x="266" y="32"/>
                    </a:lnTo>
                    <a:lnTo>
                      <a:pt x="254" y="42"/>
                    </a:lnTo>
                    <a:lnTo>
                      <a:pt x="242" y="50"/>
                    </a:lnTo>
                    <a:lnTo>
                      <a:pt x="242" y="50"/>
                    </a:lnTo>
                    <a:lnTo>
                      <a:pt x="218" y="62"/>
                    </a:lnTo>
                    <a:lnTo>
                      <a:pt x="218" y="62"/>
                    </a:lnTo>
                    <a:lnTo>
                      <a:pt x="192" y="72"/>
                    </a:lnTo>
                    <a:lnTo>
                      <a:pt x="192" y="72"/>
                    </a:lnTo>
                    <a:lnTo>
                      <a:pt x="166" y="80"/>
                    </a:lnTo>
                    <a:lnTo>
                      <a:pt x="166" y="80"/>
                    </a:lnTo>
                    <a:lnTo>
                      <a:pt x="154" y="82"/>
                    </a:lnTo>
                    <a:lnTo>
                      <a:pt x="154" y="82"/>
                    </a:lnTo>
                    <a:lnTo>
                      <a:pt x="140" y="84"/>
                    </a:lnTo>
                    <a:lnTo>
                      <a:pt x="140" y="84"/>
                    </a:lnTo>
                    <a:lnTo>
                      <a:pt x="114" y="86"/>
                    </a:lnTo>
                    <a:lnTo>
                      <a:pt x="114" y="86"/>
                    </a:lnTo>
                    <a:lnTo>
                      <a:pt x="86" y="86"/>
                    </a:lnTo>
                    <a:lnTo>
                      <a:pt x="86" y="86"/>
                    </a:lnTo>
                    <a:lnTo>
                      <a:pt x="58" y="84"/>
                    </a:lnTo>
                    <a:lnTo>
                      <a:pt x="58" y="84"/>
                    </a:lnTo>
                    <a:lnTo>
                      <a:pt x="44" y="80"/>
                    </a:lnTo>
                    <a:lnTo>
                      <a:pt x="30" y="76"/>
                    </a:lnTo>
                    <a:lnTo>
                      <a:pt x="30" y="76"/>
                    </a:lnTo>
                    <a:lnTo>
                      <a:pt x="20" y="72"/>
                    </a:lnTo>
                    <a:lnTo>
                      <a:pt x="12" y="66"/>
                    </a:lnTo>
                    <a:lnTo>
                      <a:pt x="4" y="60"/>
                    </a:lnTo>
                    <a:lnTo>
                      <a:pt x="0" y="54"/>
                    </a:lnTo>
                    <a:lnTo>
                      <a:pt x="0" y="54"/>
                    </a:lnTo>
                    <a:lnTo>
                      <a:pt x="6" y="88"/>
                    </a:lnTo>
                    <a:lnTo>
                      <a:pt x="6" y="88"/>
                    </a:lnTo>
                    <a:lnTo>
                      <a:pt x="10" y="94"/>
                    </a:lnTo>
                    <a:lnTo>
                      <a:pt x="18" y="100"/>
                    </a:lnTo>
                    <a:lnTo>
                      <a:pt x="26" y="106"/>
                    </a:lnTo>
                    <a:lnTo>
                      <a:pt x="36" y="110"/>
                    </a:lnTo>
                    <a:lnTo>
                      <a:pt x="36" y="110"/>
                    </a:lnTo>
                    <a:lnTo>
                      <a:pt x="50" y="114"/>
                    </a:lnTo>
                    <a:lnTo>
                      <a:pt x="64" y="118"/>
                    </a:lnTo>
                    <a:lnTo>
                      <a:pt x="64" y="118"/>
                    </a:lnTo>
                    <a:lnTo>
                      <a:pt x="92" y="122"/>
                    </a:lnTo>
                    <a:lnTo>
                      <a:pt x="92" y="122"/>
                    </a:lnTo>
                    <a:lnTo>
                      <a:pt x="120" y="120"/>
                    </a:lnTo>
                    <a:lnTo>
                      <a:pt x="120" y="120"/>
                    </a:lnTo>
                    <a:lnTo>
                      <a:pt x="146" y="118"/>
                    </a:lnTo>
                    <a:lnTo>
                      <a:pt x="146" y="118"/>
                    </a:lnTo>
                    <a:lnTo>
                      <a:pt x="160" y="116"/>
                    </a:lnTo>
                    <a:lnTo>
                      <a:pt x="160" y="116"/>
                    </a:lnTo>
                    <a:lnTo>
                      <a:pt x="172" y="114"/>
                    </a:lnTo>
                    <a:lnTo>
                      <a:pt x="172" y="114"/>
                    </a:lnTo>
                    <a:lnTo>
                      <a:pt x="198" y="106"/>
                    </a:lnTo>
                    <a:lnTo>
                      <a:pt x="198" y="106"/>
                    </a:lnTo>
                    <a:lnTo>
                      <a:pt x="224" y="96"/>
                    </a:lnTo>
                    <a:lnTo>
                      <a:pt x="224" y="96"/>
                    </a:lnTo>
                    <a:lnTo>
                      <a:pt x="248" y="84"/>
                    </a:lnTo>
                    <a:lnTo>
                      <a:pt x="248" y="84"/>
                    </a:lnTo>
                    <a:lnTo>
                      <a:pt x="262" y="76"/>
                    </a:lnTo>
                    <a:lnTo>
                      <a:pt x="272" y="66"/>
                    </a:lnTo>
                    <a:lnTo>
                      <a:pt x="272" y="66"/>
                    </a:lnTo>
                    <a:lnTo>
                      <a:pt x="280" y="58"/>
                    </a:lnTo>
                    <a:lnTo>
                      <a:pt x="286" y="50"/>
                    </a:lnTo>
                    <a:lnTo>
                      <a:pt x="290" y="42"/>
                    </a:lnTo>
                    <a:lnTo>
                      <a:pt x="294" y="34"/>
                    </a:lnTo>
                    <a:lnTo>
                      <a:pt x="294" y="34"/>
                    </a:lnTo>
                    <a:lnTo>
                      <a:pt x="286" y="0"/>
                    </a:lnTo>
                    <a:lnTo>
                      <a:pt x="286" y="0"/>
                    </a:lnTo>
                    <a:lnTo>
                      <a:pt x="284" y="8"/>
                    </a:lnTo>
                    <a:lnTo>
                      <a:pt x="280"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4" name="islîḓé">
                <a:extLst>
                  <a:ext uri="{FF2B5EF4-FFF2-40B4-BE49-F238E27FC236}">
                    <a16:creationId xmlns:a16="http://schemas.microsoft.com/office/drawing/2014/main" id="{C983140C-2352-41B7-B0E8-93AB349AC7DC}"/>
                  </a:ext>
                </a:extLst>
              </p:cNvPr>
              <p:cNvSpPr/>
              <p:nvPr/>
            </p:nvSpPr>
            <p:spPr bwMode="auto">
              <a:xfrm>
                <a:off x="7969250" y="4724400"/>
                <a:ext cx="180975" cy="114300"/>
              </a:xfrm>
              <a:custGeom>
                <a:avLst/>
                <a:gdLst>
                  <a:gd name="T0" fmla="*/ 108 w 114"/>
                  <a:gd name="T1" fmla="*/ 66 h 72"/>
                  <a:gd name="T2" fmla="*/ 98 w 114"/>
                  <a:gd name="T3" fmla="*/ 60 h 72"/>
                  <a:gd name="T4" fmla="*/ 80 w 114"/>
                  <a:gd name="T5" fmla="*/ 70 h 72"/>
                  <a:gd name="T6" fmla="*/ 72 w 114"/>
                  <a:gd name="T7" fmla="*/ 72 h 72"/>
                  <a:gd name="T8" fmla="*/ 62 w 114"/>
                  <a:gd name="T9" fmla="*/ 72 h 72"/>
                  <a:gd name="T10" fmla="*/ 42 w 114"/>
                  <a:gd name="T11" fmla="*/ 68 h 72"/>
                  <a:gd name="T12" fmla="*/ 54 w 114"/>
                  <a:gd name="T13" fmla="*/ 56 h 72"/>
                  <a:gd name="T14" fmla="*/ 62 w 114"/>
                  <a:gd name="T15" fmla="*/ 60 h 72"/>
                  <a:gd name="T16" fmla="*/ 72 w 114"/>
                  <a:gd name="T17" fmla="*/ 60 h 72"/>
                  <a:gd name="T18" fmla="*/ 90 w 114"/>
                  <a:gd name="T19" fmla="*/ 54 h 72"/>
                  <a:gd name="T20" fmla="*/ 72 w 114"/>
                  <a:gd name="T21" fmla="*/ 46 h 72"/>
                  <a:gd name="T22" fmla="*/ 58 w 114"/>
                  <a:gd name="T23" fmla="*/ 36 h 72"/>
                  <a:gd name="T24" fmla="*/ 38 w 114"/>
                  <a:gd name="T25" fmla="*/ 44 h 72"/>
                  <a:gd name="T26" fmla="*/ 28 w 114"/>
                  <a:gd name="T27" fmla="*/ 46 h 72"/>
                  <a:gd name="T28" fmla="*/ 20 w 114"/>
                  <a:gd name="T29" fmla="*/ 46 h 72"/>
                  <a:gd name="T30" fmla="*/ 6 w 114"/>
                  <a:gd name="T31" fmla="*/ 42 h 72"/>
                  <a:gd name="T32" fmla="*/ 2 w 114"/>
                  <a:gd name="T33" fmla="*/ 38 h 72"/>
                  <a:gd name="T34" fmla="*/ 0 w 114"/>
                  <a:gd name="T35" fmla="*/ 30 h 72"/>
                  <a:gd name="T36" fmla="*/ 0 w 114"/>
                  <a:gd name="T37" fmla="*/ 26 h 72"/>
                  <a:gd name="T38" fmla="*/ 16 w 114"/>
                  <a:gd name="T39" fmla="*/ 12 h 72"/>
                  <a:gd name="T40" fmla="*/ 12 w 114"/>
                  <a:gd name="T41" fmla="*/ 8 h 72"/>
                  <a:gd name="T42" fmla="*/ 18 w 114"/>
                  <a:gd name="T43" fmla="*/ 4 h 72"/>
                  <a:gd name="T44" fmla="*/ 22 w 114"/>
                  <a:gd name="T45" fmla="*/ 8 h 72"/>
                  <a:gd name="T46" fmla="*/ 32 w 114"/>
                  <a:gd name="T47" fmla="*/ 2 h 72"/>
                  <a:gd name="T48" fmla="*/ 42 w 114"/>
                  <a:gd name="T49" fmla="*/ 0 h 72"/>
                  <a:gd name="T50" fmla="*/ 64 w 114"/>
                  <a:gd name="T51" fmla="*/ 2 h 72"/>
                  <a:gd name="T52" fmla="*/ 54 w 114"/>
                  <a:gd name="T53" fmla="*/ 10 h 72"/>
                  <a:gd name="T54" fmla="*/ 48 w 114"/>
                  <a:gd name="T55" fmla="*/ 8 h 72"/>
                  <a:gd name="T56" fmla="*/ 42 w 114"/>
                  <a:gd name="T57" fmla="*/ 8 h 72"/>
                  <a:gd name="T58" fmla="*/ 30 w 114"/>
                  <a:gd name="T59" fmla="*/ 12 h 72"/>
                  <a:gd name="T60" fmla="*/ 42 w 114"/>
                  <a:gd name="T61" fmla="*/ 18 h 72"/>
                  <a:gd name="T62" fmla="*/ 56 w 114"/>
                  <a:gd name="T63" fmla="*/ 26 h 72"/>
                  <a:gd name="T64" fmla="*/ 70 w 114"/>
                  <a:gd name="T65" fmla="*/ 20 h 72"/>
                  <a:gd name="T66" fmla="*/ 82 w 114"/>
                  <a:gd name="T67" fmla="*/ 18 h 72"/>
                  <a:gd name="T68" fmla="*/ 94 w 114"/>
                  <a:gd name="T69" fmla="*/ 18 h 72"/>
                  <a:gd name="T70" fmla="*/ 104 w 114"/>
                  <a:gd name="T71" fmla="*/ 22 h 72"/>
                  <a:gd name="T72" fmla="*/ 112 w 114"/>
                  <a:gd name="T73" fmla="*/ 32 h 72"/>
                  <a:gd name="T74" fmla="*/ 114 w 114"/>
                  <a:gd name="T75" fmla="*/ 36 h 72"/>
                  <a:gd name="T76" fmla="*/ 112 w 114"/>
                  <a:gd name="T77" fmla="*/ 44 h 72"/>
                  <a:gd name="T78" fmla="*/ 104 w 114"/>
                  <a:gd name="T79" fmla="*/ 54 h 72"/>
                  <a:gd name="T80" fmla="*/ 114 w 114"/>
                  <a:gd name="T81" fmla="*/ 60 h 72"/>
                  <a:gd name="T82" fmla="*/ 108 w 114"/>
                  <a:gd name="T83" fmla="*/ 66 h 72"/>
                  <a:gd name="T84" fmla="*/ 22 w 114"/>
                  <a:gd name="T85" fmla="*/ 16 h 72"/>
                  <a:gd name="T86" fmla="*/ 18 w 114"/>
                  <a:gd name="T87" fmla="*/ 20 h 72"/>
                  <a:gd name="T88" fmla="*/ 16 w 114"/>
                  <a:gd name="T89" fmla="*/ 26 h 72"/>
                  <a:gd name="T90" fmla="*/ 20 w 114"/>
                  <a:gd name="T91" fmla="*/ 32 h 72"/>
                  <a:gd name="T92" fmla="*/ 24 w 114"/>
                  <a:gd name="T93" fmla="*/ 34 h 72"/>
                  <a:gd name="T94" fmla="*/ 30 w 114"/>
                  <a:gd name="T95" fmla="*/ 36 h 72"/>
                  <a:gd name="T96" fmla="*/ 48 w 114"/>
                  <a:gd name="T97" fmla="*/ 30 h 72"/>
                  <a:gd name="T98" fmla="*/ 34 w 114"/>
                  <a:gd name="T99" fmla="*/ 22 h 72"/>
                  <a:gd name="T100" fmla="*/ 22 w 114"/>
                  <a:gd name="T101" fmla="*/ 16 h 72"/>
                  <a:gd name="T102" fmla="*/ 96 w 114"/>
                  <a:gd name="T103" fmla="*/ 50 h 72"/>
                  <a:gd name="T104" fmla="*/ 96 w 114"/>
                  <a:gd name="T105" fmla="*/ 50 h 72"/>
                  <a:gd name="T106" fmla="*/ 100 w 114"/>
                  <a:gd name="T107" fmla="*/ 38 h 72"/>
                  <a:gd name="T108" fmla="*/ 98 w 114"/>
                  <a:gd name="T109" fmla="*/ 34 h 72"/>
                  <a:gd name="T110" fmla="*/ 94 w 114"/>
                  <a:gd name="T111" fmla="*/ 30 h 72"/>
                  <a:gd name="T112" fmla="*/ 82 w 114"/>
                  <a:gd name="T113" fmla="*/ 26 h 72"/>
                  <a:gd name="T114" fmla="*/ 76 w 114"/>
                  <a:gd name="T115" fmla="*/ 28 h 72"/>
                  <a:gd name="T116" fmla="*/ 66 w 114"/>
                  <a:gd name="T117" fmla="*/ 32 h 72"/>
                  <a:gd name="T118" fmla="*/ 80 w 114"/>
                  <a:gd name="T119" fmla="*/ 40 h 72"/>
                  <a:gd name="T120" fmla="*/ 96 w 114"/>
                  <a:gd name="T121"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 h="72">
                    <a:moveTo>
                      <a:pt x="108" y="66"/>
                    </a:moveTo>
                    <a:lnTo>
                      <a:pt x="108" y="66"/>
                    </a:lnTo>
                    <a:lnTo>
                      <a:pt x="98" y="60"/>
                    </a:lnTo>
                    <a:lnTo>
                      <a:pt x="98" y="60"/>
                    </a:lnTo>
                    <a:lnTo>
                      <a:pt x="88" y="66"/>
                    </a:lnTo>
                    <a:lnTo>
                      <a:pt x="80" y="70"/>
                    </a:lnTo>
                    <a:lnTo>
                      <a:pt x="80" y="70"/>
                    </a:lnTo>
                    <a:lnTo>
                      <a:pt x="72" y="72"/>
                    </a:lnTo>
                    <a:lnTo>
                      <a:pt x="62" y="72"/>
                    </a:lnTo>
                    <a:lnTo>
                      <a:pt x="62" y="72"/>
                    </a:lnTo>
                    <a:lnTo>
                      <a:pt x="52" y="72"/>
                    </a:lnTo>
                    <a:lnTo>
                      <a:pt x="42" y="68"/>
                    </a:lnTo>
                    <a:lnTo>
                      <a:pt x="42" y="68"/>
                    </a:lnTo>
                    <a:lnTo>
                      <a:pt x="54" y="56"/>
                    </a:lnTo>
                    <a:lnTo>
                      <a:pt x="54" y="56"/>
                    </a:lnTo>
                    <a:lnTo>
                      <a:pt x="62" y="60"/>
                    </a:lnTo>
                    <a:lnTo>
                      <a:pt x="72" y="60"/>
                    </a:lnTo>
                    <a:lnTo>
                      <a:pt x="72" y="60"/>
                    </a:lnTo>
                    <a:lnTo>
                      <a:pt x="80" y="58"/>
                    </a:lnTo>
                    <a:lnTo>
                      <a:pt x="90" y="54"/>
                    </a:lnTo>
                    <a:lnTo>
                      <a:pt x="90" y="54"/>
                    </a:lnTo>
                    <a:lnTo>
                      <a:pt x="72" y="46"/>
                    </a:lnTo>
                    <a:lnTo>
                      <a:pt x="72" y="46"/>
                    </a:lnTo>
                    <a:lnTo>
                      <a:pt x="58" y="36"/>
                    </a:lnTo>
                    <a:lnTo>
                      <a:pt x="58" y="36"/>
                    </a:lnTo>
                    <a:lnTo>
                      <a:pt x="38" y="44"/>
                    </a:lnTo>
                    <a:lnTo>
                      <a:pt x="38" y="44"/>
                    </a:lnTo>
                    <a:lnTo>
                      <a:pt x="28" y="46"/>
                    </a:lnTo>
                    <a:lnTo>
                      <a:pt x="20" y="46"/>
                    </a:lnTo>
                    <a:lnTo>
                      <a:pt x="20" y="46"/>
                    </a:lnTo>
                    <a:lnTo>
                      <a:pt x="12" y="44"/>
                    </a:lnTo>
                    <a:lnTo>
                      <a:pt x="6" y="42"/>
                    </a:lnTo>
                    <a:lnTo>
                      <a:pt x="6" y="42"/>
                    </a:lnTo>
                    <a:lnTo>
                      <a:pt x="2" y="38"/>
                    </a:lnTo>
                    <a:lnTo>
                      <a:pt x="0" y="34"/>
                    </a:lnTo>
                    <a:lnTo>
                      <a:pt x="0" y="30"/>
                    </a:lnTo>
                    <a:lnTo>
                      <a:pt x="0" y="26"/>
                    </a:lnTo>
                    <a:lnTo>
                      <a:pt x="0" y="26"/>
                    </a:lnTo>
                    <a:lnTo>
                      <a:pt x="6" y="18"/>
                    </a:lnTo>
                    <a:lnTo>
                      <a:pt x="16" y="12"/>
                    </a:lnTo>
                    <a:lnTo>
                      <a:pt x="16" y="12"/>
                    </a:lnTo>
                    <a:lnTo>
                      <a:pt x="12" y="8"/>
                    </a:lnTo>
                    <a:lnTo>
                      <a:pt x="12" y="8"/>
                    </a:lnTo>
                    <a:lnTo>
                      <a:pt x="18" y="4"/>
                    </a:lnTo>
                    <a:lnTo>
                      <a:pt x="18" y="4"/>
                    </a:lnTo>
                    <a:lnTo>
                      <a:pt x="22" y="8"/>
                    </a:lnTo>
                    <a:lnTo>
                      <a:pt x="22" y="8"/>
                    </a:lnTo>
                    <a:lnTo>
                      <a:pt x="32" y="2"/>
                    </a:lnTo>
                    <a:lnTo>
                      <a:pt x="42" y="0"/>
                    </a:lnTo>
                    <a:lnTo>
                      <a:pt x="42" y="0"/>
                    </a:lnTo>
                    <a:lnTo>
                      <a:pt x="54" y="0"/>
                    </a:lnTo>
                    <a:lnTo>
                      <a:pt x="64" y="2"/>
                    </a:lnTo>
                    <a:lnTo>
                      <a:pt x="64" y="2"/>
                    </a:lnTo>
                    <a:lnTo>
                      <a:pt x="54" y="10"/>
                    </a:lnTo>
                    <a:lnTo>
                      <a:pt x="54" y="10"/>
                    </a:lnTo>
                    <a:lnTo>
                      <a:pt x="48" y="8"/>
                    </a:lnTo>
                    <a:lnTo>
                      <a:pt x="42" y="8"/>
                    </a:lnTo>
                    <a:lnTo>
                      <a:pt x="42" y="8"/>
                    </a:lnTo>
                    <a:lnTo>
                      <a:pt x="30" y="12"/>
                    </a:lnTo>
                    <a:lnTo>
                      <a:pt x="30" y="12"/>
                    </a:lnTo>
                    <a:lnTo>
                      <a:pt x="42" y="18"/>
                    </a:lnTo>
                    <a:lnTo>
                      <a:pt x="42" y="18"/>
                    </a:lnTo>
                    <a:lnTo>
                      <a:pt x="56" y="26"/>
                    </a:lnTo>
                    <a:lnTo>
                      <a:pt x="56" y="26"/>
                    </a:lnTo>
                    <a:lnTo>
                      <a:pt x="70" y="20"/>
                    </a:lnTo>
                    <a:lnTo>
                      <a:pt x="70" y="20"/>
                    </a:lnTo>
                    <a:lnTo>
                      <a:pt x="82" y="18"/>
                    </a:lnTo>
                    <a:lnTo>
                      <a:pt x="82" y="18"/>
                    </a:lnTo>
                    <a:lnTo>
                      <a:pt x="94" y="18"/>
                    </a:lnTo>
                    <a:lnTo>
                      <a:pt x="94" y="18"/>
                    </a:lnTo>
                    <a:lnTo>
                      <a:pt x="104" y="22"/>
                    </a:lnTo>
                    <a:lnTo>
                      <a:pt x="104" y="22"/>
                    </a:lnTo>
                    <a:lnTo>
                      <a:pt x="110" y="28"/>
                    </a:lnTo>
                    <a:lnTo>
                      <a:pt x="112" y="32"/>
                    </a:lnTo>
                    <a:lnTo>
                      <a:pt x="114" y="36"/>
                    </a:lnTo>
                    <a:lnTo>
                      <a:pt x="114" y="36"/>
                    </a:lnTo>
                    <a:lnTo>
                      <a:pt x="114" y="40"/>
                    </a:lnTo>
                    <a:lnTo>
                      <a:pt x="112" y="44"/>
                    </a:lnTo>
                    <a:lnTo>
                      <a:pt x="104" y="54"/>
                    </a:lnTo>
                    <a:lnTo>
                      <a:pt x="104" y="54"/>
                    </a:lnTo>
                    <a:lnTo>
                      <a:pt x="114" y="60"/>
                    </a:lnTo>
                    <a:lnTo>
                      <a:pt x="114" y="60"/>
                    </a:lnTo>
                    <a:lnTo>
                      <a:pt x="108" y="66"/>
                    </a:lnTo>
                    <a:lnTo>
                      <a:pt x="108" y="66"/>
                    </a:lnTo>
                    <a:close/>
                    <a:moveTo>
                      <a:pt x="22" y="16"/>
                    </a:moveTo>
                    <a:lnTo>
                      <a:pt x="22" y="16"/>
                    </a:lnTo>
                    <a:lnTo>
                      <a:pt x="22" y="16"/>
                    </a:lnTo>
                    <a:lnTo>
                      <a:pt x="18" y="20"/>
                    </a:lnTo>
                    <a:lnTo>
                      <a:pt x="16" y="26"/>
                    </a:lnTo>
                    <a:lnTo>
                      <a:pt x="16" y="26"/>
                    </a:lnTo>
                    <a:lnTo>
                      <a:pt x="16" y="30"/>
                    </a:lnTo>
                    <a:lnTo>
                      <a:pt x="20" y="32"/>
                    </a:lnTo>
                    <a:lnTo>
                      <a:pt x="20" y="32"/>
                    </a:lnTo>
                    <a:lnTo>
                      <a:pt x="24" y="34"/>
                    </a:lnTo>
                    <a:lnTo>
                      <a:pt x="30" y="36"/>
                    </a:lnTo>
                    <a:lnTo>
                      <a:pt x="30" y="36"/>
                    </a:lnTo>
                    <a:lnTo>
                      <a:pt x="38" y="34"/>
                    </a:lnTo>
                    <a:lnTo>
                      <a:pt x="48" y="30"/>
                    </a:lnTo>
                    <a:lnTo>
                      <a:pt x="48" y="30"/>
                    </a:lnTo>
                    <a:lnTo>
                      <a:pt x="34" y="22"/>
                    </a:lnTo>
                    <a:lnTo>
                      <a:pt x="34" y="22"/>
                    </a:lnTo>
                    <a:lnTo>
                      <a:pt x="22" y="16"/>
                    </a:lnTo>
                    <a:lnTo>
                      <a:pt x="22" y="16"/>
                    </a:lnTo>
                    <a:close/>
                    <a:moveTo>
                      <a:pt x="96" y="50"/>
                    </a:moveTo>
                    <a:lnTo>
                      <a:pt x="96" y="50"/>
                    </a:lnTo>
                    <a:lnTo>
                      <a:pt x="96" y="50"/>
                    </a:lnTo>
                    <a:lnTo>
                      <a:pt x="100" y="44"/>
                    </a:lnTo>
                    <a:lnTo>
                      <a:pt x="100" y="38"/>
                    </a:lnTo>
                    <a:lnTo>
                      <a:pt x="100" y="38"/>
                    </a:lnTo>
                    <a:lnTo>
                      <a:pt x="98" y="34"/>
                    </a:lnTo>
                    <a:lnTo>
                      <a:pt x="94" y="30"/>
                    </a:lnTo>
                    <a:lnTo>
                      <a:pt x="94" y="30"/>
                    </a:lnTo>
                    <a:lnTo>
                      <a:pt x="88" y="28"/>
                    </a:lnTo>
                    <a:lnTo>
                      <a:pt x="82" y="26"/>
                    </a:lnTo>
                    <a:lnTo>
                      <a:pt x="82" y="26"/>
                    </a:lnTo>
                    <a:lnTo>
                      <a:pt x="76" y="28"/>
                    </a:lnTo>
                    <a:lnTo>
                      <a:pt x="66" y="32"/>
                    </a:lnTo>
                    <a:lnTo>
                      <a:pt x="66" y="32"/>
                    </a:lnTo>
                    <a:lnTo>
                      <a:pt x="80" y="40"/>
                    </a:lnTo>
                    <a:lnTo>
                      <a:pt x="80" y="40"/>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5" name="íṣḻîḑé">
                <a:extLst>
                  <a:ext uri="{FF2B5EF4-FFF2-40B4-BE49-F238E27FC236}">
                    <a16:creationId xmlns:a16="http://schemas.microsoft.com/office/drawing/2014/main" id="{E7D3B8F9-C6BC-49C2-82A9-A13AB3FCEC0C}"/>
                  </a:ext>
                </a:extLst>
              </p:cNvPr>
              <p:cNvSpPr/>
              <p:nvPr/>
            </p:nvSpPr>
            <p:spPr bwMode="auto">
              <a:xfrm>
                <a:off x="7874000" y="4622800"/>
                <a:ext cx="460375" cy="225425"/>
              </a:xfrm>
              <a:custGeom>
                <a:avLst/>
                <a:gdLst>
                  <a:gd name="T0" fmla="*/ 132 w 290"/>
                  <a:gd name="T1" fmla="*/ 6 h 142"/>
                  <a:gd name="T2" fmla="*/ 132 w 290"/>
                  <a:gd name="T3" fmla="*/ 6 h 142"/>
                  <a:gd name="T4" fmla="*/ 104 w 290"/>
                  <a:gd name="T5" fmla="*/ 12 h 142"/>
                  <a:gd name="T6" fmla="*/ 78 w 290"/>
                  <a:gd name="T7" fmla="*/ 22 h 142"/>
                  <a:gd name="T8" fmla="*/ 54 w 290"/>
                  <a:gd name="T9" fmla="*/ 32 h 142"/>
                  <a:gd name="T10" fmla="*/ 34 w 290"/>
                  <a:gd name="T11" fmla="*/ 44 h 142"/>
                  <a:gd name="T12" fmla="*/ 18 w 290"/>
                  <a:gd name="T13" fmla="*/ 58 h 142"/>
                  <a:gd name="T14" fmla="*/ 8 w 290"/>
                  <a:gd name="T15" fmla="*/ 72 h 142"/>
                  <a:gd name="T16" fmla="*/ 4 w 290"/>
                  <a:gd name="T17" fmla="*/ 78 h 142"/>
                  <a:gd name="T18" fmla="*/ 2 w 290"/>
                  <a:gd name="T19" fmla="*/ 84 h 142"/>
                  <a:gd name="T20" fmla="*/ 0 w 290"/>
                  <a:gd name="T21" fmla="*/ 92 h 142"/>
                  <a:gd name="T22" fmla="*/ 0 w 290"/>
                  <a:gd name="T23" fmla="*/ 98 h 142"/>
                  <a:gd name="T24" fmla="*/ 0 w 290"/>
                  <a:gd name="T25" fmla="*/ 98 h 142"/>
                  <a:gd name="T26" fmla="*/ 2 w 290"/>
                  <a:gd name="T27" fmla="*/ 106 h 142"/>
                  <a:gd name="T28" fmla="*/ 6 w 290"/>
                  <a:gd name="T29" fmla="*/ 112 h 142"/>
                  <a:gd name="T30" fmla="*/ 10 w 290"/>
                  <a:gd name="T31" fmla="*/ 116 h 142"/>
                  <a:gd name="T32" fmla="*/ 16 w 290"/>
                  <a:gd name="T33" fmla="*/ 122 h 142"/>
                  <a:gd name="T34" fmla="*/ 32 w 290"/>
                  <a:gd name="T35" fmla="*/ 130 h 142"/>
                  <a:gd name="T36" fmla="*/ 52 w 290"/>
                  <a:gd name="T37" fmla="*/ 138 h 142"/>
                  <a:gd name="T38" fmla="*/ 74 w 290"/>
                  <a:gd name="T39" fmla="*/ 142 h 142"/>
                  <a:gd name="T40" fmla="*/ 100 w 290"/>
                  <a:gd name="T41" fmla="*/ 142 h 142"/>
                  <a:gd name="T42" fmla="*/ 128 w 290"/>
                  <a:gd name="T43" fmla="*/ 142 h 142"/>
                  <a:gd name="T44" fmla="*/ 156 w 290"/>
                  <a:gd name="T45" fmla="*/ 138 h 142"/>
                  <a:gd name="T46" fmla="*/ 156 w 290"/>
                  <a:gd name="T47" fmla="*/ 138 h 142"/>
                  <a:gd name="T48" fmla="*/ 186 w 290"/>
                  <a:gd name="T49" fmla="*/ 130 h 142"/>
                  <a:gd name="T50" fmla="*/ 212 w 290"/>
                  <a:gd name="T51" fmla="*/ 122 h 142"/>
                  <a:gd name="T52" fmla="*/ 236 w 290"/>
                  <a:gd name="T53" fmla="*/ 112 h 142"/>
                  <a:gd name="T54" fmla="*/ 256 w 290"/>
                  <a:gd name="T55" fmla="*/ 100 h 142"/>
                  <a:gd name="T56" fmla="*/ 270 w 290"/>
                  <a:gd name="T57" fmla="*/ 86 h 142"/>
                  <a:gd name="T58" fmla="*/ 282 w 290"/>
                  <a:gd name="T59" fmla="*/ 72 h 142"/>
                  <a:gd name="T60" fmla="*/ 286 w 290"/>
                  <a:gd name="T61" fmla="*/ 66 h 142"/>
                  <a:gd name="T62" fmla="*/ 288 w 290"/>
                  <a:gd name="T63" fmla="*/ 58 h 142"/>
                  <a:gd name="T64" fmla="*/ 290 w 290"/>
                  <a:gd name="T65" fmla="*/ 52 h 142"/>
                  <a:gd name="T66" fmla="*/ 288 w 290"/>
                  <a:gd name="T67" fmla="*/ 44 h 142"/>
                  <a:gd name="T68" fmla="*/ 288 w 290"/>
                  <a:gd name="T69" fmla="*/ 44 h 142"/>
                  <a:gd name="T70" fmla="*/ 286 w 290"/>
                  <a:gd name="T71" fmla="*/ 38 h 142"/>
                  <a:gd name="T72" fmla="*/ 284 w 290"/>
                  <a:gd name="T73" fmla="*/ 32 h 142"/>
                  <a:gd name="T74" fmla="*/ 278 w 290"/>
                  <a:gd name="T75" fmla="*/ 26 h 142"/>
                  <a:gd name="T76" fmla="*/ 272 w 290"/>
                  <a:gd name="T77" fmla="*/ 22 h 142"/>
                  <a:gd name="T78" fmla="*/ 258 w 290"/>
                  <a:gd name="T79" fmla="*/ 12 h 142"/>
                  <a:gd name="T80" fmla="*/ 238 w 290"/>
                  <a:gd name="T81" fmla="*/ 6 h 142"/>
                  <a:gd name="T82" fmla="*/ 214 w 290"/>
                  <a:gd name="T83" fmla="*/ 2 h 142"/>
                  <a:gd name="T84" fmla="*/ 190 w 290"/>
                  <a:gd name="T85" fmla="*/ 0 h 142"/>
                  <a:gd name="T86" fmla="*/ 162 w 290"/>
                  <a:gd name="T87" fmla="*/ 2 h 142"/>
                  <a:gd name="T88" fmla="*/ 132 w 290"/>
                  <a:gd name="T89" fmla="*/ 6 h 142"/>
                  <a:gd name="T90" fmla="*/ 132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2" y="6"/>
                    </a:moveTo>
                    <a:lnTo>
                      <a:pt x="132" y="6"/>
                    </a:lnTo>
                    <a:lnTo>
                      <a:pt x="104" y="12"/>
                    </a:lnTo>
                    <a:lnTo>
                      <a:pt x="78" y="22"/>
                    </a:lnTo>
                    <a:lnTo>
                      <a:pt x="54" y="32"/>
                    </a:lnTo>
                    <a:lnTo>
                      <a:pt x="34" y="44"/>
                    </a:lnTo>
                    <a:lnTo>
                      <a:pt x="18" y="58"/>
                    </a:lnTo>
                    <a:lnTo>
                      <a:pt x="8" y="72"/>
                    </a:lnTo>
                    <a:lnTo>
                      <a:pt x="4" y="78"/>
                    </a:lnTo>
                    <a:lnTo>
                      <a:pt x="2" y="84"/>
                    </a:lnTo>
                    <a:lnTo>
                      <a:pt x="0" y="92"/>
                    </a:lnTo>
                    <a:lnTo>
                      <a:pt x="0" y="98"/>
                    </a:lnTo>
                    <a:lnTo>
                      <a:pt x="0" y="98"/>
                    </a:lnTo>
                    <a:lnTo>
                      <a:pt x="2" y="106"/>
                    </a:lnTo>
                    <a:lnTo>
                      <a:pt x="6" y="112"/>
                    </a:lnTo>
                    <a:lnTo>
                      <a:pt x="10" y="116"/>
                    </a:lnTo>
                    <a:lnTo>
                      <a:pt x="16" y="122"/>
                    </a:lnTo>
                    <a:lnTo>
                      <a:pt x="32" y="130"/>
                    </a:lnTo>
                    <a:lnTo>
                      <a:pt x="52" y="138"/>
                    </a:lnTo>
                    <a:lnTo>
                      <a:pt x="74" y="142"/>
                    </a:lnTo>
                    <a:lnTo>
                      <a:pt x="100" y="142"/>
                    </a:lnTo>
                    <a:lnTo>
                      <a:pt x="128" y="142"/>
                    </a:lnTo>
                    <a:lnTo>
                      <a:pt x="156" y="138"/>
                    </a:lnTo>
                    <a:lnTo>
                      <a:pt x="156" y="138"/>
                    </a:lnTo>
                    <a:lnTo>
                      <a:pt x="186" y="130"/>
                    </a:lnTo>
                    <a:lnTo>
                      <a:pt x="212" y="122"/>
                    </a:lnTo>
                    <a:lnTo>
                      <a:pt x="236" y="112"/>
                    </a:lnTo>
                    <a:lnTo>
                      <a:pt x="256" y="100"/>
                    </a:lnTo>
                    <a:lnTo>
                      <a:pt x="270" y="86"/>
                    </a:lnTo>
                    <a:lnTo>
                      <a:pt x="282" y="72"/>
                    </a:lnTo>
                    <a:lnTo>
                      <a:pt x="286" y="66"/>
                    </a:lnTo>
                    <a:lnTo>
                      <a:pt x="288" y="58"/>
                    </a:lnTo>
                    <a:lnTo>
                      <a:pt x="290" y="52"/>
                    </a:lnTo>
                    <a:lnTo>
                      <a:pt x="288" y="44"/>
                    </a:lnTo>
                    <a:lnTo>
                      <a:pt x="288" y="44"/>
                    </a:lnTo>
                    <a:lnTo>
                      <a:pt x="286" y="38"/>
                    </a:lnTo>
                    <a:lnTo>
                      <a:pt x="284" y="32"/>
                    </a:lnTo>
                    <a:lnTo>
                      <a:pt x="278" y="26"/>
                    </a:lnTo>
                    <a:lnTo>
                      <a:pt x="272" y="22"/>
                    </a:lnTo>
                    <a:lnTo>
                      <a:pt x="258" y="12"/>
                    </a:lnTo>
                    <a:lnTo>
                      <a:pt x="238" y="6"/>
                    </a:lnTo>
                    <a:lnTo>
                      <a:pt x="214" y="2"/>
                    </a:lnTo>
                    <a:lnTo>
                      <a:pt x="190"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6" name="îş1ïďè">
                <a:extLst>
                  <a:ext uri="{FF2B5EF4-FFF2-40B4-BE49-F238E27FC236}">
                    <a16:creationId xmlns:a16="http://schemas.microsoft.com/office/drawing/2014/main" id="{61302AF9-49B7-450E-B8AD-4CBE47143C9E}"/>
                  </a:ext>
                </a:extLst>
              </p:cNvPr>
              <p:cNvSpPr/>
              <p:nvPr/>
            </p:nvSpPr>
            <p:spPr bwMode="auto">
              <a:xfrm>
                <a:off x="7902575" y="4641850"/>
                <a:ext cx="400050" cy="168275"/>
              </a:xfrm>
              <a:custGeom>
                <a:avLst/>
                <a:gdLst>
                  <a:gd name="T0" fmla="*/ 118 w 252"/>
                  <a:gd name="T1" fmla="*/ 6 h 106"/>
                  <a:gd name="T2" fmla="*/ 118 w 252"/>
                  <a:gd name="T3" fmla="*/ 6 h 106"/>
                  <a:gd name="T4" fmla="*/ 94 w 252"/>
                  <a:gd name="T5" fmla="*/ 12 h 106"/>
                  <a:gd name="T6" fmla="*/ 70 w 252"/>
                  <a:gd name="T7" fmla="*/ 18 h 106"/>
                  <a:gd name="T8" fmla="*/ 48 w 252"/>
                  <a:gd name="T9" fmla="*/ 28 h 106"/>
                  <a:gd name="T10" fmla="*/ 26 w 252"/>
                  <a:gd name="T11" fmla="*/ 42 h 106"/>
                  <a:gd name="T12" fmla="*/ 26 w 252"/>
                  <a:gd name="T13" fmla="*/ 42 h 106"/>
                  <a:gd name="T14" fmla="*/ 18 w 252"/>
                  <a:gd name="T15" fmla="*/ 48 h 106"/>
                  <a:gd name="T16" fmla="*/ 8 w 252"/>
                  <a:gd name="T17" fmla="*/ 56 h 106"/>
                  <a:gd name="T18" fmla="*/ 2 w 252"/>
                  <a:gd name="T19" fmla="*/ 66 h 106"/>
                  <a:gd name="T20" fmla="*/ 0 w 252"/>
                  <a:gd name="T21" fmla="*/ 72 h 106"/>
                  <a:gd name="T22" fmla="*/ 0 w 252"/>
                  <a:gd name="T23" fmla="*/ 78 h 106"/>
                  <a:gd name="T24" fmla="*/ 0 w 252"/>
                  <a:gd name="T25" fmla="*/ 78 h 106"/>
                  <a:gd name="T26" fmla="*/ 2 w 252"/>
                  <a:gd name="T27" fmla="*/ 82 h 106"/>
                  <a:gd name="T28" fmla="*/ 6 w 252"/>
                  <a:gd name="T29" fmla="*/ 86 h 106"/>
                  <a:gd name="T30" fmla="*/ 16 w 252"/>
                  <a:gd name="T31" fmla="*/ 94 h 106"/>
                  <a:gd name="T32" fmla="*/ 28 w 252"/>
                  <a:gd name="T33" fmla="*/ 98 h 106"/>
                  <a:gd name="T34" fmla="*/ 38 w 252"/>
                  <a:gd name="T35" fmla="*/ 102 h 106"/>
                  <a:gd name="T36" fmla="*/ 38 w 252"/>
                  <a:gd name="T37" fmla="*/ 102 h 106"/>
                  <a:gd name="T38" fmla="*/ 62 w 252"/>
                  <a:gd name="T39" fmla="*/ 106 h 106"/>
                  <a:gd name="T40" fmla="*/ 86 w 252"/>
                  <a:gd name="T41" fmla="*/ 106 h 106"/>
                  <a:gd name="T42" fmla="*/ 112 w 252"/>
                  <a:gd name="T43" fmla="*/ 104 h 106"/>
                  <a:gd name="T44" fmla="*/ 136 w 252"/>
                  <a:gd name="T45" fmla="*/ 102 h 106"/>
                  <a:gd name="T46" fmla="*/ 136 w 252"/>
                  <a:gd name="T47" fmla="*/ 102 h 106"/>
                  <a:gd name="T48" fmla="*/ 158 w 252"/>
                  <a:gd name="T49" fmla="*/ 96 h 106"/>
                  <a:gd name="T50" fmla="*/ 182 w 252"/>
                  <a:gd name="T51" fmla="*/ 88 h 106"/>
                  <a:gd name="T52" fmla="*/ 206 w 252"/>
                  <a:gd name="T53" fmla="*/ 78 h 106"/>
                  <a:gd name="T54" fmla="*/ 226 w 252"/>
                  <a:gd name="T55" fmla="*/ 66 h 106"/>
                  <a:gd name="T56" fmla="*/ 226 w 252"/>
                  <a:gd name="T57" fmla="*/ 66 h 106"/>
                  <a:gd name="T58" fmla="*/ 234 w 252"/>
                  <a:gd name="T59" fmla="*/ 60 h 106"/>
                  <a:gd name="T60" fmla="*/ 244 w 252"/>
                  <a:gd name="T61" fmla="*/ 50 h 106"/>
                  <a:gd name="T62" fmla="*/ 250 w 252"/>
                  <a:gd name="T63" fmla="*/ 40 h 106"/>
                  <a:gd name="T64" fmla="*/ 252 w 252"/>
                  <a:gd name="T65" fmla="*/ 36 h 106"/>
                  <a:gd name="T66" fmla="*/ 252 w 252"/>
                  <a:gd name="T67" fmla="*/ 30 h 106"/>
                  <a:gd name="T68" fmla="*/ 252 w 252"/>
                  <a:gd name="T69" fmla="*/ 30 h 106"/>
                  <a:gd name="T70" fmla="*/ 250 w 252"/>
                  <a:gd name="T71" fmla="*/ 26 h 106"/>
                  <a:gd name="T72" fmla="*/ 246 w 252"/>
                  <a:gd name="T73" fmla="*/ 22 h 106"/>
                  <a:gd name="T74" fmla="*/ 236 w 252"/>
                  <a:gd name="T75" fmla="*/ 14 h 106"/>
                  <a:gd name="T76" fmla="*/ 224 w 252"/>
                  <a:gd name="T77" fmla="*/ 10 h 106"/>
                  <a:gd name="T78" fmla="*/ 214 w 252"/>
                  <a:gd name="T79" fmla="*/ 6 h 106"/>
                  <a:gd name="T80" fmla="*/ 214 w 252"/>
                  <a:gd name="T81" fmla="*/ 6 h 106"/>
                  <a:gd name="T82" fmla="*/ 190 w 252"/>
                  <a:gd name="T83" fmla="*/ 2 h 106"/>
                  <a:gd name="T84" fmla="*/ 166 w 252"/>
                  <a:gd name="T85" fmla="*/ 0 h 106"/>
                  <a:gd name="T86" fmla="*/ 142 w 252"/>
                  <a:gd name="T87" fmla="*/ 2 h 106"/>
                  <a:gd name="T88" fmla="*/ 118 w 252"/>
                  <a:gd name="T89" fmla="*/ 6 h 106"/>
                  <a:gd name="T90" fmla="*/ 118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8" y="6"/>
                    </a:moveTo>
                    <a:lnTo>
                      <a:pt x="118" y="6"/>
                    </a:lnTo>
                    <a:lnTo>
                      <a:pt x="94" y="12"/>
                    </a:lnTo>
                    <a:lnTo>
                      <a:pt x="70" y="18"/>
                    </a:lnTo>
                    <a:lnTo>
                      <a:pt x="48" y="28"/>
                    </a:lnTo>
                    <a:lnTo>
                      <a:pt x="26" y="42"/>
                    </a:lnTo>
                    <a:lnTo>
                      <a:pt x="26" y="42"/>
                    </a:lnTo>
                    <a:lnTo>
                      <a:pt x="18" y="48"/>
                    </a:lnTo>
                    <a:lnTo>
                      <a:pt x="8" y="56"/>
                    </a:lnTo>
                    <a:lnTo>
                      <a:pt x="2" y="66"/>
                    </a:lnTo>
                    <a:lnTo>
                      <a:pt x="0" y="72"/>
                    </a:lnTo>
                    <a:lnTo>
                      <a:pt x="0" y="78"/>
                    </a:lnTo>
                    <a:lnTo>
                      <a:pt x="0" y="78"/>
                    </a:lnTo>
                    <a:lnTo>
                      <a:pt x="2" y="82"/>
                    </a:lnTo>
                    <a:lnTo>
                      <a:pt x="6" y="86"/>
                    </a:lnTo>
                    <a:lnTo>
                      <a:pt x="16" y="94"/>
                    </a:lnTo>
                    <a:lnTo>
                      <a:pt x="28" y="98"/>
                    </a:lnTo>
                    <a:lnTo>
                      <a:pt x="38" y="102"/>
                    </a:lnTo>
                    <a:lnTo>
                      <a:pt x="38" y="102"/>
                    </a:lnTo>
                    <a:lnTo>
                      <a:pt x="62" y="106"/>
                    </a:lnTo>
                    <a:lnTo>
                      <a:pt x="86" y="106"/>
                    </a:lnTo>
                    <a:lnTo>
                      <a:pt x="112" y="104"/>
                    </a:lnTo>
                    <a:lnTo>
                      <a:pt x="136" y="102"/>
                    </a:lnTo>
                    <a:lnTo>
                      <a:pt x="136" y="102"/>
                    </a:lnTo>
                    <a:lnTo>
                      <a:pt x="158" y="96"/>
                    </a:lnTo>
                    <a:lnTo>
                      <a:pt x="182" y="88"/>
                    </a:lnTo>
                    <a:lnTo>
                      <a:pt x="206" y="78"/>
                    </a:lnTo>
                    <a:lnTo>
                      <a:pt x="226" y="66"/>
                    </a:lnTo>
                    <a:lnTo>
                      <a:pt x="226" y="66"/>
                    </a:lnTo>
                    <a:lnTo>
                      <a:pt x="234" y="60"/>
                    </a:lnTo>
                    <a:lnTo>
                      <a:pt x="244" y="50"/>
                    </a:lnTo>
                    <a:lnTo>
                      <a:pt x="250" y="40"/>
                    </a:lnTo>
                    <a:lnTo>
                      <a:pt x="252" y="36"/>
                    </a:lnTo>
                    <a:lnTo>
                      <a:pt x="252" y="30"/>
                    </a:lnTo>
                    <a:lnTo>
                      <a:pt x="252" y="30"/>
                    </a:lnTo>
                    <a:lnTo>
                      <a:pt x="250" y="26"/>
                    </a:lnTo>
                    <a:lnTo>
                      <a:pt x="246" y="22"/>
                    </a:lnTo>
                    <a:lnTo>
                      <a:pt x="236" y="14"/>
                    </a:lnTo>
                    <a:lnTo>
                      <a:pt x="224" y="10"/>
                    </a:lnTo>
                    <a:lnTo>
                      <a:pt x="214" y="6"/>
                    </a:lnTo>
                    <a:lnTo>
                      <a:pt x="214" y="6"/>
                    </a:lnTo>
                    <a:lnTo>
                      <a:pt x="190" y="2"/>
                    </a:lnTo>
                    <a:lnTo>
                      <a:pt x="166" y="0"/>
                    </a:lnTo>
                    <a:lnTo>
                      <a:pt x="142" y="2"/>
                    </a:lnTo>
                    <a:lnTo>
                      <a:pt x="118" y="6"/>
                    </a:lnTo>
                    <a:lnTo>
                      <a:pt x="118"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7" name="îSlïďê">
                <a:extLst>
                  <a:ext uri="{FF2B5EF4-FFF2-40B4-BE49-F238E27FC236}">
                    <a16:creationId xmlns:a16="http://schemas.microsoft.com/office/drawing/2014/main" id="{1C7D6DB1-16DE-4B2E-86B8-6E7433849662}"/>
                  </a:ext>
                </a:extLst>
              </p:cNvPr>
              <p:cNvSpPr/>
              <p:nvPr/>
            </p:nvSpPr>
            <p:spPr bwMode="auto">
              <a:xfrm>
                <a:off x="7877175" y="4699000"/>
                <a:ext cx="466725" cy="190500"/>
              </a:xfrm>
              <a:custGeom>
                <a:avLst/>
                <a:gdLst>
                  <a:gd name="T0" fmla="*/ 266 w 294"/>
                  <a:gd name="T1" fmla="*/ 32 h 120"/>
                  <a:gd name="T2" fmla="*/ 242 w 294"/>
                  <a:gd name="T3" fmla="*/ 50 h 120"/>
                  <a:gd name="T4" fmla="*/ 218 w 294"/>
                  <a:gd name="T5" fmla="*/ 62 h 120"/>
                  <a:gd name="T6" fmla="*/ 192 w 294"/>
                  <a:gd name="T7" fmla="*/ 72 h 120"/>
                  <a:gd name="T8" fmla="*/ 166 w 294"/>
                  <a:gd name="T9" fmla="*/ 78 h 120"/>
                  <a:gd name="T10" fmla="*/ 154 w 294"/>
                  <a:gd name="T11" fmla="*/ 82 h 120"/>
                  <a:gd name="T12" fmla="*/ 140 w 294"/>
                  <a:gd name="T13" fmla="*/ 84 h 120"/>
                  <a:gd name="T14" fmla="*/ 114 w 294"/>
                  <a:gd name="T15" fmla="*/ 86 h 120"/>
                  <a:gd name="T16" fmla="*/ 86 w 294"/>
                  <a:gd name="T17" fmla="*/ 86 h 120"/>
                  <a:gd name="T18" fmla="*/ 58 w 294"/>
                  <a:gd name="T19" fmla="*/ 84 h 120"/>
                  <a:gd name="T20" fmla="*/ 44 w 294"/>
                  <a:gd name="T21" fmla="*/ 80 h 120"/>
                  <a:gd name="T22" fmla="*/ 30 w 294"/>
                  <a:gd name="T23" fmla="*/ 76 h 120"/>
                  <a:gd name="T24" fmla="*/ 12 w 294"/>
                  <a:gd name="T25" fmla="*/ 66 h 120"/>
                  <a:gd name="T26" fmla="*/ 0 w 294"/>
                  <a:gd name="T27" fmla="*/ 54 h 120"/>
                  <a:gd name="T28" fmla="*/ 6 w 294"/>
                  <a:gd name="T29" fmla="*/ 88 h 120"/>
                  <a:gd name="T30" fmla="*/ 12 w 294"/>
                  <a:gd name="T31" fmla="*/ 94 h 120"/>
                  <a:gd name="T32" fmla="*/ 26 w 294"/>
                  <a:gd name="T33" fmla="*/ 106 h 120"/>
                  <a:gd name="T34" fmla="*/ 36 w 294"/>
                  <a:gd name="T35" fmla="*/ 110 h 120"/>
                  <a:gd name="T36" fmla="*/ 64 w 294"/>
                  <a:gd name="T37" fmla="*/ 118 h 120"/>
                  <a:gd name="T38" fmla="*/ 92 w 294"/>
                  <a:gd name="T39" fmla="*/ 120 h 120"/>
                  <a:gd name="T40" fmla="*/ 120 w 294"/>
                  <a:gd name="T41" fmla="*/ 120 h 120"/>
                  <a:gd name="T42" fmla="*/ 146 w 294"/>
                  <a:gd name="T43" fmla="*/ 118 h 120"/>
                  <a:gd name="T44" fmla="*/ 160 w 294"/>
                  <a:gd name="T45" fmla="*/ 116 h 120"/>
                  <a:gd name="T46" fmla="*/ 172 w 294"/>
                  <a:gd name="T47" fmla="*/ 114 h 120"/>
                  <a:gd name="T48" fmla="*/ 198 w 294"/>
                  <a:gd name="T49" fmla="*/ 106 h 120"/>
                  <a:gd name="T50" fmla="*/ 224 w 294"/>
                  <a:gd name="T51" fmla="*/ 96 h 120"/>
                  <a:gd name="T52" fmla="*/ 248 w 294"/>
                  <a:gd name="T53" fmla="*/ 84 h 120"/>
                  <a:gd name="T54" fmla="*/ 262 w 294"/>
                  <a:gd name="T55" fmla="*/ 76 h 120"/>
                  <a:gd name="T56" fmla="*/ 272 w 294"/>
                  <a:gd name="T57" fmla="*/ 66 h 120"/>
                  <a:gd name="T58" fmla="*/ 286 w 294"/>
                  <a:gd name="T59" fmla="*/ 50 h 120"/>
                  <a:gd name="T60" fmla="*/ 294 w 294"/>
                  <a:gd name="T61" fmla="*/ 34 h 120"/>
                  <a:gd name="T62" fmla="*/ 288 w 294"/>
                  <a:gd name="T63" fmla="*/ 0 h 120"/>
                  <a:gd name="T64" fmla="*/ 284 w 294"/>
                  <a:gd name="T65" fmla="*/ 8 h 120"/>
                  <a:gd name="T66" fmla="*/ 274 w 294"/>
                  <a:gd name="T67" fmla="*/ 24 h 120"/>
                  <a:gd name="T68" fmla="*/ 266 w 294"/>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0">
                    <a:moveTo>
                      <a:pt x="266" y="32"/>
                    </a:moveTo>
                    <a:lnTo>
                      <a:pt x="266" y="32"/>
                    </a:lnTo>
                    <a:lnTo>
                      <a:pt x="256" y="42"/>
                    </a:lnTo>
                    <a:lnTo>
                      <a:pt x="242" y="50"/>
                    </a:lnTo>
                    <a:lnTo>
                      <a:pt x="242" y="50"/>
                    </a:lnTo>
                    <a:lnTo>
                      <a:pt x="218" y="62"/>
                    </a:lnTo>
                    <a:lnTo>
                      <a:pt x="218" y="62"/>
                    </a:lnTo>
                    <a:lnTo>
                      <a:pt x="192" y="72"/>
                    </a:lnTo>
                    <a:lnTo>
                      <a:pt x="192" y="72"/>
                    </a:lnTo>
                    <a:lnTo>
                      <a:pt x="166" y="78"/>
                    </a:lnTo>
                    <a:lnTo>
                      <a:pt x="166" y="78"/>
                    </a:lnTo>
                    <a:lnTo>
                      <a:pt x="154" y="82"/>
                    </a:lnTo>
                    <a:lnTo>
                      <a:pt x="154" y="82"/>
                    </a:lnTo>
                    <a:lnTo>
                      <a:pt x="140" y="84"/>
                    </a:lnTo>
                    <a:lnTo>
                      <a:pt x="140" y="84"/>
                    </a:lnTo>
                    <a:lnTo>
                      <a:pt x="114" y="86"/>
                    </a:lnTo>
                    <a:lnTo>
                      <a:pt x="114" y="86"/>
                    </a:lnTo>
                    <a:lnTo>
                      <a:pt x="86" y="86"/>
                    </a:lnTo>
                    <a:lnTo>
                      <a:pt x="86" y="86"/>
                    </a:lnTo>
                    <a:lnTo>
                      <a:pt x="58" y="84"/>
                    </a:lnTo>
                    <a:lnTo>
                      <a:pt x="58" y="84"/>
                    </a:lnTo>
                    <a:lnTo>
                      <a:pt x="44" y="80"/>
                    </a:lnTo>
                    <a:lnTo>
                      <a:pt x="30" y="76"/>
                    </a:lnTo>
                    <a:lnTo>
                      <a:pt x="30" y="76"/>
                    </a:lnTo>
                    <a:lnTo>
                      <a:pt x="20" y="72"/>
                    </a:lnTo>
                    <a:lnTo>
                      <a:pt x="12" y="66"/>
                    </a:lnTo>
                    <a:lnTo>
                      <a:pt x="4" y="60"/>
                    </a:lnTo>
                    <a:lnTo>
                      <a:pt x="0" y="54"/>
                    </a:lnTo>
                    <a:lnTo>
                      <a:pt x="0" y="54"/>
                    </a:lnTo>
                    <a:lnTo>
                      <a:pt x="6" y="88"/>
                    </a:lnTo>
                    <a:lnTo>
                      <a:pt x="6" y="88"/>
                    </a:lnTo>
                    <a:lnTo>
                      <a:pt x="12" y="94"/>
                    </a:lnTo>
                    <a:lnTo>
                      <a:pt x="18" y="100"/>
                    </a:lnTo>
                    <a:lnTo>
                      <a:pt x="26" y="106"/>
                    </a:lnTo>
                    <a:lnTo>
                      <a:pt x="36" y="110"/>
                    </a:lnTo>
                    <a:lnTo>
                      <a:pt x="36" y="110"/>
                    </a:lnTo>
                    <a:lnTo>
                      <a:pt x="50" y="114"/>
                    </a:lnTo>
                    <a:lnTo>
                      <a:pt x="64" y="118"/>
                    </a:lnTo>
                    <a:lnTo>
                      <a:pt x="64" y="118"/>
                    </a:lnTo>
                    <a:lnTo>
                      <a:pt x="92" y="120"/>
                    </a:lnTo>
                    <a:lnTo>
                      <a:pt x="92" y="120"/>
                    </a:lnTo>
                    <a:lnTo>
                      <a:pt x="120" y="120"/>
                    </a:lnTo>
                    <a:lnTo>
                      <a:pt x="120" y="120"/>
                    </a:lnTo>
                    <a:lnTo>
                      <a:pt x="146" y="118"/>
                    </a:lnTo>
                    <a:lnTo>
                      <a:pt x="146" y="118"/>
                    </a:lnTo>
                    <a:lnTo>
                      <a:pt x="160" y="116"/>
                    </a:lnTo>
                    <a:lnTo>
                      <a:pt x="160" y="116"/>
                    </a:lnTo>
                    <a:lnTo>
                      <a:pt x="172" y="114"/>
                    </a:lnTo>
                    <a:lnTo>
                      <a:pt x="172" y="114"/>
                    </a:lnTo>
                    <a:lnTo>
                      <a:pt x="198" y="106"/>
                    </a:lnTo>
                    <a:lnTo>
                      <a:pt x="198" y="106"/>
                    </a:lnTo>
                    <a:lnTo>
                      <a:pt x="224" y="96"/>
                    </a:lnTo>
                    <a:lnTo>
                      <a:pt x="224" y="96"/>
                    </a:lnTo>
                    <a:lnTo>
                      <a:pt x="248" y="84"/>
                    </a:lnTo>
                    <a:lnTo>
                      <a:pt x="248" y="84"/>
                    </a:lnTo>
                    <a:lnTo>
                      <a:pt x="262" y="76"/>
                    </a:lnTo>
                    <a:lnTo>
                      <a:pt x="272" y="66"/>
                    </a:lnTo>
                    <a:lnTo>
                      <a:pt x="272" y="66"/>
                    </a:lnTo>
                    <a:lnTo>
                      <a:pt x="280" y="58"/>
                    </a:lnTo>
                    <a:lnTo>
                      <a:pt x="286" y="50"/>
                    </a:lnTo>
                    <a:lnTo>
                      <a:pt x="290" y="42"/>
                    </a:lnTo>
                    <a:lnTo>
                      <a:pt x="294" y="34"/>
                    </a:lnTo>
                    <a:lnTo>
                      <a:pt x="294" y="34"/>
                    </a:lnTo>
                    <a:lnTo>
                      <a:pt x="288" y="0"/>
                    </a:lnTo>
                    <a:lnTo>
                      <a:pt x="288" y="0"/>
                    </a:lnTo>
                    <a:lnTo>
                      <a:pt x="284" y="8"/>
                    </a:lnTo>
                    <a:lnTo>
                      <a:pt x="280"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8" name="iŝ1îḑé">
                <a:extLst>
                  <a:ext uri="{FF2B5EF4-FFF2-40B4-BE49-F238E27FC236}">
                    <a16:creationId xmlns:a16="http://schemas.microsoft.com/office/drawing/2014/main" id="{B9D32941-32EE-4D01-95E6-0450CABD0E8F}"/>
                  </a:ext>
                </a:extLst>
              </p:cNvPr>
              <p:cNvSpPr/>
              <p:nvPr/>
            </p:nvSpPr>
            <p:spPr bwMode="auto">
              <a:xfrm>
                <a:off x="8004175" y="4664075"/>
                <a:ext cx="184150" cy="114300"/>
              </a:xfrm>
              <a:custGeom>
                <a:avLst/>
                <a:gdLst>
                  <a:gd name="T0" fmla="*/ 108 w 116"/>
                  <a:gd name="T1" fmla="*/ 66 h 72"/>
                  <a:gd name="T2" fmla="*/ 98 w 116"/>
                  <a:gd name="T3" fmla="*/ 60 h 72"/>
                  <a:gd name="T4" fmla="*/ 80 w 116"/>
                  <a:gd name="T5" fmla="*/ 70 h 72"/>
                  <a:gd name="T6" fmla="*/ 72 w 116"/>
                  <a:gd name="T7" fmla="*/ 72 h 72"/>
                  <a:gd name="T8" fmla="*/ 62 w 116"/>
                  <a:gd name="T9" fmla="*/ 72 h 72"/>
                  <a:gd name="T10" fmla="*/ 42 w 116"/>
                  <a:gd name="T11" fmla="*/ 68 h 72"/>
                  <a:gd name="T12" fmla="*/ 54 w 116"/>
                  <a:gd name="T13" fmla="*/ 56 h 72"/>
                  <a:gd name="T14" fmla="*/ 64 w 116"/>
                  <a:gd name="T15" fmla="*/ 60 h 72"/>
                  <a:gd name="T16" fmla="*/ 72 w 116"/>
                  <a:gd name="T17" fmla="*/ 60 h 72"/>
                  <a:gd name="T18" fmla="*/ 90 w 116"/>
                  <a:gd name="T19" fmla="*/ 54 h 72"/>
                  <a:gd name="T20" fmla="*/ 74 w 116"/>
                  <a:gd name="T21" fmla="*/ 46 h 72"/>
                  <a:gd name="T22" fmla="*/ 58 w 116"/>
                  <a:gd name="T23" fmla="*/ 36 h 72"/>
                  <a:gd name="T24" fmla="*/ 38 w 116"/>
                  <a:gd name="T25" fmla="*/ 44 h 72"/>
                  <a:gd name="T26" fmla="*/ 28 w 116"/>
                  <a:gd name="T27" fmla="*/ 46 h 72"/>
                  <a:gd name="T28" fmla="*/ 20 w 116"/>
                  <a:gd name="T29" fmla="*/ 46 h 72"/>
                  <a:gd name="T30" fmla="*/ 6 w 116"/>
                  <a:gd name="T31" fmla="*/ 42 h 72"/>
                  <a:gd name="T32" fmla="*/ 2 w 116"/>
                  <a:gd name="T33" fmla="*/ 38 h 72"/>
                  <a:gd name="T34" fmla="*/ 0 w 116"/>
                  <a:gd name="T35" fmla="*/ 30 h 72"/>
                  <a:gd name="T36" fmla="*/ 0 w 116"/>
                  <a:gd name="T37" fmla="*/ 26 h 72"/>
                  <a:gd name="T38" fmla="*/ 16 w 116"/>
                  <a:gd name="T39" fmla="*/ 12 h 72"/>
                  <a:gd name="T40" fmla="*/ 12 w 116"/>
                  <a:gd name="T41" fmla="*/ 8 h 72"/>
                  <a:gd name="T42" fmla="*/ 18 w 116"/>
                  <a:gd name="T43" fmla="*/ 4 h 72"/>
                  <a:gd name="T44" fmla="*/ 22 w 116"/>
                  <a:gd name="T45" fmla="*/ 8 h 72"/>
                  <a:gd name="T46" fmla="*/ 34 w 116"/>
                  <a:gd name="T47" fmla="*/ 2 h 72"/>
                  <a:gd name="T48" fmla="*/ 42 w 116"/>
                  <a:gd name="T49" fmla="*/ 0 h 72"/>
                  <a:gd name="T50" fmla="*/ 64 w 116"/>
                  <a:gd name="T51" fmla="*/ 2 h 72"/>
                  <a:gd name="T52" fmla="*/ 54 w 116"/>
                  <a:gd name="T53" fmla="*/ 10 h 72"/>
                  <a:gd name="T54" fmla="*/ 48 w 116"/>
                  <a:gd name="T55" fmla="*/ 8 h 72"/>
                  <a:gd name="T56" fmla="*/ 42 w 116"/>
                  <a:gd name="T57" fmla="*/ 8 h 72"/>
                  <a:gd name="T58" fmla="*/ 30 w 116"/>
                  <a:gd name="T59" fmla="*/ 12 h 72"/>
                  <a:gd name="T60" fmla="*/ 42 w 116"/>
                  <a:gd name="T61" fmla="*/ 18 h 72"/>
                  <a:gd name="T62" fmla="*/ 56 w 116"/>
                  <a:gd name="T63" fmla="*/ 26 h 72"/>
                  <a:gd name="T64" fmla="*/ 70 w 116"/>
                  <a:gd name="T65" fmla="*/ 20 h 72"/>
                  <a:gd name="T66" fmla="*/ 82 w 116"/>
                  <a:gd name="T67" fmla="*/ 18 h 72"/>
                  <a:gd name="T68" fmla="*/ 94 w 116"/>
                  <a:gd name="T69" fmla="*/ 18 h 72"/>
                  <a:gd name="T70" fmla="*/ 104 w 116"/>
                  <a:gd name="T71" fmla="*/ 22 h 72"/>
                  <a:gd name="T72" fmla="*/ 112 w 116"/>
                  <a:gd name="T73" fmla="*/ 32 h 72"/>
                  <a:gd name="T74" fmla="*/ 114 w 116"/>
                  <a:gd name="T75" fmla="*/ 36 h 72"/>
                  <a:gd name="T76" fmla="*/ 112 w 116"/>
                  <a:gd name="T77" fmla="*/ 44 h 72"/>
                  <a:gd name="T78" fmla="*/ 104 w 116"/>
                  <a:gd name="T79" fmla="*/ 54 h 72"/>
                  <a:gd name="T80" fmla="*/ 116 w 116"/>
                  <a:gd name="T81" fmla="*/ 60 h 72"/>
                  <a:gd name="T82" fmla="*/ 108 w 116"/>
                  <a:gd name="T83" fmla="*/ 66 h 72"/>
                  <a:gd name="T84" fmla="*/ 22 w 116"/>
                  <a:gd name="T85" fmla="*/ 16 h 72"/>
                  <a:gd name="T86" fmla="*/ 18 w 116"/>
                  <a:gd name="T87" fmla="*/ 20 h 72"/>
                  <a:gd name="T88" fmla="*/ 16 w 116"/>
                  <a:gd name="T89" fmla="*/ 24 h 72"/>
                  <a:gd name="T90" fmla="*/ 20 w 116"/>
                  <a:gd name="T91" fmla="*/ 32 h 72"/>
                  <a:gd name="T92" fmla="*/ 24 w 116"/>
                  <a:gd name="T93" fmla="*/ 34 h 72"/>
                  <a:gd name="T94" fmla="*/ 30 w 116"/>
                  <a:gd name="T95" fmla="*/ 36 h 72"/>
                  <a:gd name="T96" fmla="*/ 48 w 116"/>
                  <a:gd name="T97" fmla="*/ 30 h 72"/>
                  <a:gd name="T98" fmla="*/ 36 w 116"/>
                  <a:gd name="T99" fmla="*/ 22 h 72"/>
                  <a:gd name="T100" fmla="*/ 22 w 116"/>
                  <a:gd name="T101" fmla="*/ 16 h 72"/>
                  <a:gd name="T102" fmla="*/ 96 w 116"/>
                  <a:gd name="T103" fmla="*/ 50 h 72"/>
                  <a:gd name="T104" fmla="*/ 96 w 116"/>
                  <a:gd name="T105" fmla="*/ 50 h 72"/>
                  <a:gd name="T106" fmla="*/ 100 w 116"/>
                  <a:gd name="T107" fmla="*/ 38 h 72"/>
                  <a:gd name="T108" fmla="*/ 98 w 116"/>
                  <a:gd name="T109" fmla="*/ 34 h 72"/>
                  <a:gd name="T110" fmla="*/ 94 w 116"/>
                  <a:gd name="T111" fmla="*/ 30 h 72"/>
                  <a:gd name="T112" fmla="*/ 82 w 116"/>
                  <a:gd name="T113" fmla="*/ 26 h 72"/>
                  <a:gd name="T114" fmla="*/ 76 w 116"/>
                  <a:gd name="T115" fmla="*/ 28 h 72"/>
                  <a:gd name="T116" fmla="*/ 66 w 116"/>
                  <a:gd name="T117" fmla="*/ 32 h 72"/>
                  <a:gd name="T118" fmla="*/ 80 w 116"/>
                  <a:gd name="T119" fmla="*/ 40 h 72"/>
                  <a:gd name="T120" fmla="*/ 96 w 116"/>
                  <a:gd name="T121"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08" y="66"/>
                    </a:moveTo>
                    <a:lnTo>
                      <a:pt x="108" y="66"/>
                    </a:lnTo>
                    <a:lnTo>
                      <a:pt x="98" y="60"/>
                    </a:lnTo>
                    <a:lnTo>
                      <a:pt x="98" y="60"/>
                    </a:lnTo>
                    <a:lnTo>
                      <a:pt x="90" y="66"/>
                    </a:lnTo>
                    <a:lnTo>
                      <a:pt x="80" y="70"/>
                    </a:lnTo>
                    <a:lnTo>
                      <a:pt x="80" y="70"/>
                    </a:lnTo>
                    <a:lnTo>
                      <a:pt x="72" y="72"/>
                    </a:lnTo>
                    <a:lnTo>
                      <a:pt x="62" y="72"/>
                    </a:lnTo>
                    <a:lnTo>
                      <a:pt x="62" y="72"/>
                    </a:lnTo>
                    <a:lnTo>
                      <a:pt x="52" y="72"/>
                    </a:lnTo>
                    <a:lnTo>
                      <a:pt x="42" y="68"/>
                    </a:lnTo>
                    <a:lnTo>
                      <a:pt x="42" y="68"/>
                    </a:lnTo>
                    <a:lnTo>
                      <a:pt x="54" y="56"/>
                    </a:lnTo>
                    <a:lnTo>
                      <a:pt x="54" y="56"/>
                    </a:lnTo>
                    <a:lnTo>
                      <a:pt x="64" y="60"/>
                    </a:lnTo>
                    <a:lnTo>
                      <a:pt x="72" y="60"/>
                    </a:lnTo>
                    <a:lnTo>
                      <a:pt x="72" y="60"/>
                    </a:lnTo>
                    <a:lnTo>
                      <a:pt x="82" y="58"/>
                    </a:lnTo>
                    <a:lnTo>
                      <a:pt x="90" y="54"/>
                    </a:lnTo>
                    <a:lnTo>
                      <a:pt x="90" y="54"/>
                    </a:lnTo>
                    <a:lnTo>
                      <a:pt x="74" y="46"/>
                    </a:lnTo>
                    <a:lnTo>
                      <a:pt x="74" y="46"/>
                    </a:lnTo>
                    <a:lnTo>
                      <a:pt x="58" y="36"/>
                    </a:lnTo>
                    <a:lnTo>
                      <a:pt x="58" y="36"/>
                    </a:lnTo>
                    <a:lnTo>
                      <a:pt x="38" y="44"/>
                    </a:lnTo>
                    <a:lnTo>
                      <a:pt x="38" y="44"/>
                    </a:lnTo>
                    <a:lnTo>
                      <a:pt x="28" y="46"/>
                    </a:lnTo>
                    <a:lnTo>
                      <a:pt x="20" y="46"/>
                    </a:lnTo>
                    <a:lnTo>
                      <a:pt x="20" y="46"/>
                    </a:lnTo>
                    <a:lnTo>
                      <a:pt x="12" y="44"/>
                    </a:lnTo>
                    <a:lnTo>
                      <a:pt x="6" y="42"/>
                    </a:lnTo>
                    <a:lnTo>
                      <a:pt x="6" y="42"/>
                    </a:lnTo>
                    <a:lnTo>
                      <a:pt x="2" y="38"/>
                    </a:lnTo>
                    <a:lnTo>
                      <a:pt x="0" y="34"/>
                    </a:lnTo>
                    <a:lnTo>
                      <a:pt x="0" y="30"/>
                    </a:lnTo>
                    <a:lnTo>
                      <a:pt x="0" y="26"/>
                    </a:lnTo>
                    <a:lnTo>
                      <a:pt x="0" y="26"/>
                    </a:lnTo>
                    <a:lnTo>
                      <a:pt x="6" y="18"/>
                    </a:lnTo>
                    <a:lnTo>
                      <a:pt x="16" y="12"/>
                    </a:lnTo>
                    <a:lnTo>
                      <a:pt x="16" y="12"/>
                    </a:lnTo>
                    <a:lnTo>
                      <a:pt x="12" y="8"/>
                    </a:lnTo>
                    <a:lnTo>
                      <a:pt x="12" y="8"/>
                    </a:lnTo>
                    <a:lnTo>
                      <a:pt x="18" y="4"/>
                    </a:lnTo>
                    <a:lnTo>
                      <a:pt x="18" y="4"/>
                    </a:lnTo>
                    <a:lnTo>
                      <a:pt x="22" y="8"/>
                    </a:lnTo>
                    <a:lnTo>
                      <a:pt x="22" y="8"/>
                    </a:lnTo>
                    <a:lnTo>
                      <a:pt x="34" y="2"/>
                    </a:lnTo>
                    <a:lnTo>
                      <a:pt x="42" y="0"/>
                    </a:lnTo>
                    <a:lnTo>
                      <a:pt x="42" y="0"/>
                    </a:lnTo>
                    <a:lnTo>
                      <a:pt x="54" y="0"/>
                    </a:lnTo>
                    <a:lnTo>
                      <a:pt x="64" y="2"/>
                    </a:lnTo>
                    <a:lnTo>
                      <a:pt x="64" y="2"/>
                    </a:lnTo>
                    <a:lnTo>
                      <a:pt x="54" y="10"/>
                    </a:lnTo>
                    <a:lnTo>
                      <a:pt x="54" y="10"/>
                    </a:lnTo>
                    <a:lnTo>
                      <a:pt x="48" y="8"/>
                    </a:lnTo>
                    <a:lnTo>
                      <a:pt x="42" y="8"/>
                    </a:lnTo>
                    <a:lnTo>
                      <a:pt x="42" y="8"/>
                    </a:lnTo>
                    <a:lnTo>
                      <a:pt x="30" y="12"/>
                    </a:lnTo>
                    <a:lnTo>
                      <a:pt x="30" y="12"/>
                    </a:lnTo>
                    <a:lnTo>
                      <a:pt x="42" y="18"/>
                    </a:lnTo>
                    <a:lnTo>
                      <a:pt x="42" y="18"/>
                    </a:lnTo>
                    <a:lnTo>
                      <a:pt x="56" y="26"/>
                    </a:lnTo>
                    <a:lnTo>
                      <a:pt x="56" y="26"/>
                    </a:lnTo>
                    <a:lnTo>
                      <a:pt x="70" y="20"/>
                    </a:lnTo>
                    <a:lnTo>
                      <a:pt x="70" y="20"/>
                    </a:lnTo>
                    <a:lnTo>
                      <a:pt x="82" y="18"/>
                    </a:lnTo>
                    <a:lnTo>
                      <a:pt x="82" y="18"/>
                    </a:lnTo>
                    <a:lnTo>
                      <a:pt x="94" y="18"/>
                    </a:lnTo>
                    <a:lnTo>
                      <a:pt x="94" y="18"/>
                    </a:lnTo>
                    <a:lnTo>
                      <a:pt x="104" y="22"/>
                    </a:lnTo>
                    <a:lnTo>
                      <a:pt x="104" y="22"/>
                    </a:lnTo>
                    <a:lnTo>
                      <a:pt x="110" y="28"/>
                    </a:lnTo>
                    <a:lnTo>
                      <a:pt x="112" y="32"/>
                    </a:lnTo>
                    <a:lnTo>
                      <a:pt x="114" y="36"/>
                    </a:lnTo>
                    <a:lnTo>
                      <a:pt x="114" y="36"/>
                    </a:lnTo>
                    <a:lnTo>
                      <a:pt x="114" y="40"/>
                    </a:lnTo>
                    <a:lnTo>
                      <a:pt x="112" y="44"/>
                    </a:lnTo>
                    <a:lnTo>
                      <a:pt x="104" y="54"/>
                    </a:lnTo>
                    <a:lnTo>
                      <a:pt x="104" y="54"/>
                    </a:lnTo>
                    <a:lnTo>
                      <a:pt x="116" y="60"/>
                    </a:lnTo>
                    <a:lnTo>
                      <a:pt x="116" y="60"/>
                    </a:lnTo>
                    <a:lnTo>
                      <a:pt x="108" y="66"/>
                    </a:lnTo>
                    <a:lnTo>
                      <a:pt x="108" y="66"/>
                    </a:lnTo>
                    <a:close/>
                    <a:moveTo>
                      <a:pt x="22" y="16"/>
                    </a:moveTo>
                    <a:lnTo>
                      <a:pt x="22" y="16"/>
                    </a:lnTo>
                    <a:lnTo>
                      <a:pt x="22" y="16"/>
                    </a:lnTo>
                    <a:lnTo>
                      <a:pt x="18" y="20"/>
                    </a:lnTo>
                    <a:lnTo>
                      <a:pt x="16" y="24"/>
                    </a:lnTo>
                    <a:lnTo>
                      <a:pt x="16" y="24"/>
                    </a:lnTo>
                    <a:lnTo>
                      <a:pt x="16" y="30"/>
                    </a:lnTo>
                    <a:lnTo>
                      <a:pt x="20" y="32"/>
                    </a:lnTo>
                    <a:lnTo>
                      <a:pt x="20" y="32"/>
                    </a:lnTo>
                    <a:lnTo>
                      <a:pt x="24" y="34"/>
                    </a:lnTo>
                    <a:lnTo>
                      <a:pt x="30" y="36"/>
                    </a:lnTo>
                    <a:lnTo>
                      <a:pt x="30" y="36"/>
                    </a:lnTo>
                    <a:lnTo>
                      <a:pt x="38" y="34"/>
                    </a:lnTo>
                    <a:lnTo>
                      <a:pt x="48" y="30"/>
                    </a:lnTo>
                    <a:lnTo>
                      <a:pt x="48" y="30"/>
                    </a:lnTo>
                    <a:lnTo>
                      <a:pt x="36" y="22"/>
                    </a:lnTo>
                    <a:lnTo>
                      <a:pt x="36" y="22"/>
                    </a:lnTo>
                    <a:lnTo>
                      <a:pt x="22" y="16"/>
                    </a:lnTo>
                    <a:lnTo>
                      <a:pt x="22" y="16"/>
                    </a:lnTo>
                    <a:close/>
                    <a:moveTo>
                      <a:pt x="96" y="50"/>
                    </a:moveTo>
                    <a:lnTo>
                      <a:pt x="96" y="50"/>
                    </a:lnTo>
                    <a:lnTo>
                      <a:pt x="96" y="50"/>
                    </a:lnTo>
                    <a:lnTo>
                      <a:pt x="100" y="44"/>
                    </a:lnTo>
                    <a:lnTo>
                      <a:pt x="100" y="38"/>
                    </a:lnTo>
                    <a:lnTo>
                      <a:pt x="100" y="38"/>
                    </a:lnTo>
                    <a:lnTo>
                      <a:pt x="98" y="34"/>
                    </a:lnTo>
                    <a:lnTo>
                      <a:pt x="94" y="30"/>
                    </a:lnTo>
                    <a:lnTo>
                      <a:pt x="94" y="30"/>
                    </a:lnTo>
                    <a:lnTo>
                      <a:pt x="88" y="28"/>
                    </a:lnTo>
                    <a:lnTo>
                      <a:pt x="82" y="26"/>
                    </a:lnTo>
                    <a:lnTo>
                      <a:pt x="82" y="26"/>
                    </a:lnTo>
                    <a:lnTo>
                      <a:pt x="76" y="28"/>
                    </a:lnTo>
                    <a:lnTo>
                      <a:pt x="66" y="32"/>
                    </a:lnTo>
                    <a:lnTo>
                      <a:pt x="66" y="32"/>
                    </a:lnTo>
                    <a:lnTo>
                      <a:pt x="80" y="40"/>
                    </a:lnTo>
                    <a:lnTo>
                      <a:pt x="80" y="40"/>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9" name="íş1îḓé">
                <a:extLst>
                  <a:ext uri="{FF2B5EF4-FFF2-40B4-BE49-F238E27FC236}">
                    <a16:creationId xmlns:a16="http://schemas.microsoft.com/office/drawing/2014/main" id="{AA867F1F-0D2A-45F6-95D7-57E3D9E2217F}"/>
                  </a:ext>
                </a:extLst>
              </p:cNvPr>
              <p:cNvSpPr/>
              <p:nvPr/>
            </p:nvSpPr>
            <p:spPr bwMode="auto">
              <a:xfrm>
                <a:off x="7810500" y="4572000"/>
                <a:ext cx="460375" cy="225425"/>
              </a:xfrm>
              <a:custGeom>
                <a:avLst/>
                <a:gdLst>
                  <a:gd name="T0" fmla="*/ 132 w 290"/>
                  <a:gd name="T1" fmla="*/ 6 h 142"/>
                  <a:gd name="T2" fmla="*/ 132 w 290"/>
                  <a:gd name="T3" fmla="*/ 6 h 142"/>
                  <a:gd name="T4" fmla="*/ 104 w 290"/>
                  <a:gd name="T5" fmla="*/ 12 h 142"/>
                  <a:gd name="T6" fmla="*/ 78 w 290"/>
                  <a:gd name="T7" fmla="*/ 22 h 142"/>
                  <a:gd name="T8" fmla="*/ 54 w 290"/>
                  <a:gd name="T9" fmla="*/ 32 h 142"/>
                  <a:gd name="T10" fmla="*/ 34 w 290"/>
                  <a:gd name="T11" fmla="*/ 44 h 142"/>
                  <a:gd name="T12" fmla="*/ 18 w 290"/>
                  <a:gd name="T13" fmla="*/ 56 h 142"/>
                  <a:gd name="T14" fmla="*/ 8 w 290"/>
                  <a:gd name="T15" fmla="*/ 70 h 142"/>
                  <a:gd name="T16" fmla="*/ 4 w 290"/>
                  <a:gd name="T17" fmla="*/ 78 h 142"/>
                  <a:gd name="T18" fmla="*/ 2 w 290"/>
                  <a:gd name="T19" fmla="*/ 84 h 142"/>
                  <a:gd name="T20" fmla="*/ 0 w 290"/>
                  <a:gd name="T21" fmla="*/ 92 h 142"/>
                  <a:gd name="T22" fmla="*/ 2 w 290"/>
                  <a:gd name="T23" fmla="*/ 98 h 142"/>
                  <a:gd name="T24" fmla="*/ 2 w 290"/>
                  <a:gd name="T25" fmla="*/ 98 h 142"/>
                  <a:gd name="T26" fmla="*/ 4 w 290"/>
                  <a:gd name="T27" fmla="*/ 104 h 142"/>
                  <a:gd name="T28" fmla="*/ 6 w 290"/>
                  <a:gd name="T29" fmla="*/ 110 h 142"/>
                  <a:gd name="T30" fmla="*/ 12 w 290"/>
                  <a:gd name="T31" fmla="*/ 116 h 142"/>
                  <a:gd name="T32" fmla="*/ 18 w 290"/>
                  <a:gd name="T33" fmla="*/ 122 h 142"/>
                  <a:gd name="T34" fmla="*/ 32 w 290"/>
                  <a:gd name="T35" fmla="*/ 130 h 142"/>
                  <a:gd name="T36" fmla="*/ 52 w 290"/>
                  <a:gd name="T37" fmla="*/ 136 h 142"/>
                  <a:gd name="T38" fmla="*/ 74 w 290"/>
                  <a:gd name="T39" fmla="*/ 140 h 142"/>
                  <a:gd name="T40" fmla="*/ 100 w 290"/>
                  <a:gd name="T41" fmla="*/ 142 h 142"/>
                  <a:gd name="T42" fmla="*/ 128 w 290"/>
                  <a:gd name="T43" fmla="*/ 140 h 142"/>
                  <a:gd name="T44" fmla="*/ 158 w 290"/>
                  <a:gd name="T45" fmla="*/ 136 h 142"/>
                  <a:gd name="T46" fmla="*/ 158 w 290"/>
                  <a:gd name="T47" fmla="*/ 136 h 142"/>
                  <a:gd name="T48" fmla="*/ 186 w 290"/>
                  <a:gd name="T49" fmla="*/ 130 h 142"/>
                  <a:gd name="T50" fmla="*/ 212 w 290"/>
                  <a:gd name="T51" fmla="*/ 122 h 142"/>
                  <a:gd name="T52" fmla="*/ 236 w 290"/>
                  <a:gd name="T53" fmla="*/ 110 h 142"/>
                  <a:gd name="T54" fmla="*/ 256 w 290"/>
                  <a:gd name="T55" fmla="*/ 98 h 142"/>
                  <a:gd name="T56" fmla="*/ 272 w 290"/>
                  <a:gd name="T57" fmla="*/ 86 h 142"/>
                  <a:gd name="T58" fmla="*/ 282 w 290"/>
                  <a:gd name="T59" fmla="*/ 72 h 142"/>
                  <a:gd name="T60" fmla="*/ 286 w 290"/>
                  <a:gd name="T61" fmla="*/ 66 h 142"/>
                  <a:gd name="T62" fmla="*/ 288 w 290"/>
                  <a:gd name="T63" fmla="*/ 58 h 142"/>
                  <a:gd name="T64" fmla="*/ 290 w 290"/>
                  <a:gd name="T65" fmla="*/ 52 h 142"/>
                  <a:gd name="T66" fmla="*/ 290 w 290"/>
                  <a:gd name="T67" fmla="*/ 44 h 142"/>
                  <a:gd name="T68" fmla="*/ 290 w 290"/>
                  <a:gd name="T69" fmla="*/ 44 h 142"/>
                  <a:gd name="T70" fmla="*/ 288 w 290"/>
                  <a:gd name="T71" fmla="*/ 38 h 142"/>
                  <a:gd name="T72" fmla="*/ 284 w 290"/>
                  <a:gd name="T73" fmla="*/ 32 h 142"/>
                  <a:gd name="T74" fmla="*/ 278 w 290"/>
                  <a:gd name="T75" fmla="*/ 26 h 142"/>
                  <a:gd name="T76" fmla="*/ 272 w 290"/>
                  <a:gd name="T77" fmla="*/ 20 h 142"/>
                  <a:gd name="T78" fmla="*/ 258 w 290"/>
                  <a:gd name="T79" fmla="*/ 12 h 142"/>
                  <a:gd name="T80" fmla="*/ 238 w 290"/>
                  <a:gd name="T81" fmla="*/ 6 h 142"/>
                  <a:gd name="T82" fmla="*/ 216 w 290"/>
                  <a:gd name="T83" fmla="*/ 2 h 142"/>
                  <a:gd name="T84" fmla="*/ 190 w 290"/>
                  <a:gd name="T85" fmla="*/ 0 h 142"/>
                  <a:gd name="T86" fmla="*/ 162 w 290"/>
                  <a:gd name="T87" fmla="*/ 2 h 142"/>
                  <a:gd name="T88" fmla="*/ 132 w 290"/>
                  <a:gd name="T89" fmla="*/ 6 h 142"/>
                  <a:gd name="T90" fmla="*/ 132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2" y="6"/>
                    </a:moveTo>
                    <a:lnTo>
                      <a:pt x="132" y="6"/>
                    </a:lnTo>
                    <a:lnTo>
                      <a:pt x="104" y="12"/>
                    </a:lnTo>
                    <a:lnTo>
                      <a:pt x="78" y="22"/>
                    </a:lnTo>
                    <a:lnTo>
                      <a:pt x="54" y="32"/>
                    </a:lnTo>
                    <a:lnTo>
                      <a:pt x="34" y="44"/>
                    </a:lnTo>
                    <a:lnTo>
                      <a:pt x="18" y="56"/>
                    </a:lnTo>
                    <a:lnTo>
                      <a:pt x="8" y="70"/>
                    </a:lnTo>
                    <a:lnTo>
                      <a:pt x="4" y="78"/>
                    </a:lnTo>
                    <a:lnTo>
                      <a:pt x="2" y="84"/>
                    </a:lnTo>
                    <a:lnTo>
                      <a:pt x="0" y="92"/>
                    </a:lnTo>
                    <a:lnTo>
                      <a:pt x="2" y="98"/>
                    </a:lnTo>
                    <a:lnTo>
                      <a:pt x="2" y="98"/>
                    </a:lnTo>
                    <a:lnTo>
                      <a:pt x="4" y="104"/>
                    </a:lnTo>
                    <a:lnTo>
                      <a:pt x="6" y="110"/>
                    </a:lnTo>
                    <a:lnTo>
                      <a:pt x="12" y="116"/>
                    </a:lnTo>
                    <a:lnTo>
                      <a:pt x="18" y="122"/>
                    </a:lnTo>
                    <a:lnTo>
                      <a:pt x="32" y="130"/>
                    </a:lnTo>
                    <a:lnTo>
                      <a:pt x="52" y="136"/>
                    </a:lnTo>
                    <a:lnTo>
                      <a:pt x="74" y="140"/>
                    </a:lnTo>
                    <a:lnTo>
                      <a:pt x="100" y="142"/>
                    </a:lnTo>
                    <a:lnTo>
                      <a:pt x="128" y="140"/>
                    </a:lnTo>
                    <a:lnTo>
                      <a:pt x="158" y="136"/>
                    </a:lnTo>
                    <a:lnTo>
                      <a:pt x="158" y="136"/>
                    </a:lnTo>
                    <a:lnTo>
                      <a:pt x="186" y="130"/>
                    </a:lnTo>
                    <a:lnTo>
                      <a:pt x="212" y="122"/>
                    </a:lnTo>
                    <a:lnTo>
                      <a:pt x="236" y="110"/>
                    </a:lnTo>
                    <a:lnTo>
                      <a:pt x="256" y="98"/>
                    </a:lnTo>
                    <a:lnTo>
                      <a:pt x="272" y="86"/>
                    </a:lnTo>
                    <a:lnTo>
                      <a:pt x="282" y="72"/>
                    </a:lnTo>
                    <a:lnTo>
                      <a:pt x="286" y="66"/>
                    </a:lnTo>
                    <a:lnTo>
                      <a:pt x="288" y="58"/>
                    </a:lnTo>
                    <a:lnTo>
                      <a:pt x="290" y="52"/>
                    </a:lnTo>
                    <a:lnTo>
                      <a:pt x="290" y="44"/>
                    </a:lnTo>
                    <a:lnTo>
                      <a:pt x="290" y="44"/>
                    </a:lnTo>
                    <a:lnTo>
                      <a:pt x="288" y="38"/>
                    </a:lnTo>
                    <a:lnTo>
                      <a:pt x="284" y="32"/>
                    </a:lnTo>
                    <a:lnTo>
                      <a:pt x="278" y="26"/>
                    </a:lnTo>
                    <a:lnTo>
                      <a:pt x="272" y="20"/>
                    </a:lnTo>
                    <a:lnTo>
                      <a:pt x="258" y="12"/>
                    </a:lnTo>
                    <a:lnTo>
                      <a:pt x="238" y="6"/>
                    </a:lnTo>
                    <a:lnTo>
                      <a:pt x="216" y="2"/>
                    </a:lnTo>
                    <a:lnTo>
                      <a:pt x="190" y="0"/>
                    </a:lnTo>
                    <a:lnTo>
                      <a:pt x="162"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0" name="ïṥḻíḋé">
                <a:extLst>
                  <a:ext uri="{FF2B5EF4-FFF2-40B4-BE49-F238E27FC236}">
                    <a16:creationId xmlns:a16="http://schemas.microsoft.com/office/drawing/2014/main" id="{CA497530-745A-4F35-969A-DA57C546BE29}"/>
                  </a:ext>
                </a:extLst>
              </p:cNvPr>
              <p:cNvSpPr/>
              <p:nvPr/>
            </p:nvSpPr>
            <p:spPr bwMode="auto">
              <a:xfrm>
                <a:off x="7839075" y="4591050"/>
                <a:ext cx="400050" cy="168275"/>
              </a:xfrm>
              <a:custGeom>
                <a:avLst/>
                <a:gdLst>
                  <a:gd name="T0" fmla="*/ 118 w 252"/>
                  <a:gd name="T1" fmla="*/ 6 h 106"/>
                  <a:gd name="T2" fmla="*/ 118 w 252"/>
                  <a:gd name="T3" fmla="*/ 6 h 106"/>
                  <a:gd name="T4" fmla="*/ 94 w 252"/>
                  <a:gd name="T5" fmla="*/ 10 h 106"/>
                  <a:gd name="T6" fmla="*/ 70 w 252"/>
                  <a:gd name="T7" fmla="*/ 18 h 106"/>
                  <a:gd name="T8" fmla="*/ 48 w 252"/>
                  <a:gd name="T9" fmla="*/ 28 h 106"/>
                  <a:gd name="T10" fmla="*/ 26 w 252"/>
                  <a:gd name="T11" fmla="*/ 40 h 106"/>
                  <a:gd name="T12" fmla="*/ 26 w 252"/>
                  <a:gd name="T13" fmla="*/ 40 h 106"/>
                  <a:gd name="T14" fmla="*/ 18 w 252"/>
                  <a:gd name="T15" fmla="*/ 48 h 106"/>
                  <a:gd name="T16" fmla="*/ 10 w 252"/>
                  <a:gd name="T17" fmla="*/ 56 h 106"/>
                  <a:gd name="T18" fmla="*/ 2 w 252"/>
                  <a:gd name="T19" fmla="*/ 66 h 106"/>
                  <a:gd name="T20" fmla="*/ 0 w 252"/>
                  <a:gd name="T21" fmla="*/ 72 h 106"/>
                  <a:gd name="T22" fmla="*/ 0 w 252"/>
                  <a:gd name="T23" fmla="*/ 76 h 106"/>
                  <a:gd name="T24" fmla="*/ 0 w 252"/>
                  <a:gd name="T25" fmla="*/ 76 h 106"/>
                  <a:gd name="T26" fmla="*/ 2 w 252"/>
                  <a:gd name="T27" fmla="*/ 82 h 106"/>
                  <a:gd name="T28" fmla="*/ 6 w 252"/>
                  <a:gd name="T29" fmla="*/ 86 h 106"/>
                  <a:gd name="T30" fmla="*/ 16 w 252"/>
                  <a:gd name="T31" fmla="*/ 92 h 106"/>
                  <a:gd name="T32" fmla="*/ 28 w 252"/>
                  <a:gd name="T33" fmla="*/ 98 h 106"/>
                  <a:gd name="T34" fmla="*/ 38 w 252"/>
                  <a:gd name="T35" fmla="*/ 100 h 106"/>
                  <a:gd name="T36" fmla="*/ 38 w 252"/>
                  <a:gd name="T37" fmla="*/ 100 h 106"/>
                  <a:gd name="T38" fmla="*/ 62 w 252"/>
                  <a:gd name="T39" fmla="*/ 104 h 106"/>
                  <a:gd name="T40" fmla="*/ 86 w 252"/>
                  <a:gd name="T41" fmla="*/ 106 h 106"/>
                  <a:gd name="T42" fmla="*/ 112 w 252"/>
                  <a:gd name="T43" fmla="*/ 104 h 106"/>
                  <a:gd name="T44" fmla="*/ 136 w 252"/>
                  <a:gd name="T45" fmla="*/ 100 h 106"/>
                  <a:gd name="T46" fmla="*/ 136 w 252"/>
                  <a:gd name="T47" fmla="*/ 100 h 106"/>
                  <a:gd name="T48" fmla="*/ 160 w 252"/>
                  <a:gd name="T49" fmla="*/ 96 h 106"/>
                  <a:gd name="T50" fmla="*/ 182 w 252"/>
                  <a:gd name="T51" fmla="*/ 88 h 106"/>
                  <a:gd name="T52" fmla="*/ 206 w 252"/>
                  <a:gd name="T53" fmla="*/ 78 h 106"/>
                  <a:gd name="T54" fmla="*/ 226 w 252"/>
                  <a:gd name="T55" fmla="*/ 66 h 106"/>
                  <a:gd name="T56" fmla="*/ 226 w 252"/>
                  <a:gd name="T57" fmla="*/ 66 h 106"/>
                  <a:gd name="T58" fmla="*/ 234 w 252"/>
                  <a:gd name="T59" fmla="*/ 58 h 106"/>
                  <a:gd name="T60" fmla="*/ 244 w 252"/>
                  <a:gd name="T61" fmla="*/ 50 h 106"/>
                  <a:gd name="T62" fmla="*/ 250 w 252"/>
                  <a:gd name="T63" fmla="*/ 40 h 106"/>
                  <a:gd name="T64" fmla="*/ 252 w 252"/>
                  <a:gd name="T65" fmla="*/ 34 h 106"/>
                  <a:gd name="T66" fmla="*/ 252 w 252"/>
                  <a:gd name="T67" fmla="*/ 30 h 106"/>
                  <a:gd name="T68" fmla="*/ 252 w 252"/>
                  <a:gd name="T69" fmla="*/ 30 h 106"/>
                  <a:gd name="T70" fmla="*/ 250 w 252"/>
                  <a:gd name="T71" fmla="*/ 24 h 106"/>
                  <a:gd name="T72" fmla="*/ 248 w 252"/>
                  <a:gd name="T73" fmla="*/ 20 h 106"/>
                  <a:gd name="T74" fmla="*/ 238 w 252"/>
                  <a:gd name="T75" fmla="*/ 14 h 106"/>
                  <a:gd name="T76" fmla="*/ 226 w 252"/>
                  <a:gd name="T77" fmla="*/ 8 h 106"/>
                  <a:gd name="T78" fmla="*/ 216 w 252"/>
                  <a:gd name="T79" fmla="*/ 6 h 106"/>
                  <a:gd name="T80" fmla="*/ 216 w 252"/>
                  <a:gd name="T81" fmla="*/ 6 h 106"/>
                  <a:gd name="T82" fmla="*/ 192 w 252"/>
                  <a:gd name="T83" fmla="*/ 2 h 106"/>
                  <a:gd name="T84" fmla="*/ 166 w 252"/>
                  <a:gd name="T85" fmla="*/ 0 h 106"/>
                  <a:gd name="T86" fmla="*/ 142 w 252"/>
                  <a:gd name="T87" fmla="*/ 2 h 106"/>
                  <a:gd name="T88" fmla="*/ 118 w 252"/>
                  <a:gd name="T89" fmla="*/ 6 h 106"/>
                  <a:gd name="T90" fmla="*/ 118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8" y="6"/>
                    </a:moveTo>
                    <a:lnTo>
                      <a:pt x="118" y="6"/>
                    </a:lnTo>
                    <a:lnTo>
                      <a:pt x="94" y="10"/>
                    </a:lnTo>
                    <a:lnTo>
                      <a:pt x="70" y="18"/>
                    </a:lnTo>
                    <a:lnTo>
                      <a:pt x="48" y="28"/>
                    </a:lnTo>
                    <a:lnTo>
                      <a:pt x="26" y="40"/>
                    </a:lnTo>
                    <a:lnTo>
                      <a:pt x="26" y="40"/>
                    </a:lnTo>
                    <a:lnTo>
                      <a:pt x="18" y="48"/>
                    </a:lnTo>
                    <a:lnTo>
                      <a:pt x="10" y="56"/>
                    </a:lnTo>
                    <a:lnTo>
                      <a:pt x="2" y="66"/>
                    </a:lnTo>
                    <a:lnTo>
                      <a:pt x="0" y="72"/>
                    </a:lnTo>
                    <a:lnTo>
                      <a:pt x="0" y="76"/>
                    </a:lnTo>
                    <a:lnTo>
                      <a:pt x="0" y="76"/>
                    </a:lnTo>
                    <a:lnTo>
                      <a:pt x="2" y="82"/>
                    </a:lnTo>
                    <a:lnTo>
                      <a:pt x="6" y="86"/>
                    </a:lnTo>
                    <a:lnTo>
                      <a:pt x="16" y="92"/>
                    </a:lnTo>
                    <a:lnTo>
                      <a:pt x="28" y="98"/>
                    </a:lnTo>
                    <a:lnTo>
                      <a:pt x="38" y="100"/>
                    </a:lnTo>
                    <a:lnTo>
                      <a:pt x="38" y="100"/>
                    </a:lnTo>
                    <a:lnTo>
                      <a:pt x="62" y="104"/>
                    </a:lnTo>
                    <a:lnTo>
                      <a:pt x="86" y="106"/>
                    </a:lnTo>
                    <a:lnTo>
                      <a:pt x="112" y="104"/>
                    </a:lnTo>
                    <a:lnTo>
                      <a:pt x="136" y="100"/>
                    </a:lnTo>
                    <a:lnTo>
                      <a:pt x="136" y="100"/>
                    </a:lnTo>
                    <a:lnTo>
                      <a:pt x="160" y="96"/>
                    </a:lnTo>
                    <a:lnTo>
                      <a:pt x="182" y="88"/>
                    </a:lnTo>
                    <a:lnTo>
                      <a:pt x="206" y="78"/>
                    </a:lnTo>
                    <a:lnTo>
                      <a:pt x="226" y="66"/>
                    </a:lnTo>
                    <a:lnTo>
                      <a:pt x="226" y="66"/>
                    </a:lnTo>
                    <a:lnTo>
                      <a:pt x="234" y="58"/>
                    </a:lnTo>
                    <a:lnTo>
                      <a:pt x="244" y="50"/>
                    </a:lnTo>
                    <a:lnTo>
                      <a:pt x="250" y="40"/>
                    </a:lnTo>
                    <a:lnTo>
                      <a:pt x="252" y="34"/>
                    </a:lnTo>
                    <a:lnTo>
                      <a:pt x="252" y="30"/>
                    </a:lnTo>
                    <a:lnTo>
                      <a:pt x="252" y="30"/>
                    </a:lnTo>
                    <a:lnTo>
                      <a:pt x="250" y="24"/>
                    </a:lnTo>
                    <a:lnTo>
                      <a:pt x="248" y="20"/>
                    </a:lnTo>
                    <a:lnTo>
                      <a:pt x="238" y="14"/>
                    </a:lnTo>
                    <a:lnTo>
                      <a:pt x="226" y="8"/>
                    </a:lnTo>
                    <a:lnTo>
                      <a:pt x="216" y="6"/>
                    </a:lnTo>
                    <a:lnTo>
                      <a:pt x="216" y="6"/>
                    </a:lnTo>
                    <a:lnTo>
                      <a:pt x="192" y="2"/>
                    </a:lnTo>
                    <a:lnTo>
                      <a:pt x="166" y="0"/>
                    </a:lnTo>
                    <a:lnTo>
                      <a:pt x="142" y="2"/>
                    </a:lnTo>
                    <a:lnTo>
                      <a:pt x="118" y="6"/>
                    </a:lnTo>
                    <a:lnTo>
                      <a:pt x="118"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1" name="í$ľiḑê">
                <a:extLst>
                  <a:ext uri="{FF2B5EF4-FFF2-40B4-BE49-F238E27FC236}">
                    <a16:creationId xmlns:a16="http://schemas.microsoft.com/office/drawing/2014/main" id="{E615EF1D-6C61-4E02-96A6-7F11F0232931}"/>
                  </a:ext>
                </a:extLst>
              </p:cNvPr>
              <p:cNvSpPr/>
              <p:nvPr/>
            </p:nvSpPr>
            <p:spPr bwMode="auto">
              <a:xfrm>
                <a:off x="7813675" y="4648200"/>
                <a:ext cx="466725" cy="190500"/>
              </a:xfrm>
              <a:custGeom>
                <a:avLst/>
                <a:gdLst>
                  <a:gd name="T0" fmla="*/ 266 w 294"/>
                  <a:gd name="T1" fmla="*/ 32 h 120"/>
                  <a:gd name="T2" fmla="*/ 242 w 294"/>
                  <a:gd name="T3" fmla="*/ 50 h 120"/>
                  <a:gd name="T4" fmla="*/ 218 w 294"/>
                  <a:gd name="T5" fmla="*/ 62 h 120"/>
                  <a:gd name="T6" fmla="*/ 192 w 294"/>
                  <a:gd name="T7" fmla="*/ 72 h 120"/>
                  <a:gd name="T8" fmla="*/ 166 w 294"/>
                  <a:gd name="T9" fmla="*/ 78 h 120"/>
                  <a:gd name="T10" fmla="*/ 154 w 294"/>
                  <a:gd name="T11" fmla="*/ 82 h 120"/>
                  <a:gd name="T12" fmla="*/ 140 w 294"/>
                  <a:gd name="T13" fmla="*/ 84 h 120"/>
                  <a:gd name="T14" fmla="*/ 114 w 294"/>
                  <a:gd name="T15" fmla="*/ 86 h 120"/>
                  <a:gd name="T16" fmla="*/ 86 w 294"/>
                  <a:gd name="T17" fmla="*/ 86 h 120"/>
                  <a:gd name="T18" fmla="*/ 60 w 294"/>
                  <a:gd name="T19" fmla="*/ 84 h 120"/>
                  <a:gd name="T20" fmla="*/ 44 w 294"/>
                  <a:gd name="T21" fmla="*/ 80 h 120"/>
                  <a:gd name="T22" fmla="*/ 30 w 294"/>
                  <a:gd name="T23" fmla="*/ 76 h 120"/>
                  <a:gd name="T24" fmla="*/ 12 w 294"/>
                  <a:gd name="T25" fmla="*/ 66 h 120"/>
                  <a:gd name="T26" fmla="*/ 0 w 294"/>
                  <a:gd name="T27" fmla="*/ 52 h 120"/>
                  <a:gd name="T28" fmla="*/ 6 w 294"/>
                  <a:gd name="T29" fmla="*/ 88 h 120"/>
                  <a:gd name="T30" fmla="*/ 12 w 294"/>
                  <a:gd name="T31" fmla="*/ 94 h 120"/>
                  <a:gd name="T32" fmla="*/ 28 w 294"/>
                  <a:gd name="T33" fmla="*/ 106 h 120"/>
                  <a:gd name="T34" fmla="*/ 36 w 294"/>
                  <a:gd name="T35" fmla="*/ 110 h 120"/>
                  <a:gd name="T36" fmla="*/ 66 w 294"/>
                  <a:gd name="T37" fmla="*/ 118 h 120"/>
                  <a:gd name="T38" fmla="*/ 94 w 294"/>
                  <a:gd name="T39" fmla="*/ 120 h 120"/>
                  <a:gd name="T40" fmla="*/ 120 w 294"/>
                  <a:gd name="T41" fmla="*/ 120 h 120"/>
                  <a:gd name="T42" fmla="*/ 146 w 294"/>
                  <a:gd name="T43" fmla="*/ 118 h 120"/>
                  <a:gd name="T44" fmla="*/ 160 w 294"/>
                  <a:gd name="T45" fmla="*/ 116 h 120"/>
                  <a:gd name="T46" fmla="*/ 174 w 294"/>
                  <a:gd name="T47" fmla="*/ 112 h 120"/>
                  <a:gd name="T48" fmla="*/ 198 w 294"/>
                  <a:gd name="T49" fmla="*/ 106 h 120"/>
                  <a:gd name="T50" fmla="*/ 224 w 294"/>
                  <a:gd name="T51" fmla="*/ 96 h 120"/>
                  <a:gd name="T52" fmla="*/ 250 w 294"/>
                  <a:gd name="T53" fmla="*/ 84 h 120"/>
                  <a:gd name="T54" fmla="*/ 262 w 294"/>
                  <a:gd name="T55" fmla="*/ 74 h 120"/>
                  <a:gd name="T56" fmla="*/ 272 w 294"/>
                  <a:gd name="T57" fmla="*/ 66 h 120"/>
                  <a:gd name="T58" fmla="*/ 286 w 294"/>
                  <a:gd name="T59" fmla="*/ 50 h 120"/>
                  <a:gd name="T60" fmla="*/ 294 w 294"/>
                  <a:gd name="T61" fmla="*/ 34 h 120"/>
                  <a:gd name="T62" fmla="*/ 288 w 294"/>
                  <a:gd name="T63" fmla="*/ 0 h 120"/>
                  <a:gd name="T64" fmla="*/ 286 w 294"/>
                  <a:gd name="T65" fmla="*/ 8 h 120"/>
                  <a:gd name="T66" fmla="*/ 274 w 294"/>
                  <a:gd name="T67" fmla="*/ 24 h 120"/>
                  <a:gd name="T68" fmla="*/ 266 w 294"/>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0">
                    <a:moveTo>
                      <a:pt x="266" y="32"/>
                    </a:moveTo>
                    <a:lnTo>
                      <a:pt x="266" y="32"/>
                    </a:lnTo>
                    <a:lnTo>
                      <a:pt x="256" y="42"/>
                    </a:lnTo>
                    <a:lnTo>
                      <a:pt x="242" y="50"/>
                    </a:lnTo>
                    <a:lnTo>
                      <a:pt x="242" y="50"/>
                    </a:lnTo>
                    <a:lnTo>
                      <a:pt x="218" y="62"/>
                    </a:lnTo>
                    <a:lnTo>
                      <a:pt x="218" y="62"/>
                    </a:lnTo>
                    <a:lnTo>
                      <a:pt x="192" y="72"/>
                    </a:lnTo>
                    <a:lnTo>
                      <a:pt x="192" y="72"/>
                    </a:lnTo>
                    <a:lnTo>
                      <a:pt x="166" y="78"/>
                    </a:lnTo>
                    <a:lnTo>
                      <a:pt x="166" y="78"/>
                    </a:lnTo>
                    <a:lnTo>
                      <a:pt x="154" y="82"/>
                    </a:lnTo>
                    <a:lnTo>
                      <a:pt x="154" y="82"/>
                    </a:lnTo>
                    <a:lnTo>
                      <a:pt x="140" y="84"/>
                    </a:lnTo>
                    <a:lnTo>
                      <a:pt x="140" y="84"/>
                    </a:lnTo>
                    <a:lnTo>
                      <a:pt x="114" y="86"/>
                    </a:lnTo>
                    <a:lnTo>
                      <a:pt x="114" y="86"/>
                    </a:lnTo>
                    <a:lnTo>
                      <a:pt x="86" y="86"/>
                    </a:lnTo>
                    <a:lnTo>
                      <a:pt x="86" y="86"/>
                    </a:lnTo>
                    <a:lnTo>
                      <a:pt x="60" y="84"/>
                    </a:lnTo>
                    <a:lnTo>
                      <a:pt x="60" y="84"/>
                    </a:lnTo>
                    <a:lnTo>
                      <a:pt x="44" y="80"/>
                    </a:lnTo>
                    <a:lnTo>
                      <a:pt x="30" y="76"/>
                    </a:lnTo>
                    <a:lnTo>
                      <a:pt x="30" y="76"/>
                    </a:lnTo>
                    <a:lnTo>
                      <a:pt x="20" y="72"/>
                    </a:lnTo>
                    <a:lnTo>
                      <a:pt x="12" y="66"/>
                    </a:lnTo>
                    <a:lnTo>
                      <a:pt x="4" y="60"/>
                    </a:lnTo>
                    <a:lnTo>
                      <a:pt x="0" y="52"/>
                    </a:lnTo>
                    <a:lnTo>
                      <a:pt x="0" y="52"/>
                    </a:lnTo>
                    <a:lnTo>
                      <a:pt x="6" y="88"/>
                    </a:lnTo>
                    <a:lnTo>
                      <a:pt x="6" y="88"/>
                    </a:lnTo>
                    <a:lnTo>
                      <a:pt x="12" y="94"/>
                    </a:lnTo>
                    <a:lnTo>
                      <a:pt x="18" y="100"/>
                    </a:lnTo>
                    <a:lnTo>
                      <a:pt x="28" y="106"/>
                    </a:lnTo>
                    <a:lnTo>
                      <a:pt x="36" y="110"/>
                    </a:lnTo>
                    <a:lnTo>
                      <a:pt x="36" y="110"/>
                    </a:lnTo>
                    <a:lnTo>
                      <a:pt x="50" y="114"/>
                    </a:lnTo>
                    <a:lnTo>
                      <a:pt x="66" y="118"/>
                    </a:lnTo>
                    <a:lnTo>
                      <a:pt x="66" y="118"/>
                    </a:lnTo>
                    <a:lnTo>
                      <a:pt x="94" y="120"/>
                    </a:lnTo>
                    <a:lnTo>
                      <a:pt x="94" y="120"/>
                    </a:lnTo>
                    <a:lnTo>
                      <a:pt x="120" y="120"/>
                    </a:lnTo>
                    <a:lnTo>
                      <a:pt x="120" y="120"/>
                    </a:lnTo>
                    <a:lnTo>
                      <a:pt x="146" y="118"/>
                    </a:lnTo>
                    <a:lnTo>
                      <a:pt x="146" y="118"/>
                    </a:lnTo>
                    <a:lnTo>
                      <a:pt x="160" y="116"/>
                    </a:lnTo>
                    <a:lnTo>
                      <a:pt x="160" y="116"/>
                    </a:lnTo>
                    <a:lnTo>
                      <a:pt x="174" y="112"/>
                    </a:lnTo>
                    <a:lnTo>
                      <a:pt x="174" y="112"/>
                    </a:lnTo>
                    <a:lnTo>
                      <a:pt x="198" y="106"/>
                    </a:lnTo>
                    <a:lnTo>
                      <a:pt x="198" y="106"/>
                    </a:lnTo>
                    <a:lnTo>
                      <a:pt x="224" y="96"/>
                    </a:lnTo>
                    <a:lnTo>
                      <a:pt x="224" y="96"/>
                    </a:lnTo>
                    <a:lnTo>
                      <a:pt x="250" y="84"/>
                    </a:lnTo>
                    <a:lnTo>
                      <a:pt x="250" y="84"/>
                    </a:lnTo>
                    <a:lnTo>
                      <a:pt x="262" y="74"/>
                    </a:lnTo>
                    <a:lnTo>
                      <a:pt x="272" y="66"/>
                    </a:lnTo>
                    <a:lnTo>
                      <a:pt x="272" y="66"/>
                    </a:lnTo>
                    <a:lnTo>
                      <a:pt x="280" y="58"/>
                    </a:lnTo>
                    <a:lnTo>
                      <a:pt x="286" y="50"/>
                    </a:lnTo>
                    <a:lnTo>
                      <a:pt x="292" y="42"/>
                    </a:lnTo>
                    <a:lnTo>
                      <a:pt x="294" y="34"/>
                    </a:lnTo>
                    <a:lnTo>
                      <a:pt x="294" y="34"/>
                    </a:lnTo>
                    <a:lnTo>
                      <a:pt x="288" y="0"/>
                    </a:lnTo>
                    <a:lnTo>
                      <a:pt x="288" y="0"/>
                    </a:lnTo>
                    <a:lnTo>
                      <a:pt x="286" y="8"/>
                    </a:lnTo>
                    <a:lnTo>
                      <a:pt x="280"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2" name="îšļïḑé">
                <a:extLst>
                  <a:ext uri="{FF2B5EF4-FFF2-40B4-BE49-F238E27FC236}">
                    <a16:creationId xmlns:a16="http://schemas.microsoft.com/office/drawing/2014/main" id="{D68EDDC0-DF17-4217-9591-89EAE2884CDA}"/>
                  </a:ext>
                </a:extLst>
              </p:cNvPr>
              <p:cNvSpPr/>
              <p:nvPr/>
            </p:nvSpPr>
            <p:spPr bwMode="auto">
              <a:xfrm>
                <a:off x="7940675" y="4613275"/>
                <a:ext cx="184150" cy="114300"/>
              </a:xfrm>
              <a:custGeom>
                <a:avLst/>
                <a:gdLst>
                  <a:gd name="T0" fmla="*/ 110 w 116"/>
                  <a:gd name="T1" fmla="*/ 66 h 72"/>
                  <a:gd name="T2" fmla="*/ 98 w 116"/>
                  <a:gd name="T3" fmla="*/ 60 h 72"/>
                  <a:gd name="T4" fmla="*/ 82 w 116"/>
                  <a:gd name="T5" fmla="*/ 70 h 72"/>
                  <a:gd name="T6" fmla="*/ 72 w 116"/>
                  <a:gd name="T7" fmla="*/ 72 h 72"/>
                  <a:gd name="T8" fmla="*/ 62 w 116"/>
                  <a:gd name="T9" fmla="*/ 72 h 72"/>
                  <a:gd name="T10" fmla="*/ 44 w 116"/>
                  <a:gd name="T11" fmla="*/ 68 h 72"/>
                  <a:gd name="T12" fmla="*/ 54 w 116"/>
                  <a:gd name="T13" fmla="*/ 56 h 72"/>
                  <a:gd name="T14" fmla="*/ 64 w 116"/>
                  <a:gd name="T15" fmla="*/ 60 h 72"/>
                  <a:gd name="T16" fmla="*/ 72 w 116"/>
                  <a:gd name="T17" fmla="*/ 60 h 72"/>
                  <a:gd name="T18" fmla="*/ 90 w 116"/>
                  <a:gd name="T19" fmla="*/ 54 h 72"/>
                  <a:gd name="T20" fmla="*/ 74 w 116"/>
                  <a:gd name="T21" fmla="*/ 44 h 72"/>
                  <a:gd name="T22" fmla="*/ 58 w 116"/>
                  <a:gd name="T23" fmla="*/ 36 h 72"/>
                  <a:gd name="T24" fmla="*/ 38 w 116"/>
                  <a:gd name="T25" fmla="*/ 44 h 72"/>
                  <a:gd name="T26" fmla="*/ 30 w 116"/>
                  <a:gd name="T27" fmla="*/ 46 h 72"/>
                  <a:gd name="T28" fmla="*/ 20 w 116"/>
                  <a:gd name="T29" fmla="*/ 46 h 72"/>
                  <a:gd name="T30" fmla="*/ 6 w 116"/>
                  <a:gd name="T31" fmla="*/ 42 h 72"/>
                  <a:gd name="T32" fmla="*/ 2 w 116"/>
                  <a:gd name="T33" fmla="*/ 38 h 72"/>
                  <a:gd name="T34" fmla="*/ 0 w 116"/>
                  <a:gd name="T35" fmla="*/ 30 h 72"/>
                  <a:gd name="T36" fmla="*/ 2 w 116"/>
                  <a:gd name="T37" fmla="*/ 24 h 72"/>
                  <a:gd name="T38" fmla="*/ 16 w 116"/>
                  <a:gd name="T39" fmla="*/ 10 h 72"/>
                  <a:gd name="T40" fmla="*/ 12 w 116"/>
                  <a:gd name="T41" fmla="*/ 8 h 72"/>
                  <a:gd name="T42" fmla="*/ 20 w 116"/>
                  <a:gd name="T43" fmla="*/ 4 h 72"/>
                  <a:gd name="T44" fmla="*/ 24 w 116"/>
                  <a:gd name="T45" fmla="*/ 6 h 72"/>
                  <a:gd name="T46" fmla="*/ 34 w 116"/>
                  <a:gd name="T47" fmla="*/ 2 h 72"/>
                  <a:gd name="T48" fmla="*/ 44 w 116"/>
                  <a:gd name="T49" fmla="*/ 0 h 72"/>
                  <a:gd name="T50" fmla="*/ 64 w 116"/>
                  <a:gd name="T51" fmla="*/ 2 h 72"/>
                  <a:gd name="T52" fmla="*/ 56 w 116"/>
                  <a:gd name="T53" fmla="*/ 10 h 72"/>
                  <a:gd name="T54" fmla="*/ 48 w 116"/>
                  <a:gd name="T55" fmla="*/ 8 h 72"/>
                  <a:gd name="T56" fmla="*/ 42 w 116"/>
                  <a:gd name="T57" fmla="*/ 8 h 72"/>
                  <a:gd name="T58" fmla="*/ 30 w 116"/>
                  <a:gd name="T59" fmla="*/ 10 h 72"/>
                  <a:gd name="T60" fmla="*/ 44 w 116"/>
                  <a:gd name="T61" fmla="*/ 18 h 72"/>
                  <a:gd name="T62" fmla="*/ 56 w 116"/>
                  <a:gd name="T63" fmla="*/ 26 h 72"/>
                  <a:gd name="T64" fmla="*/ 70 w 116"/>
                  <a:gd name="T65" fmla="*/ 20 h 72"/>
                  <a:gd name="T66" fmla="*/ 82 w 116"/>
                  <a:gd name="T67" fmla="*/ 16 h 72"/>
                  <a:gd name="T68" fmla="*/ 94 w 116"/>
                  <a:gd name="T69" fmla="*/ 18 h 72"/>
                  <a:gd name="T70" fmla="*/ 104 w 116"/>
                  <a:gd name="T71" fmla="*/ 20 h 72"/>
                  <a:gd name="T72" fmla="*/ 114 w 116"/>
                  <a:gd name="T73" fmla="*/ 30 h 72"/>
                  <a:gd name="T74" fmla="*/ 114 w 116"/>
                  <a:gd name="T75" fmla="*/ 34 h 72"/>
                  <a:gd name="T76" fmla="*/ 112 w 116"/>
                  <a:gd name="T77" fmla="*/ 44 h 72"/>
                  <a:gd name="T78" fmla="*/ 104 w 116"/>
                  <a:gd name="T79" fmla="*/ 54 h 72"/>
                  <a:gd name="T80" fmla="*/ 116 w 116"/>
                  <a:gd name="T81" fmla="*/ 60 h 72"/>
                  <a:gd name="T82" fmla="*/ 110 w 116"/>
                  <a:gd name="T83" fmla="*/ 66 h 72"/>
                  <a:gd name="T84" fmla="*/ 24 w 116"/>
                  <a:gd name="T85" fmla="*/ 16 h 72"/>
                  <a:gd name="T86" fmla="*/ 18 w 116"/>
                  <a:gd name="T87" fmla="*/ 20 h 72"/>
                  <a:gd name="T88" fmla="*/ 16 w 116"/>
                  <a:gd name="T89" fmla="*/ 24 h 72"/>
                  <a:gd name="T90" fmla="*/ 20 w 116"/>
                  <a:gd name="T91" fmla="*/ 32 h 72"/>
                  <a:gd name="T92" fmla="*/ 26 w 116"/>
                  <a:gd name="T93" fmla="*/ 34 h 72"/>
                  <a:gd name="T94" fmla="*/ 32 w 116"/>
                  <a:gd name="T95" fmla="*/ 34 h 72"/>
                  <a:gd name="T96" fmla="*/ 48 w 116"/>
                  <a:gd name="T97" fmla="*/ 30 h 72"/>
                  <a:gd name="T98" fmla="*/ 36 w 116"/>
                  <a:gd name="T99" fmla="*/ 22 h 72"/>
                  <a:gd name="T100" fmla="*/ 24 w 116"/>
                  <a:gd name="T101" fmla="*/ 16 h 72"/>
                  <a:gd name="T102" fmla="*/ 96 w 116"/>
                  <a:gd name="T103" fmla="*/ 48 h 72"/>
                  <a:gd name="T104" fmla="*/ 96 w 116"/>
                  <a:gd name="T105" fmla="*/ 48 h 72"/>
                  <a:gd name="T106" fmla="*/ 102 w 116"/>
                  <a:gd name="T107" fmla="*/ 38 h 72"/>
                  <a:gd name="T108" fmla="*/ 100 w 116"/>
                  <a:gd name="T109" fmla="*/ 32 h 72"/>
                  <a:gd name="T110" fmla="*/ 94 w 116"/>
                  <a:gd name="T111" fmla="*/ 28 h 72"/>
                  <a:gd name="T112" fmla="*/ 84 w 116"/>
                  <a:gd name="T113" fmla="*/ 26 h 72"/>
                  <a:gd name="T114" fmla="*/ 76 w 116"/>
                  <a:gd name="T115" fmla="*/ 28 h 72"/>
                  <a:gd name="T116" fmla="*/ 66 w 116"/>
                  <a:gd name="T117" fmla="*/ 32 h 72"/>
                  <a:gd name="T118" fmla="*/ 82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60"/>
                    </a:lnTo>
                    <a:lnTo>
                      <a:pt x="98" y="60"/>
                    </a:lnTo>
                    <a:lnTo>
                      <a:pt x="90" y="66"/>
                    </a:lnTo>
                    <a:lnTo>
                      <a:pt x="82" y="70"/>
                    </a:lnTo>
                    <a:lnTo>
                      <a:pt x="82" y="70"/>
                    </a:lnTo>
                    <a:lnTo>
                      <a:pt x="72" y="72"/>
                    </a:lnTo>
                    <a:lnTo>
                      <a:pt x="62" y="72"/>
                    </a:lnTo>
                    <a:lnTo>
                      <a:pt x="62" y="72"/>
                    </a:lnTo>
                    <a:lnTo>
                      <a:pt x="52" y="72"/>
                    </a:lnTo>
                    <a:lnTo>
                      <a:pt x="44" y="68"/>
                    </a:lnTo>
                    <a:lnTo>
                      <a:pt x="44" y="68"/>
                    </a:lnTo>
                    <a:lnTo>
                      <a:pt x="54" y="56"/>
                    </a:lnTo>
                    <a:lnTo>
                      <a:pt x="54" y="56"/>
                    </a:lnTo>
                    <a:lnTo>
                      <a:pt x="64" y="60"/>
                    </a:lnTo>
                    <a:lnTo>
                      <a:pt x="72" y="60"/>
                    </a:lnTo>
                    <a:lnTo>
                      <a:pt x="72" y="60"/>
                    </a:lnTo>
                    <a:lnTo>
                      <a:pt x="82" y="58"/>
                    </a:lnTo>
                    <a:lnTo>
                      <a:pt x="90" y="54"/>
                    </a:lnTo>
                    <a:lnTo>
                      <a:pt x="90" y="54"/>
                    </a:lnTo>
                    <a:lnTo>
                      <a:pt x="74" y="44"/>
                    </a:lnTo>
                    <a:lnTo>
                      <a:pt x="74" y="44"/>
                    </a:lnTo>
                    <a:lnTo>
                      <a:pt x="58" y="36"/>
                    </a:lnTo>
                    <a:lnTo>
                      <a:pt x="58" y="36"/>
                    </a:lnTo>
                    <a:lnTo>
                      <a:pt x="38" y="44"/>
                    </a:lnTo>
                    <a:lnTo>
                      <a:pt x="38" y="44"/>
                    </a:lnTo>
                    <a:lnTo>
                      <a:pt x="30" y="46"/>
                    </a:lnTo>
                    <a:lnTo>
                      <a:pt x="20" y="46"/>
                    </a:lnTo>
                    <a:lnTo>
                      <a:pt x="20" y="46"/>
                    </a:lnTo>
                    <a:lnTo>
                      <a:pt x="14" y="44"/>
                    </a:lnTo>
                    <a:lnTo>
                      <a:pt x="6" y="42"/>
                    </a:lnTo>
                    <a:lnTo>
                      <a:pt x="6" y="42"/>
                    </a:lnTo>
                    <a:lnTo>
                      <a:pt x="2" y="38"/>
                    </a:lnTo>
                    <a:lnTo>
                      <a:pt x="0" y="34"/>
                    </a:lnTo>
                    <a:lnTo>
                      <a:pt x="0" y="30"/>
                    </a:lnTo>
                    <a:lnTo>
                      <a:pt x="2" y="24"/>
                    </a:lnTo>
                    <a:lnTo>
                      <a:pt x="2" y="24"/>
                    </a:lnTo>
                    <a:lnTo>
                      <a:pt x="6" y="18"/>
                    </a:lnTo>
                    <a:lnTo>
                      <a:pt x="16" y="10"/>
                    </a:lnTo>
                    <a:lnTo>
                      <a:pt x="16" y="10"/>
                    </a:lnTo>
                    <a:lnTo>
                      <a:pt x="12" y="8"/>
                    </a:lnTo>
                    <a:lnTo>
                      <a:pt x="12" y="8"/>
                    </a:lnTo>
                    <a:lnTo>
                      <a:pt x="20" y="4"/>
                    </a:lnTo>
                    <a:lnTo>
                      <a:pt x="20" y="4"/>
                    </a:lnTo>
                    <a:lnTo>
                      <a:pt x="24" y="6"/>
                    </a:lnTo>
                    <a:lnTo>
                      <a:pt x="24" y="6"/>
                    </a:lnTo>
                    <a:lnTo>
                      <a:pt x="34" y="2"/>
                    </a:lnTo>
                    <a:lnTo>
                      <a:pt x="44" y="0"/>
                    </a:lnTo>
                    <a:lnTo>
                      <a:pt x="44" y="0"/>
                    </a:lnTo>
                    <a:lnTo>
                      <a:pt x="54" y="0"/>
                    </a:lnTo>
                    <a:lnTo>
                      <a:pt x="64" y="2"/>
                    </a:lnTo>
                    <a:lnTo>
                      <a:pt x="64" y="2"/>
                    </a:lnTo>
                    <a:lnTo>
                      <a:pt x="56" y="10"/>
                    </a:lnTo>
                    <a:lnTo>
                      <a:pt x="56" y="10"/>
                    </a:lnTo>
                    <a:lnTo>
                      <a:pt x="48" y="8"/>
                    </a:lnTo>
                    <a:lnTo>
                      <a:pt x="42" y="8"/>
                    </a:lnTo>
                    <a:lnTo>
                      <a:pt x="42" y="8"/>
                    </a:lnTo>
                    <a:lnTo>
                      <a:pt x="30" y="10"/>
                    </a:lnTo>
                    <a:lnTo>
                      <a:pt x="30" y="10"/>
                    </a:lnTo>
                    <a:lnTo>
                      <a:pt x="44" y="18"/>
                    </a:lnTo>
                    <a:lnTo>
                      <a:pt x="44" y="18"/>
                    </a:lnTo>
                    <a:lnTo>
                      <a:pt x="56" y="26"/>
                    </a:lnTo>
                    <a:lnTo>
                      <a:pt x="56" y="26"/>
                    </a:lnTo>
                    <a:lnTo>
                      <a:pt x="70" y="20"/>
                    </a:lnTo>
                    <a:lnTo>
                      <a:pt x="70" y="20"/>
                    </a:lnTo>
                    <a:lnTo>
                      <a:pt x="82" y="16"/>
                    </a:lnTo>
                    <a:lnTo>
                      <a:pt x="82" y="16"/>
                    </a:lnTo>
                    <a:lnTo>
                      <a:pt x="94" y="18"/>
                    </a:lnTo>
                    <a:lnTo>
                      <a:pt x="94" y="18"/>
                    </a:lnTo>
                    <a:lnTo>
                      <a:pt x="104" y="20"/>
                    </a:lnTo>
                    <a:lnTo>
                      <a:pt x="104" y="20"/>
                    </a:lnTo>
                    <a:lnTo>
                      <a:pt x="112" y="26"/>
                    </a:lnTo>
                    <a:lnTo>
                      <a:pt x="114" y="30"/>
                    </a:lnTo>
                    <a:lnTo>
                      <a:pt x="114" y="34"/>
                    </a:lnTo>
                    <a:lnTo>
                      <a:pt x="114" y="34"/>
                    </a:lnTo>
                    <a:lnTo>
                      <a:pt x="114" y="40"/>
                    </a:lnTo>
                    <a:lnTo>
                      <a:pt x="112" y="44"/>
                    </a:lnTo>
                    <a:lnTo>
                      <a:pt x="104" y="54"/>
                    </a:lnTo>
                    <a:lnTo>
                      <a:pt x="104" y="54"/>
                    </a:lnTo>
                    <a:lnTo>
                      <a:pt x="116" y="60"/>
                    </a:lnTo>
                    <a:lnTo>
                      <a:pt x="116" y="60"/>
                    </a:lnTo>
                    <a:lnTo>
                      <a:pt x="110" y="66"/>
                    </a:lnTo>
                    <a:lnTo>
                      <a:pt x="110" y="66"/>
                    </a:lnTo>
                    <a:close/>
                    <a:moveTo>
                      <a:pt x="24" y="16"/>
                    </a:moveTo>
                    <a:lnTo>
                      <a:pt x="24" y="16"/>
                    </a:lnTo>
                    <a:lnTo>
                      <a:pt x="24" y="16"/>
                    </a:lnTo>
                    <a:lnTo>
                      <a:pt x="18" y="20"/>
                    </a:lnTo>
                    <a:lnTo>
                      <a:pt x="16" y="24"/>
                    </a:lnTo>
                    <a:lnTo>
                      <a:pt x="16" y="24"/>
                    </a:lnTo>
                    <a:lnTo>
                      <a:pt x="16" y="28"/>
                    </a:lnTo>
                    <a:lnTo>
                      <a:pt x="20" y="32"/>
                    </a:lnTo>
                    <a:lnTo>
                      <a:pt x="20" y="32"/>
                    </a:lnTo>
                    <a:lnTo>
                      <a:pt x="26" y="34"/>
                    </a:lnTo>
                    <a:lnTo>
                      <a:pt x="32" y="34"/>
                    </a:lnTo>
                    <a:lnTo>
                      <a:pt x="32" y="34"/>
                    </a:lnTo>
                    <a:lnTo>
                      <a:pt x="40" y="34"/>
                    </a:lnTo>
                    <a:lnTo>
                      <a:pt x="48" y="30"/>
                    </a:lnTo>
                    <a:lnTo>
                      <a:pt x="48" y="30"/>
                    </a:lnTo>
                    <a:lnTo>
                      <a:pt x="36" y="22"/>
                    </a:lnTo>
                    <a:lnTo>
                      <a:pt x="36" y="22"/>
                    </a:lnTo>
                    <a:lnTo>
                      <a:pt x="24" y="16"/>
                    </a:lnTo>
                    <a:lnTo>
                      <a:pt x="24" y="16"/>
                    </a:lnTo>
                    <a:close/>
                    <a:moveTo>
                      <a:pt x="96" y="48"/>
                    </a:moveTo>
                    <a:lnTo>
                      <a:pt x="96" y="48"/>
                    </a:lnTo>
                    <a:lnTo>
                      <a:pt x="96" y="48"/>
                    </a:lnTo>
                    <a:lnTo>
                      <a:pt x="100" y="44"/>
                    </a:lnTo>
                    <a:lnTo>
                      <a:pt x="102" y="38"/>
                    </a:lnTo>
                    <a:lnTo>
                      <a:pt x="102" y="38"/>
                    </a:lnTo>
                    <a:lnTo>
                      <a:pt x="100" y="32"/>
                    </a:lnTo>
                    <a:lnTo>
                      <a:pt x="94" y="28"/>
                    </a:lnTo>
                    <a:lnTo>
                      <a:pt x="94" y="28"/>
                    </a:lnTo>
                    <a:lnTo>
                      <a:pt x="88" y="26"/>
                    </a:lnTo>
                    <a:lnTo>
                      <a:pt x="84" y="26"/>
                    </a:lnTo>
                    <a:lnTo>
                      <a:pt x="84" y="26"/>
                    </a:lnTo>
                    <a:lnTo>
                      <a:pt x="76" y="28"/>
                    </a:lnTo>
                    <a:lnTo>
                      <a:pt x="66" y="32"/>
                    </a:lnTo>
                    <a:lnTo>
                      <a:pt x="66" y="32"/>
                    </a:lnTo>
                    <a:lnTo>
                      <a:pt x="82" y="40"/>
                    </a:lnTo>
                    <a:lnTo>
                      <a:pt x="82"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3" name="íślíḑe">
                <a:extLst>
                  <a:ext uri="{FF2B5EF4-FFF2-40B4-BE49-F238E27FC236}">
                    <a16:creationId xmlns:a16="http://schemas.microsoft.com/office/drawing/2014/main" id="{2700C5DF-F4CE-4E21-9882-8C6A4D099F52}"/>
                  </a:ext>
                </a:extLst>
              </p:cNvPr>
              <p:cNvSpPr/>
              <p:nvPr/>
            </p:nvSpPr>
            <p:spPr bwMode="auto">
              <a:xfrm>
                <a:off x="7924800" y="4486275"/>
                <a:ext cx="457200" cy="225425"/>
              </a:xfrm>
              <a:custGeom>
                <a:avLst/>
                <a:gdLst>
                  <a:gd name="T0" fmla="*/ 132 w 288"/>
                  <a:gd name="T1" fmla="*/ 4 h 142"/>
                  <a:gd name="T2" fmla="*/ 132 w 288"/>
                  <a:gd name="T3" fmla="*/ 4 h 142"/>
                  <a:gd name="T4" fmla="*/ 102 w 288"/>
                  <a:gd name="T5" fmla="*/ 12 h 142"/>
                  <a:gd name="T6" fmla="*/ 76 w 288"/>
                  <a:gd name="T7" fmla="*/ 20 h 142"/>
                  <a:gd name="T8" fmla="*/ 54 w 288"/>
                  <a:gd name="T9" fmla="*/ 30 h 142"/>
                  <a:gd name="T10" fmla="*/ 34 w 288"/>
                  <a:gd name="T11" fmla="*/ 42 h 142"/>
                  <a:gd name="T12" fmla="*/ 18 w 288"/>
                  <a:gd name="T13" fmla="*/ 56 h 142"/>
                  <a:gd name="T14" fmla="*/ 6 w 288"/>
                  <a:gd name="T15" fmla="*/ 70 h 142"/>
                  <a:gd name="T16" fmla="*/ 2 w 288"/>
                  <a:gd name="T17" fmla="*/ 76 h 142"/>
                  <a:gd name="T18" fmla="*/ 0 w 288"/>
                  <a:gd name="T19" fmla="*/ 84 h 142"/>
                  <a:gd name="T20" fmla="*/ 0 w 288"/>
                  <a:gd name="T21" fmla="*/ 90 h 142"/>
                  <a:gd name="T22" fmla="*/ 0 w 288"/>
                  <a:gd name="T23" fmla="*/ 98 h 142"/>
                  <a:gd name="T24" fmla="*/ 0 w 288"/>
                  <a:gd name="T25" fmla="*/ 98 h 142"/>
                  <a:gd name="T26" fmla="*/ 2 w 288"/>
                  <a:gd name="T27" fmla="*/ 104 h 142"/>
                  <a:gd name="T28" fmla="*/ 6 w 288"/>
                  <a:gd name="T29" fmla="*/ 110 h 142"/>
                  <a:gd name="T30" fmla="*/ 10 w 288"/>
                  <a:gd name="T31" fmla="*/ 116 h 142"/>
                  <a:gd name="T32" fmla="*/ 16 w 288"/>
                  <a:gd name="T33" fmla="*/ 120 h 142"/>
                  <a:gd name="T34" fmla="*/ 32 w 288"/>
                  <a:gd name="T35" fmla="*/ 130 h 142"/>
                  <a:gd name="T36" fmla="*/ 50 w 288"/>
                  <a:gd name="T37" fmla="*/ 136 h 142"/>
                  <a:gd name="T38" fmla="*/ 74 w 288"/>
                  <a:gd name="T39" fmla="*/ 140 h 142"/>
                  <a:gd name="T40" fmla="*/ 100 w 288"/>
                  <a:gd name="T41" fmla="*/ 142 h 142"/>
                  <a:gd name="T42" fmla="*/ 126 w 288"/>
                  <a:gd name="T43" fmla="*/ 140 h 142"/>
                  <a:gd name="T44" fmla="*/ 156 w 288"/>
                  <a:gd name="T45" fmla="*/ 136 h 142"/>
                  <a:gd name="T46" fmla="*/ 156 w 288"/>
                  <a:gd name="T47" fmla="*/ 136 h 142"/>
                  <a:gd name="T48" fmla="*/ 184 w 288"/>
                  <a:gd name="T49" fmla="*/ 128 h 142"/>
                  <a:gd name="T50" fmla="*/ 212 w 288"/>
                  <a:gd name="T51" fmla="*/ 120 h 142"/>
                  <a:gd name="T52" fmla="*/ 234 w 288"/>
                  <a:gd name="T53" fmla="*/ 110 h 142"/>
                  <a:gd name="T54" fmla="*/ 254 w 288"/>
                  <a:gd name="T55" fmla="*/ 98 h 142"/>
                  <a:gd name="T56" fmla="*/ 270 w 288"/>
                  <a:gd name="T57" fmla="*/ 84 h 142"/>
                  <a:gd name="T58" fmla="*/ 282 w 288"/>
                  <a:gd name="T59" fmla="*/ 70 h 142"/>
                  <a:gd name="T60" fmla="*/ 284 w 288"/>
                  <a:gd name="T61" fmla="*/ 64 h 142"/>
                  <a:gd name="T62" fmla="*/ 288 w 288"/>
                  <a:gd name="T63" fmla="*/ 56 h 142"/>
                  <a:gd name="T64" fmla="*/ 288 w 288"/>
                  <a:gd name="T65" fmla="*/ 50 h 142"/>
                  <a:gd name="T66" fmla="*/ 288 w 288"/>
                  <a:gd name="T67" fmla="*/ 44 h 142"/>
                  <a:gd name="T68" fmla="*/ 288 w 288"/>
                  <a:gd name="T69" fmla="*/ 44 h 142"/>
                  <a:gd name="T70" fmla="*/ 286 w 288"/>
                  <a:gd name="T71" fmla="*/ 36 h 142"/>
                  <a:gd name="T72" fmla="*/ 282 w 288"/>
                  <a:gd name="T73" fmla="*/ 30 h 142"/>
                  <a:gd name="T74" fmla="*/ 278 w 288"/>
                  <a:gd name="T75" fmla="*/ 24 h 142"/>
                  <a:gd name="T76" fmla="*/ 272 w 288"/>
                  <a:gd name="T77" fmla="*/ 20 h 142"/>
                  <a:gd name="T78" fmla="*/ 256 w 288"/>
                  <a:gd name="T79" fmla="*/ 12 h 142"/>
                  <a:gd name="T80" fmla="*/ 236 w 288"/>
                  <a:gd name="T81" fmla="*/ 4 h 142"/>
                  <a:gd name="T82" fmla="*/ 214 w 288"/>
                  <a:gd name="T83" fmla="*/ 0 h 142"/>
                  <a:gd name="T84" fmla="*/ 188 w 288"/>
                  <a:gd name="T85" fmla="*/ 0 h 142"/>
                  <a:gd name="T86" fmla="*/ 160 w 288"/>
                  <a:gd name="T87" fmla="*/ 0 h 142"/>
                  <a:gd name="T88" fmla="*/ 132 w 288"/>
                  <a:gd name="T89" fmla="*/ 4 h 142"/>
                  <a:gd name="T90" fmla="*/ 132 w 288"/>
                  <a:gd name="T91" fmla="*/ 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4"/>
                    </a:moveTo>
                    <a:lnTo>
                      <a:pt x="132" y="4"/>
                    </a:lnTo>
                    <a:lnTo>
                      <a:pt x="102" y="12"/>
                    </a:lnTo>
                    <a:lnTo>
                      <a:pt x="76" y="20"/>
                    </a:lnTo>
                    <a:lnTo>
                      <a:pt x="54" y="30"/>
                    </a:lnTo>
                    <a:lnTo>
                      <a:pt x="34" y="42"/>
                    </a:lnTo>
                    <a:lnTo>
                      <a:pt x="18" y="56"/>
                    </a:lnTo>
                    <a:lnTo>
                      <a:pt x="6" y="70"/>
                    </a:lnTo>
                    <a:lnTo>
                      <a:pt x="2" y="76"/>
                    </a:lnTo>
                    <a:lnTo>
                      <a:pt x="0" y="84"/>
                    </a:lnTo>
                    <a:lnTo>
                      <a:pt x="0" y="90"/>
                    </a:lnTo>
                    <a:lnTo>
                      <a:pt x="0" y="98"/>
                    </a:lnTo>
                    <a:lnTo>
                      <a:pt x="0" y="98"/>
                    </a:lnTo>
                    <a:lnTo>
                      <a:pt x="2" y="104"/>
                    </a:lnTo>
                    <a:lnTo>
                      <a:pt x="6" y="110"/>
                    </a:lnTo>
                    <a:lnTo>
                      <a:pt x="10" y="116"/>
                    </a:lnTo>
                    <a:lnTo>
                      <a:pt x="16" y="120"/>
                    </a:lnTo>
                    <a:lnTo>
                      <a:pt x="32" y="130"/>
                    </a:lnTo>
                    <a:lnTo>
                      <a:pt x="50" y="136"/>
                    </a:lnTo>
                    <a:lnTo>
                      <a:pt x="74" y="140"/>
                    </a:lnTo>
                    <a:lnTo>
                      <a:pt x="100" y="142"/>
                    </a:lnTo>
                    <a:lnTo>
                      <a:pt x="126" y="140"/>
                    </a:lnTo>
                    <a:lnTo>
                      <a:pt x="156" y="136"/>
                    </a:lnTo>
                    <a:lnTo>
                      <a:pt x="156" y="136"/>
                    </a:lnTo>
                    <a:lnTo>
                      <a:pt x="184" y="128"/>
                    </a:lnTo>
                    <a:lnTo>
                      <a:pt x="212" y="120"/>
                    </a:lnTo>
                    <a:lnTo>
                      <a:pt x="234" y="110"/>
                    </a:lnTo>
                    <a:lnTo>
                      <a:pt x="254" y="98"/>
                    </a:lnTo>
                    <a:lnTo>
                      <a:pt x="270" y="84"/>
                    </a:lnTo>
                    <a:lnTo>
                      <a:pt x="282" y="70"/>
                    </a:lnTo>
                    <a:lnTo>
                      <a:pt x="284" y="64"/>
                    </a:lnTo>
                    <a:lnTo>
                      <a:pt x="288" y="56"/>
                    </a:lnTo>
                    <a:lnTo>
                      <a:pt x="288" y="50"/>
                    </a:lnTo>
                    <a:lnTo>
                      <a:pt x="288" y="44"/>
                    </a:lnTo>
                    <a:lnTo>
                      <a:pt x="288" y="44"/>
                    </a:lnTo>
                    <a:lnTo>
                      <a:pt x="286" y="36"/>
                    </a:lnTo>
                    <a:lnTo>
                      <a:pt x="282" y="30"/>
                    </a:lnTo>
                    <a:lnTo>
                      <a:pt x="278" y="24"/>
                    </a:lnTo>
                    <a:lnTo>
                      <a:pt x="272" y="20"/>
                    </a:lnTo>
                    <a:lnTo>
                      <a:pt x="256" y="12"/>
                    </a:lnTo>
                    <a:lnTo>
                      <a:pt x="236" y="4"/>
                    </a:lnTo>
                    <a:lnTo>
                      <a:pt x="214" y="0"/>
                    </a:lnTo>
                    <a:lnTo>
                      <a:pt x="188" y="0"/>
                    </a:lnTo>
                    <a:lnTo>
                      <a:pt x="160" y="0"/>
                    </a:lnTo>
                    <a:lnTo>
                      <a:pt x="132" y="4"/>
                    </a:lnTo>
                    <a:lnTo>
                      <a:pt x="132" y="4"/>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4" name="íṥ1idé">
                <a:extLst>
                  <a:ext uri="{FF2B5EF4-FFF2-40B4-BE49-F238E27FC236}">
                    <a16:creationId xmlns:a16="http://schemas.microsoft.com/office/drawing/2014/main" id="{01D171A2-CAFB-48AC-919D-1CB300388326}"/>
                  </a:ext>
                </a:extLst>
              </p:cNvPr>
              <p:cNvSpPr/>
              <p:nvPr/>
            </p:nvSpPr>
            <p:spPr bwMode="auto">
              <a:xfrm>
                <a:off x="7953375" y="4505325"/>
                <a:ext cx="400050" cy="165100"/>
              </a:xfrm>
              <a:custGeom>
                <a:avLst/>
                <a:gdLst>
                  <a:gd name="T0" fmla="*/ 116 w 252"/>
                  <a:gd name="T1" fmla="*/ 4 h 104"/>
                  <a:gd name="T2" fmla="*/ 116 w 252"/>
                  <a:gd name="T3" fmla="*/ 4 h 104"/>
                  <a:gd name="T4" fmla="*/ 92 w 252"/>
                  <a:gd name="T5" fmla="*/ 10 h 104"/>
                  <a:gd name="T6" fmla="*/ 70 w 252"/>
                  <a:gd name="T7" fmla="*/ 18 h 104"/>
                  <a:gd name="T8" fmla="*/ 46 w 252"/>
                  <a:gd name="T9" fmla="*/ 28 h 104"/>
                  <a:gd name="T10" fmla="*/ 26 w 252"/>
                  <a:gd name="T11" fmla="*/ 40 h 104"/>
                  <a:gd name="T12" fmla="*/ 26 w 252"/>
                  <a:gd name="T13" fmla="*/ 40 h 104"/>
                  <a:gd name="T14" fmla="*/ 18 w 252"/>
                  <a:gd name="T15" fmla="*/ 46 h 104"/>
                  <a:gd name="T16" fmla="*/ 8 w 252"/>
                  <a:gd name="T17" fmla="*/ 54 h 104"/>
                  <a:gd name="T18" fmla="*/ 2 w 252"/>
                  <a:gd name="T19" fmla="*/ 66 h 104"/>
                  <a:gd name="T20" fmla="*/ 0 w 252"/>
                  <a:gd name="T21" fmla="*/ 70 h 104"/>
                  <a:gd name="T22" fmla="*/ 0 w 252"/>
                  <a:gd name="T23" fmla="*/ 76 h 104"/>
                  <a:gd name="T24" fmla="*/ 0 w 252"/>
                  <a:gd name="T25" fmla="*/ 76 h 104"/>
                  <a:gd name="T26" fmla="*/ 2 w 252"/>
                  <a:gd name="T27" fmla="*/ 80 h 104"/>
                  <a:gd name="T28" fmla="*/ 4 w 252"/>
                  <a:gd name="T29" fmla="*/ 84 h 104"/>
                  <a:gd name="T30" fmla="*/ 14 w 252"/>
                  <a:gd name="T31" fmla="*/ 92 h 104"/>
                  <a:gd name="T32" fmla="*/ 26 w 252"/>
                  <a:gd name="T33" fmla="*/ 96 h 104"/>
                  <a:gd name="T34" fmla="*/ 36 w 252"/>
                  <a:gd name="T35" fmla="*/ 100 h 104"/>
                  <a:gd name="T36" fmla="*/ 36 w 252"/>
                  <a:gd name="T37" fmla="*/ 100 h 104"/>
                  <a:gd name="T38" fmla="*/ 60 w 252"/>
                  <a:gd name="T39" fmla="*/ 104 h 104"/>
                  <a:gd name="T40" fmla="*/ 86 w 252"/>
                  <a:gd name="T41" fmla="*/ 104 h 104"/>
                  <a:gd name="T42" fmla="*/ 110 w 252"/>
                  <a:gd name="T43" fmla="*/ 104 h 104"/>
                  <a:gd name="T44" fmla="*/ 134 w 252"/>
                  <a:gd name="T45" fmla="*/ 100 h 104"/>
                  <a:gd name="T46" fmla="*/ 134 w 252"/>
                  <a:gd name="T47" fmla="*/ 100 h 104"/>
                  <a:gd name="T48" fmla="*/ 158 w 252"/>
                  <a:gd name="T49" fmla="*/ 94 h 104"/>
                  <a:gd name="T50" fmla="*/ 182 w 252"/>
                  <a:gd name="T51" fmla="*/ 86 h 104"/>
                  <a:gd name="T52" fmla="*/ 204 w 252"/>
                  <a:gd name="T53" fmla="*/ 76 h 104"/>
                  <a:gd name="T54" fmla="*/ 226 w 252"/>
                  <a:gd name="T55" fmla="*/ 64 h 104"/>
                  <a:gd name="T56" fmla="*/ 226 w 252"/>
                  <a:gd name="T57" fmla="*/ 64 h 104"/>
                  <a:gd name="T58" fmla="*/ 234 w 252"/>
                  <a:gd name="T59" fmla="*/ 58 h 104"/>
                  <a:gd name="T60" fmla="*/ 242 w 252"/>
                  <a:gd name="T61" fmla="*/ 48 h 104"/>
                  <a:gd name="T62" fmla="*/ 250 w 252"/>
                  <a:gd name="T63" fmla="*/ 38 h 104"/>
                  <a:gd name="T64" fmla="*/ 252 w 252"/>
                  <a:gd name="T65" fmla="*/ 34 h 104"/>
                  <a:gd name="T66" fmla="*/ 252 w 252"/>
                  <a:gd name="T67" fmla="*/ 28 h 104"/>
                  <a:gd name="T68" fmla="*/ 252 w 252"/>
                  <a:gd name="T69" fmla="*/ 28 h 104"/>
                  <a:gd name="T70" fmla="*/ 250 w 252"/>
                  <a:gd name="T71" fmla="*/ 24 h 104"/>
                  <a:gd name="T72" fmla="*/ 246 w 252"/>
                  <a:gd name="T73" fmla="*/ 20 h 104"/>
                  <a:gd name="T74" fmla="*/ 236 w 252"/>
                  <a:gd name="T75" fmla="*/ 12 h 104"/>
                  <a:gd name="T76" fmla="*/ 224 w 252"/>
                  <a:gd name="T77" fmla="*/ 8 h 104"/>
                  <a:gd name="T78" fmla="*/ 214 w 252"/>
                  <a:gd name="T79" fmla="*/ 4 h 104"/>
                  <a:gd name="T80" fmla="*/ 214 w 252"/>
                  <a:gd name="T81" fmla="*/ 4 h 104"/>
                  <a:gd name="T82" fmla="*/ 190 w 252"/>
                  <a:gd name="T83" fmla="*/ 0 h 104"/>
                  <a:gd name="T84" fmla="*/ 166 w 252"/>
                  <a:gd name="T85" fmla="*/ 0 h 104"/>
                  <a:gd name="T86" fmla="*/ 140 w 252"/>
                  <a:gd name="T87" fmla="*/ 0 h 104"/>
                  <a:gd name="T88" fmla="*/ 116 w 252"/>
                  <a:gd name="T89" fmla="*/ 4 h 104"/>
                  <a:gd name="T90" fmla="*/ 116 w 252"/>
                  <a:gd name="T91"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4">
                    <a:moveTo>
                      <a:pt x="116" y="4"/>
                    </a:moveTo>
                    <a:lnTo>
                      <a:pt x="116" y="4"/>
                    </a:lnTo>
                    <a:lnTo>
                      <a:pt x="92" y="10"/>
                    </a:lnTo>
                    <a:lnTo>
                      <a:pt x="70" y="18"/>
                    </a:lnTo>
                    <a:lnTo>
                      <a:pt x="46" y="28"/>
                    </a:lnTo>
                    <a:lnTo>
                      <a:pt x="26" y="40"/>
                    </a:lnTo>
                    <a:lnTo>
                      <a:pt x="26" y="40"/>
                    </a:lnTo>
                    <a:lnTo>
                      <a:pt x="18" y="46"/>
                    </a:lnTo>
                    <a:lnTo>
                      <a:pt x="8" y="54"/>
                    </a:lnTo>
                    <a:lnTo>
                      <a:pt x="2" y="66"/>
                    </a:lnTo>
                    <a:lnTo>
                      <a:pt x="0" y="70"/>
                    </a:lnTo>
                    <a:lnTo>
                      <a:pt x="0" y="76"/>
                    </a:lnTo>
                    <a:lnTo>
                      <a:pt x="0" y="76"/>
                    </a:lnTo>
                    <a:lnTo>
                      <a:pt x="2" y="80"/>
                    </a:lnTo>
                    <a:lnTo>
                      <a:pt x="4" y="84"/>
                    </a:lnTo>
                    <a:lnTo>
                      <a:pt x="14" y="92"/>
                    </a:lnTo>
                    <a:lnTo>
                      <a:pt x="26" y="96"/>
                    </a:lnTo>
                    <a:lnTo>
                      <a:pt x="36" y="100"/>
                    </a:lnTo>
                    <a:lnTo>
                      <a:pt x="36" y="100"/>
                    </a:lnTo>
                    <a:lnTo>
                      <a:pt x="60" y="104"/>
                    </a:lnTo>
                    <a:lnTo>
                      <a:pt x="86" y="104"/>
                    </a:lnTo>
                    <a:lnTo>
                      <a:pt x="110" y="104"/>
                    </a:lnTo>
                    <a:lnTo>
                      <a:pt x="134" y="100"/>
                    </a:lnTo>
                    <a:lnTo>
                      <a:pt x="134" y="100"/>
                    </a:lnTo>
                    <a:lnTo>
                      <a:pt x="158" y="94"/>
                    </a:lnTo>
                    <a:lnTo>
                      <a:pt x="182" y="86"/>
                    </a:lnTo>
                    <a:lnTo>
                      <a:pt x="204" y="76"/>
                    </a:lnTo>
                    <a:lnTo>
                      <a:pt x="226" y="64"/>
                    </a:lnTo>
                    <a:lnTo>
                      <a:pt x="226" y="64"/>
                    </a:lnTo>
                    <a:lnTo>
                      <a:pt x="234" y="58"/>
                    </a:lnTo>
                    <a:lnTo>
                      <a:pt x="242" y="48"/>
                    </a:lnTo>
                    <a:lnTo>
                      <a:pt x="250" y="38"/>
                    </a:lnTo>
                    <a:lnTo>
                      <a:pt x="252" y="34"/>
                    </a:lnTo>
                    <a:lnTo>
                      <a:pt x="252" y="28"/>
                    </a:lnTo>
                    <a:lnTo>
                      <a:pt x="252" y="28"/>
                    </a:lnTo>
                    <a:lnTo>
                      <a:pt x="250" y="24"/>
                    </a:lnTo>
                    <a:lnTo>
                      <a:pt x="246" y="20"/>
                    </a:lnTo>
                    <a:lnTo>
                      <a:pt x="236" y="12"/>
                    </a:lnTo>
                    <a:lnTo>
                      <a:pt x="224" y="8"/>
                    </a:lnTo>
                    <a:lnTo>
                      <a:pt x="214" y="4"/>
                    </a:lnTo>
                    <a:lnTo>
                      <a:pt x="214" y="4"/>
                    </a:lnTo>
                    <a:lnTo>
                      <a:pt x="190" y="0"/>
                    </a:lnTo>
                    <a:lnTo>
                      <a:pt x="166" y="0"/>
                    </a:lnTo>
                    <a:lnTo>
                      <a:pt x="140" y="0"/>
                    </a:lnTo>
                    <a:lnTo>
                      <a:pt x="116" y="4"/>
                    </a:lnTo>
                    <a:lnTo>
                      <a:pt x="116" y="4"/>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5" name="íSlídè">
                <a:extLst>
                  <a:ext uri="{FF2B5EF4-FFF2-40B4-BE49-F238E27FC236}">
                    <a16:creationId xmlns:a16="http://schemas.microsoft.com/office/drawing/2014/main" id="{25CD4C62-9276-4227-AD70-31F5E55D7E41}"/>
                  </a:ext>
                </a:extLst>
              </p:cNvPr>
              <p:cNvSpPr/>
              <p:nvPr/>
            </p:nvSpPr>
            <p:spPr bwMode="auto">
              <a:xfrm>
                <a:off x="7924800" y="4559300"/>
                <a:ext cx="466725" cy="193675"/>
              </a:xfrm>
              <a:custGeom>
                <a:avLst/>
                <a:gdLst>
                  <a:gd name="T0" fmla="*/ 268 w 294"/>
                  <a:gd name="T1" fmla="*/ 32 h 122"/>
                  <a:gd name="T2" fmla="*/ 244 w 294"/>
                  <a:gd name="T3" fmla="*/ 50 h 122"/>
                  <a:gd name="T4" fmla="*/ 218 w 294"/>
                  <a:gd name="T5" fmla="*/ 62 h 122"/>
                  <a:gd name="T6" fmla="*/ 194 w 294"/>
                  <a:gd name="T7" fmla="*/ 72 h 122"/>
                  <a:gd name="T8" fmla="*/ 168 w 294"/>
                  <a:gd name="T9" fmla="*/ 80 h 122"/>
                  <a:gd name="T10" fmla="*/ 154 w 294"/>
                  <a:gd name="T11" fmla="*/ 82 h 122"/>
                  <a:gd name="T12" fmla="*/ 142 w 294"/>
                  <a:gd name="T13" fmla="*/ 84 h 122"/>
                  <a:gd name="T14" fmla="*/ 114 w 294"/>
                  <a:gd name="T15" fmla="*/ 86 h 122"/>
                  <a:gd name="T16" fmla="*/ 88 w 294"/>
                  <a:gd name="T17" fmla="*/ 88 h 122"/>
                  <a:gd name="T18" fmla="*/ 60 w 294"/>
                  <a:gd name="T19" fmla="*/ 84 h 122"/>
                  <a:gd name="T20" fmla="*/ 44 w 294"/>
                  <a:gd name="T21" fmla="*/ 82 h 122"/>
                  <a:gd name="T22" fmla="*/ 32 w 294"/>
                  <a:gd name="T23" fmla="*/ 76 h 122"/>
                  <a:gd name="T24" fmla="*/ 12 w 294"/>
                  <a:gd name="T25" fmla="*/ 66 h 122"/>
                  <a:gd name="T26" fmla="*/ 0 w 294"/>
                  <a:gd name="T27" fmla="*/ 54 h 122"/>
                  <a:gd name="T28" fmla="*/ 8 w 294"/>
                  <a:gd name="T29" fmla="*/ 88 h 122"/>
                  <a:gd name="T30" fmla="*/ 12 w 294"/>
                  <a:gd name="T31" fmla="*/ 96 h 122"/>
                  <a:gd name="T32" fmla="*/ 28 w 294"/>
                  <a:gd name="T33" fmla="*/ 106 h 122"/>
                  <a:gd name="T34" fmla="*/ 38 w 294"/>
                  <a:gd name="T35" fmla="*/ 110 h 122"/>
                  <a:gd name="T36" fmla="*/ 66 w 294"/>
                  <a:gd name="T37" fmla="*/ 118 h 122"/>
                  <a:gd name="T38" fmla="*/ 94 w 294"/>
                  <a:gd name="T39" fmla="*/ 122 h 122"/>
                  <a:gd name="T40" fmla="*/ 120 w 294"/>
                  <a:gd name="T41" fmla="*/ 122 h 122"/>
                  <a:gd name="T42" fmla="*/ 148 w 294"/>
                  <a:gd name="T43" fmla="*/ 118 h 122"/>
                  <a:gd name="T44" fmla="*/ 162 w 294"/>
                  <a:gd name="T45" fmla="*/ 116 h 122"/>
                  <a:gd name="T46" fmla="*/ 174 w 294"/>
                  <a:gd name="T47" fmla="*/ 114 h 122"/>
                  <a:gd name="T48" fmla="*/ 200 w 294"/>
                  <a:gd name="T49" fmla="*/ 106 h 122"/>
                  <a:gd name="T50" fmla="*/ 224 w 294"/>
                  <a:gd name="T51" fmla="*/ 96 h 122"/>
                  <a:gd name="T52" fmla="*/ 250 w 294"/>
                  <a:gd name="T53" fmla="*/ 84 h 122"/>
                  <a:gd name="T54" fmla="*/ 262 w 294"/>
                  <a:gd name="T55" fmla="*/ 76 h 122"/>
                  <a:gd name="T56" fmla="*/ 274 w 294"/>
                  <a:gd name="T57" fmla="*/ 66 h 122"/>
                  <a:gd name="T58" fmla="*/ 288 w 294"/>
                  <a:gd name="T59" fmla="*/ 50 h 122"/>
                  <a:gd name="T60" fmla="*/ 294 w 294"/>
                  <a:gd name="T61" fmla="*/ 36 h 122"/>
                  <a:gd name="T62" fmla="*/ 288 w 294"/>
                  <a:gd name="T63" fmla="*/ 0 h 122"/>
                  <a:gd name="T64" fmla="*/ 286 w 294"/>
                  <a:gd name="T65" fmla="*/ 8 h 122"/>
                  <a:gd name="T66" fmla="*/ 276 w 294"/>
                  <a:gd name="T67" fmla="*/ 24 h 122"/>
                  <a:gd name="T68" fmla="*/ 268 w 294"/>
                  <a:gd name="T69" fmla="*/ 3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2">
                    <a:moveTo>
                      <a:pt x="268" y="32"/>
                    </a:moveTo>
                    <a:lnTo>
                      <a:pt x="268" y="32"/>
                    </a:lnTo>
                    <a:lnTo>
                      <a:pt x="256" y="42"/>
                    </a:lnTo>
                    <a:lnTo>
                      <a:pt x="244" y="50"/>
                    </a:lnTo>
                    <a:lnTo>
                      <a:pt x="244" y="50"/>
                    </a:lnTo>
                    <a:lnTo>
                      <a:pt x="218" y="62"/>
                    </a:lnTo>
                    <a:lnTo>
                      <a:pt x="218" y="62"/>
                    </a:lnTo>
                    <a:lnTo>
                      <a:pt x="194" y="72"/>
                    </a:lnTo>
                    <a:lnTo>
                      <a:pt x="194" y="72"/>
                    </a:lnTo>
                    <a:lnTo>
                      <a:pt x="168" y="80"/>
                    </a:lnTo>
                    <a:lnTo>
                      <a:pt x="168" y="80"/>
                    </a:lnTo>
                    <a:lnTo>
                      <a:pt x="154" y="82"/>
                    </a:lnTo>
                    <a:lnTo>
                      <a:pt x="154" y="82"/>
                    </a:lnTo>
                    <a:lnTo>
                      <a:pt x="142" y="84"/>
                    </a:lnTo>
                    <a:lnTo>
                      <a:pt x="142" y="84"/>
                    </a:lnTo>
                    <a:lnTo>
                      <a:pt x="114" y="86"/>
                    </a:lnTo>
                    <a:lnTo>
                      <a:pt x="114" y="86"/>
                    </a:lnTo>
                    <a:lnTo>
                      <a:pt x="88" y="88"/>
                    </a:lnTo>
                    <a:lnTo>
                      <a:pt x="88" y="88"/>
                    </a:lnTo>
                    <a:lnTo>
                      <a:pt x="60" y="84"/>
                    </a:lnTo>
                    <a:lnTo>
                      <a:pt x="60" y="84"/>
                    </a:lnTo>
                    <a:lnTo>
                      <a:pt x="44" y="82"/>
                    </a:lnTo>
                    <a:lnTo>
                      <a:pt x="32" y="76"/>
                    </a:lnTo>
                    <a:lnTo>
                      <a:pt x="32" y="76"/>
                    </a:lnTo>
                    <a:lnTo>
                      <a:pt x="22" y="72"/>
                    </a:lnTo>
                    <a:lnTo>
                      <a:pt x="12" y="66"/>
                    </a:lnTo>
                    <a:lnTo>
                      <a:pt x="6" y="60"/>
                    </a:lnTo>
                    <a:lnTo>
                      <a:pt x="0" y="54"/>
                    </a:lnTo>
                    <a:lnTo>
                      <a:pt x="0" y="54"/>
                    </a:lnTo>
                    <a:lnTo>
                      <a:pt x="8" y="88"/>
                    </a:lnTo>
                    <a:lnTo>
                      <a:pt x="8" y="88"/>
                    </a:lnTo>
                    <a:lnTo>
                      <a:pt x="12" y="96"/>
                    </a:lnTo>
                    <a:lnTo>
                      <a:pt x="20" y="100"/>
                    </a:lnTo>
                    <a:lnTo>
                      <a:pt x="28" y="106"/>
                    </a:lnTo>
                    <a:lnTo>
                      <a:pt x="38" y="110"/>
                    </a:lnTo>
                    <a:lnTo>
                      <a:pt x="38" y="110"/>
                    </a:lnTo>
                    <a:lnTo>
                      <a:pt x="52" y="114"/>
                    </a:lnTo>
                    <a:lnTo>
                      <a:pt x="66" y="118"/>
                    </a:lnTo>
                    <a:lnTo>
                      <a:pt x="66" y="118"/>
                    </a:lnTo>
                    <a:lnTo>
                      <a:pt x="94" y="122"/>
                    </a:lnTo>
                    <a:lnTo>
                      <a:pt x="94" y="122"/>
                    </a:lnTo>
                    <a:lnTo>
                      <a:pt x="120" y="122"/>
                    </a:lnTo>
                    <a:lnTo>
                      <a:pt x="120" y="122"/>
                    </a:lnTo>
                    <a:lnTo>
                      <a:pt x="148" y="118"/>
                    </a:lnTo>
                    <a:lnTo>
                      <a:pt x="148" y="118"/>
                    </a:lnTo>
                    <a:lnTo>
                      <a:pt x="162" y="116"/>
                    </a:lnTo>
                    <a:lnTo>
                      <a:pt x="162" y="116"/>
                    </a:lnTo>
                    <a:lnTo>
                      <a:pt x="174" y="114"/>
                    </a:lnTo>
                    <a:lnTo>
                      <a:pt x="174" y="114"/>
                    </a:lnTo>
                    <a:lnTo>
                      <a:pt x="200" y="106"/>
                    </a:lnTo>
                    <a:lnTo>
                      <a:pt x="200" y="106"/>
                    </a:lnTo>
                    <a:lnTo>
                      <a:pt x="224" y="96"/>
                    </a:lnTo>
                    <a:lnTo>
                      <a:pt x="224" y="96"/>
                    </a:lnTo>
                    <a:lnTo>
                      <a:pt x="250" y="84"/>
                    </a:lnTo>
                    <a:lnTo>
                      <a:pt x="250" y="84"/>
                    </a:lnTo>
                    <a:lnTo>
                      <a:pt x="262" y="76"/>
                    </a:lnTo>
                    <a:lnTo>
                      <a:pt x="274" y="66"/>
                    </a:lnTo>
                    <a:lnTo>
                      <a:pt x="274" y="66"/>
                    </a:lnTo>
                    <a:lnTo>
                      <a:pt x="282" y="58"/>
                    </a:lnTo>
                    <a:lnTo>
                      <a:pt x="288" y="50"/>
                    </a:lnTo>
                    <a:lnTo>
                      <a:pt x="292" y="44"/>
                    </a:lnTo>
                    <a:lnTo>
                      <a:pt x="294" y="36"/>
                    </a:lnTo>
                    <a:lnTo>
                      <a:pt x="294" y="36"/>
                    </a:lnTo>
                    <a:lnTo>
                      <a:pt x="288" y="0"/>
                    </a:lnTo>
                    <a:lnTo>
                      <a:pt x="288" y="0"/>
                    </a:lnTo>
                    <a:lnTo>
                      <a:pt x="286" y="8"/>
                    </a:lnTo>
                    <a:lnTo>
                      <a:pt x="282" y="16"/>
                    </a:lnTo>
                    <a:lnTo>
                      <a:pt x="276" y="24"/>
                    </a:lnTo>
                    <a:lnTo>
                      <a:pt x="268" y="32"/>
                    </a:lnTo>
                    <a:lnTo>
                      <a:pt x="268"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6" name="íSḷîḓé">
                <a:extLst>
                  <a:ext uri="{FF2B5EF4-FFF2-40B4-BE49-F238E27FC236}">
                    <a16:creationId xmlns:a16="http://schemas.microsoft.com/office/drawing/2014/main" id="{498E915D-E2B3-4EB3-B25D-AFCCC8EE545B}"/>
                  </a:ext>
                </a:extLst>
              </p:cNvPr>
              <p:cNvSpPr/>
              <p:nvPr/>
            </p:nvSpPr>
            <p:spPr bwMode="auto">
              <a:xfrm>
                <a:off x="8051800" y="4524375"/>
                <a:ext cx="184150" cy="117475"/>
              </a:xfrm>
              <a:custGeom>
                <a:avLst/>
                <a:gdLst>
                  <a:gd name="T0" fmla="*/ 110 w 116"/>
                  <a:gd name="T1" fmla="*/ 66 h 74"/>
                  <a:gd name="T2" fmla="*/ 100 w 116"/>
                  <a:gd name="T3" fmla="*/ 60 h 74"/>
                  <a:gd name="T4" fmla="*/ 82 w 116"/>
                  <a:gd name="T5" fmla="*/ 70 h 74"/>
                  <a:gd name="T6" fmla="*/ 72 w 116"/>
                  <a:gd name="T7" fmla="*/ 72 h 74"/>
                  <a:gd name="T8" fmla="*/ 64 w 116"/>
                  <a:gd name="T9" fmla="*/ 74 h 74"/>
                  <a:gd name="T10" fmla="*/ 44 w 116"/>
                  <a:gd name="T11" fmla="*/ 68 h 74"/>
                  <a:gd name="T12" fmla="*/ 56 w 116"/>
                  <a:gd name="T13" fmla="*/ 58 h 74"/>
                  <a:gd name="T14" fmla="*/ 64 w 116"/>
                  <a:gd name="T15" fmla="*/ 60 h 74"/>
                  <a:gd name="T16" fmla="*/ 72 w 116"/>
                  <a:gd name="T17" fmla="*/ 60 h 74"/>
                  <a:gd name="T18" fmla="*/ 90 w 116"/>
                  <a:gd name="T19" fmla="*/ 54 h 74"/>
                  <a:gd name="T20" fmla="*/ 74 w 116"/>
                  <a:gd name="T21" fmla="*/ 46 h 74"/>
                  <a:gd name="T22" fmla="*/ 58 w 116"/>
                  <a:gd name="T23" fmla="*/ 36 h 74"/>
                  <a:gd name="T24" fmla="*/ 38 w 116"/>
                  <a:gd name="T25" fmla="*/ 44 h 74"/>
                  <a:gd name="T26" fmla="*/ 30 w 116"/>
                  <a:gd name="T27" fmla="*/ 46 h 74"/>
                  <a:gd name="T28" fmla="*/ 22 w 116"/>
                  <a:gd name="T29" fmla="*/ 46 h 74"/>
                  <a:gd name="T30" fmla="*/ 8 w 116"/>
                  <a:gd name="T31" fmla="*/ 42 h 74"/>
                  <a:gd name="T32" fmla="*/ 4 w 116"/>
                  <a:gd name="T33" fmla="*/ 38 h 74"/>
                  <a:gd name="T34" fmla="*/ 0 w 116"/>
                  <a:gd name="T35" fmla="*/ 30 h 74"/>
                  <a:gd name="T36" fmla="*/ 2 w 116"/>
                  <a:gd name="T37" fmla="*/ 26 h 74"/>
                  <a:gd name="T38" fmla="*/ 16 w 116"/>
                  <a:gd name="T39" fmla="*/ 12 h 74"/>
                  <a:gd name="T40" fmla="*/ 12 w 116"/>
                  <a:gd name="T41" fmla="*/ 10 h 74"/>
                  <a:gd name="T42" fmla="*/ 20 w 116"/>
                  <a:gd name="T43" fmla="*/ 6 h 74"/>
                  <a:gd name="T44" fmla="*/ 24 w 116"/>
                  <a:gd name="T45" fmla="*/ 8 h 74"/>
                  <a:gd name="T46" fmla="*/ 34 w 116"/>
                  <a:gd name="T47" fmla="*/ 4 h 74"/>
                  <a:gd name="T48" fmla="*/ 44 w 116"/>
                  <a:gd name="T49" fmla="*/ 0 h 74"/>
                  <a:gd name="T50" fmla="*/ 66 w 116"/>
                  <a:gd name="T51" fmla="*/ 2 h 74"/>
                  <a:gd name="T52" fmla="*/ 56 w 116"/>
                  <a:gd name="T53" fmla="*/ 10 h 74"/>
                  <a:gd name="T54" fmla="*/ 50 w 116"/>
                  <a:gd name="T55" fmla="*/ 8 h 74"/>
                  <a:gd name="T56" fmla="*/ 44 w 116"/>
                  <a:gd name="T57" fmla="*/ 8 h 74"/>
                  <a:gd name="T58" fmla="*/ 32 w 116"/>
                  <a:gd name="T59" fmla="*/ 12 h 74"/>
                  <a:gd name="T60" fmla="*/ 44 w 116"/>
                  <a:gd name="T61" fmla="*/ 20 h 74"/>
                  <a:gd name="T62" fmla="*/ 58 w 116"/>
                  <a:gd name="T63" fmla="*/ 26 h 74"/>
                  <a:gd name="T64" fmla="*/ 72 w 116"/>
                  <a:gd name="T65" fmla="*/ 20 h 74"/>
                  <a:gd name="T66" fmla="*/ 84 w 116"/>
                  <a:gd name="T67" fmla="*/ 18 h 74"/>
                  <a:gd name="T68" fmla="*/ 94 w 116"/>
                  <a:gd name="T69" fmla="*/ 18 h 74"/>
                  <a:gd name="T70" fmla="*/ 104 w 116"/>
                  <a:gd name="T71" fmla="*/ 22 h 74"/>
                  <a:gd name="T72" fmla="*/ 114 w 116"/>
                  <a:gd name="T73" fmla="*/ 32 h 74"/>
                  <a:gd name="T74" fmla="*/ 114 w 116"/>
                  <a:gd name="T75" fmla="*/ 36 h 74"/>
                  <a:gd name="T76" fmla="*/ 112 w 116"/>
                  <a:gd name="T77" fmla="*/ 44 h 74"/>
                  <a:gd name="T78" fmla="*/ 106 w 116"/>
                  <a:gd name="T79" fmla="*/ 54 h 74"/>
                  <a:gd name="T80" fmla="*/ 116 w 116"/>
                  <a:gd name="T81" fmla="*/ 60 h 74"/>
                  <a:gd name="T82" fmla="*/ 110 w 116"/>
                  <a:gd name="T83" fmla="*/ 66 h 74"/>
                  <a:gd name="T84" fmla="*/ 24 w 116"/>
                  <a:gd name="T85" fmla="*/ 16 h 74"/>
                  <a:gd name="T86" fmla="*/ 18 w 116"/>
                  <a:gd name="T87" fmla="*/ 20 h 74"/>
                  <a:gd name="T88" fmla="*/ 16 w 116"/>
                  <a:gd name="T89" fmla="*/ 26 h 74"/>
                  <a:gd name="T90" fmla="*/ 20 w 116"/>
                  <a:gd name="T91" fmla="*/ 34 h 74"/>
                  <a:gd name="T92" fmla="*/ 26 w 116"/>
                  <a:gd name="T93" fmla="*/ 36 h 74"/>
                  <a:gd name="T94" fmla="*/ 32 w 116"/>
                  <a:gd name="T95" fmla="*/ 36 h 74"/>
                  <a:gd name="T96" fmla="*/ 50 w 116"/>
                  <a:gd name="T97" fmla="*/ 30 h 74"/>
                  <a:gd name="T98" fmla="*/ 36 w 116"/>
                  <a:gd name="T99" fmla="*/ 24 h 74"/>
                  <a:gd name="T100" fmla="*/ 24 w 116"/>
                  <a:gd name="T101" fmla="*/ 16 h 74"/>
                  <a:gd name="T102" fmla="*/ 96 w 116"/>
                  <a:gd name="T103" fmla="*/ 50 h 74"/>
                  <a:gd name="T104" fmla="*/ 96 w 116"/>
                  <a:gd name="T105" fmla="*/ 50 h 74"/>
                  <a:gd name="T106" fmla="*/ 102 w 116"/>
                  <a:gd name="T107" fmla="*/ 38 h 74"/>
                  <a:gd name="T108" fmla="*/ 100 w 116"/>
                  <a:gd name="T109" fmla="*/ 34 h 74"/>
                  <a:gd name="T110" fmla="*/ 96 w 116"/>
                  <a:gd name="T111" fmla="*/ 30 h 74"/>
                  <a:gd name="T112" fmla="*/ 84 w 116"/>
                  <a:gd name="T113" fmla="*/ 26 h 74"/>
                  <a:gd name="T114" fmla="*/ 76 w 116"/>
                  <a:gd name="T115" fmla="*/ 28 h 74"/>
                  <a:gd name="T116" fmla="*/ 68 w 116"/>
                  <a:gd name="T117" fmla="*/ 32 h 74"/>
                  <a:gd name="T118" fmla="*/ 82 w 116"/>
                  <a:gd name="T119" fmla="*/ 40 h 74"/>
                  <a:gd name="T120" fmla="*/ 96 w 116"/>
                  <a:gd name="T12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4">
                    <a:moveTo>
                      <a:pt x="110" y="66"/>
                    </a:moveTo>
                    <a:lnTo>
                      <a:pt x="110" y="66"/>
                    </a:lnTo>
                    <a:lnTo>
                      <a:pt x="100" y="60"/>
                    </a:lnTo>
                    <a:lnTo>
                      <a:pt x="100" y="60"/>
                    </a:lnTo>
                    <a:lnTo>
                      <a:pt x="90" y="66"/>
                    </a:lnTo>
                    <a:lnTo>
                      <a:pt x="82" y="70"/>
                    </a:lnTo>
                    <a:lnTo>
                      <a:pt x="82" y="70"/>
                    </a:lnTo>
                    <a:lnTo>
                      <a:pt x="72" y="72"/>
                    </a:lnTo>
                    <a:lnTo>
                      <a:pt x="64" y="74"/>
                    </a:lnTo>
                    <a:lnTo>
                      <a:pt x="64" y="74"/>
                    </a:lnTo>
                    <a:lnTo>
                      <a:pt x="54" y="72"/>
                    </a:lnTo>
                    <a:lnTo>
                      <a:pt x="44" y="68"/>
                    </a:lnTo>
                    <a:lnTo>
                      <a:pt x="44" y="68"/>
                    </a:lnTo>
                    <a:lnTo>
                      <a:pt x="56" y="58"/>
                    </a:lnTo>
                    <a:lnTo>
                      <a:pt x="56" y="58"/>
                    </a:lnTo>
                    <a:lnTo>
                      <a:pt x="64" y="60"/>
                    </a:lnTo>
                    <a:lnTo>
                      <a:pt x="72" y="60"/>
                    </a:lnTo>
                    <a:lnTo>
                      <a:pt x="72" y="60"/>
                    </a:lnTo>
                    <a:lnTo>
                      <a:pt x="82" y="58"/>
                    </a:lnTo>
                    <a:lnTo>
                      <a:pt x="90" y="54"/>
                    </a:lnTo>
                    <a:lnTo>
                      <a:pt x="90" y="54"/>
                    </a:lnTo>
                    <a:lnTo>
                      <a:pt x="74" y="46"/>
                    </a:lnTo>
                    <a:lnTo>
                      <a:pt x="74" y="46"/>
                    </a:lnTo>
                    <a:lnTo>
                      <a:pt x="58" y="36"/>
                    </a:lnTo>
                    <a:lnTo>
                      <a:pt x="58" y="36"/>
                    </a:lnTo>
                    <a:lnTo>
                      <a:pt x="38" y="44"/>
                    </a:lnTo>
                    <a:lnTo>
                      <a:pt x="38" y="44"/>
                    </a:lnTo>
                    <a:lnTo>
                      <a:pt x="30" y="46"/>
                    </a:lnTo>
                    <a:lnTo>
                      <a:pt x="22" y="46"/>
                    </a:lnTo>
                    <a:lnTo>
                      <a:pt x="22" y="46"/>
                    </a:lnTo>
                    <a:lnTo>
                      <a:pt x="14" y="44"/>
                    </a:lnTo>
                    <a:lnTo>
                      <a:pt x="8" y="42"/>
                    </a:lnTo>
                    <a:lnTo>
                      <a:pt x="8" y="42"/>
                    </a:lnTo>
                    <a:lnTo>
                      <a:pt x="4" y="38"/>
                    </a:lnTo>
                    <a:lnTo>
                      <a:pt x="2" y="34"/>
                    </a:lnTo>
                    <a:lnTo>
                      <a:pt x="0" y="30"/>
                    </a:lnTo>
                    <a:lnTo>
                      <a:pt x="2" y="26"/>
                    </a:lnTo>
                    <a:lnTo>
                      <a:pt x="2" y="26"/>
                    </a:lnTo>
                    <a:lnTo>
                      <a:pt x="8" y="18"/>
                    </a:lnTo>
                    <a:lnTo>
                      <a:pt x="16" y="12"/>
                    </a:lnTo>
                    <a:lnTo>
                      <a:pt x="16" y="12"/>
                    </a:lnTo>
                    <a:lnTo>
                      <a:pt x="12" y="10"/>
                    </a:lnTo>
                    <a:lnTo>
                      <a:pt x="12" y="10"/>
                    </a:lnTo>
                    <a:lnTo>
                      <a:pt x="20" y="6"/>
                    </a:lnTo>
                    <a:lnTo>
                      <a:pt x="20" y="6"/>
                    </a:lnTo>
                    <a:lnTo>
                      <a:pt x="24" y="8"/>
                    </a:lnTo>
                    <a:lnTo>
                      <a:pt x="24" y="8"/>
                    </a:lnTo>
                    <a:lnTo>
                      <a:pt x="34" y="4"/>
                    </a:lnTo>
                    <a:lnTo>
                      <a:pt x="44" y="0"/>
                    </a:lnTo>
                    <a:lnTo>
                      <a:pt x="44" y="0"/>
                    </a:lnTo>
                    <a:lnTo>
                      <a:pt x="56" y="0"/>
                    </a:lnTo>
                    <a:lnTo>
                      <a:pt x="66" y="2"/>
                    </a:lnTo>
                    <a:lnTo>
                      <a:pt x="66" y="2"/>
                    </a:lnTo>
                    <a:lnTo>
                      <a:pt x="56" y="10"/>
                    </a:lnTo>
                    <a:lnTo>
                      <a:pt x="56" y="10"/>
                    </a:lnTo>
                    <a:lnTo>
                      <a:pt x="50" y="8"/>
                    </a:lnTo>
                    <a:lnTo>
                      <a:pt x="44" y="8"/>
                    </a:lnTo>
                    <a:lnTo>
                      <a:pt x="44" y="8"/>
                    </a:lnTo>
                    <a:lnTo>
                      <a:pt x="32" y="12"/>
                    </a:lnTo>
                    <a:lnTo>
                      <a:pt x="32" y="12"/>
                    </a:lnTo>
                    <a:lnTo>
                      <a:pt x="44" y="20"/>
                    </a:lnTo>
                    <a:lnTo>
                      <a:pt x="44" y="20"/>
                    </a:lnTo>
                    <a:lnTo>
                      <a:pt x="58" y="26"/>
                    </a:lnTo>
                    <a:lnTo>
                      <a:pt x="58" y="26"/>
                    </a:lnTo>
                    <a:lnTo>
                      <a:pt x="72" y="20"/>
                    </a:lnTo>
                    <a:lnTo>
                      <a:pt x="72" y="20"/>
                    </a:lnTo>
                    <a:lnTo>
                      <a:pt x="84" y="18"/>
                    </a:lnTo>
                    <a:lnTo>
                      <a:pt x="84" y="18"/>
                    </a:lnTo>
                    <a:lnTo>
                      <a:pt x="94" y="18"/>
                    </a:lnTo>
                    <a:lnTo>
                      <a:pt x="94" y="18"/>
                    </a:lnTo>
                    <a:lnTo>
                      <a:pt x="104" y="22"/>
                    </a:lnTo>
                    <a:lnTo>
                      <a:pt x="104" y="22"/>
                    </a:lnTo>
                    <a:lnTo>
                      <a:pt x="112" y="28"/>
                    </a:lnTo>
                    <a:lnTo>
                      <a:pt x="114" y="32"/>
                    </a:lnTo>
                    <a:lnTo>
                      <a:pt x="114" y="36"/>
                    </a:lnTo>
                    <a:lnTo>
                      <a:pt x="114" y="36"/>
                    </a:lnTo>
                    <a:lnTo>
                      <a:pt x="114" y="40"/>
                    </a:lnTo>
                    <a:lnTo>
                      <a:pt x="112" y="44"/>
                    </a:lnTo>
                    <a:lnTo>
                      <a:pt x="106" y="54"/>
                    </a:lnTo>
                    <a:lnTo>
                      <a:pt x="106" y="54"/>
                    </a:lnTo>
                    <a:lnTo>
                      <a:pt x="116" y="60"/>
                    </a:lnTo>
                    <a:lnTo>
                      <a:pt x="116" y="60"/>
                    </a:lnTo>
                    <a:lnTo>
                      <a:pt x="110" y="66"/>
                    </a:lnTo>
                    <a:lnTo>
                      <a:pt x="110" y="66"/>
                    </a:lnTo>
                    <a:close/>
                    <a:moveTo>
                      <a:pt x="24" y="16"/>
                    </a:moveTo>
                    <a:lnTo>
                      <a:pt x="24" y="16"/>
                    </a:lnTo>
                    <a:lnTo>
                      <a:pt x="24" y="16"/>
                    </a:lnTo>
                    <a:lnTo>
                      <a:pt x="18" y="20"/>
                    </a:lnTo>
                    <a:lnTo>
                      <a:pt x="16" y="26"/>
                    </a:lnTo>
                    <a:lnTo>
                      <a:pt x="16" y="26"/>
                    </a:lnTo>
                    <a:lnTo>
                      <a:pt x="18" y="30"/>
                    </a:lnTo>
                    <a:lnTo>
                      <a:pt x="20" y="34"/>
                    </a:lnTo>
                    <a:lnTo>
                      <a:pt x="20" y="34"/>
                    </a:lnTo>
                    <a:lnTo>
                      <a:pt x="26" y="36"/>
                    </a:lnTo>
                    <a:lnTo>
                      <a:pt x="32" y="36"/>
                    </a:lnTo>
                    <a:lnTo>
                      <a:pt x="32" y="36"/>
                    </a:lnTo>
                    <a:lnTo>
                      <a:pt x="40" y="34"/>
                    </a:lnTo>
                    <a:lnTo>
                      <a:pt x="50" y="30"/>
                    </a:lnTo>
                    <a:lnTo>
                      <a:pt x="50" y="30"/>
                    </a:lnTo>
                    <a:lnTo>
                      <a:pt x="36" y="24"/>
                    </a:lnTo>
                    <a:lnTo>
                      <a:pt x="36" y="24"/>
                    </a:lnTo>
                    <a:lnTo>
                      <a:pt x="24" y="16"/>
                    </a:lnTo>
                    <a:lnTo>
                      <a:pt x="24" y="16"/>
                    </a:lnTo>
                    <a:close/>
                    <a:moveTo>
                      <a:pt x="96" y="50"/>
                    </a:moveTo>
                    <a:lnTo>
                      <a:pt x="96" y="50"/>
                    </a:lnTo>
                    <a:lnTo>
                      <a:pt x="96" y="50"/>
                    </a:lnTo>
                    <a:lnTo>
                      <a:pt x="100" y="44"/>
                    </a:lnTo>
                    <a:lnTo>
                      <a:pt x="102" y="38"/>
                    </a:lnTo>
                    <a:lnTo>
                      <a:pt x="102" y="38"/>
                    </a:lnTo>
                    <a:lnTo>
                      <a:pt x="100" y="34"/>
                    </a:lnTo>
                    <a:lnTo>
                      <a:pt x="96" y="30"/>
                    </a:lnTo>
                    <a:lnTo>
                      <a:pt x="96" y="30"/>
                    </a:lnTo>
                    <a:lnTo>
                      <a:pt x="90" y="28"/>
                    </a:lnTo>
                    <a:lnTo>
                      <a:pt x="84" y="26"/>
                    </a:lnTo>
                    <a:lnTo>
                      <a:pt x="84" y="26"/>
                    </a:lnTo>
                    <a:lnTo>
                      <a:pt x="76" y="28"/>
                    </a:lnTo>
                    <a:lnTo>
                      <a:pt x="68" y="32"/>
                    </a:lnTo>
                    <a:lnTo>
                      <a:pt x="68" y="32"/>
                    </a:lnTo>
                    <a:lnTo>
                      <a:pt x="82" y="40"/>
                    </a:lnTo>
                    <a:lnTo>
                      <a:pt x="82" y="40"/>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7" name="íş1idé">
                <a:extLst>
                  <a:ext uri="{FF2B5EF4-FFF2-40B4-BE49-F238E27FC236}">
                    <a16:creationId xmlns:a16="http://schemas.microsoft.com/office/drawing/2014/main" id="{5DDEECA9-CECE-4FB4-8975-B4BAE8923AD4}"/>
                  </a:ext>
                </a:extLst>
              </p:cNvPr>
              <p:cNvSpPr/>
              <p:nvPr/>
            </p:nvSpPr>
            <p:spPr bwMode="auto">
              <a:xfrm>
                <a:off x="7750175" y="4441825"/>
                <a:ext cx="460375" cy="225425"/>
              </a:xfrm>
              <a:custGeom>
                <a:avLst/>
                <a:gdLst>
                  <a:gd name="T0" fmla="*/ 134 w 290"/>
                  <a:gd name="T1" fmla="*/ 6 h 142"/>
                  <a:gd name="T2" fmla="*/ 134 w 290"/>
                  <a:gd name="T3" fmla="*/ 6 h 142"/>
                  <a:gd name="T4" fmla="*/ 104 w 290"/>
                  <a:gd name="T5" fmla="*/ 12 h 142"/>
                  <a:gd name="T6" fmla="*/ 78 w 290"/>
                  <a:gd name="T7" fmla="*/ 22 h 142"/>
                  <a:gd name="T8" fmla="*/ 54 w 290"/>
                  <a:gd name="T9" fmla="*/ 32 h 142"/>
                  <a:gd name="T10" fmla="*/ 34 w 290"/>
                  <a:gd name="T11" fmla="*/ 44 h 142"/>
                  <a:gd name="T12" fmla="*/ 20 w 290"/>
                  <a:gd name="T13" fmla="*/ 58 h 142"/>
                  <a:gd name="T14" fmla="*/ 8 w 290"/>
                  <a:gd name="T15" fmla="*/ 70 h 142"/>
                  <a:gd name="T16" fmla="*/ 4 w 290"/>
                  <a:gd name="T17" fmla="*/ 78 h 142"/>
                  <a:gd name="T18" fmla="*/ 2 w 290"/>
                  <a:gd name="T19" fmla="*/ 84 h 142"/>
                  <a:gd name="T20" fmla="*/ 0 w 290"/>
                  <a:gd name="T21" fmla="*/ 92 h 142"/>
                  <a:gd name="T22" fmla="*/ 2 w 290"/>
                  <a:gd name="T23" fmla="*/ 98 h 142"/>
                  <a:gd name="T24" fmla="*/ 2 w 290"/>
                  <a:gd name="T25" fmla="*/ 98 h 142"/>
                  <a:gd name="T26" fmla="*/ 4 w 290"/>
                  <a:gd name="T27" fmla="*/ 106 h 142"/>
                  <a:gd name="T28" fmla="*/ 6 w 290"/>
                  <a:gd name="T29" fmla="*/ 112 h 142"/>
                  <a:gd name="T30" fmla="*/ 12 w 290"/>
                  <a:gd name="T31" fmla="*/ 116 h 142"/>
                  <a:gd name="T32" fmla="*/ 18 w 290"/>
                  <a:gd name="T33" fmla="*/ 122 h 142"/>
                  <a:gd name="T34" fmla="*/ 32 w 290"/>
                  <a:gd name="T35" fmla="*/ 130 h 142"/>
                  <a:gd name="T36" fmla="*/ 52 w 290"/>
                  <a:gd name="T37" fmla="*/ 138 h 142"/>
                  <a:gd name="T38" fmla="*/ 74 w 290"/>
                  <a:gd name="T39" fmla="*/ 142 h 142"/>
                  <a:gd name="T40" fmla="*/ 100 w 290"/>
                  <a:gd name="T41" fmla="*/ 142 h 142"/>
                  <a:gd name="T42" fmla="*/ 128 w 290"/>
                  <a:gd name="T43" fmla="*/ 142 h 142"/>
                  <a:gd name="T44" fmla="*/ 158 w 290"/>
                  <a:gd name="T45" fmla="*/ 138 h 142"/>
                  <a:gd name="T46" fmla="*/ 158 w 290"/>
                  <a:gd name="T47" fmla="*/ 138 h 142"/>
                  <a:gd name="T48" fmla="*/ 186 w 290"/>
                  <a:gd name="T49" fmla="*/ 130 h 142"/>
                  <a:gd name="T50" fmla="*/ 212 w 290"/>
                  <a:gd name="T51" fmla="*/ 122 h 142"/>
                  <a:gd name="T52" fmla="*/ 236 w 290"/>
                  <a:gd name="T53" fmla="*/ 112 h 142"/>
                  <a:gd name="T54" fmla="*/ 256 w 290"/>
                  <a:gd name="T55" fmla="*/ 100 h 142"/>
                  <a:gd name="T56" fmla="*/ 272 w 290"/>
                  <a:gd name="T57" fmla="*/ 86 h 142"/>
                  <a:gd name="T58" fmla="*/ 282 w 290"/>
                  <a:gd name="T59" fmla="*/ 72 h 142"/>
                  <a:gd name="T60" fmla="*/ 286 w 290"/>
                  <a:gd name="T61" fmla="*/ 66 h 142"/>
                  <a:gd name="T62" fmla="*/ 288 w 290"/>
                  <a:gd name="T63" fmla="*/ 58 h 142"/>
                  <a:gd name="T64" fmla="*/ 290 w 290"/>
                  <a:gd name="T65" fmla="*/ 52 h 142"/>
                  <a:gd name="T66" fmla="*/ 290 w 290"/>
                  <a:gd name="T67" fmla="*/ 44 h 142"/>
                  <a:gd name="T68" fmla="*/ 290 w 290"/>
                  <a:gd name="T69" fmla="*/ 44 h 142"/>
                  <a:gd name="T70" fmla="*/ 288 w 290"/>
                  <a:gd name="T71" fmla="*/ 38 h 142"/>
                  <a:gd name="T72" fmla="*/ 284 w 290"/>
                  <a:gd name="T73" fmla="*/ 32 h 142"/>
                  <a:gd name="T74" fmla="*/ 280 w 290"/>
                  <a:gd name="T75" fmla="*/ 26 h 142"/>
                  <a:gd name="T76" fmla="*/ 274 w 290"/>
                  <a:gd name="T77" fmla="*/ 22 h 142"/>
                  <a:gd name="T78" fmla="*/ 258 w 290"/>
                  <a:gd name="T79" fmla="*/ 12 h 142"/>
                  <a:gd name="T80" fmla="*/ 238 w 290"/>
                  <a:gd name="T81" fmla="*/ 6 h 142"/>
                  <a:gd name="T82" fmla="*/ 216 w 290"/>
                  <a:gd name="T83" fmla="*/ 2 h 142"/>
                  <a:gd name="T84" fmla="*/ 190 w 290"/>
                  <a:gd name="T85" fmla="*/ 0 h 142"/>
                  <a:gd name="T86" fmla="*/ 162 w 290"/>
                  <a:gd name="T87" fmla="*/ 2 h 142"/>
                  <a:gd name="T88" fmla="*/ 134 w 290"/>
                  <a:gd name="T89" fmla="*/ 6 h 142"/>
                  <a:gd name="T90" fmla="*/ 134 w 290"/>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0" h="142">
                    <a:moveTo>
                      <a:pt x="134" y="6"/>
                    </a:moveTo>
                    <a:lnTo>
                      <a:pt x="134" y="6"/>
                    </a:lnTo>
                    <a:lnTo>
                      <a:pt x="104" y="12"/>
                    </a:lnTo>
                    <a:lnTo>
                      <a:pt x="78" y="22"/>
                    </a:lnTo>
                    <a:lnTo>
                      <a:pt x="54" y="32"/>
                    </a:lnTo>
                    <a:lnTo>
                      <a:pt x="34" y="44"/>
                    </a:lnTo>
                    <a:lnTo>
                      <a:pt x="20" y="58"/>
                    </a:lnTo>
                    <a:lnTo>
                      <a:pt x="8" y="70"/>
                    </a:lnTo>
                    <a:lnTo>
                      <a:pt x="4" y="78"/>
                    </a:lnTo>
                    <a:lnTo>
                      <a:pt x="2" y="84"/>
                    </a:lnTo>
                    <a:lnTo>
                      <a:pt x="0" y="92"/>
                    </a:lnTo>
                    <a:lnTo>
                      <a:pt x="2" y="98"/>
                    </a:lnTo>
                    <a:lnTo>
                      <a:pt x="2" y="98"/>
                    </a:lnTo>
                    <a:lnTo>
                      <a:pt x="4" y="106"/>
                    </a:lnTo>
                    <a:lnTo>
                      <a:pt x="6" y="112"/>
                    </a:lnTo>
                    <a:lnTo>
                      <a:pt x="12" y="116"/>
                    </a:lnTo>
                    <a:lnTo>
                      <a:pt x="18" y="122"/>
                    </a:lnTo>
                    <a:lnTo>
                      <a:pt x="32" y="130"/>
                    </a:lnTo>
                    <a:lnTo>
                      <a:pt x="52" y="138"/>
                    </a:lnTo>
                    <a:lnTo>
                      <a:pt x="74" y="142"/>
                    </a:lnTo>
                    <a:lnTo>
                      <a:pt x="100" y="142"/>
                    </a:lnTo>
                    <a:lnTo>
                      <a:pt x="128" y="142"/>
                    </a:lnTo>
                    <a:lnTo>
                      <a:pt x="158" y="138"/>
                    </a:lnTo>
                    <a:lnTo>
                      <a:pt x="158" y="138"/>
                    </a:lnTo>
                    <a:lnTo>
                      <a:pt x="186" y="130"/>
                    </a:lnTo>
                    <a:lnTo>
                      <a:pt x="212" y="122"/>
                    </a:lnTo>
                    <a:lnTo>
                      <a:pt x="236" y="112"/>
                    </a:lnTo>
                    <a:lnTo>
                      <a:pt x="256" y="100"/>
                    </a:lnTo>
                    <a:lnTo>
                      <a:pt x="272" y="86"/>
                    </a:lnTo>
                    <a:lnTo>
                      <a:pt x="282" y="72"/>
                    </a:lnTo>
                    <a:lnTo>
                      <a:pt x="286" y="66"/>
                    </a:lnTo>
                    <a:lnTo>
                      <a:pt x="288" y="58"/>
                    </a:lnTo>
                    <a:lnTo>
                      <a:pt x="290" y="52"/>
                    </a:lnTo>
                    <a:lnTo>
                      <a:pt x="290" y="44"/>
                    </a:lnTo>
                    <a:lnTo>
                      <a:pt x="290" y="44"/>
                    </a:lnTo>
                    <a:lnTo>
                      <a:pt x="288" y="38"/>
                    </a:lnTo>
                    <a:lnTo>
                      <a:pt x="284" y="32"/>
                    </a:lnTo>
                    <a:lnTo>
                      <a:pt x="280" y="26"/>
                    </a:lnTo>
                    <a:lnTo>
                      <a:pt x="274" y="22"/>
                    </a:lnTo>
                    <a:lnTo>
                      <a:pt x="258" y="12"/>
                    </a:lnTo>
                    <a:lnTo>
                      <a:pt x="238" y="6"/>
                    </a:lnTo>
                    <a:lnTo>
                      <a:pt x="216" y="2"/>
                    </a:lnTo>
                    <a:lnTo>
                      <a:pt x="190" y="0"/>
                    </a:lnTo>
                    <a:lnTo>
                      <a:pt x="162" y="2"/>
                    </a:lnTo>
                    <a:lnTo>
                      <a:pt x="134" y="6"/>
                    </a:lnTo>
                    <a:lnTo>
                      <a:pt x="134"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8" name="iṥľîdè">
                <a:extLst>
                  <a:ext uri="{FF2B5EF4-FFF2-40B4-BE49-F238E27FC236}">
                    <a16:creationId xmlns:a16="http://schemas.microsoft.com/office/drawing/2014/main" id="{EA7E7535-9FE8-4715-B5E5-EE4FBBB359B3}"/>
                  </a:ext>
                </a:extLst>
              </p:cNvPr>
              <p:cNvSpPr/>
              <p:nvPr/>
            </p:nvSpPr>
            <p:spPr bwMode="auto">
              <a:xfrm>
                <a:off x="7778750" y="4460875"/>
                <a:ext cx="400050" cy="168275"/>
              </a:xfrm>
              <a:custGeom>
                <a:avLst/>
                <a:gdLst>
                  <a:gd name="T0" fmla="*/ 118 w 252"/>
                  <a:gd name="T1" fmla="*/ 6 h 106"/>
                  <a:gd name="T2" fmla="*/ 118 w 252"/>
                  <a:gd name="T3" fmla="*/ 6 h 106"/>
                  <a:gd name="T4" fmla="*/ 94 w 252"/>
                  <a:gd name="T5" fmla="*/ 12 h 106"/>
                  <a:gd name="T6" fmla="*/ 70 w 252"/>
                  <a:gd name="T7" fmla="*/ 18 h 106"/>
                  <a:gd name="T8" fmla="*/ 48 w 252"/>
                  <a:gd name="T9" fmla="*/ 28 h 106"/>
                  <a:gd name="T10" fmla="*/ 26 w 252"/>
                  <a:gd name="T11" fmla="*/ 42 h 106"/>
                  <a:gd name="T12" fmla="*/ 26 w 252"/>
                  <a:gd name="T13" fmla="*/ 42 h 106"/>
                  <a:gd name="T14" fmla="*/ 18 w 252"/>
                  <a:gd name="T15" fmla="*/ 48 h 106"/>
                  <a:gd name="T16" fmla="*/ 10 w 252"/>
                  <a:gd name="T17" fmla="*/ 56 h 106"/>
                  <a:gd name="T18" fmla="*/ 2 w 252"/>
                  <a:gd name="T19" fmla="*/ 66 h 106"/>
                  <a:gd name="T20" fmla="*/ 0 w 252"/>
                  <a:gd name="T21" fmla="*/ 72 h 106"/>
                  <a:gd name="T22" fmla="*/ 0 w 252"/>
                  <a:gd name="T23" fmla="*/ 78 h 106"/>
                  <a:gd name="T24" fmla="*/ 0 w 252"/>
                  <a:gd name="T25" fmla="*/ 78 h 106"/>
                  <a:gd name="T26" fmla="*/ 2 w 252"/>
                  <a:gd name="T27" fmla="*/ 82 h 106"/>
                  <a:gd name="T28" fmla="*/ 6 w 252"/>
                  <a:gd name="T29" fmla="*/ 86 h 106"/>
                  <a:gd name="T30" fmla="*/ 16 w 252"/>
                  <a:gd name="T31" fmla="*/ 94 h 106"/>
                  <a:gd name="T32" fmla="*/ 28 w 252"/>
                  <a:gd name="T33" fmla="*/ 98 h 106"/>
                  <a:gd name="T34" fmla="*/ 38 w 252"/>
                  <a:gd name="T35" fmla="*/ 102 h 106"/>
                  <a:gd name="T36" fmla="*/ 38 w 252"/>
                  <a:gd name="T37" fmla="*/ 102 h 106"/>
                  <a:gd name="T38" fmla="*/ 62 w 252"/>
                  <a:gd name="T39" fmla="*/ 106 h 106"/>
                  <a:gd name="T40" fmla="*/ 86 w 252"/>
                  <a:gd name="T41" fmla="*/ 106 h 106"/>
                  <a:gd name="T42" fmla="*/ 112 w 252"/>
                  <a:gd name="T43" fmla="*/ 104 h 106"/>
                  <a:gd name="T44" fmla="*/ 136 w 252"/>
                  <a:gd name="T45" fmla="*/ 102 h 106"/>
                  <a:gd name="T46" fmla="*/ 136 w 252"/>
                  <a:gd name="T47" fmla="*/ 102 h 106"/>
                  <a:gd name="T48" fmla="*/ 160 w 252"/>
                  <a:gd name="T49" fmla="*/ 96 h 106"/>
                  <a:gd name="T50" fmla="*/ 184 w 252"/>
                  <a:gd name="T51" fmla="*/ 88 h 106"/>
                  <a:gd name="T52" fmla="*/ 206 w 252"/>
                  <a:gd name="T53" fmla="*/ 78 h 106"/>
                  <a:gd name="T54" fmla="*/ 226 w 252"/>
                  <a:gd name="T55" fmla="*/ 66 h 106"/>
                  <a:gd name="T56" fmla="*/ 226 w 252"/>
                  <a:gd name="T57" fmla="*/ 66 h 106"/>
                  <a:gd name="T58" fmla="*/ 234 w 252"/>
                  <a:gd name="T59" fmla="*/ 60 h 106"/>
                  <a:gd name="T60" fmla="*/ 244 w 252"/>
                  <a:gd name="T61" fmla="*/ 50 h 106"/>
                  <a:gd name="T62" fmla="*/ 250 w 252"/>
                  <a:gd name="T63" fmla="*/ 40 h 106"/>
                  <a:gd name="T64" fmla="*/ 252 w 252"/>
                  <a:gd name="T65" fmla="*/ 36 h 106"/>
                  <a:gd name="T66" fmla="*/ 252 w 252"/>
                  <a:gd name="T67" fmla="*/ 30 h 106"/>
                  <a:gd name="T68" fmla="*/ 252 w 252"/>
                  <a:gd name="T69" fmla="*/ 30 h 106"/>
                  <a:gd name="T70" fmla="*/ 250 w 252"/>
                  <a:gd name="T71" fmla="*/ 26 h 106"/>
                  <a:gd name="T72" fmla="*/ 248 w 252"/>
                  <a:gd name="T73" fmla="*/ 20 h 106"/>
                  <a:gd name="T74" fmla="*/ 238 w 252"/>
                  <a:gd name="T75" fmla="*/ 14 h 106"/>
                  <a:gd name="T76" fmla="*/ 226 w 252"/>
                  <a:gd name="T77" fmla="*/ 8 h 106"/>
                  <a:gd name="T78" fmla="*/ 216 w 252"/>
                  <a:gd name="T79" fmla="*/ 6 h 106"/>
                  <a:gd name="T80" fmla="*/ 216 w 252"/>
                  <a:gd name="T81" fmla="*/ 6 h 106"/>
                  <a:gd name="T82" fmla="*/ 192 w 252"/>
                  <a:gd name="T83" fmla="*/ 2 h 106"/>
                  <a:gd name="T84" fmla="*/ 166 w 252"/>
                  <a:gd name="T85" fmla="*/ 0 h 106"/>
                  <a:gd name="T86" fmla="*/ 142 w 252"/>
                  <a:gd name="T87" fmla="*/ 2 h 106"/>
                  <a:gd name="T88" fmla="*/ 118 w 252"/>
                  <a:gd name="T89" fmla="*/ 6 h 106"/>
                  <a:gd name="T90" fmla="*/ 118 w 252"/>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106">
                    <a:moveTo>
                      <a:pt x="118" y="6"/>
                    </a:moveTo>
                    <a:lnTo>
                      <a:pt x="118" y="6"/>
                    </a:lnTo>
                    <a:lnTo>
                      <a:pt x="94" y="12"/>
                    </a:lnTo>
                    <a:lnTo>
                      <a:pt x="70" y="18"/>
                    </a:lnTo>
                    <a:lnTo>
                      <a:pt x="48" y="28"/>
                    </a:lnTo>
                    <a:lnTo>
                      <a:pt x="26" y="42"/>
                    </a:lnTo>
                    <a:lnTo>
                      <a:pt x="26" y="42"/>
                    </a:lnTo>
                    <a:lnTo>
                      <a:pt x="18" y="48"/>
                    </a:lnTo>
                    <a:lnTo>
                      <a:pt x="10" y="56"/>
                    </a:lnTo>
                    <a:lnTo>
                      <a:pt x="2" y="66"/>
                    </a:lnTo>
                    <a:lnTo>
                      <a:pt x="0" y="72"/>
                    </a:lnTo>
                    <a:lnTo>
                      <a:pt x="0" y="78"/>
                    </a:lnTo>
                    <a:lnTo>
                      <a:pt x="0" y="78"/>
                    </a:lnTo>
                    <a:lnTo>
                      <a:pt x="2" y="82"/>
                    </a:lnTo>
                    <a:lnTo>
                      <a:pt x="6" y="86"/>
                    </a:lnTo>
                    <a:lnTo>
                      <a:pt x="16" y="94"/>
                    </a:lnTo>
                    <a:lnTo>
                      <a:pt x="28" y="98"/>
                    </a:lnTo>
                    <a:lnTo>
                      <a:pt x="38" y="102"/>
                    </a:lnTo>
                    <a:lnTo>
                      <a:pt x="38" y="102"/>
                    </a:lnTo>
                    <a:lnTo>
                      <a:pt x="62" y="106"/>
                    </a:lnTo>
                    <a:lnTo>
                      <a:pt x="86" y="106"/>
                    </a:lnTo>
                    <a:lnTo>
                      <a:pt x="112" y="104"/>
                    </a:lnTo>
                    <a:lnTo>
                      <a:pt x="136" y="102"/>
                    </a:lnTo>
                    <a:lnTo>
                      <a:pt x="136" y="102"/>
                    </a:lnTo>
                    <a:lnTo>
                      <a:pt x="160" y="96"/>
                    </a:lnTo>
                    <a:lnTo>
                      <a:pt x="184" y="88"/>
                    </a:lnTo>
                    <a:lnTo>
                      <a:pt x="206" y="78"/>
                    </a:lnTo>
                    <a:lnTo>
                      <a:pt x="226" y="66"/>
                    </a:lnTo>
                    <a:lnTo>
                      <a:pt x="226" y="66"/>
                    </a:lnTo>
                    <a:lnTo>
                      <a:pt x="234" y="60"/>
                    </a:lnTo>
                    <a:lnTo>
                      <a:pt x="244" y="50"/>
                    </a:lnTo>
                    <a:lnTo>
                      <a:pt x="250" y="40"/>
                    </a:lnTo>
                    <a:lnTo>
                      <a:pt x="252" y="36"/>
                    </a:lnTo>
                    <a:lnTo>
                      <a:pt x="252" y="30"/>
                    </a:lnTo>
                    <a:lnTo>
                      <a:pt x="252" y="30"/>
                    </a:lnTo>
                    <a:lnTo>
                      <a:pt x="250" y="26"/>
                    </a:lnTo>
                    <a:lnTo>
                      <a:pt x="248" y="20"/>
                    </a:lnTo>
                    <a:lnTo>
                      <a:pt x="238" y="14"/>
                    </a:lnTo>
                    <a:lnTo>
                      <a:pt x="226" y="8"/>
                    </a:lnTo>
                    <a:lnTo>
                      <a:pt x="216" y="6"/>
                    </a:lnTo>
                    <a:lnTo>
                      <a:pt x="216" y="6"/>
                    </a:lnTo>
                    <a:lnTo>
                      <a:pt x="192" y="2"/>
                    </a:lnTo>
                    <a:lnTo>
                      <a:pt x="166" y="0"/>
                    </a:lnTo>
                    <a:lnTo>
                      <a:pt x="142" y="2"/>
                    </a:lnTo>
                    <a:lnTo>
                      <a:pt x="118" y="6"/>
                    </a:lnTo>
                    <a:lnTo>
                      <a:pt x="118"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9" name="íṩḻïdé">
                <a:extLst>
                  <a:ext uri="{FF2B5EF4-FFF2-40B4-BE49-F238E27FC236}">
                    <a16:creationId xmlns:a16="http://schemas.microsoft.com/office/drawing/2014/main" id="{A820F6E4-6FA7-4723-ACEE-D6A2DA66CEE7}"/>
                  </a:ext>
                </a:extLst>
              </p:cNvPr>
              <p:cNvSpPr/>
              <p:nvPr/>
            </p:nvSpPr>
            <p:spPr bwMode="auto">
              <a:xfrm>
                <a:off x="7753350" y="4518025"/>
                <a:ext cx="466725" cy="190500"/>
              </a:xfrm>
              <a:custGeom>
                <a:avLst/>
                <a:gdLst>
                  <a:gd name="T0" fmla="*/ 266 w 294"/>
                  <a:gd name="T1" fmla="*/ 32 h 120"/>
                  <a:gd name="T2" fmla="*/ 242 w 294"/>
                  <a:gd name="T3" fmla="*/ 50 h 120"/>
                  <a:gd name="T4" fmla="*/ 218 w 294"/>
                  <a:gd name="T5" fmla="*/ 62 h 120"/>
                  <a:gd name="T6" fmla="*/ 192 w 294"/>
                  <a:gd name="T7" fmla="*/ 72 h 120"/>
                  <a:gd name="T8" fmla="*/ 166 w 294"/>
                  <a:gd name="T9" fmla="*/ 78 h 120"/>
                  <a:gd name="T10" fmla="*/ 154 w 294"/>
                  <a:gd name="T11" fmla="*/ 82 h 120"/>
                  <a:gd name="T12" fmla="*/ 140 w 294"/>
                  <a:gd name="T13" fmla="*/ 84 h 120"/>
                  <a:gd name="T14" fmla="*/ 114 w 294"/>
                  <a:gd name="T15" fmla="*/ 86 h 120"/>
                  <a:gd name="T16" fmla="*/ 86 w 294"/>
                  <a:gd name="T17" fmla="*/ 86 h 120"/>
                  <a:gd name="T18" fmla="*/ 60 w 294"/>
                  <a:gd name="T19" fmla="*/ 84 h 120"/>
                  <a:gd name="T20" fmla="*/ 44 w 294"/>
                  <a:gd name="T21" fmla="*/ 80 h 120"/>
                  <a:gd name="T22" fmla="*/ 30 w 294"/>
                  <a:gd name="T23" fmla="*/ 76 h 120"/>
                  <a:gd name="T24" fmla="*/ 12 w 294"/>
                  <a:gd name="T25" fmla="*/ 66 h 120"/>
                  <a:gd name="T26" fmla="*/ 0 w 294"/>
                  <a:gd name="T27" fmla="*/ 54 h 120"/>
                  <a:gd name="T28" fmla="*/ 6 w 294"/>
                  <a:gd name="T29" fmla="*/ 88 h 120"/>
                  <a:gd name="T30" fmla="*/ 12 w 294"/>
                  <a:gd name="T31" fmla="*/ 94 h 120"/>
                  <a:gd name="T32" fmla="*/ 28 w 294"/>
                  <a:gd name="T33" fmla="*/ 106 h 120"/>
                  <a:gd name="T34" fmla="*/ 38 w 294"/>
                  <a:gd name="T35" fmla="*/ 110 h 120"/>
                  <a:gd name="T36" fmla="*/ 66 w 294"/>
                  <a:gd name="T37" fmla="*/ 118 h 120"/>
                  <a:gd name="T38" fmla="*/ 94 w 294"/>
                  <a:gd name="T39" fmla="*/ 120 h 120"/>
                  <a:gd name="T40" fmla="*/ 120 w 294"/>
                  <a:gd name="T41" fmla="*/ 120 h 120"/>
                  <a:gd name="T42" fmla="*/ 148 w 294"/>
                  <a:gd name="T43" fmla="*/ 118 h 120"/>
                  <a:gd name="T44" fmla="*/ 160 w 294"/>
                  <a:gd name="T45" fmla="*/ 116 h 120"/>
                  <a:gd name="T46" fmla="*/ 174 w 294"/>
                  <a:gd name="T47" fmla="*/ 114 h 120"/>
                  <a:gd name="T48" fmla="*/ 200 w 294"/>
                  <a:gd name="T49" fmla="*/ 106 h 120"/>
                  <a:gd name="T50" fmla="*/ 224 w 294"/>
                  <a:gd name="T51" fmla="*/ 96 h 120"/>
                  <a:gd name="T52" fmla="*/ 250 w 294"/>
                  <a:gd name="T53" fmla="*/ 84 h 120"/>
                  <a:gd name="T54" fmla="*/ 262 w 294"/>
                  <a:gd name="T55" fmla="*/ 76 h 120"/>
                  <a:gd name="T56" fmla="*/ 274 w 294"/>
                  <a:gd name="T57" fmla="*/ 66 h 120"/>
                  <a:gd name="T58" fmla="*/ 286 w 294"/>
                  <a:gd name="T59" fmla="*/ 50 h 120"/>
                  <a:gd name="T60" fmla="*/ 294 w 294"/>
                  <a:gd name="T61" fmla="*/ 34 h 120"/>
                  <a:gd name="T62" fmla="*/ 288 w 294"/>
                  <a:gd name="T63" fmla="*/ 0 h 120"/>
                  <a:gd name="T64" fmla="*/ 286 w 294"/>
                  <a:gd name="T65" fmla="*/ 8 h 120"/>
                  <a:gd name="T66" fmla="*/ 274 w 294"/>
                  <a:gd name="T67" fmla="*/ 24 h 120"/>
                  <a:gd name="T68" fmla="*/ 266 w 294"/>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0">
                    <a:moveTo>
                      <a:pt x="266" y="32"/>
                    </a:moveTo>
                    <a:lnTo>
                      <a:pt x="266" y="32"/>
                    </a:lnTo>
                    <a:lnTo>
                      <a:pt x="256" y="42"/>
                    </a:lnTo>
                    <a:lnTo>
                      <a:pt x="242" y="50"/>
                    </a:lnTo>
                    <a:lnTo>
                      <a:pt x="242" y="50"/>
                    </a:lnTo>
                    <a:lnTo>
                      <a:pt x="218" y="62"/>
                    </a:lnTo>
                    <a:lnTo>
                      <a:pt x="218" y="62"/>
                    </a:lnTo>
                    <a:lnTo>
                      <a:pt x="192" y="72"/>
                    </a:lnTo>
                    <a:lnTo>
                      <a:pt x="192" y="72"/>
                    </a:lnTo>
                    <a:lnTo>
                      <a:pt x="166" y="78"/>
                    </a:lnTo>
                    <a:lnTo>
                      <a:pt x="166" y="78"/>
                    </a:lnTo>
                    <a:lnTo>
                      <a:pt x="154" y="82"/>
                    </a:lnTo>
                    <a:lnTo>
                      <a:pt x="154" y="82"/>
                    </a:lnTo>
                    <a:lnTo>
                      <a:pt x="140" y="84"/>
                    </a:lnTo>
                    <a:lnTo>
                      <a:pt x="140" y="84"/>
                    </a:lnTo>
                    <a:lnTo>
                      <a:pt x="114" y="86"/>
                    </a:lnTo>
                    <a:lnTo>
                      <a:pt x="114" y="86"/>
                    </a:lnTo>
                    <a:lnTo>
                      <a:pt x="86" y="86"/>
                    </a:lnTo>
                    <a:lnTo>
                      <a:pt x="86" y="86"/>
                    </a:lnTo>
                    <a:lnTo>
                      <a:pt x="60" y="84"/>
                    </a:lnTo>
                    <a:lnTo>
                      <a:pt x="60" y="84"/>
                    </a:lnTo>
                    <a:lnTo>
                      <a:pt x="44" y="80"/>
                    </a:lnTo>
                    <a:lnTo>
                      <a:pt x="30" y="76"/>
                    </a:lnTo>
                    <a:lnTo>
                      <a:pt x="30" y="76"/>
                    </a:lnTo>
                    <a:lnTo>
                      <a:pt x="20" y="72"/>
                    </a:lnTo>
                    <a:lnTo>
                      <a:pt x="12" y="66"/>
                    </a:lnTo>
                    <a:lnTo>
                      <a:pt x="6" y="60"/>
                    </a:lnTo>
                    <a:lnTo>
                      <a:pt x="0" y="54"/>
                    </a:lnTo>
                    <a:lnTo>
                      <a:pt x="0" y="54"/>
                    </a:lnTo>
                    <a:lnTo>
                      <a:pt x="6" y="88"/>
                    </a:lnTo>
                    <a:lnTo>
                      <a:pt x="6" y="88"/>
                    </a:lnTo>
                    <a:lnTo>
                      <a:pt x="12" y="94"/>
                    </a:lnTo>
                    <a:lnTo>
                      <a:pt x="18" y="100"/>
                    </a:lnTo>
                    <a:lnTo>
                      <a:pt x="28" y="106"/>
                    </a:lnTo>
                    <a:lnTo>
                      <a:pt x="38" y="110"/>
                    </a:lnTo>
                    <a:lnTo>
                      <a:pt x="38" y="110"/>
                    </a:lnTo>
                    <a:lnTo>
                      <a:pt x="50" y="114"/>
                    </a:lnTo>
                    <a:lnTo>
                      <a:pt x="66" y="118"/>
                    </a:lnTo>
                    <a:lnTo>
                      <a:pt x="66" y="118"/>
                    </a:lnTo>
                    <a:lnTo>
                      <a:pt x="94" y="120"/>
                    </a:lnTo>
                    <a:lnTo>
                      <a:pt x="94" y="120"/>
                    </a:lnTo>
                    <a:lnTo>
                      <a:pt x="120" y="120"/>
                    </a:lnTo>
                    <a:lnTo>
                      <a:pt x="120" y="120"/>
                    </a:lnTo>
                    <a:lnTo>
                      <a:pt x="148" y="118"/>
                    </a:lnTo>
                    <a:lnTo>
                      <a:pt x="148" y="118"/>
                    </a:lnTo>
                    <a:lnTo>
                      <a:pt x="160" y="116"/>
                    </a:lnTo>
                    <a:lnTo>
                      <a:pt x="160" y="116"/>
                    </a:lnTo>
                    <a:lnTo>
                      <a:pt x="174" y="114"/>
                    </a:lnTo>
                    <a:lnTo>
                      <a:pt x="174" y="114"/>
                    </a:lnTo>
                    <a:lnTo>
                      <a:pt x="200" y="106"/>
                    </a:lnTo>
                    <a:lnTo>
                      <a:pt x="200" y="106"/>
                    </a:lnTo>
                    <a:lnTo>
                      <a:pt x="224" y="96"/>
                    </a:lnTo>
                    <a:lnTo>
                      <a:pt x="224" y="96"/>
                    </a:lnTo>
                    <a:lnTo>
                      <a:pt x="250" y="84"/>
                    </a:lnTo>
                    <a:lnTo>
                      <a:pt x="250" y="84"/>
                    </a:lnTo>
                    <a:lnTo>
                      <a:pt x="262" y="76"/>
                    </a:lnTo>
                    <a:lnTo>
                      <a:pt x="274" y="66"/>
                    </a:lnTo>
                    <a:lnTo>
                      <a:pt x="274" y="66"/>
                    </a:lnTo>
                    <a:lnTo>
                      <a:pt x="280" y="58"/>
                    </a:lnTo>
                    <a:lnTo>
                      <a:pt x="286" y="50"/>
                    </a:lnTo>
                    <a:lnTo>
                      <a:pt x="292" y="42"/>
                    </a:lnTo>
                    <a:lnTo>
                      <a:pt x="294" y="34"/>
                    </a:lnTo>
                    <a:lnTo>
                      <a:pt x="294" y="34"/>
                    </a:lnTo>
                    <a:lnTo>
                      <a:pt x="288" y="0"/>
                    </a:lnTo>
                    <a:lnTo>
                      <a:pt x="288" y="0"/>
                    </a:lnTo>
                    <a:lnTo>
                      <a:pt x="286" y="8"/>
                    </a:lnTo>
                    <a:lnTo>
                      <a:pt x="280"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0" name="îs1ïḓé">
                <a:extLst>
                  <a:ext uri="{FF2B5EF4-FFF2-40B4-BE49-F238E27FC236}">
                    <a16:creationId xmlns:a16="http://schemas.microsoft.com/office/drawing/2014/main" id="{7D4E0FD8-C161-49C5-B511-0212F94F4287}"/>
                  </a:ext>
                </a:extLst>
              </p:cNvPr>
              <p:cNvSpPr/>
              <p:nvPr/>
            </p:nvSpPr>
            <p:spPr bwMode="auto">
              <a:xfrm>
                <a:off x="7880350" y="4483100"/>
                <a:ext cx="184150" cy="114300"/>
              </a:xfrm>
              <a:custGeom>
                <a:avLst/>
                <a:gdLst>
                  <a:gd name="T0" fmla="*/ 110 w 116"/>
                  <a:gd name="T1" fmla="*/ 66 h 72"/>
                  <a:gd name="T2" fmla="*/ 98 w 116"/>
                  <a:gd name="T3" fmla="*/ 60 h 72"/>
                  <a:gd name="T4" fmla="*/ 82 w 116"/>
                  <a:gd name="T5" fmla="*/ 70 h 72"/>
                  <a:gd name="T6" fmla="*/ 72 w 116"/>
                  <a:gd name="T7" fmla="*/ 72 h 72"/>
                  <a:gd name="T8" fmla="*/ 62 w 116"/>
                  <a:gd name="T9" fmla="*/ 72 h 72"/>
                  <a:gd name="T10" fmla="*/ 44 w 116"/>
                  <a:gd name="T11" fmla="*/ 68 h 72"/>
                  <a:gd name="T12" fmla="*/ 54 w 116"/>
                  <a:gd name="T13" fmla="*/ 56 h 72"/>
                  <a:gd name="T14" fmla="*/ 64 w 116"/>
                  <a:gd name="T15" fmla="*/ 60 h 72"/>
                  <a:gd name="T16" fmla="*/ 72 w 116"/>
                  <a:gd name="T17" fmla="*/ 60 h 72"/>
                  <a:gd name="T18" fmla="*/ 90 w 116"/>
                  <a:gd name="T19" fmla="*/ 54 h 72"/>
                  <a:gd name="T20" fmla="*/ 74 w 116"/>
                  <a:gd name="T21" fmla="*/ 44 h 72"/>
                  <a:gd name="T22" fmla="*/ 58 w 116"/>
                  <a:gd name="T23" fmla="*/ 36 h 72"/>
                  <a:gd name="T24" fmla="*/ 38 w 116"/>
                  <a:gd name="T25" fmla="*/ 44 h 72"/>
                  <a:gd name="T26" fmla="*/ 30 w 116"/>
                  <a:gd name="T27" fmla="*/ 46 h 72"/>
                  <a:gd name="T28" fmla="*/ 20 w 116"/>
                  <a:gd name="T29" fmla="*/ 46 h 72"/>
                  <a:gd name="T30" fmla="*/ 8 w 116"/>
                  <a:gd name="T31" fmla="*/ 42 h 72"/>
                  <a:gd name="T32" fmla="*/ 2 w 116"/>
                  <a:gd name="T33" fmla="*/ 38 h 72"/>
                  <a:gd name="T34" fmla="*/ 0 w 116"/>
                  <a:gd name="T35" fmla="*/ 30 h 72"/>
                  <a:gd name="T36" fmla="*/ 2 w 116"/>
                  <a:gd name="T37" fmla="*/ 26 h 72"/>
                  <a:gd name="T38" fmla="*/ 16 w 116"/>
                  <a:gd name="T39" fmla="*/ 12 h 72"/>
                  <a:gd name="T40" fmla="*/ 12 w 116"/>
                  <a:gd name="T41" fmla="*/ 8 h 72"/>
                  <a:gd name="T42" fmla="*/ 20 w 116"/>
                  <a:gd name="T43" fmla="*/ 4 h 72"/>
                  <a:gd name="T44" fmla="*/ 24 w 116"/>
                  <a:gd name="T45" fmla="*/ 8 h 72"/>
                  <a:gd name="T46" fmla="*/ 34 w 116"/>
                  <a:gd name="T47" fmla="*/ 2 h 72"/>
                  <a:gd name="T48" fmla="*/ 44 w 116"/>
                  <a:gd name="T49" fmla="*/ 0 h 72"/>
                  <a:gd name="T50" fmla="*/ 64 w 116"/>
                  <a:gd name="T51" fmla="*/ 2 h 72"/>
                  <a:gd name="T52" fmla="*/ 56 w 116"/>
                  <a:gd name="T53" fmla="*/ 10 h 72"/>
                  <a:gd name="T54" fmla="*/ 50 w 116"/>
                  <a:gd name="T55" fmla="*/ 8 h 72"/>
                  <a:gd name="T56" fmla="*/ 44 w 116"/>
                  <a:gd name="T57" fmla="*/ 8 h 72"/>
                  <a:gd name="T58" fmla="*/ 30 w 116"/>
                  <a:gd name="T59" fmla="*/ 12 h 72"/>
                  <a:gd name="T60" fmla="*/ 44 w 116"/>
                  <a:gd name="T61" fmla="*/ 18 h 72"/>
                  <a:gd name="T62" fmla="*/ 56 w 116"/>
                  <a:gd name="T63" fmla="*/ 26 h 72"/>
                  <a:gd name="T64" fmla="*/ 70 w 116"/>
                  <a:gd name="T65" fmla="*/ 20 h 72"/>
                  <a:gd name="T66" fmla="*/ 84 w 116"/>
                  <a:gd name="T67" fmla="*/ 18 h 72"/>
                  <a:gd name="T68" fmla="*/ 94 w 116"/>
                  <a:gd name="T69" fmla="*/ 18 h 72"/>
                  <a:gd name="T70" fmla="*/ 104 w 116"/>
                  <a:gd name="T71" fmla="*/ 22 h 72"/>
                  <a:gd name="T72" fmla="*/ 114 w 116"/>
                  <a:gd name="T73" fmla="*/ 30 h 72"/>
                  <a:gd name="T74" fmla="*/ 114 w 116"/>
                  <a:gd name="T75" fmla="*/ 36 h 72"/>
                  <a:gd name="T76" fmla="*/ 112 w 116"/>
                  <a:gd name="T77" fmla="*/ 44 h 72"/>
                  <a:gd name="T78" fmla="*/ 106 w 116"/>
                  <a:gd name="T79" fmla="*/ 54 h 72"/>
                  <a:gd name="T80" fmla="*/ 116 w 116"/>
                  <a:gd name="T81" fmla="*/ 60 h 72"/>
                  <a:gd name="T82" fmla="*/ 110 w 116"/>
                  <a:gd name="T83" fmla="*/ 66 h 72"/>
                  <a:gd name="T84" fmla="*/ 24 w 116"/>
                  <a:gd name="T85" fmla="*/ 16 h 72"/>
                  <a:gd name="T86" fmla="*/ 18 w 116"/>
                  <a:gd name="T87" fmla="*/ 20 h 72"/>
                  <a:gd name="T88" fmla="*/ 16 w 116"/>
                  <a:gd name="T89" fmla="*/ 24 h 72"/>
                  <a:gd name="T90" fmla="*/ 20 w 116"/>
                  <a:gd name="T91" fmla="*/ 32 h 72"/>
                  <a:gd name="T92" fmla="*/ 26 w 116"/>
                  <a:gd name="T93" fmla="*/ 34 h 72"/>
                  <a:gd name="T94" fmla="*/ 32 w 116"/>
                  <a:gd name="T95" fmla="*/ 36 h 72"/>
                  <a:gd name="T96" fmla="*/ 48 w 116"/>
                  <a:gd name="T97" fmla="*/ 30 h 72"/>
                  <a:gd name="T98" fmla="*/ 36 w 116"/>
                  <a:gd name="T99" fmla="*/ 22 h 72"/>
                  <a:gd name="T100" fmla="*/ 24 w 116"/>
                  <a:gd name="T101" fmla="*/ 16 h 72"/>
                  <a:gd name="T102" fmla="*/ 96 w 116"/>
                  <a:gd name="T103" fmla="*/ 50 h 72"/>
                  <a:gd name="T104" fmla="*/ 96 w 116"/>
                  <a:gd name="T105" fmla="*/ 50 h 72"/>
                  <a:gd name="T106" fmla="*/ 102 w 116"/>
                  <a:gd name="T107" fmla="*/ 38 h 72"/>
                  <a:gd name="T108" fmla="*/ 100 w 116"/>
                  <a:gd name="T109" fmla="*/ 32 h 72"/>
                  <a:gd name="T110" fmla="*/ 94 w 116"/>
                  <a:gd name="T111" fmla="*/ 30 h 72"/>
                  <a:gd name="T112" fmla="*/ 84 w 116"/>
                  <a:gd name="T113" fmla="*/ 26 h 72"/>
                  <a:gd name="T114" fmla="*/ 76 w 116"/>
                  <a:gd name="T115" fmla="*/ 28 h 72"/>
                  <a:gd name="T116" fmla="*/ 66 w 116"/>
                  <a:gd name="T117" fmla="*/ 32 h 72"/>
                  <a:gd name="T118" fmla="*/ 82 w 116"/>
                  <a:gd name="T119" fmla="*/ 40 h 72"/>
                  <a:gd name="T120" fmla="*/ 96 w 116"/>
                  <a:gd name="T121"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60"/>
                    </a:lnTo>
                    <a:lnTo>
                      <a:pt x="98" y="60"/>
                    </a:lnTo>
                    <a:lnTo>
                      <a:pt x="90" y="66"/>
                    </a:lnTo>
                    <a:lnTo>
                      <a:pt x="82" y="70"/>
                    </a:lnTo>
                    <a:lnTo>
                      <a:pt x="82" y="70"/>
                    </a:lnTo>
                    <a:lnTo>
                      <a:pt x="72" y="72"/>
                    </a:lnTo>
                    <a:lnTo>
                      <a:pt x="62" y="72"/>
                    </a:lnTo>
                    <a:lnTo>
                      <a:pt x="62" y="72"/>
                    </a:lnTo>
                    <a:lnTo>
                      <a:pt x="52" y="72"/>
                    </a:lnTo>
                    <a:lnTo>
                      <a:pt x="44" y="68"/>
                    </a:lnTo>
                    <a:lnTo>
                      <a:pt x="44" y="68"/>
                    </a:lnTo>
                    <a:lnTo>
                      <a:pt x="54" y="56"/>
                    </a:lnTo>
                    <a:lnTo>
                      <a:pt x="54" y="56"/>
                    </a:lnTo>
                    <a:lnTo>
                      <a:pt x="64" y="60"/>
                    </a:lnTo>
                    <a:lnTo>
                      <a:pt x="72" y="60"/>
                    </a:lnTo>
                    <a:lnTo>
                      <a:pt x="72" y="60"/>
                    </a:lnTo>
                    <a:lnTo>
                      <a:pt x="82" y="58"/>
                    </a:lnTo>
                    <a:lnTo>
                      <a:pt x="90" y="54"/>
                    </a:lnTo>
                    <a:lnTo>
                      <a:pt x="90" y="54"/>
                    </a:lnTo>
                    <a:lnTo>
                      <a:pt x="74" y="44"/>
                    </a:lnTo>
                    <a:lnTo>
                      <a:pt x="74" y="44"/>
                    </a:lnTo>
                    <a:lnTo>
                      <a:pt x="58" y="36"/>
                    </a:lnTo>
                    <a:lnTo>
                      <a:pt x="58" y="36"/>
                    </a:lnTo>
                    <a:lnTo>
                      <a:pt x="38" y="44"/>
                    </a:lnTo>
                    <a:lnTo>
                      <a:pt x="38" y="44"/>
                    </a:lnTo>
                    <a:lnTo>
                      <a:pt x="30" y="46"/>
                    </a:lnTo>
                    <a:lnTo>
                      <a:pt x="20" y="46"/>
                    </a:lnTo>
                    <a:lnTo>
                      <a:pt x="20" y="46"/>
                    </a:lnTo>
                    <a:lnTo>
                      <a:pt x="14" y="44"/>
                    </a:lnTo>
                    <a:lnTo>
                      <a:pt x="8" y="42"/>
                    </a:lnTo>
                    <a:lnTo>
                      <a:pt x="8" y="42"/>
                    </a:lnTo>
                    <a:lnTo>
                      <a:pt x="2" y="38"/>
                    </a:lnTo>
                    <a:lnTo>
                      <a:pt x="0" y="34"/>
                    </a:lnTo>
                    <a:lnTo>
                      <a:pt x="0" y="30"/>
                    </a:lnTo>
                    <a:lnTo>
                      <a:pt x="2" y="26"/>
                    </a:lnTo>
                    <a:lnTo>
                      <a:pt x="2" y="26"/>
                    </a:lnTo>
                    <a:lnTo>
                      <a:pt x="6" y="18"/>
                    </a:lnTo>
                    <a:lnTo>
                      <a:pt x="16" y="12"/>
                    </a:lnTo>
                    <a:lnTo>
                      <a:pt x="16" y="12"/>
                    </a:lnTo>
                    <a:lnTo>
                      <a:pt x="12" y="8"/>
                    </a:lnTo>
                    <a:lnTo>
                      <a:pt x="12" y="8"/>
                    </a:lnTo>
                    <a:lnTo>
                      <a:pt x="20" y="4"/>
                    </a:lnTo>
                    <a:lnTo>
                      <a:pt x="20" y="4"/>
                    </a:lnTo>
                    <a:lnTo>
                      <a:pt x="24" y="8"/>
                    </a:lnTo>
                    <a:lnTo>
                      <a:pt x="24" y="8"/>
                    </a:lnTo>
                    <a:lnTo>
                      <a:pt x="34" y="2"/>
                    </a:lnTo>
                    <a:lnTo>
                      <a:pt x="44" y="0"/>
                    </a:lnTo>
                    <a:lnTo>
                      <a:pt x="44" y="0"/>
                    </a:lnTo>
                    <a:lnTo>
                      <a:pt x="54" y="0"/>
                    </a:lnTo>
                    <a:lnTo>
                      <a:pt x="64" y="2"/>
                    </a:lnTo>
                    <a:lnTo>
                      <a:pt x="64" y="2"/>
                    </a:lnTo>
                    <a:lnTo>
                      <a:pt x="56" y="10"/>
                    </a:lnTo>
                    <a:lnTo>
                      <a:pt x="56" y="10"/>
                    </a:lnTo>
                    <a:lnTo>
                      <a:pt x="50" y="8"/>
                    </a:lnTo>
                    <a:lnTo>
                      <a:pt x="44" y="8"/>
                    </a:lnTo>
                    <a:lnTo>
                      <a:pt x="44" y="8"/>
                    </a:lnTo>
                    <a:lnTo>
                      <a:pt x="30" y="12"/>
                    </a:lnTo>
                    <a:lnTo>
                      <a:pt x="30" y="12"/>
                    </a:lnTo>
                    <a:lnTo>
                      <a:pt x="44" y="18"/>
                    </a:lnTo>
                    <a:lnTo>
                      <a:pt x="44" y="18"/>
                    </a:lnTo>
                    <a:lnTo>
                      <a:pt x="56" y="26"/>
                    </a:lnTo>
                    <a:lnTo>
                      <a:pt x="56" y="26"/>
                    </a:lnTo>
                    <a:lnTo>
                      <a:pt x="70" y="20"/>
                    </a:lnTo>
                    <a:lnTo>
                      <a:pt x="70" y="20"/>
                    </a:lnTo>
                    <a:lnTo>
                      <a:pt x="84" y="18"/>
                    </a:lnTo>
                    <a:lnTo>
                      <a:pt x="84" y="18"/>
                    </a:lnTo>
                    <a:lnTo>
                      <a:pt x="94" y="18"/>
                    </a:lnTo>
                    <a:lnTo>
                      <a:pt x="94" y="18"/>
                    </a:lnTo>
                    <a:lnTo>
                      <a:pt x="104" y="22"/>
                    </a:lnTo>
                    <a:lnTo>
                      <a:pt x="104" y="22"/>
                    </a:lnTo>
                    <a:lnTo>
                      <a:pt x="112" y="28"/>
                    </a:lnTo>
                    <a:lnTo>
                      <a:pt x="114" y="30"/>
                    </a:lnTo>
                    <a:lnTo>
                      <a:pt x="114" y="36"/>
                    </a:lnTo>
                    <a:lnTo>
                      <a:pt x="114" y="36"/>
                    </a:lnTo>
                    <a:lnTo>
                      <a:pt x="114" y="40"/>
                    </a:lnTo>
                    <a:lnTo>
                      <a:pt x="112" y="44"/>
                    </a:lnTo>
                    <a:lnTo>
                      <a:pt x="106" y="54"/>
                    </a:lnTo>
                    <a:lnTo>
                      <a:pt x="106" y="54"/>
                    </a:lnTo>
                    <a:lnTo>
                      <a:pt x="116" y="60"/>
                    </a:lnTo>
                    <a:lnTo>
                      <a:pt x="116" y="60"/>
                    </a:lnTo>
                    <a:lnTo>
                      <a:pt x="110" y="66"/>
                    </a:lnTo>
                    <a:lnTo>
                      <a:pt x="110" y="66"/>
                    </a:lnTo>
                    <a:close/>
                    <a:moveTo>
                      <a:pt x="24" y="16"/>
                    </a:moveTo>
                    <a:lnTo>
                      <a:pt x="24" y="16"/>
                    </a:lnTo>
                    <a:lnTo>
                      <a:pt x="24" y="16"/>
                    </a:lnTo>
                    <a:lnTo>
                      <a:pt x="18" y="20"/>
                    </a:lnTo>
                    <a:lnTo>
                      <a:pt x="16" y="24"/>
                    </a:lnTo>
                    <a:lnTo>
                      <a:pt x="16" y="24"/>
                    </a:lnTo>
                    <a:lnTo>
                      <a:pt x="16" y="30"/>
                    </a:lnTo>
                    <a:lnTo>
                      <a:pt x="20" y="32"/>
                    </a:lnTo>
                    <a:lnTo>
                      <a:pt x="20" y="32"/>
                    </a:lnTo>
                    <a:lnTo>
                      <a:pt x="26" y="34"/>
                    </a:lnTo>
                    <a:lnTo>
                      <a:pt x="32" y="36"/>
                    </a:lnTo>
                    <a:lnTo>
                      <a:pt x="32" y="36"/>
                    </a:lnTo>
                    <a:lnTo>
                      <a:pt x="40" y="34"/>
                    </a:lnTo>
                    <a:lnTo>
                      <a:pt x="48" y="30"/>
                    </a:lnTo>
                    <a:lnTo>
                      <a:pt x="48" y="30"/>
                    </a:lnTo>
                    <a:lnTo>
                      <a:pt x="36" y="22"/>
                    </a:lnTo>
                    <a:lnTo>
                      <a:pt x="36" y="22"/>
                    </a:lnTo>
                    <a:lnTo>
                      <a:pt x="24" y="16"/>
                    </a:lnTo>
                    <a:lnTo>
                      <a:pt x="24" y="16"/>
                    </a:lnTo>
                    <a:close/>
                    <a:moveTo>
                      <a:pt x="96" y="50"/>
                    </a:moveTo>
                    <a:lnTo>
                      <a:pt x="96" y="50"/>
                    </a:lnTo>
                    <a:lnTo>
                      <a:pt x="96" y="50"/>
                    </a:lnTo>
                    <a:lnTo>
                      <a:pt x="100" y="44"/>
                    </a:lnTo>
                    <a:lnTo>
                      <a:pt x="102" y="38"/>
                    </a:lnTo>
                    <a:lnTo>
                      <a:pt x="102" y="38"/>
                    </a:lnTo>
                    <a:lnTo>
                      <a:pt x="100" y="32"/>
                    </a:lnTo>
                    <a:lnTo>
                      <a:pt x="94" y="30"/>
                    </a:lnTo>
                    <a:lnTo>
                      <a:pt x="94" y="30"/>
                    </a:lnTo>
                    <a:lnTo>
                      <a:pt x="90" y="26"/>
                    </a:lnTo>
                    <a:lnTo>
                      <a:pt x="84" y="26"/>
                    </a:lnTo>
                    <a:lnTo>
                      <a:pt x="84" y="26"/>
                    </a:lnTo>
                    <a:lnTo>
                      <a:pt x="76" y="28"/>
                    </a:lnTo>
                    <a:lnTo>
                      <a:pt x="66" y="32"/>
                    </a:lnTo>
                    <a:lnTo>
                      <a:pt x="66" y="32"/>
                    </a:lnTo>
                    <a:lnTo>
                      <a:pt x="82" y="40"/>
                    </a:lnTo>
                    <a:lnTo>
                      <a:pt x="82" y="40"/>
                    </a:lnTo>
                    <a:lnTo>
                      <a:pt x="96" y="50"/>
                    </a:lnTo>
                    <a:lnTo>
                      <a:pt x="96" y="50"/>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1" name="îśḷiḑè">
                <a:extLst>
                  <a:ext uri="{FF2B5EF4-FFF2-40B4-BE49-F238E27FC236}">
                    <a16:creationId xmlns:a16="http://schemas.microsoft.com/office/drawing/2014/main" id="{5DD2E38F-B97D-460B-A9C3-D529A7118500}"/>
                  </a:ext>
                </a:extLst>
              </p:cNvPr>
              <p:cNvSpPr/>
              <p:nvPr/>
            </p:nvSpPr>
            <p:spPr bwMode="auto">
              <a:xfrm>
                <a:off x="7791450" y="4346575"/>
                <a:ext cx="457200" cy="225425"/>
              </a:xfrm>
              <a:custGeom>
                <a:avLst/>
                <a:gdLst>
                  <a:gd name="T0" fmla="*/ 132 w 288"/>
                  <a:gd name="T1" fmla="*/ 6 h 142"/>
                  <a:gd name="T2" fmla="*/ 132 w 288"/>
                  <a:gd name="T3" fmla="*/ 6 h 142"/>
                  <a:gd name="T4" fmla="*/ 102 w 288"/>
                  <a:gd name="T5" fmla="*/ 12 h 142"/>
                  <a:gd name="T6" fmla="*/ 76 w 288"/>
                  <a:gd name="T7" fmla="*/ 22 h 142"/>
                  <a:gd name="T8" fmla="*/ 52 w 288"/>
                  <a:gd name="T9" fmla="*/ 32 h 142"/>
                  <a:gd name="T10" fmla="*/ 32 w 288"/>
                  <a:gd name="T11" fmla="*/ 44 h 142"/>
                  <a:gd name="T12" fmla="*/ 18 w 288"/>
                  <a:gd name="T13" fmla="*/ 58 h 142"/>
                  <a:gd name="T14" fmla="*/ 6 w 288"/>
                  <a:gd name="T15" fmla="*/ 70 h 142"/>
                  <a:gd name="T16" fmla="*/ 2 w 288"/>
                  <a:gd name="T17" fmla="*/ 78 h 142"/>
                  <a:gd name="T18" fmla="*/ 0 w 288"/>
                  <a:gd name="T19" fmla="*/ 84 h 142"/>
                  <a:gd name="T20" fmla="*/ 0 w 288"/>
                  <a:gd name="T21" fmla="*/ 92 h 142"/>
                  <a:gd name="T22" fmla="*/ 0 w 288"/>
                  <a:gd name="T23" fmla="*/ 98 h 142"/>
                  <a:gd name="T24" fmla="*/ 0 w 288"/>
                  <a:gd name="T25" fmla="*/ 98 h 142"/>
                  <a:gd name="T26" fmla="*/ 2 w 288"/>
                  <a:gd name="T27" fmla="*/ 104 h 142"/>
                  <a:gd name="T28" fmla="*/ 4 w 288"/>
                  <a:gd name="T29" fmla="*/ 112 h 142"/>
                  <a:gd name="T30" fmla="*/ 10 w 288"/>
                  <a:gd name="T31" fmla="*/ 116 h 142"/>
                  <a:gd name="T32" fmla="*/ 16 w 288"/>
                  <a:gd name="T33" fmla="*/ 122 h 142"/>
                  <a:gd name="T34" fmla="*/ 30 w 288"/>
                  <a:gd name="T35" fmla="*/ 130 h 142"/>
                  <a:gd name="T36" fmla="*/ 50 w 288"/>
                  <a:gd name="T37" fmla="*/ 136 h 142"/>
                  <a:gd name="T38" fmla="*/ 74 w 288"/>
                  <a:gd name="T39" fmla="*/ 140 h 142"/>
                  <a:gd name="T40" fmla="*/ 98 w 288"/>
                  <a:gd name="T41" fmla="*/ 142 h 142"/>
                  <a:gd name="T42" fmla="*/ 126 w 288"/>
                  <a:gd name="T43" fmla="*/ 142 h 142"/>
                  <a:gd name="T44" fmla="*/ 156 w 288"/>
                  <a:gd name="T45" fmla="*/ 138 h 142"/>
                  <a:gd name="T46" fmla="*/ 156 w 288"/>
                  <a:gd name="T47" fmla="*/ 138 h 142"/>
                  <a:gd name="T48" fmla="*/ 184 w 288"/>
                  <a:gd name="T49" fmla="*/ 130 h 142"/>
                  <a:gd name="T50" fmla="*/ 210 w 288"/>
                  <a:gd name="T51" fmla="*/ 122 h 142"/>
                  <a:gd name="T52" fmla="*/ 234 w 288"/>
                  <a:gd name="T53" fmla="*/ 110 h 142"/>
                  <a:gd name="T54" fmla="*/ 254 w 288"/>
                  <a:gd name="T55" fmla="*/ 98 h 142"/>
                  <a:gd name="T56" fmla="*/ 270 w 288"/>
                  <a:gd name="T57" fmla="*/ 86 h 142"/>
                  <a:gd name="T58" fmla="*/ 280 w 288"/>
                  <a:gd name="T59" fmla="*/ 72 h 142"/>
                  <a:gd name="T60" fmla="*/ 284 w 288"/>
                  <a:gd name="T61" fmla="*/ 66 h 142"/>
                  <a:gd name="T62" fmla="*/ 286 w 288"/>
                  <a:gd name="T63" fmla="*/ 58 h 142"/>
                  <a:gd name="T64" fmla="*/ 288 w 288"/>
                  <a:gd name="T65" fmla="*/ 52 h 142"/>
                  <a:gd name="T66" fmla="*/ 288 w 288"/>
                  <a:gd name="T67" fmla="*/ 44 h 142"/>
                  <a:gd name="T68" fmla="*/ 288 w 288"/>
                  <a:gd name="T69" fmla="*/ 44 h 142"/>
                  <a:gd name="T70" fmla="*/ 286 w 288"/>
                  <a:gd name="T71" fmla="*/ 38 h 142"/>
                  <a:gd name="T72" fmla="*/ 282 w 288"/>
                  <a:gd name="T73" fmla="*/ 32 h 142"/>
                  <a:gd name="T74" fmla="*/ 278 w 288"/>
                  <a:gd name="T75" fmla="*/ 26 h 142"/>
                  <a:gd name="T76" fmla="*/ 272 w 288"/>
                  <a:gd name="T77" fmla="*/ 22 h 142"/>
                  <a:gd name="T78" fmla="*/ 256 w 288"/>
                  <a:gd name="T79" fmla="*/ 12 h 142"/>
                  <a:gd name="T80" fmla="*/ 236 w 288"/>
                  <a:gd name="T81" fmla="*/ 6 h 142"/>
                  <a:gd name="T82" fmla="*/ 214 w 288"/>
                  <a:gd name="T83" fmla="*/ 2 h 142"/>
                  <a:gd name="T84" fmla="*/ 188 w 288"/>
                  <a:gd name="T85" fmla="*/ 0 h 142"/>
                  <a:gd name="T86" fmla="*/ 160 w 288"/>
                  <a:gd name="T87" fmla="*/ 2 h 142"/>
                  <a:gd name="T88" fmla="*/ 132 w 288"/>
                  <a:gd name="T89" fmla="*/ 6 h 142"/>
                  <a:gd name="T90" fmla="*/ 132 w 288"/>
                  <a:gd name="T91"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2">
                    <a:moveTo>
                      <a:pt x="132" y="6"/>
                    </a:moveTo>
                    <a:lnTo>
                      <a:pt x="132" y="6"/>
                    </a:lnTo>
                    <a:lnTo>
                      <a:pt x="102" y="12"/>
                    </a:lnTo>
                    <a:lnTo>
                      <a:pt x="76" y="22"/>
                    </a:lnTo>
                    <a:lnTo>
                      <a:pt x="52" y="32"/>
                    </a:lnTo>
                    <a:lnTo>
                      <a:pt x="32" y="44"/>
                    </a:lnTo>
                    <a:lnTo>
                      <a:pt x="18" y="58"/>
                    </a:lnTo>
                    <a:lnTo>
                      <a:pt x="6" y="70"/>
                    </a:lnTo>
                    <a:lnTo>
                      <a:pt x="2" y="78"/>
                    </a:lnTo>
                    <a:lnTo>
                      <a:pt x="0" y="84"/>
                    </a:lnTo>
                    <a:lnTo>
                      <a:pt x="0" y="92"/>
                    </a:lnTo>
                    <a:lnTo>
                      <a:pt x="0" y="98"/>
                    </a:lnTo>
                    <a:lnTo>
                      <a:pt x="0" y="98"/>
                    </a:lnTo>
                    <a:lnTo>
                      <a:pt x="2" y="104"/>
                    </a:lnTo>
                    <a:lnTo>
                      <a:pt x="4" y="112"/>
                    </a:lnTo>
                    <a:lnTo>
                      <a:pt x="10" y="116"/>
                    </a:lnTo>
                    <a:lnTo>
                      <a:pt x="16" y="122"/>
                    </a:lnTo>
                    <a:lnTo>
                      <a:pt x="30" y="130"/>
                    </a:lnTo>
                    <a:lnTo>
                      <a:pt x="50" y="136"/>
                    </a:lnTo>
                    <a:lnTo>
                      <a:pt x="74" y="140"/>
                    </a:lnTo>
                    <a:lnTo>
                      <a:pt x="98" y="142"/>
                    </a:lnTo>
                    <a:lnTo>
                      <a:pt x="126" y="142"/>
                    </a:lnTo>
                    <a:lnTo>
                      <a:pt x="156" y="138"/>
                    </a:lnTo>
                    <a:lnTo>
                      <a:pt x="156" y="138"/>
                    </a:lnTo>
                    <a:lnTo>
                      <a:pt x="184" y="130"/>
                    </a:lnTo>
                    <a:lnTo>
                      <a:pt x="210" y="122"/>
                    </a:lnTo>
                    <a:lnTo>
                      <a:pt x="234" y="110"/>
                    </a:lnTo>
                    <a:lnTo>
                      <a:pt x="254" y="98"/>
                    </a:lnTo>
                    <a:lnTo>
                      <a:pt x="270" y="86"/>
                    </a:lnTo>
                    <a:lnTo>
                      <a:pt x="280" y="72"/>
                    </a:lnTo>
                    <a:lnTo>
                      <a:pt x="284" y="66"/>
                    </a:lnTo>
                    <a:lnTo>
                      <a:pt x="286" y="58"/>
                    </a:lnTo>
                    <a:lnTo>
                      <a:pt x="288" y="52"/>
                    </a:lnTo>
                    <a:lnTo>
                      <a:pt x="288" y="44"/>
                    </a:lnTo>
                    <a:lnTo>
                      <a:pt x="288" y="44"/>
                    </a:lnTo>
                    <a:lnTo>
                      <a:pt x="286" y="38"/>
                    </a:lnTo>
                    <a:lnTo>
                      <a:pt x="282" y="32"/>
                    </a:lnTo>
                    <a:lnTo>
                      <a:pt x="278" y="26"/>
                    </a:lnTo>
                    <a:lnTo>
                      <a:pt x="272" y="22"/>
                    </a:lnTo>
                    <a:lnTo>
                      <a:pt x="256" y="12"/>
                    </a:lnTo>
                    <a:lnTo>
                      <a:pt x="236" y="6"/>
                    </a:lnTo>
                    <a:lnTo>
                      <a:pt x="214" y="2"/>
                    </a:lnTo>
                    <a:lnTo>
                      <a:pt x="188" y="0"/>
                    </a:lnTo>
                    <a:lnTo>
                      <a:pt x="160" y="2"/>
                    </a:lnTo>
                    <a:lnTo>
                      <a:pt x="132" y="6"/>
                    </a:lnTo>
                    <a:lnTo>
                      <a:pt x="132" y="6"/>
                    </a:lnTo>
                    <a:close/>
                  </a:path>
                </a:pathLst>
              </a:custGeom>
              <a:solidFill>
                <a:srgbClr val="ED9C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2" name="ïšļîďé">
                <a:extLst>
                  <a:ext uri="{FF2B5EF4-FFF2-40B4-BE49-F238E27FC236}">
                    <a16:creationId xmlns:a16="http://schemas.microsoft.com/office/drawing/2014/main" id="{8BF17EB0-648F-493E-9AC6-F739AE16D1C2}"/>
                  </a:ext>
                </a:extLst>
              </p:cNvPr>
              <p:cNvSpPr/>
              <p:nvPr/>
            </p:nvSpPr>
            <p:spPr bwMode="auto">
              <a:xfrm>
                <a:off x="7820025" y="4365625"/>
                <a:ext cx="396875" cy="168275"/>
              </a:xfrm>
              <a:custGeom>
                <a:avLst/>
                <a:gdLst>
                  <a:gd name="T0" fmla="*/ 116 w 250"/>
                  <a:gd name="T1" fmla="*/ 6 h 106"/>
                  <a:gd name="T2" fmla="*/ 116 w 250"/>
                  <a:gd name="T3" fmla="*/ 6 h 106"/>
                  <a:gd name="T4" fmla="*/ 92 w 250"/>
                  <a:gd name="T5" fmla="*/ 12 h 106"/>
                  <a:gd name="T6" fmla="*/ 68 w 250"/>
                  <a:gd name="T7" fmla="*/ 18 h 106"/>
                  <a:gd name="T8" fmla="*/ 46 w 250"/>
                  <a:gd name="T9" fmla="*/ 28 h 106"/>
                  <a:gd name="T10" fmla="*/ 26 w 250"/>
                  <a:gd name="T11" fmla="*/ 40 h 106"/>
                  <a:gd name="T12" fmla="*/ 26 w 250"/>
                  <a:gd name="T13" fmla="*/ 40 h 106"/>
                  <a:gd name="T14" fmla="*/ 16 w 250"/>
                  <a:gd name="T15" fmla="*/ 48 h 106"/>
                  <a:gd name="T16" fmla="*/ 8 w 250"/>
                  <a:gd name="T17" fmla="*/ 56 h 106"/>
                  <a:gd name="T18" fmla="*/ 0 w 250"/>
                  <a:gd name="T19" fmla="*/ 66 h 106"/>
                  <a:gd name="T20" fmla="*/ 0 w 250"/>
                  <a:gd name="T21" fmla="*/ 72 h 106"/>
                  <a:gd name="T22" fmla="*/ 0 w 250"/>
                  <a:gd name="T23" fmla="*/ 76 h 106"/>
                  <a:gd name="T24" fmla="*/ 0 w 250"/>
                  <a:gd name="T25" fmla="*/ 76 h 106"/>
                  <a:gd name="T26" fmla="*/ 0 w 250"/>
                  <a:gd name="T27" fmla="*/ 82 h 106"/>
                  <a:gd name="T28" fmla="*/ 4 w 250"/>
                  <a:gd name="T29" fmla="*/ 86 h 106"/>
                  <a:gd name="T30" fmla="*/ 14 w 250"/>
                  <a:gd name="T31" fmla="*/ 92 h 106"/>
                  <a:gd name="T32" fmla="*/ 26 w 250"/>
                  <a:gd name="T33" fmla="*/ 98 h 106"/>
                  <a:gd name="T34" fmla="*/ 36 w 250"/>
                  <a:gd name="T35" fmla="*/ 100 h 106"/>
                  <a:gd name="T36" fmla="*/ 36 w 250"/>
                  <a:gd name="T37" fmla="*/ 100 h 106"/>
                  <a:gd name="T38" fmla="*/ 60 w 250"/>
                  <a:gd name="T39" fmla="*/ 104 h 106"/>
                  <a:gd name="T40" fmla="*/ 84 w 250"/>
                  <a:gd name="T41" fmla="*/ 106 h 106"/>
                  <a:gd name="T42" fmla="*/ 110 w 250"/>
                  <a:gd name="T43" fmla="*/ 104 h 106"/>
                  <a:gd name="T44" fmla="*/ 134 w 250"/>
                  <a:gd name="T45" fmla="*/ 100 h 106"/>
                  <a:gd name="T46" fmla="*/ 134 w 250"/>
                  <a:gd name="T47" fmla="*/ 100 h 106"/>
                  <a:gd name="T48" fmla="*/ 158 w 250"/>
                  <a:gd name="T49" fmla="*/ 96 h 106"/>
                  <a:gd name="T50" fmla="*/ 182 w 250"/>
                  <a:gd name="T51" fmla="*/ 88 h 106"/>
                  <a:gd name="T52" fmla="*/ 204 w 250"/>
                  <a:gd name="T53" fmla="*/ 78 h 106"/>
                  <a:gd name="T54" fmla="*/ 224 w 250"/>
                  <a:gd name="T55" fmla="*/ 66 h 106"/>
                  <a:gd name="T56" fmla="*/ 224 w 250"/>
                  <a:gd name="T57" fmla="*/ 66 h 106"/>
                  <a:gd name="T58" fmla="*/ 234 w 250"/>
                  <a:gd name="T59" fmla="*/ 60 h 106"/>
                  <a:gd name="T60" fmla="*/ 242 w 250"/>
                  <a:gd name="T61" fmla="*/ 50 h 106"/>
                  <a:gd name="T62" fmla="*/ 250 w 250"/>
                  <a:gd name="T63" fmla="*/ 40 h 106"/>
                  <a:gd name="T64" fmla="*/ 250 w 250"/>
                  <a:gd name="T65" fmla="*/ 34 h 106"/>
                  <a:gd name="T66" fmla="*/ 250 w 250"/>
                  <a:gd name="T67" fmla="*/ 30 h 106"/>
                  <a:gd name="T68" fmla="*/ 250 w 250"/>
                  <a:gd name="T69" fmla="*/ 30 h 106"/>
                  <a:gd name="T70" fmla="*/ 248 w 250"/>
                  <a:gd name="T71" fmla="*/ 26 h 106"/>
                  <a:gd name="T72" fmla="*/ 246 w 250"/>
                  <a:gd name="T73" fmla="*/ 20 h 106"/>
                  <a:gd name="T74" fmla="*/ 236 w 250"/>
                  <a:gd name="T75" fmla="*/ 14 h 106"/>
                  <a:gd name="T76" fmla="*/ 224 w 250"/>
                  <a:gd name="T77" fmla="*/ 8 h 106"/>
                  <a:gd name="T78" fmla="*/ 214 w 250"/>
                  <a:gd name="T79" fmla="*/ 6 h 106"/>
                  <a:gd name="T80" fmla="*/ 214 w 250"/>
                  <a:gd name="T81" fmla="*/ 6 h 106"/>
                  <a:gd name="T82" fmla="*/ 190 w 250"/>
                  <a:gd name="T83" fmla="*/ 2 h 106"/>
                  <a:gd name="T84" fmla="*/ 164 w 250"/>
                  <a:gd name="T85" fmla="*/ 0 h 106"/>
                  <a:gd name="T86" fmla="*/ 140 w 250"/>
                  <a:gd name="T87" fmla="*/ 2 h 106"/>
                  <a:gd name="T88" fmla="*/ 116 w 250"/>
                  <a:gd name="T89" fmla="*/ 6 h 106"/>
                  <a:gd name="T90" fmla="*/ 116 w 250"/>
                  <a:gd name="T91"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0" h="106">
                    <a:moveTo>
                      <a:pt x="116" y="6"/>
                    </a:moveTo>
                    <a:lnTo>
                      <a:pt x="116" y="6"/>
                    </a:lnTo>
                    <a:lnTo>
                      <a:pt x="92" y="12"/>
                    </a:lnTo>
                    <a:lnTo>
                      <a:pt x="68" y="18"/>
                    </a:lnTo>
                    <a:lnTo>
                      <a:pt x="46" y="28"/>
                    </a:lnTo>
                    <a:lnTo>
                      <a:pt x="26" y="40"/>
                    </a:lnTo>
                    <a:lnTo>
                      <a:pt x="26" y="40"/>
                    </a:lnTo>
                    <a:lnTo>
                      <a:pt x="16" y="48"/>
                    </a:lnTo>
                    <a:lnTo>
                      <a:pt x="8" y="56"/>
                    </a:lnTo>
                    <a:lnTo>
                      <a:pt x="0" y="66"/>
                    </a:lnTo>
                    <a:lnTo>
                      <a:pt x="0" y="72"/>
                    </a:lnTo>
                    <a:lnTo>
                      <a:pt x="0" y="76"/>
                    </a:lnTo>
                    <a:lnTo>
                      <a:pt x="0" y="76"/>
                    </a:lnTo>
                    <a:lnTo>
                      <a:pt x="0" y="82"/>
                    </a:lnTo>
                    <a:lnTo>
                      <a:pt x="4" y="86"/>
                    </a:lnTo>
                    <a:lnTo>
                      <a:pt x="14" y="92"/>
                    </a:lnTo>
                    <a:lnTo>
                      <a:pt x="26" y="98"/>
                    </a:lnTo>
                    <a:lnTo>
                      <a:pt x="36" y="100"/>
                    </a:lnTo>
                    <a:lnTo>
                      <a:pt x="36" y="100"/>
                    </a:lnTo>
                    <a:lnTo>
                      <a:pt x="60" y="104"/>
                    </a:lnTo>
                    <a:lnTo>
                      <a:pt x="84" y="106"/>
                    </a:lnTo>
                    <a:lnTo>
                      <a:pt x="110" y="104"/>
                    </a:lnTo>
                    <a:lnTo>
                      <a:pt x="134" y="100"/>
                    </a:lnTo>
                    <a:lnTo>
                      <a:pt x="134" y="100"/>
                    </a:lnTo>
                    <a:lnTo>
                      <a:pt x="158" y="96"/>
                    </a:lnTo>
                    <a:lnTo>
                      <a:pt x="182" y="88"/>
                    </a:lnTo>
                    <a:lnTo>
                      <a:pt x="204" y="78"/>
                    </a:lnTo>
                    <a:lnTo>
                      <a:pt x="224" y="66"/>
                    </a:lnTo>
                    <a:lnTo>
                      <a:pt x="224" y="66"/>
                    </a:lnTo>
                    <a:lnTo>
                      <a:pt x="234" y="60"/>
                    </a:lnTo>
                    <a:lnTo>
                      <a:pt x="242" y="50"/>
                    </a:lnTo>
                    <a:lnTo>
                      <a:pt x="250" y="40"/>
                    </a:lnTo>
                    <a:lnTo>
                      <a:pt x="250" y="34"/>
                    </a:lnTo>
                    <a:lnTo>
                      <a:pt x="250" y="30"/>
                    </a:lnTo>
                    <a:lnTo>
                      <a:pt x="250" y="30"/>
                    </a:lnTo>
                    <a:lnTo>
                      <a:pt x="248" y="26"/>
                    </a:lnTo>
                    <a:lnTo>
                      <a:pt x="246" y="20"/>
                    </a:lnTo>
                    <a:lnTo>
                      <a:pt x="236" y="14"/>
                    </a:lnTo>
                    <a:lnTo>
                      <a:pt x="224" y="8"/>
                    </a:lnTo>
                    <a:lnTo>
                      <a:pt x="214" y="6"/>
                    </a:lnTo>
                    <a:lnTo>
                      <a:pt x="214" y="6"/>
                    </a:lnTo>
                    <a:lnTo>
                      <a:pt x="190" y="2"/>
                    </a:lnTo>
                    <a:lnTo>
                      <a:pt x="164" y="0"/>
                    </a:lnTo>
                    <a:lnTo>
                      <a:pt x="140" y="2"/>
                    </a:lnTo>
                    <a:lnTo>
                      <a:pt x="116" y="6"/>
                    </a:lnTo>
                    <a:lnTo>
                      <a:pt x="116" y="6"/>
                    </a:lnTo>
                    <a:close/>
                  </a:path>
                </a:pathLst>
              </a:custGeom>
              <a:solidFill>
                <a:srgbClr val="D48B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3" name="ï$ļídé">
                <a:extLst>
                  <a:ext uri="{FF2B5EF4-FFF2-40B4-BE49-F238E27FC236}">
                    <a16:creationId xmlns:a16="http://schemas.microsoft.com/office/drawing/2014/main" id="{C0772651-726C-42A0-A31B-E4F85CBE09E6}"/>
                  </a:ext>
                </a:extLst>
              </p:cNvPr>
              <p:cNvSpPr/>
              <p:nvPr/>
            </p:nvSpPr>
            <p:spPr bwMode="auto">
              <a:xfrm>
                <a:off x="7791450" y="4422775"/>
                <a:ext cx="466725" cy="190500"/>
              </a:xfrm>
              <a:custGeom>
                <a:avLst/>
                <a:gdLst>
                  <a:gd name="T0" fmla="*/ 266 w 294"/>
                  <a:gd name="T1" fmla="*/ 32 h 120"/>
                  <a:gd name="T2" fmla="*/ 242 w 294"/>
                  <a:gd name="T3" fmla="*/ 50 h 120"/>
                  <a:gd name="T4" fmla="*/ 218 w 294"/>
                  <a:gd name="T5" fmla="*/ 62 h 120"/>
                  <a:gd name="T6" fmla="*/ 192 w 294"/>
                  <a:gd name="T7" fmla="*/ 72 h 120"/>
                  <a:gd name="T8" fmla="*/ 166 w 294"/>
                  <a:gd name="T9" fmla="*/ 78 h 120"/>
                  <a:gd name="T10" fmla="*/ 154 w 294"/>
                  <a:gd name="T11" fmla="*/ 82 h 120"/>
                  <a:gd name="T12" fmla="*/ 140 w 294"/>
                  <a:gd name="T13" fmla="*/ 84 h 120"/>
                  <a:gd name="T14" fmla="*/ 114 w 294"/>
                  <a:gd name="T15" fmla="*/ 86 h 120"/>
                  <a:gd name="T16" fmla="*/ 88 w 294"/>
                  <a:gd name="T17" fmla="*/ 86 h 120"/>
                  <a:gd name="T18" fmla="*/ 60 w 294"/>
                  <a:gd name="T19" fmla="*/ 84 h 120"/>
                  <a:gd name="T20" fmla="*/ 44 w 294"/>
                  <a:gd name="T21" fmla="*/ 80 h 120"/>
                  <a:gd name="T22" fmla="*/ 30 w 294"/>
                  <a:gd name="T23" fmla="*/ 76 h 120"/>
                  <a:gd name="T24" fmla="*/ 12 w 294"/>
                  <a:gd name="T25" fmla="*/ 66 h 120"/>
                  <a:gd name="T26" fmla="*/ 0 w 294"/>
                  <a:gd name="T27" fmla="*/ 54 h 120"/>
                  <a:gd name="T28" fmla="*/ 6 w 294"/>
                  <a:gd name="T29" fmla="*/ 88 h 120"/>
                  <a:gd name="T30" fmla="*/ 12 w 294"/>
                  <a:gd name="T31" fmla="*/ 94 h 120"/>
                  <a:gd name="T32" fmla="*/ 28 w 294"/>
                  <a:gd name="T33" fmla="*/ 106 h 120"/>
                  <a:gd name="T34" fmla="*/ 38 w 294"/>
                  <a:gd name="T35" fmla="*/ 110 h 120"/>
                  <a:gd name="T36" fmla="*/ 66 w 294"/>
                  <a:gd name="T37" fmla="*/ 118 h 120"/>
                  <a:gd name="T38" fmla="*/ 94 w 294"/>
                  <a:gd name="T39" fmla="*/ 120 h 120"/>
                  <a:gd name="T40" fmla="*/ 120 w 294"/>
                  <a:gd name="T41" fmla="*/ 120 h 120"/>
                  <a:gd name="T42" fmla="*/ 148 w 294"/>
                  <a:gd name="T43" fmla="*/ 118 h 120"/>
                  <a:gd name="T44" fmla="*/ 160 w 294"/>
                  <a:gd name="T45" fmla="*/ 116 h 120"/>
                  <a:gd name="T46" fmla="*/ 174 w 294"/>
                  <a:gd name="T47" fmla="*/ 114 h 120"/>
                  <a:gd name="T48" fmla="*/ 200 w 294"/>
                  <a:gd name="T49" fmla="*/ 106 h 120"/>
                  <a:gd name="T50" fmla="*/ 224 w 294"/>
                  <a:gd name="T51" fmla="*/ 96 h 120"/>
                  <a:gd name="T52" fmla="*/ 250 w 294"/>
                  <a:gd name="T53" fmla="*/ 84 h 120"/>
                  <a:gd name="T54" fmla="*/ 262 w 294"/>
                  <a:gd name="T55" fmla="*/ 76 h 120"/>
                  <a:gd name="T56" fmla="*/ 274 w 294"/>
                  <a:gd name="T57" fmla="*/ 66 h 120"/>
                  <a:gd name="T58" fmla="*/ 288 w 294"/>
                  <a:gd name="T59" fmla="*/ 50 h 120"/>
                  <a:gd name="T60" fmla="*/ 294 w 294"/>
                  <a:gd name="T61" fmla="*/ 34 h 120"/>
                  <a:gd name="T62" fmla="*/ 288 w 294"/>
                  <a:gd name="T63" fmla="*/ 0 h 120"/>
                  <a:gd name="T64" fmla="*/ 286 w 294"/>
                  <a:gd name="T65" fmla="*/ 8 h 120"/>
                  <a:gd name="T66" fmla="*/ 274 w 294"/>
                  <a:gd name="T67" fmla="*/ 24 h 120"/>
                  <a:gd name="T68" fmla="*/ 266 w 294"/>
                  <a:gd name="T69"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20">
                    <a:moveTo>
                      <a:pt x="266" y="32"/>
                    </a:moveTo>
                    <a:lnTo>
                      <a:pt x="266" y="32"/>
                    </a:lnTo>
                    <a:lnTo>
                      <a:pt x="256" y="42"/>
                    </a:lnTo>
                    <a:lnTo>
                      <a:pt x="242" y="50"/>
                    </a:lnTo>
                    <a:lnTo>
                      <a:pt x="242" y="50"/>
                    </a:lnTo>
                    <a:lnTo>
                      <a:pt x="218" y="62"/>
                    </a:lnTo>
                    <a:lnTo>
                      <a:pt x="218" y="62"/>
                    </a:lnTo>
                    <a:lnTo>
                      <a:pt x="192" y="72"/>
                    </a:lnTo>
                    <a:lnTo>
                      <a:pt x="192" y="72"/>
                    </a:lnTo>
                    <a:lnTo>
                      <a:pt x="166" y="78"/>
                    </a:lnTo>
                    <a:lnTo>
                      <a:pt x="166" y="78"/>
                    </a:lnTo>
                    <a:lnTo>
                      <a:pt x="154" y="82"/>
                    </a:lnTo>
                    <a:lnTo>
                      <a:pt x="154" y="82"/>
                    </a:lnTo>
                    <a:lnTo>
                      <a:pt x="140" y="84"/>
                    </a:lnTo>
                    <a:lnTo>
                      <a:pt x="140" y="84"/>
                    </a:lnTo>
                    <a:lnTo>
                      <a:pt x="114" y="86"/>
                    </a:lnTo>
                    <a:lnTo>
                      <a:pt x="114" y="86"/>
                    </a:lnTo>
                    <a:lnTo>
                      <a:pt x="88" y="86"/>
                    </a:lnTo>
                    <a:lnTo>
                      <a:pt x="88" y="86"/>
                    </a:lnTo>
                    <a:lnTo>
                      <a:pt x="60" y="84"/>
                    </a:lnTo>
                    <a:lnTo>
                      <a:pt x="60" y="84"/>
                    </a:lnTo>
                    <a:lnTo>
                      <a:pt x="44" y="80"/>
                    </a:lnTo>
                    <a:lnTo>
                      <a:pt x="30" y="76"/>
                    </a:lnTo>
                    <a:lnTo>
                      <a:pt x="30" y="76"/>
                    </a:lnTo>
                    <a:lnTo>
                      <a:pt x="20" y="72"/>
                    </a:lnTo>
                    <a:lnTo>
                      <a:pt x="12" y="66"/>
                    </a:lnTo>
                    <a:lnTo>
                      <a:pt x="6" y="60"/>
                    </a:lnTo>
                    <a:lnTo>
                      <a:pt x="0" y="54"/>
                    </a:lnTo>
                    <a:lnTo>
                      <a:pt x="0" y="54"/>
                    </a:lnTo>
                    <a:lnTo>
                      <a:pt x="6" y="88"/>
                    </a:lnTo>
                    <a:lnTo>
                      <a:pt x="6" y="88"/>
                    </a:lnTo>
                    <a:lnTo>
                      <a:pt x="12" y="94"/>
                    </a:lnTo>
                    <a:lnTo>
                      <a:pt x="18" y="100"/>
                    </a:lnTo>
                    <a:lnTo>
                      <a:pt x="28" y="106"/>
                    </a:lnTo>
                    <a:lnTo>
                      <a:pt x="38" y="110"/>
                    </a:lnTo>
                    <a:lnTo>
                      <a:pt x="38" y="110"/>
                    </a:lnTo>
                    <a:lnTo>
                      <a:pt x="50" y="114"/>
                    </a:lnTo>
                    <a:lnTo>
                      <a:pt x="66" y="118"/>
                    </a:lnTo>
                    <a:lnTo>
                      <a:pt x="66" y="118"/>
                    </a:lnTo>
                    <a:lnTo>
                      <a:pt x="94" y="120"/>
                    </a:lnTo>
                    <a:lnTo>
                      <a:pt x="94" y="120"/>
                    </a:lnTo>
                    <a:lnTo>
                      <a:pt x="120" y="120"/>
                    </a:lnTo>
                    <a:lnTo>
                      <a:pt x="120" y="120"/>
                    </a:lnTo>
                    <a:lnTo>
                      <a:pt x="148" y="118"/>
                    </a:lnTo>
                    <a:lnTo>
                      <a:pt x="148" y="118"/>
                    </a:lnTo>
                    <a:lnTo>
                      <a:pt x="160" y="116"/>
                    </a:lnTo>
                    <a:lnTo>
                      <a:pt x="160" y="116"/>
                    </a:lnTo>
                    <a:lnTo>
                      <a:pt x="174" y="114"/>
                    </a:lnTo>
                    <a:lnTo>
                      <a:pt x="174" y="114"/>
                    </a:lnTo>
                    <a:lnTo>
                      <a:pt x="200" y="106"/>
                    </a:lnTo>
                    <a:lnTo>
                      <a:pt x="200" y="106"/>
                    </a:lnTo>
                    <a:lnTo>
                      <a:pt x="224" y="96"/>
                    </a:lnTo>
                    <a:lnTo>
                      <a:pt x="224" y="96"/>
                    </a:lnTo>
                    <a:lnTo>
                      <a:pt x="250" y="84"/>
                    </a:lnTo>
                    <a:lnTo>
                      <a:pt x="250" y="84"/>
                    </a:lnTo>
                    <a:lnTo>
                      <a:pt x="262" y="76"/>
                    </a:lnTo>
                    <a:lnTo>
                      <a:pt x="274" y="66"/>
                    </a:lnTo>
                    <a:lnTo>
                      <a:pt x="274" y="66"/>
                    </a:lnTo>
                    <a:lnTo>
                      <a:pt x="280" y="58"/>
                    </a:lnTo>
                    <a:lnTo>
                      <a:pt x="288" y="50"/>
                    </a:lnTo>
                    <a:lnTo>
                      <a:pt x="292" y="42"/>
                    </a:lnTo>
                    <a:lnTo>
                      <a:pt x="294" y="34"/>
                    </a:lnTo>
                    <a:lnTo>
                      <a:pt x="294" y="34"/>
                    </a:lnTo>
                    <a:lnTo>
                      <a:pt x="288" y="0"/>
                    </a:lnTo>
                    <a:lnTo>
                      <a:pt x="288" y="0"/>
                    </a:lnTo>
                    <a:lnTo>
                      <a:pt x="286" y="8"/>
                    </a:lnTo>
                    <a:lnTo>
                      <a:pt x="282" y="16"/>
                    </a:lnTo>
                    <a:lnTo>
                      <a:pt x="274" y="24"/>
                    </a:lnTo>
                    <a:lnTo>
                      <a:pt x="266" y="32"/>
                    </a:lnTo>
                    <a:lnTo>
                      <a:pt x="266" y="32"/>
                    </a:lnTo>
                    <a:close/>
                  </a:path>
                </a:pathLst>
              </a:custGeom>
              <a:solidFill>
                <a:srgbClr val="C081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4" name="išḻïďé">
                <a:extLst>
                  <a:ext uri="{FF2B5EF4-FFF2-40B4-BE49-F238E27FC236}">
                    <a16:creationId xmlns:a16="http://schemas.microsoft.com/office/drawing/2014/main" id="{A502897B-1DB7-40BD-B8A4-C334DB0B0F5A}"/>
                  </a:ext>
                </a:extLst>
              </p:cNvPr>
              <p:cNvSpPr/>
              <p:nvPr/>
            </p:nvSpPr>
            <p:spPr bwMode="auto">
              <a:xfrm>
                <a:off x="7918450" y="4387850"/>
                <a:ext cx="184150" cy="114300"/>
              </a:xfrm>
              <a:custGeom>
                <a:avLst/>
                <a:gdLst>
                  <a:gd name="T0" fmla="*/ 110 w 116"/>
                  <a:gd name="T1" fmla="*/ 66 h 72"/>
                  <a:gd name="T2" fmla="*/ 98 w 116"/>
                  <a:gd name="T3" fmla="*/ 60 h 72"/>
                  <a:gd name="T4" fmla="*/ 82 w 116"/>
                  <a:gd name="T5" fmla="*/ 70 h 72"/>
                  <a:gd name="T6" fmla="*/ 72 w 116"/>
                  <a:gd name="T7" fmla="*/ 72 h 72"/>
                  <a:gd name="T8" fmla="*/ 62 w 116"/>
                  <a:gd name="T9" fmla="*/ 72 h 72"/>
                  <a:gd name="T10" fmla="*/ 44 w 116"/>
                  <a:gd name="T11" fmla="*/ 68 h 72"/>
                  <a:gd name="T12" fmla="*/ 54 w 116"/>
                  <a:gd name="T13" fmla="*/ 56 h 72"/>
                  <a:gd name="T14" fmla="*/ 64 w 116"/>
                  <a:gd name="T15" fmla="*/ 60 h 72"/>
                  <a:gd name="T16" fmla="*/ 72 w 116"/>
                  <a:gd name="T17" fmla="*/ 60 h 72"/>
                  <a:gd name="T18" fmla="*/ 90 w 116"/>
                  <a:gd name="T19" fmla="*/ 54 h 72"/>
                  <a:gd name="T20" fmla="*/ 74 w 116"/>
                  <a:gd name="T21" fmla="*/ 44 h 72"/>
                  <a:gd name="T22" fmla="*/ 58 w 116"/>
                  <a:gd name="T23" fmla="*/ 36 h 72"/>
                  <a:gd name="T24" fmla="*/ 38 w 116"/>
                  <a:gd name="T25" fmla="*/ 44 h 72"/>
                  <a:gd name="T26" fmla="*/ 30 w 116"/>
                  <a:gd name="T27" fmla="*/ 46 h 72"/>
                  <a:gd name="T28" fmla="*/ 22 w 116"/>
                  <a:gd name="T29" fmla="*/ 46 h 72"/>
                  <a:gd name="T30" fmla="*/ 8 w 116"/>
                  <a:gd name="T31" fmla="*/ 42 h 72"/>
                  <a:gd name="T32" fmla="*/ 4 w 116"/>
                  <a:gd name="T33" fmla="*/ 38 h 72"/>
                  <a:gd name="T34" fmla="*/ 0 w 116"/>
                  <a:gd name="T35" fmla="*/ 30 h 72"/>
                  <a:gd name="T36" fmla="*/ 2 w 116"/>
                  <a:gd name="T37" fmla="*/ 26 h 72"/>
                  <a:gd name="T38" fmla="*/ 16 w 116"/>
                  <a:gd name="T39" fmla="*/ 10 h 72"/>
                  <a:gd name="T40" fmla="*/ 12 w 116"/>
                  <a:gd name="T41" fmla="*/ 8 h 72"/>
                  <a:gd name="T42" fmla="*/ 20 w 116"/>
                  <a:gd name="T43" fmla="*/ 4 h 72"/>
                  <a:gd name="T44" fmla="*/ 24 w 116"/>
                  <a:gd name="T45" fmla="*/ 6 h 72"/>
                  <a:gd name="T46" fmla="*/ 34 w 116"/>
                  <a:gd name="T47" fmla="*/ 2 h 72"/>
                  <a:gd name="T48" fmla="*/ 44 w 116"/>
                  <a:gd name="T49" fmla="*/ 0 h 72"/>
                  <a:gd name="T50" fmla="*/ 64 w 116"/>
                  <a:gd name="T51" fmla="*/ 2 h 72"/>
                  <a:gd name="T52" fmla="*/ 56 w 116"/>
                  <a:gd name="T53" fmla="*/ 10 h 72"/>
                  <a:gd name="T54" fmla="*/ 50 w 116"/>
                  <a:gd name="T55" fmla="*/ 8 h 72"/>
                  <a:gd name="T56" fmla="*/ 44 w 116"/>
                  <a:gd name="T57" fmla="*/ 8 h 72"/>
                  <a:gd name="T58" fmla="*/ 30 w 116"/>
                  <a:gd name="T59" fmla="*/ 12 h 72"/>
                  <a:gd name="T60" fmla="*/ 44 w 116"/>
                  <a:gd name="T61" fmla="*/ 18 h 72"/>
                  <a:gd name="T62" fmla="*/ 56 w 116"/>
                  <a:gd name="T63" fmla="*/ 26 h 72"/>
                  <a:gd name="T64" fmla="*/ 70 w 116"/>
                  <a:gd name="T65" fmla="*/ 20 h 72"/>
                  <a:gd name="T66" fmla="*/ 84 w 116"/>
                  <a:gd name="T67" fmla="*/ 18 h 72"/>
                  <a:gd name="T68" fmla="*/ 94 w 116"/>
                  <a:gd name="T69" fmla="*/ 18 h 72"/>
                  <a:gd name="T70" fmla="*/ 104 w 116"/>
                  <a:gd name="T71" fmla="*/ 20 h 72"/>
                  <a:gd name="T72" fmla="*/ 114 w 116"/>
                  <a:gd name="T73" fmla="*/ 30 h 72"/>
                  <a:gd name="T74" fmla="*/ 114 w 116"/>
                  <a:gd name="T75" fmla="*/ 36 h 72"/>
                  <a:gd name="T76" fmla="*/ 112 w 116"/>
                  <a:gd name="T77" fmla="*/ 44 h 72"/>
                  <a:gd name="T78" fmla="*/ 106 w 116"/>
                  <a:gd name="T79" fmla="*/ 54 h 72"/>
                  <a:gd name="T80" fmla="*/ 116 w 116"/>
                  <a:gd name="T81" fmla="*/ 60 h 72"/>
                  <a:gd name="T82" fmla="*/ 110 w 116"/>
                  <a:gd name="T83" fmla="*/ 66 h 72"/>
                  <a:gd name="T84" fmla="*/ 24 w 116"/>
                  <a:gd name="T85" fmla="*/ 16 h 72"/>
                  <a:gd name="T86" fmla="*/ 18 w 116"/>
                  <a:gd name="T87" fmla="*/ 20 h 72"/>
                  <a:gd name="T88" fmla="*/ 16 w 116"/>
                  <a:gd name="T89" fmla="*/ 24 h 72"/>
                  <a:gd name="T90" fmla="*/ 20 w 116"/>
                  <a:gd name="T91" fmla="*/ 32 h 72"/>
                  <a:gd name="T92" fmla="*/ 26 w 116"/>
                  <a:gd name="T93" fmla="*/ 34 h 72"/>
                  <a:gd name="T94" fmla="*/ 32 w 116"/>
                  <a:gd name="T95" fmla="*/ 34 h 72"/>
                  <a:gd name="T96" fmla="*/ 48 w 116"/>
                  <a:gd name="T97" fmla="*/ 30 h 72"/>
                  <a:gd name="T98" fmla="*/ 36 w 116"/>
                  <a:gd name="T99" fmla="*/ 22 h 72"/>
                  <a:gd name="T100" fmla="*/ 24 w 116"/>
                  <a:gd name="T101" fmla="*/ 16 h 72"/>
                  <a:gd name="T102" fmla="*/ 96 w 116"/>
                  <a:gd name="T103" fmla="*/ 48 h 72"/>
                  <a:gd name="T104" fmla="*/ 96 w 116"/>
                  <a:gd name="T105" fmla="*/ 48 h 72"/>
                  <a:gd name="T106" fmla="*/ 102 w 116"/>
                  <a:gd name="T107" fmla="*/ 38 h 72"/>
                  <a:gd name="T108" fmla="*/ 100 w 116"/>
                  <a:gd name="T109" fmla="*/ 32 h 72"/>
                  <a:gd name="T110" fmla="*/ 94 w 116"/>
                  <a:gd name="T111" fmla="*/ 28 h 72"/>
                  <a:gd name="T112" fmla="*/ 84 w 116"/>
                  <a:gd name="T113" fmla="*/ 26 h 72"/>
                  <a:gd name="T114" fmla="*/ 76 w 116"/>
                  <a:gd name="T115" fmla="*/ 28 h 72"/>
                  <a:gd name="T116" fmla="*/ 66 w 116"/>
                  <a:gd name="T117" fmla="*/ 32 h 72"/>
                  <a:gd name="T118" fmla="*/ 82 w 116"/>
                  <a:gd name="T119" fmla="*/ 40 h 72"/>
                  <a:gd name="T120" fmla="*/ 96 w 116"/>
                  <a:gd name="T121"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72">
                    <a:moveTo>
                      <a:pt x="110" y="66"/>
                    </a:moveTo>
                    <a:lnTo>
                      <a:pt x="110" y="66"/>
                    </a:lnTo>
                    <a:lnTo>
                      <a:pt x="98" y="60"/>
                    </a:lnTo>
                    <a:lnTo>
                      <a:pt x="98" y="60"/>
                    </a:lnTo>
                    <a:lnTo>
                      <a:pt x="90" y="66"/>
                    </a:lnTo>
                    <a:lnTo>
                      <a:pt x="82" y="70"/>
                    </a:lnTo>
                    <a:lnTo>
                      <a:pt x="82" y="70"/>
                    </a:lnTo>
                    <a:lnTo>
                      <a:pt x="72" y="72"/>
                    </a:lnTo>
                    <a:lnTo>
                      <a:pt x="62" y="72"/>
                    </a:lnTo>
                    <a:lnTo>
                      <a:pt x="62" y="72"/>
                    </a:lnTo>
                    <a:lnTo>
                      <a:pt x="52" y="72"/>
                    </a:lnTo>
                    <a:lnTo>
                      <a:pt x="44" y="68"/>
                    </a:lnTo>
                    <a:lnTo>
                      <a:pt x="44" y="68"/>
                    </a:lnTo>
                    <a:lnTo>
                      <a:pt x="54" y="56"/>
                    </a:lnTo>
                    <a:lnTo>
                      <a:pt x="54" y="56"/>
                    </a:lnTo>
                    <a:lnTo>
                      <a:pt x="64" y="60"/>
                    </a:lnTo>
                    <a:lnTo>
                      <a:pt x="72" y="60"/>
                    </a:lnTo>
                    <a:lnTo>
                      <a:pt x="72" y="60"/>
                    </a:lnTo>
                    <a:lnTo>
                      <a:pt x="82" y="58"/>
                    </a:lnTo>
                    <a:lnTo>
                      <a:pt x="90" y="54"/>
                    </a:lnTo>
                    <a:lnTo>
                      <a:pt x="90" y="54"/>
                    </a:lnTo>
                    <a:lnTo>
                      <a:pt x="74" y="44"/>
                    </a:lnTo>
                    <a:lnTo>
                      <a:pt x="74" y="44"/>
                    </a:lnTo>
                    <a:lnTo>
                      <a:pt x="58" y="36"/>
                    </a:lnTo>
                    <a:lnTo>
                      <a:pt x="58" y="36"/>
                    </a:lnTo>
                    <a:lnTo>
                      <a:pt x="38" y="44"/>
                    </a:lnTo>
                    <a:lnTo>
                      <a:pt x="38" y="44"/>
                    </a:lnTo>
                    <a:lnTo>
                      <a:pt x="30" y="46"/>
                    </a:lnTo>
                    <a:lnTo>
                      <a:pt x="22" y="46"/>
                    </a:lnTo>
                    <a:lnTo>
                      <a:pt x="22" y="46"/>
                    </a:lnTo>
                    <a:lnTo>
                      <a:pt x="14" y="44"/>
                    </a:lnTo>
                    <a:lnTo>
                      <a:pt x="8" y="42"/>
                    </a:lnTo>
                    <a:lnTo>
                      <a:pt x="8" y="42"/>
                    </a:lnTo>
                    <a:lnTo>
                      <a:pt x="4" y="38"/>
                    </a:lnTo>
                    <a:lnTo>
                      <a:pt x="0" y="34"/>
                    </a:lnTo>
                    <a:lnTo>
                      <a:pt x="0" y="30"/>
                    </a:lnTo>
                    <a:lnTo>
                      <a:pt x="2" y="26"/>
                    </a:lnTo>
                    <a:lnTo>
                      <a:pt x="2" y="26"/>
                    </a:lnTo>
                    <a:lnTo>
                      <a:pt x="6" y="18"/>
                    </a:lnTo>
                    <a:lnTo>
                      <a:pt x="16" y="10"/>
                    </a:lnTo>
                    <a:lnTo>
                      <a:pt x="16" y="10"/>
                    </a:lnTo>
                    <a:lnTo>
                      <a:pt x="12" y="8"/>
                    </a:lnTo>
                    <a:lnTo>
                      <a:pt x="12" y="8"/>
                    </a:lnTo>
                    <a:lnTo>
                      <a:pt x="20" y="4"/>
                    </a:lnTo>
                    <a:lnTo>
                      <a:pt x="20" y="4"/>
                    </a:lnTo>
                    <a:lnTo>
                      <a:pt x="24" y="6"/>
                    </a:lnTo>
                    <a:lnTo>
                      <a:pt x="24" y="6"/>
                    </a:lnTo>
                    <a:lnTo>
                      <a:pt x="34" y="2"/>
                    </a:lnTo>
                    <a:lnTo>
                      <a:pt x="44" y="0"/>
                    </a:lnTo>
                    <a:lnTo>
                      <a:pt x="44" y="0"/>
                    </a:lnTo>
                    <a:lnTo>
                      <a:pt x="54" y="0"/>
                    </a:lnTo>
                    <a:lnTo>
                      <a:pt x="64" y="2"/>
                    </a:lnTo>
                    <a:lnTo>
                      <a:pt x="64" y="2"/>
                    </a:lnTo>
                    <a:lnTo>
                      <a:pt x="56" y="10"/>
                    </a:lnTo>
                    <a:lnTo>
                      <a:pt x="56" y="10"/>
                    </a:lnTo>
                    <a:lnTo>
                      <a:pt x="50" y="8"/>
                    </a:lnTo>
                    <a:lnTo>
                      <a:pt x="44" y="8"/>
                    </a:lnTo>
                    <a:lnTo>
                      <a:pt x="44" y="8"/>
                    </a:lnTo>
                    <a:lnTo>
                      <a:pt x="30" y="12"/>
                    </a:lnTo>
                    <a:lnTo>
                      <a:pt x="30" y="12"/>
                    </a:lnTo>
                    <a:lnTo>
                      <a:pt x="44" y="18"/>
                    </a:lnTo>
                    <a:lnTo>
                      <a:pt x="44" y="18"/>
                    </a:lnTo>
                    <a:lnTo>
                      <a:pt x="56" y="26"/>
                    </a:lnTo>
                    <a:lnTo>
                      <a:pt x="56" y="26"/>
                    </a:lnTo>
                    <a:lnTo>
                      <a:pt x="70" y="20"/>
                    </a:lnTo>
                    <a:lnTo>
                      <a:pt x="70" y="20"/>
                    </a:lnTo>
                    <a:lnTo>
                      <a:pt x="84" y="18"/>
                    </a:lnTo>
                    <a:lnTo>
                      <a:pt x="84" y="18"/>
                    </a:lnTo>
                    <a:lnTo>
                      <a:pt x="94" y="18"/>
                    </a:lnTo>
                    <a:lnTo>
                      <a:pt x="94" y="18"/>
                    </a:lnTo>
                    <a:lnTo>
                      <a:pt x="104" y="20"/>
                    </a:lnTo>
                    <a:lnTo>
                      <a:pt x="104" y="20"/>
                    </a:lnTo>
                    <a:lnTo>
                      <a:pt x="112" y="28"/>
                    </a:lnTo>
                    <a:lnTo>
                      <a:pt x="114" y="30"/>
                    </a:lnTo>
                    <a:lnTo>
                      <a:pt x="114" y="36"/>
                    </a:lnTo>
                    <a:lnTo>
                      <a:pt x="114" y="36"/>
                    </a:lnTo>
                    <a:lnTo>
                      <a:pt x="114" y="40"/>
                    </a:lnTo>
                    <a:lnTo>
                      <a:pt x="112" y="44"/>
                    </a:lnTo>
                    <a:lnTo>
                      <a:pt x="106" y="54"/>
                    </a:lnTo>
                    <a:lnTo>
                      <a:pt x="106" y="54"/>
                    </a:lnTo>
                    <a:lnTo>
                      <a:pt x="116" y="60"/>
                    </a:lnTo>
                    <a:lnTo>
                      <a:pt x="116" y="60"/>
                    </a:lnTo>
                    <a:lnTo>
                      <a:pt x="110" y="66"/>
                    </a:lnTo>
                    <a:lnTo>
                      <a:pt x="110" y="66"/>
                    </a:lnTo>
                    <a:close/>
                    <a:moveTo>
                      <a:pt x="24" y="16"/>
                    </a:moveTo>
                    <a:lnTo>
                      <a:pt x="24" y="16"/>
                    </a:lnTo>
                    <a:lnTo>
                      <a:pt x="24" y="16"/>
                    </a:lnTo>
                    <a:lnTo>
                      <a:pt x="18" y="20"/>
                    </a:lnTo>
                    <a:lnTo>
                      <a:pt x="16" y="24"/>
                    </a:lnTo>
                    <a:lnTo>
                      <a:pt x="16" y="24"/>
                    </a:lnTo>
                    <a:lnTo>
                      <a:pt x="16" y="28"/>
                    </a:lnTo>
                    <a:lnTo>
                      <a:pt x="20" y="32"/>
                    </a:lnTo>
                    <a:lnTo>
                      <a:pt x="20" y="32"/>
                    </a:lnTo>
                    <a:lnTo>
                      <a:pt x="26" y="34"/>
                    </a:lnTo>
                    <a:lnTo>
                      <a:pt x="32" y="34"/>
                    </a:lnTo>
                    <a:lnTo>
                      <a:pt x="32" y="34"/>
                    </a:lnTo>
                    <a:lnTo>
                      <a:pt x="40" y="34"/>
                    </a:lnTo>
                    <a:lnTo>
                      <a:pt x="48" y="30"/>
                    </a:lnTo>
                    <a:lnTo>
                      <a:pt x="48" y="30"/>
                    </a:lnTo>
                    <a:lnTo>
                      <a:pt x="36" y="22"/>
                    </a:lnTo>
                    <a:lnTo>
                      <a:pt x="36" y="22"/>
                    </a:lnTo>
                    <a:lnTo>
                      <a:pt x="24" y="16"/>
                    </a:lnTo>
                    <a:lnTo>
                      <a:pt x="24" y="16"/>
                    </a:lnTo>
                    <a:close/>
                    <a:moveTo>
                      <a:pt x="96" y="48"/>
                    </a:moveTo>
                    <a:lnTo>
                      <a:pt x="96" y="48"/>
                    </a:lnTo>
                    <a:lnTo>
                      <a:pt x="96" y="48"/>
                    </a:lnTo>
                    <a:lnTo>
                      <a:pt x="100" y="44"/>
                    </a:lnTo>
                    <a:lnTo>
                      <a:pt x="102" y="38"/>
                    </a:lnTo>
                    <a:lnTo>
                      <a:pt x="102" y="38"/>
                    </a:lnTo>
                    <a:lnTo>
                      <a:pt x="100" y="32"/>
                    </a:lnTo>
                    <a:lnTo>
                      <a:pt x="94" y="28"/>
                    </a:lnTo>
                    <a:lnTo>
                      <a:pt x="94" y="28"/>
                    </a:lnTo>
                    <a:lnTo>
                      <a:pt x="90" y="26"/>
                    </a:lnTo>
                    <a:lnTo>
                      <a:pt x="84" y="26"/>
                    </a:lnTo>
                    <a:lnTo>
                      <a:pt x="84" y="26"/>
                    </a:lnTo>
                    <a:lnTo>
                      <a:pt x="76" y="28"/>
                    </a:lnTo>
                    <a:lnTo>
                      <a:pt x="66" y="32"/>
                    </a:lnTo>
                    <a:lnTo>
                      <a:pt x="66" y="32"/>
                    </a:lnTo>
                    <a:lnTo>
                      <a:pt x="82" y="40"/>
                    </a:lnTo>
                    <a:lnTo>
                      <a:pt x="82" y="40"/>
                    </a:lnTo>
                    <a:lnTo>
                      <a:pt x="96" y="48"/>
                    </a:lnTo>
                    <a:lnTo>
                      <a:pt x="96" y="48"/>
                    </a:lnTo>
                    <a:close/>
                  </a:path>
                </a:pathLst>
              </a:custGeom>
              <a:solidFill>
                <a:srgbClr val="8057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00" name="íṣḻïdé">
              <a:extLst>
                <a:ext uri="{FF2B5EF4-FFF2-40B4-BE49-F238E27FC236}">
                  <a16:creationId xmlns:a16="http://schemas.microsoft.com/office/drawing/2014/main" id="{001F915D-347F-4DD2-9E6B-36CC7B41DFFF}"/>
                </a:ext>
              </a:extLst>
            </p:cNvPr>
            <p:cNvSpPr/>
            <p:nvPr/>
          </p:nvSpPr>
          <p:spPr bwMode="auto">
            <a:xfrm>
              <a:off x="7379259" y="5137298"/>
              <a:ext cx="539479" cy="114919"/>
            </a:xfrm>
            <a:custGeom>
              <a:avLst/>
              <a:gdLst>
                <a:gd name="T0" fmla="*/ 338 w 338"/>
                <a:gd name="T1" fmla="*/ 14 h 72"/>
                <a:gd name="T2" fmla="*/ 338 w 338"/>
                <a:gd name="T3" fmla="*/ 14 h 72"/>
                <a:gd name="T4" fmla="*/ 270 w 338"/>
                <a:gd name="T5" fmla="*/ 24 h 72"/>
                <a:gd name="T6" fmla="*/ 158 w 338"/>
                <a:gd name="T7" fmla="*/ 46 h 72"/>
                <a:gd name="T8" fmla="*/ 50 w 338"/>
                <a:gd name="T9" fmla="*/ 66 h 72"/>
                <a:gd name="T10" fmla="*/ 14 w 338"/>
                <a:gd name="T11" fmla="*/ 72 h 72"/>
                <a:gd name="T12" fmla="*/ 2 w 338"/>
                <a:gd name="T13" fmla="*/ 72 h 72"/>
                <a:gd name="T14" fmla="*/ 2 w 338"/>
                <a:gd name="T15" fmla="*/ 72 h 72"/>
                <a:gd name="T16" fmla="*/ 0 w 338"/>
                <a:gd name="T17" fmla="*/ 58 h 72"/>
                <a:gd name="T18" fmla="*/ 2 w 338"/>
                <a:gd name="T19" fmla="*/ 48 h 72"/>
                <a:gd name="T20" fmla="*/ 4 w 338"/>
                <a:gd name="T21" fmla="*/ 38 h 72"/>
                <a:gd name="T22" fmla="*/ 10 w 338"/>
                <a:gd name="T23" fmla="*/ 28 h 72"/>
                <a:gd name="T24" fmla="*/ 20 w 338"/>
                <a:gd name="T25" fmla="*/ 18 h 72"/>
                <a:gd name="T26" fmla="*/ 36 w 338"/>
                <a:gd name="T27" fmla="*/ 10 h 72"/>
                <a:gd name="T28" fmla="*/ 56 w 338"/>
                <a:gd name="T29" fmla="*/ 4 h 72"/>
                <a:gd name="T30" fmla="*/ 56 w 338"/>
                <a:gd name="T31" fmla="*/ 4 h 72"/>
                <a:gd name="T32" fmla="*/ 86 w 338"/>
                <a:gd name="T33" fmla="*/ 0 h 72"/>
                <a:gd name="T34" fmla="*/ 126 w 338"/>
                <a:gd name="T35" fmla="*/ 0 h 72"/>
                <a:gd name="T36" fmla="*/ 172 w 338"/>
                <a:gd name="T37" fmla="*/ 0 h 72"/>
                <a:gd name="T38" fmla="*/ 220 w 338"/>
                <a:gd name="T39" fmla="*/ 4 h 72"/>
                <a:gd name="T40" fmla="*/ 302 w 338"/>
                <a:gd name="T41" fmla="*/ 10 h 72"/>
                <a:gd name="T42" fmla="*/ 338 w 338"/>
                <a:gd name="T43" fmla="*/ 14 h 72"/>
                <a:gd name="T44" fmla="*/ 338 w 338"/>
                <a:gd name="T45" fmla="*/ 1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8" h="72">
                  <a:moveTo>
                    <a:pt x="338" y="14"/>
                  </a:moveTo>
                  <a:lnTo>
                    <a:pt x="338" y="14"/>
                  </a:lnTo>
                  <a:lnTo>
                    <a:pt x="270" y="24"/>
                  </a:lnTo>
                  <a:lnTo>
                    <a:pt x="158" y="46"/>
                  </a:lnTo>
                  <a:lnTo>
                    <a:pt x="50" y="66"/>
                  </a:lnTo>
                  <a:lnTo>
                    <a:pt x="14" y="72"/>
                  </a:lnTo>
                  <a:lnTo>
                    <a:pt x="2" y="72"/>
                  </a:lnTo>
                  <a:lnTo>
                    <a:pt x="2" y="72"/>
                  </a:lnTo>
                  <a:lnTo>
                    <a:pt x="0" y="58"/>
                  </a:lnTo>
                  <a:lnTo>
                    <a:pt x="2" y="48"/>
                  </a:lnTo>
                  <a:lnTo>
                    <a:pt x="4" y="38"/>
                  </a:lnTo>
                  <a:lnTo>
                    <a:pt x="10" y="28"/>
                  </a:lnTo>
                  <a:lnTo>
                    <a:pt x="20" y="18"/>
                  </a:lnTo>
                  <a:lnTo>
                    <a:pt x="36" y="10"/>
                  </a:lnTo>
                  <a:lnTo>
                    <a:pt x="56" y="4"/>
                  </a:lnTo>
                  <a:lnTo>
                    <a:pt x="56" y="4"/>
                  </a:lnTo>
                  <a:lnTo>
                    <a:pt x="86" y="0"/>
                  </a:lnTo>
                  <a:lnTo>
                    <a:pt x="126" y="0"/>
                  </a:lnTo>
                  <a:lnTo>
                    <a:pt x="172" y="0"/>
                  </a:lnTo>
                  <a:lnTo>
                    <a:pt x="220" y="4"/>
                  </a:lnTo>
                  <a:lnTo>
                    <a:pt x="302" y="10"/>
                  </a:lnTo>
                  <a:lnTo>
                    <a:pt x="338" y="14"/>
                  </a:lnTo>
                  <a:lnTo>
                    <a:pt x="338" y="14"/>
                  </a:lnTo>
                  <a:close/>
                </a:path>
              </a:pathLst>
            </a:custGeom>
            <a:solidFill>
              <a:srgbClr val="D7B2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îṣlîḍé">
              <a:extLst>
                <a:ext uri="{FF2B5EF4-FFF2-40B4-BE49-F238E27FC236}">
                  <a16:creationId xmlns:a16="http://schemas.microsoft.com/office/drawing/2014/main" id="{D598169C-9FA9-4A09-B137-390B2251A2F4}"/>
                </a:ext>
              </a:extLst>
            </p:cNvPr>
            <p:cNvSpPr/>
            <p:nvPr/>
          </p:nvSpPr>
          <p:spPr bwMode="auto">
            <a:xfrm>
              <a:off x="7344145" y="4652085"/>
              <a:ext cx="1123650" cy="536287"/>
            </a:xfrm>
            <a:custGeom>
              <a:avLst/>
              <a:gdLst>
                <a:gd name="T0" fmla="*/ 672 w 704"/>
                <a:gd name="T1" fmla="*/ 2 h 336"/>
                <a:gd name="T2" fmla="*/ 612 w 704"/>
                <a:gd name="T3" fmla="*/ 2 h 336"/>
                <a:gd name="T4" fmla="*/ 536 w 704"/>
                <a:gd name="T5" fmla="*/ 14 h 336"/>
                <a:gd name="T6" fmla="*/ 452 w 704"/>
                <a:gd name="T7" fmla="*/ 34 h 336"/>
                <a:gd name="T8" fmla="*/ 368 w 704"/>
                <a:gd name="T9" fmla="*/ 60 h 336"/>
                <a:gd name="T10" fmla="*/ 292 w 704"/>
                <a:gd name="T11" fmla="*/ 92 h 336"/>
                <a:gd name="T12" fmla="*/ 232 w 704"/>
                <a:gd name="T13" fmla="*/ 124 h 336"/>
                <a:gd name="T14" fmla="*/ 194 w 704"/>
                <a:gd name="T15" fmla="*/ 154 h 336"/>
                <a:gd name="T16" fmla="*/ 186 w 704"/>
                <a:gd name="T17" fmla="*/ 168 h 336"/>
                <a:gd name="T18" fmla="*/ 186 w 704"/>
                <a:gd name="T19" fmla="*/ 180 h 336"/>
                <a:gd name="T20" fmla="*/ 192 w 704"/>
                <a:gd name="T21" fmla="*/ 190 h 336"/>
                <a:gd name="T22" fmla="*/ 214 w 704"/>
                <a:gd name="T23" fmla="*/ 198 h 336"/>
                <a:gd name="T24" fmla="*/ 246 w 704"/>
                <a:gd name="T25" fmla="*/ 194 h 336"/>
                <a:gd name="T26" fmla="*/ 320 w 704"/>
                <a:gd name="T27" fmla="*/ 172 h 336"/>
                <a:gd name="T28" fmla="*/ 334 w 704"/>
                <a:gd name="T29" fmla="*/ 168 h 336"/>
                <a:gd name="T30" fmla="*/ 352 w 704"/>
                <a:gd name="T31" fmla="*/ 166 h 336"/>
                <a:gd name="T32" fmla="*/ 354 w 704"/>
                <a:gd name="T33" fmla="*/ 172 h 336"/>
                <a:gd name="T34" fmla="*/ 334 w 704"/>
                <a:gd name="T35" fmla="*/ 192 h 336"/>
                <a:gd name="T36" fmla="*/ 282 w 704"/>
                <a:gd name="T37" fmla="*/ 222 h 336"/>
                <a:gd name="T38" fmla="*/ 236 w 704"/>
                <a:gd name="T39" fmla="*/ 242 h 336"/>
                <a:gd name="T40" fmla="*/ 220 w 704"/>
                <a:gd name="T41" fmla="*/ 244 h 336"/>
                <a:gd name="T42" fmla="*/ 154 w 704"/>
                <a:gd name="T43" fmla="*/ 244 h 336"/>
                <a:gd name="T44" fmla="*/ 96 w 704"/>
                <a:gd name="T45" fmla="*/ 252 h 336"/>
                <a:gd name="T46" fmla="*/ 52 w 704"/>
                <a:gd name="T47" fmla="*/ 264 h 336"/>
                <a:gd name="T48" fmla="*/ 40 w 704"/>
                <a:gd name="T49" fmla="*/ 268 h 336"/>
                <a:gd name="T50" fmla="*/ 16 w 704"/>
                <a:gd name="T51" fmla="*/ 292 h 336"/>
                <a:gd name="T52" fmla="*/ 2 w 704"/>
                <a:gd name="T53" fmla="*/ 314 h 336"/>
                <a:gd name="T54" fmla="*/ 2 w 704"/>
                <a:gd name="T55" fmla="*/ 332 h 336"/>
                <a:gd name="T56" fmla="*/ 6 w 704"/>
                <a:gd name="T57" fmla="*/ 336 h 336"/>
                <a:gd name="T58" fmla="*/ 14 w 704"/>
                <a:gd name="T59" fmla="*/ 336 h 336"/>
                <a:gd name="T60" fmla="*/ 118 w 704"/>
                <a:gd name="T61" fmla="*/ 330 h 336"/>
                <a:gd name="T62" fmla="*/ 298 w 704"/>
                <a:gd name="T63" fmla="*/ 326 h 336"/>
                <a:gd name="T64" fmla="*/ 396 w 704"/>
                <a:gd name="T65" fmla="*/ 318 h 336"/>
                <a:gd name="T66" fmla="*/ 430 w 704"/>
                <a:gd name="T67" fmla="*/ 310 h 336"/>
                <a:gd name="T68" fmla="*/ 504 w 704"/>
                <a:gd name="T69" fmla="*/ 282 h 336"/>
                <a:gd name="T70" fmla="*/ 704 w 704"/>
                <a:gd name="T71" fmla="*/ 190 h 336"/>
                <a:gd name="T72" fmla="*/ 672 w 704"/>
                <a:gd name="T73" fmla="*/ 2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4" h="336">
                  <a:moveTo>
                    <a:pt x="672" y="2"/>
                  </a:moveTo>
                  <a:lnTo>
                    <a:pt x="672" y="2"/>
                  </a:lnTo>
                  <a:lnTo>
                    <a:pt x="644" y="0"/>
                  </a:lnTo>
                  <a:lnTo>
                    <a:pt x="612" y="2"/>
                  </a:lnTo>
                  <a:lnTo>
                    <a:pt x="576" y="6"/>
                  </a:lnTo>
                  <a:lnTo>
                    <a:pt x="536" y="14"/>
                  </a:lnTo>
                  <a:lnTo>
                    <a:pt x="496" y="22"/>
                  </a:lnTo>
                  <a:lnTo>
                    <a:pt x="452" y="34"/>
                  </a:lnTo>
                  <a:lnTo>
                    <a:pt x="410" y="46"/>
                  </a:lnTo>
                  <a:lnTo>
                    <a:pt x="368" y="60"/>
                  </a:lnTo>
                  <a:lnTo>
                    <a:pt x="330" y="76"/>
                  </a:lnTo>
                  <a:lnTo>
                    <a:pt x="292" y="92"/>
                  </a:lnTo>
                  <a:lnTo>
                    <a:pt x="260" y="108"/>
                  </a:lnTo>
                  <a:lnTo>
                    <a:pt x="232" y="124"/>
                  </a:lnTo>
                  <a:lnTo>
                    <a:pt x="208" y="140"/>
                  </a:lnTo>
                  <a:lnTo>
                    <a:pt x="194" y="154"/>
                  </a:lnTo>
                  <a:lnTo>
                    <a:pt x="188" y="162"/>
                  </a:lnTo>
                  <a:lnTo>
                    <a:pt x="186" y="168"/>
                  </a:lnTo>
                  <a:lnTo>
                    <a:pt x="184" y="174"/>
                  </a:lnTo>
                  <a:lnTo>
                    <a:pt x="186" y="180"/>
                  </a:lnTo>
                  <a:lnTo>
                    <a:pt x="186" y="180"/>
                  </a:lnTo>
                  <a:lnTo>
                    <a:pt x="192" y="190"/>
                  </a:lnTo>
                  <a:lnTo>
                    <a:pt x="202" y="196"/>
                  </a:lnTo>
                  <a:lnTo>
                    <a:pt x="214" y="198"/>
                  </a:lnTo>
                  <a:lnTo>
                    <a:pt x="228" y="198"/>
                  </a:lnTo>
                  <a:lnTo>
                    <a:pt x="246" y="194"/>
                  </a:lnTo>
                  <a:lnTo>
                    <a:pt x="266" y="190"/>
                  </a:lnTo>
                  <a:lnTo>
                    <a:pt x="320" y="172"/>
                  </a:lnTo>
                  <a:lnTo>
                    <a:pt x="320" y="172"/>
                  </a:lnTo>
                  <a:lnTo>
                    <a:pt x="334" y="168"/>
                  </a:lnTo>
                  <a:lnTo>
                    <a:pt x="346" y="166"/>
                  </a:lnTo>
                  <a:lnTo>
                    <a:pt x="352" y="166"/>
                  </a:lnTo>
                  <a:lnTo>
                    <a:pt x="354" y="170"/>
                  </a:lnTo>
                  <a:lnTo>
                    <a:pt x="354" y="172"/>
                  </a:lnTo>
                  <a:lnTo>
                    <a:pt x="350" y="178"/>
                  </a:lnTo>
                  <a:lnTo>
                    <a:pt x="334" y="192"/>
                  </a:lnTo>
                  <a:lnTo>
                    <a:pt x="312" y="208"/>
                  </a:lnTo>
                  <a:lnTo>
                    <a:pt x="282" y="222"/>
                  </a:lnTo>
                  <a:lnTo>
                    <a:pt x="252" y="236"/>
                  </a:lnTo>
                  <a:lnTo>
                    <a:pt x="236" y="242"/>
                  </a:lnTo>
                  <a:lnTo>
                    <a:pt x="220" y="244"/>
                  </a:lnTo>
                  <a:lnTo>
                    <a:pt x="220" y="244"/>
                  </a:lnTo>
                  <a:lnTo>
                    <a:pt x="202" y="244"/>
                  </a:lnTo>
                  <a:lnTo>
                    <a:pt x="154" y="244"/>
                  </a:lnTo>
                  <a:lnTo>
                    <a:pt x="126" y="246"/>
                  </a:lnTo>
                  <a:lnTo>
                    <a:pt x="96" y="252"/>
                  </a:lnTo>
                  <a:lnTo>
                    <a:pt x="66" y="258"/>
                  </a:lnTo>
                  <a:lnTo>
                    <a:pt x="52" y="264"/>
                  </a:lnTo>
                  <a:lnTo>
                    <a:pt x="40" y="268"/>
                  </a:lnTo>
                  <a:lnTo>
                    <a:pt x="40" y="268"/>
                  </a:lnTo>
                  <a:lnTo>
                    <a:pt x="26" y="280"/>
                  </a:lnTo>
                  <a:lnTo>
                    <a:pt x="16" y="292"/>
                  </a:lnTo>
                  <a:lnTo>
                    <a:pt x="8" y="304"/>
                  </a:lnTo>
                  <a:lnTo>
                    <a:pt x="2" y="314"/>
                  </a:lnTo>
                  <a:lnTo>
                    <a:pt x="0" y="324"/>
                  </a:lnTo>
                  <a:lnTo>
                    <a:pt x="2" y="332"/>
                  </a:lnTo>
                  <a:lnTo>
                    <a:pt x="4" y="334"/>
                  </a:lnTo>
                  <a:lnTo>
                    <a:pt x="6" y="336"/>
                  </a:lnTo>
                  <a:lnTo>
                    <a:pt x="14" y="336"/>
                  </a:lnTo>
                  <a:lnTo>
                    <a:pt x="14" y="336"/>
                  </a:lnTo>
                  <a:lnTo>
                    <a:pt x="62" y="332"/>
                  </a:lnTo>
                  <a:lnTo>
                    <a:pt x="118" y="330"/>
                  </a:lnTo>
                  <a:lnTo>
                    <a:pt x="238" y="328"/>
                  </a:lnTo>
                  <a:lnTo>
                    <a:pt x="298" y="326"/>
                  </a:lnTo>
                  <a:lnTo>
                    <a:pt x="352" y="324"/>
                  </a:lnTo>
                  <a:lnTo>
                    <a:pt x="396" y="318"/>
                  </a:lnTo>
                  <a:lnTo>
                    <a:pt x="414" y="314"/>
                  </a:lnTo>
                  <a:lnTo>
                    <a:pt x="430" y="310"/>
                  </a:lnTo>
                  <a:lnTo>
                    <a:pt x="430" y="310"/>
                  </a:lnTo>
                  <a:lnTo>
                    <a:pt x="504" y="282"/>
                  </a:lnTo>
                  <a:lnTo>
                    <a:pt x="568" y="254"/>
                  </a:lnTo>
                  <a:lnTo>
                    <a:pt x="704" y="190"/>
                  </a:lnTo>
                  <a:lnTo>
                    <a:pt x="704" y="190"/>
                  </a:lnTo>
                  <a:lnTo>
                    <a:pt x="672" y="2"/>
                  </a:lnTo>
                  <a:lnTo>
                    <a:pt x="672" y="2"/>
                  </a:lnTo>
                  <a:close/>
                </a:path>
              </a:pathLst>
            </a:custGeom>
            <a:solidFill>
              <a:srgbClr val="F5CA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302" name="iṣļíḍe">
              <a:extLst>
                <a:ext uri="{FF2B5EF4-FFF2-40B4-BE49-F238E27FC236}">
                  <a16:creationId xmlns:a16="http://schemas.microsoft.com/office/drawing/2014/main" id="{8FCE5571-1AB3-414C-8130-B89F58DA6147}"/>
                </a:ext>
              </a:extLst>
            </p:cNvPr>
            <p:cNvGrpSpPr/>
            <p:nvPr/>
          </p:nvGrpSpPr>
          <p:grpSpPr>
            <a:xfrm>
              <a:off x="4131431" y="3957467"/>
              <a:ext cx="1612054" cy="1375832"/>
              <a:chOff x="3927475" y="3749675"/>
              <a:chExt cx="1603375" cy="1368425"/>
            </a:xfrm>
          </p:grpSpPr>
          <p:sp>
            <p:nvSpPr>
              <p:cNvPr id="311" name="ïšḻiḓe">
                <a:extLst>
                  <a:ext uri="{FF2B5EF4-FFF2-40B4-BE49-F238E27FC236}">
                    <a16:creationId xmlns:a16="http://schemas.microsoft.com/office/drawing/2014/main" id="{57F01BD9-23B2-4166-BD1F-DDD5F64164CA}"/>
                  </a:ext>
                </a:extLst>
              </p:cNvPr>
              <p:cNvSpPr/>
              <p:nvPr/>
            </p:nvSpPr>
            <p:spPr bwMode="auto">
              <a:xfrm>
                <a:off x="3927475" y="3933825"/>
                <a:ext cx="765175" cy="1181100"/>
              </a:xfrm>
              <a:custGeom>
                <a:avLst/>
                <a:gdLst>
                  <a:gd name="T0" fmla="*/ 0 w 482"/>
                  <a:gd name="T1" fmla="*/ 0 h 744"/>
                  <a:gd name="T2" fmla="*/ 0 w 482"/>
                  <a:gd name="T3" fmla="*/ 514 h 744"/>
                  <a:gd name="T4" fmla="*/ 482 w 482"/>
                  <a:gd name="T5" fmla="*/ 744 h 744"/>
                  <a:gd name="T6" fmla="*/ 482 w 482"/>
                  <a:gd name="T7" fmla="*/ 164 h 744"/>
                  <a:gd name="T8" fmla="*/ 0 w 482"/>
                  <a:gd name="T9" fmla="*/ 0 h 744"/>
                </a:gdLst>
                <a:ahLst/>
                <a:cxnLst>
                  <a:cxn ang="0">
                    <a:pos x="T0" y="T1"/>
                  </a:cxn>
                  <a:cxn ang="0">
                    <a:pos x="T2" y="T3"/>
                  </a:cxn>
                  <a:cxn ang="0">
                    <a:pos x="T4" y="T5"/>
                  </a:cxn>
                  <a:cxn ang="0">
                    <a:pos x="T6" y="T7"/>
                  </a:cxn>
                  <a:cxn ang="0">
                    <a:pos x="T8" y="T9"/>
                  </a:cxn>
                </a:cxnLst>
                <a:rect l="0" t="0" r="r" b="b"/>
                <a:pathLst>
                  <a:path w="482" h="744">
                    <a:moveTo>
                      <a:pt x="0" y="0"/>
                    </a:moveTo>
                    <a:lnTo>
                      <a:pt x="0" y="514"/>
                    </a:lnTo>
                    <a:lnTo>
                      <a:pt x="482" y="744"/>
                    </a:lnTo>
                    <a:lnTo>
                      <a:pt x="482" y="164"/>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2" name="ïşļíḓê">
                <a:extLst>
                  <a:ext uri="{FF2B5EF4-FFF2-40B4-BE49-F238E27FC236}">
                    <a16:creationId xmlns:a16="http://schemas.microsoft.com/office/drawing/2014/main" id="{742AECC0-0BD2-42F5-913A-CFB1D3399249}"/>
                  </a:ext>
                </a:extLst>
              </p:cNvPr>
              <p:cNvSpPr/>
              <p:nvPr/>
            </p:nvSpPr>
            <p:spPr bwMode="auto">
              <a:xfrm>
                <a:off x="4692650" y="3965575"/>
                <a:ext cx="838200" cy="1152525"/>
              </a:xfrm>
              <a:custGeom>
                <a:avLst/>
                <a:gdLst>
                  <a:gd name="T0" fmla="*/ 0 w 528"/>
                  <a:gd name="T1" fmla="*/ 144 h 726"/>
                  <a:gd name="T2" fmla="*/ 0 w 528"/>
                  <a:gd name="T3" fmla="*/ 144 h 726"/>
                  <a:gd name="T4" fmla="*/ 0 w 528"/>
                  <a:gd name="T5" fmla="*/ 724 h 726"/>
                  <a:gd name="T6" fmla="*/ 2 w 528"/>
                  <a:gd name="T7" fmla="*/ 726 h 726"/>
                  <a:gd name="T8" fmla="*/ 528 w 528"/>
                  <a:gd name="T9" fmla="*/ 498 h 726"/>
                  <a:gd name="T10" fmla="*/ 528 w 528"/>
                  <a:gd name="T11" fmla="*/ 0 h 726"/>
                  <a:gd name="T12" fmla="*/ 0 w 528"/>
                  <a:gd name="T13" fmla="*/ 144 h 726"/>
                </a:gdLst>
                <a:ahLst/>
                <a:cxnLst>
                  <a:cxn ang="0">
                    <a:pos x="T0" y="T1"/>
                  </a:cxn>
                  <a:cxn ang="0">
                    <a:pos x="T2" y="T3"/>
                  </a:cxn>
                  <a:cxn ang="0">
                    <a:pos x="T4" y="T5"/>
                  </a:cxn>
                  <a:cxn ang="0">
                    <a:pos x="T6" y="T7"/>
                  </a:cxn>
                  <a:cxn ang="0">
                    <a:pos x="T8" y="T9"/>
                  </a:cxn>
                  <a:cxn ang="0">
                    <a:pos x="T10" y="T11"/>
                  </a:cxn>
                  <a:cxn ang="0">
                    <a:pos x="T12" y="T13"/>
                  </a:cxn>
                </a:cxnLst>
                <a:rect l="0" t="0" r="r" b="b"/>
                <a:pathLst>
                  <a:path w="528" h="726">
                    <a:moveTo>
                      <a:pt x="0" y="144"/>
                    </a:moveTo>
                    <a:lnTo>
                      <a:pt x="0" y="144"/>
                    </a:lnTo>
                    <a:lnTo>
                      <a:pt x="0" y="724"/>
                    </a:lnTo>
                    <a:lnTo>
                      <a:pt x="2" y="726"/>
                    </a:lnTo>
                    <a:lnTo>
                      <a:pt x="528" y="498"/>
                    </a:lnTo>
                    <a:lnTo>
                      <a:pt x="528" y="0"/>
                    </a:lnTo>
                    <a:lnTo>
                      <a:pt x="0" y="14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3" name="is1îḓê">
                <a:extLst>
                  <a:ext uri="{FF2B5EF4-FFF2-40B4-BE49-F238E27FC236}">
                    <a16:creationId xmlns:a16="http://schemas.microsoft.com/office/drawing/2014/main" id="{015BB14E-2DCE-46B0-9BB3-7D30B2EA28F5}"/>
                  </a:ext>
                </a:extLst>
              </p:cNvPr>
              <p:cNvSpPr/>
              <p:nvPr/>
            </p:nvSpPr>
            <p:spPr bwMode="auto">
              <a:xfrm>
                <a:off x="3927475" y="3749675"/>
                <a:ext cx="1603375" cy="444500"/>
              </a:xfrm>
              <a:custGeom>
                <a:avLst/>
                <a:gdLst>
                  <a:gd name="T0" fmla="*/ 1010 w 1010"/>
                  <a:gd name="T1" fmla="*/ 136 h 280"/>
                  <a:gd name="T2" fmla="*/ 1010 w 1010"/>
                  <a:gd name="T3" fmla="*/ 136 h 280"/>
                  <a:gd name="T4" fmla="*/ 538 w 1010"/>
                  <a:gd name="T5" fmla="*/ 0 h 280"/>
                  <a:gd name="T6" fmla="*/ 470 w 1010"/>
                  <a:gd name="T7" fmla="*/ 16 h 280"/>
                  <a:gd name="T8" fmla="*/ 468 w 1010"/>
                  <a:gd name="T9" fmla="*/ 16 h 280"/>
                  <a:gd name="T10" fmla="*/ 0 w 1010"/>
                  <a:gd name="T11" fmla="*/ 116 h 280"/>
                  <a:gd name="T12" fmla="*/ 0 w 1010"/>
                  <a:gd name="T13" fmla="*/ 116 h 280"/>
                  <a:gd name="T14" fmla="*/ 482 w 1010"/>
                  <a:gd name="T15" fmla="*/ 280 h 280"/>
                  <a:gd name="T16" fmla="*/ 482 w 1010"/>
                  <a:gd name="T17" fmla="*/ 280 h 280"/>
                  <a:gd name="T18" fmla="*/ 482 w 1010"/>
                  <a:gd name="T19" fmla="*/ 280 h 280"/>
                  <a:gd name="T20" fmla="*/ 1010 w 1010"/>
                  <a:gd name="T21" fmla="*/ 136 h 280"/>
                  <a:gd name="T22" fmla="*/ 1010 w 1010"/>
                  <a:gd name="T23" fmla="*/ 136 h 280"/>
                  <a:gd name="T24" fmla="*/ 1010 w 1010"/>
                  <a:gd name="T25" fmla="*/ 13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0" h="280">
                    <a:moveTo>
                      <a:pt x="1010" y="136"/>
                    </a:moveTo>
                    <a:lnTo>
                      <a:pt x="1010" y="136"/>
                    </a:lnTo>
                    <a:lnTo>
                      <a:pt x="538" y="0"/>
                    </a:lnTo>
                    <a:lnTo>
                      <a:pt x="470" y="16"/>
                    </a:lnTo>
                    <a:lnTo>
                      <a:pt x="468" y="16"/>
                    </a:lnTo>
                    <a:lnTo>
                      <a:pt x="0" y="116"/>
                    </a:lnTo>
                    <a:lnTo>
                      <a:pt x="0" y="116"/>
                    </a:lnTo>
                    <a:lnTo>
                      <a:pt x="482" y="280"/>
                    </a:lnTo>
                    <a:lnTo>
                      <a:pt x="482" y="280"/>
                    </a:lnTo>
                    <a:lnTo>
                      <a:pt x="482" y="280"/>
                    </a:lnTo>
                    <a:lnTo>
                      <a:pt x="1010" y="136"/>
                    </a:lnTo>
                    <a:lnTo>
                      <a:pt x="1010" y="136"/>
                    </a:lnTo>
                    <a:lnTo>
                      <a:pt x="1010" y="136"/>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4" name="îšľiďê">
                <a:extLst>
                  <a:ext uri="{FF2B5EF4-FFF2-40B4-BE49-F238E27FC236}">
                    <a16:creationId xmlns:a16="http://schemas.microsoft.com/office/drawing/2014/main" id="{F4F36241-4747-4368-997C-B03FDED857D4}"/>
                  </a:ext>
                </a:extLst>
              </p:cNvPr>
              <p:cNvSpPr/>
              <p:nvPr/>
            </p:nvSpPr>
            <p:spPr bwMode="auto">
              <a:xfrm>
                <a:off x="4356100" y="3825875"/>
                <a:ext cx="828675" cy="463550"/>
              </a:xfrm>
              <a:custGeom>
                <a:avLst/>
                <a:gdLst>
                  <a:gd name="T0" fmla="*/ 522 w 522"/>
                  <a:gd name="T1" fmla="*/ 148 h 292"/>
                  <a:gd name="T2" fmla="*/ 48 w 522"/>
                  <a:gd name="T3" fmla="*/ 0 h 292"/>
                  <a:gd name="T4" fmla="*/ 0 w 522"/>
                  <a:gd name="T5" fmla="*/ 10 h 292"/>
                  <a:gd name="T6" fmla="*/ 476 w 522"/>
                  <a:gd name="T7" fmla="*/ 160 h 292"/>
                  <a:gd name="T8" fmla="*/ 476 w 522"/>
                  <a:gd name="T9" fmla="*/ 292 h 292"/>
                  <a:gd name="T10" fmla="*/ 504 w 522"/>
                  <a:gd name="T11" fmla="*/ 278 h 292"/>
                  <a:gd name="T12" fmla="*/ 504 w 522"/>
                  <a:gd name="T13" fmla="*/ 278 h 292"/>
                  <a:gd name="T14" fmla="*/ 520 w 522"/>
                  <a:gd name="T15" fmla="*/ 272 h 292"/>
                  <a:gd name="T16" fmla="*/ 522 w 522"/>
                  <a:gd name="T17" fmla="*/ 148 h 292"/>
                  <a:gd name="T18" fmla="*/ 522 w 522"/>
                  <a:gd name="T19" fmla="*/ 148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2" h="292">
                    <a:moveTo>
                      <a:pt x="522" y="148"/>
                    </a:moveTo>
                    <a:lnTo>
                      <a:pt x="48" y="0"/>
                    </a:lnTo>
                    <a:lnTo>
                      <a:pt x="0" y="10"/>
                    </a:lnTo>
                    <a:lnTo>
                      <a:pt x="476" y="160"/>
                    </a:lnTo>
                    <a:lnTo>
                      <a:pt x="476" y="292"/>
                    </a:lnTo>
                    <a:lnTo>
                      <a:pt x="504" y="278"/>
                    </a:lnTo>
                    <a:lnTo>
                      <a:pt x="504" y="278"/>
                    </a:lnTo>
                    <a:lnTo>
                      <a:pt x="520" y="272"/>
                    </a:lnTo>
                    <a:lnTo>
                      <a:pt x="522" y="148"/>
                    </a:lnTo>
                    <a:lnTo>
                      <a:pt x="522" y="148"/>
                    </a:lnTo>
                    <a:close/>
                  </a:path>
                </a:pathLst>
              </a:custGeom>
              <a:solidFill>
                <a:srgbClr val="E9E5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6" name="îšḻïďe">
                <a:extLst>
                  <a:ext uri="{FF2B5EF4-FFF2-40B4-BE49-F238E27FC236}">
                    <a16:creationId xmlns:a16="http://schemas.microsoft.com/office/drawing/2014/main" id="{4BC4BCBB-D28F-4FC7-BAFE-88CAAEB3D9CC}"/>
                  </a:ext>
                </a:extLst>
              </p:cNvPr>
              <p:cNvSpPr/>
              <p:nvPr/>
            </p:nvSpPr>
            <p:spPr bwMode="auto">
              <a:xfrm>
                <a:off x="4340225" y="4187825"/>
                <a:ext cx="301625" cy="269875"/>
              </a:xfrm>
              <a:custGeom>
                <a:avLst/>
                <a:gdLst>
                  <a:gd name="T0" fmla="*/ 0 w 190"/>
                  <a:gd name="T1" fmla="*/ 0 h 170"/>
                  <a:gd name="T2" fmla="*/ 190 w 190"/>
                  <a:gd name="T3" fmla="*/ 76 h 170"/>
                  <a:gd name="T4" fmla="*/ 190 w 190"/>
                  <a:gd name="T5" fmla="*/ 170 h 170"/>
                  <a:gd name="T6" fmla="*/ 0 w 190"/>
                  <a:gd name="T7" fmla="*/ 94 h 170"/>
                  <a:gd name="T8" fmla="*/ 0 w 190"/>
                  <a:gd name="T9" fmla="*/ 0 h 170"/>
                </a:gdLst>
                <a:ahLst/>
                <a:cxnLst>
                  <a:cxn ang="0">
                    <a:pos x="T0" y="T1"/>
                  </a:cxn>
                  <a:cxn ang="0">
                    <a:pos x="T2" y="T3"/>
                  </a:cxn>
                  <a:cxn ang="0">
                    <a:pos x="T4" y="T5"/>
                  </a:cxn>
                  <a:cxn ang="0">
                    <a:pos x="T6" y="T7"/>
                  </a:cxn>
                  <a:cxn ang="0">
                    <a:pos x="T8" y="T9"/>
                  </a:cxn>
                </a:cxnLst>
                <a:rect l="0" t="0" r="r" b="b"/>
                <a:pathLst>
                  <a:path w="190" h="170">
                    <a:moveTo>
                      <a:pt x="0" y="0"/>
                    </a:moveTo>
                    <a:lnTo>
                      <a:pt x="190" y="76"/>
                    </a:lnTo>
                    <a:lnTo>
                      <a:pt x="190" y="170"/>
                    </a:lnTo>
                    <a:lnTo>
                      <a:pt x="0" y="94"/>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03" name="íṩḷïḑe">
              <a:extLst>
                <a:ext uri="{FF2B5EF4-FFF2-40B4-BE49-F238E27FC236}">
                  <a16:creationId xmlns:a16="http://schemas.microsoft.com/office/drawing/2014/main" id="{14D67FEB-799F-4F3D-805F-A185ED3CB028}"/>
                </a:ext>
              </a:extLst>
            </p:cNvPr>
            <p:cNvSpPr/>
            <p:nvPr/>
          </p:nvSpPr>
          <p:spPr bwMode="auto">
            <a:xfrm>
              <a:off x="4273262" y="5140490"/>
              <a:ext cx="536287" cy="114919"/>
            </a:xfrm>
            <a:custGeom>
              <a:avLst/>
              <a:gdLst>
                <a:gd name="T0" fmla="*/ 0 w 336"/>
                <a:gd name="T1" fmla="*/ 14 h 72"/>
                <a:gd name="T2" fmla="*/ 0 w 336"/>
                <a:gd name="T3" fmla="*/ 14 h 72"/>
                <a:gd name="T4" fmla="*/ 66 w 336"/>
                <a:gd name="T5" fmla="*/ 24 h 72"/>
                <a:gd name="T6" fmla="*/ 180 w 336"/>
                <a:gd name="T7" fmla="*/ 46 h 72"/>
                <a:gd name="T8" fmla="*/ 288 w 336"/>
                <a:gd name="T9" fmla="*/ 66 h 72"/>
                <a:gd name="T10" fmla="*/ 322 w 336"/>
                <a:gd name="T11" fmla="*/ 72 h 72"/>
                <a:gd name="T12" fmla="*/ 336 w 336"/>
                <a:gd name="T13" fmla="*/ 72 h 72"/>
                <a:gd name="T14" fmla="*/ 336 w 336"/>
                <a:gd name="T15" fmla="*/ 72 h 72"/>
                <a:gd name="T16" fmla="*/ 336 w 336"/>
                <a:gd name="T17" fmla="*/ 58 h 72"/>
                <a:gd name="T18" fmla="*/ 336 w 336"/>
                <a:gd name="T19" fmla="*/ 50 h 72"/>
                <a:gd name="T20" fmla="*/ 332 w 336"/>
                <a:gd name="T21" fmla="*/ 38 h 72"/>
                <a:gd name="T22" fmla="*/ 326 w 336"/>
                <a:gd name="T23" fmla="*/ 28 h 72"/>
                <a:gd name="T24" fmla="*/ 318 w 336"/>
                <a:gd name="T25" fmla="*/ 18 h 72"/>
                <a:gd name="T26" fmla="*/ 302 w 336"/>
                <a:gd name="T27" fmla="*/ 10 h 72"/>
                <a:gd name="T28" fmla="*/ 282 w 336"/>
                <a:gd name="T29" fmla="*/ 4 h 72"/>
                <a:gd name="T30" fmla="*/ 282 w 336"/>
                <a:gd name="T31" fmla="*/ 4 h 72"/>
                <a:gd name="T32" fmla="*/ 252 w 336"/>
                <a:gd name="T33" fmla="*/ 0 h 72"/>
                <a:gd name="T34" fmla="*/ 212 w 336"/>
                <a:gd name="T35" fmla="*/ 0 h 72"/>
                <a:gd name="T36" fmla="*/ 166 w 336"/>
                <a:gd name="T37" fmla="*/ 2 h 72"/>
                <a:gd name="T38" fmla="*/ 118 w 336"/>
                <a:gd name="T39" fmla="*/ 4 h 72"/>
                <a:gd name="T40" fmla="*/ 36 w 336"/>
                <a:gd name="T41" fmla="*/ 10 h 72"/>
                <a:gd name="T42" fmla="*/ 0 w 336"/>
                <a:gd name="T43" fmla="*/ 14 h 72"/>
                <a:gd name="T44" fmla="*/ 0 w 336"/>
                <a:gd name="T45" fmla="*/ 1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72">
                  <a:moveTo>
                    <a:pt x="0" y="14"/>
                  </a:moveTo>
                  <a:lnTo>
                    <a:pt x="0" y="14"/>
                  </a:lnTo>
                  <a:lnTo>
                    <a:pt x="66" y="24"/>
                  </a:lnTo>
                  <a:lnTo>
                    <a:pt x="180" y="46"/>
                  </a:lnTo>
                  <a:lnTo>
                    <a:pt x="288" y="66"/>
                  </a:lnTo>
                  <a:lnTo>
                    <a:pt x="322" y="72"/>
                  </a:lnTo>
                  <a:lnTo>
                    <a:pt x="336" y="72"/>
                  </a:lnTo>
                  <a:lnTo>
                    <a:pt x="336" y="72"/>
                  </a:lnTo>
                  <a:lnTo>
                    <a:pt x="336" y="58"/>
                  </a:lnTo>
                  <a:lnTo>
                    <a:pt x="336" y="50"/>
                  </a:lnTo>
                  <a:lnTo>
                    <a:pt x="332" y="38"/>
                  </a:lnTo>
                  <a:lnTo>
                    <a:pt x="326" y="28"/>
                  </a:lnTo>
                  <a:lnTo>
                    <a:pt x="318" y="18"/>
                  </a:lnTo>
                  <a:lnTo>
                    <a:pt x="302" y="10"/>
                  </a:lnTo>
                  <a:lnTo>
                    <a:pt x="282" y="4"/>
                  </a:lnTo>
                  <a:lnTo>
                    <a:pt x="282" y="4"/>
                  </a:lnTo>
                  <a:lnTo>
                    <a:pt x="252" y="0"/>
                  </a:lnTo>
                  <a:lnTo>
                    <a:pt x="212" y="0"/>
                  </a:lnTo>
                  <a:lnTo>
                    <a:pt x="166" y="2"/>
                  </a:lnTo>
                  <a:lnTo>
                    <a:pt x="118" y="4"/>
                  </a:lnTo>
                  <a:lnTo>
                    <a:pt x="36" y="10"/>
                  </a:lnTo>
                  <a:lnTo>
                    <a:pt x="0" y="14"/>
                  </a:lnTo>
                  <a:lnTo>
                    <a:pt x="0" y="14"/>
                  </a:lnTo>
                  <a:close/>
                </a:path>
              </a:pathLst>
            </a:custGeom>
            <a:solidFill>
              <a:srgbClr val="D7B2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îslîďê">
              <a:extLst>
                <a:ext uri="{FF2B5EF4-FFF2-40B4-BE49-F238E27FC236}">
                  <a16:creationId xmlns:a16="http://schemas.microsoft.com/office/drawing/2014/main" id="{E5072D01-F3CE-4431-A592-265AAC068637}"/>
                </a:ext>
              </a:extLst>
            </p:cNvPr>
            <p:cNvSpPr/>
            <p:nvPr/>
          </p:nvSpPr>
          <p:spPr bwMode="auto">
            <a:xfrm>
              <a:off x="3724206" y="4655278"/>
              <a:ext cx="1123650" cy="536287"/>
            </a:xfrm>
            <a:custGeom>
              <a:avLst/>
              <a:gdLst>
                <a:gd name="T0" fmla="*/ 32 w 704"/>
                <a:gd name="T1" fmla="*/ 2 h 336"/>
                <a:gd name="T2" fmla="*/ 92 w 704"/>
                <a:gd name="T3" fmla="*/ 2 h 336"/>
                <a:gd name="T4" fmla="*/ 168 w 704"/>
                <a:gd name="T5" fmla="*/ 14 h 336"/>
                <a:gd name="T6" fmla="*/ 250 w 704"/>
                <a:gd name="T7" fmla="*/ 34 h 336"/>
                <a:gd name="T8" fmla="*/ 334 w 704"/>
                <a:gd name="T9" fmla="*/ 60 h 336"/>
                <a:gd name="T10" fmla="*/ 412 w 704"/>
                <a:gd name="T11" fmla="*/ 92 h 336"/>
                <a:gd name="T12" fmla="*/ 472 w 704"/>
                <a:gd name="T13" fmla="*/ 124 h 336"/>
                <a:gd name="T14" fmla="*/ 510 w 704"/>
                <a:gd name="T15" fmla="*/ 154 h 336"/>
                <a:gd name="T16" fmla="*/ 518 w 704"/>
                <a:gd name="T17" fmla="*/ 168 h 336"/>
                <a:gd name="T18" fmla="*/ 518 w 704"/>
                <a:gd name="T19" fmla="*/ 180 h 336"/>
                <a:gd name="T20" fmla="*/ 512 w 704"/>
                <a:gd name="T21" fmla="*/ 190 h 336"/>
                <a:gd name="T22" fmla="*/ 490 w 704"/>
                <a:gd name="T23" fmla="*/ 198 h 336"/>
                <a:gd name="T24" fmla="*/ 458 w 704"/>
                <a:gd name="T25" fmla="*/ 196 h 336"/>
                <a:gd name="T26" fmla="*/ 384 w 704"/>
                <a:gd name="T27" fmla="*/ 172 h 336"/>
                <a:gd name="T28" fmla="*/ 370 w 704"/>
                <a:gd name="T29" fmla="*/ 168 h 336"/>
                <a:gd name="T30" fmla="*/ 352 w 704"/>
                <a:gd name="T31" fmla="*/ 168 h 336"/>
                <a:gd name="T32" fmla="*/ 350 w 704"/>
                <a:gd name="T33" fmla="*/ 174 h 336"/>
                <a:gd name="T34" fmla="*/ 370 w 704"/>
                <a:gd name="T35" fmla="*/ 192 h 336"/>
                <a:gd name="T36" fmla="*/ 422 w 704"/>
                <a:gd name="T37" fmla="*/ 222 h 336"/>
                <a:gd name="T38" fmla="*/ 468 w 704"/>
                <a:gd name="T39" fmla="*/ 242 h 336"/>
                <a:gd name="T40" fmla="*/ 484 w 704"/>
                <a:gd name="T41" fmla="*/ 246 h 336"/>
                <a:gd name="T42" fmla="*/ 550 w 704"/>
                <a:gd name="T43" fmla="*/ 244 h 336"/>
                <a:gd name="T44" fmla="*/ 608 w 704"/>
                <a:gd name="T45" fmla="*/ 252 h 336"/>
                <a:gd name="T46" fmla="*/ 650 w 704"/>
                <a:gd name="T47" fmla="*/ 264 h 336"/>
                <a:gd name="T48" fmla="*/ 664 w 704"/>
                <a:gd name="T49" fmla="*/ 268 h 336"/>
                <a:gd name="T50" fmla="*/ 688 w 704"/>
                <a:gd name="T51" fmla="*/ 292 h 336"/>
                <a:gd name="T52" fmla="*/ 702 w 704"/>
                <a:gd name="T53" fmla="*/ 316 h 336"/>
                <a:gd name="T54" fmla="*/ 702 w 704"/>
                <a:gd name="T55" fmla="*/ 332 h 336"/>
                <a:gd name="T56" fmla="*/ 698 w 704"/>
                <a:gd name="T57" fmla="*/ 336 h 336"/>
                <a:gd name="T58" fmla="*/ 690 w 704"/>
                <a:gd name="T59" fmla="*/ 336 h 336"/>
                <a:gd name="T60" fmla="*/ 586 w 704"/>
                <a:gd name="T61" fmla="*/ 330 h 336"/>
                <a:gd name="T62" fmla="*/ 406 w 704"/>
                <a:gd name="T63" fmla="*/ 326 h 336"/>
                <a:gd name="T64" fmla="*/ 308 w 704"/>
                <a:gd name="T65" fmla="*/ 318 h 336"/>
                <a:gd name="T66" fmla="*/ 274 w 704"/>
                <a:gd name="T67" fmla="*/ 310 h 336"/>
                <a:gd name="T68" fmla="*/ 200 w 704"/>
                <a:gd name="T69" fmla="*/ 282 h 336"/>
                <a:gd name="T70" fmla="*/ 0 w 704"/>
                <a:gd name="T71" fmla="*/ 190 h 336"/>
                <a:gd name="T72" fmla="*/ 32 w 704"/>
                <a:gd name="T73" fmla="*/ 2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4" h="336">
                  <a:moveTo>
                    <a:pt x="32" y="2"/>
                  </a:moveTo>
                  <a:lnTo>
                    <a:pt x="32" y="2"/>
                  </a:lnTo>
                  <a:lnTo>
                    <a:pt x="60" y="0"/>
                  </a:lnTo>
                  <a:lnTo>
                    <a:pt x="92" y="2"/>
                  </a:lnTo>
                  <a:lnTo>
                    <a:pt x="128" y="6"/>
                  </a:lnTo>
                  <a:lnTo>
                    <a:pt x="168" y="14"/>
                  </a:lnTo>
                  <a:lnTo>
                    <a:pt x="208" y="22"/>
                  </a:lnTo>
                  <a:lnTo>
                    <a:pt x="250" y="34"/>
                  </a:lnTo>
                  <a:lnTo>
                    <a:pt x="294" y="46"/>
                  </a:lnTo>
                  <a:lnTo>
                    <a:pt x="334" y="60"/>
                  </a:lnTo>
                  <a:lnTo>
                    <a:pt x="374" y="76"/>
                  </a:lnTo>
                  <a:lnTo>
                    <a:pt x="412" y="92"/>
                  </a:lnTo>
                  <a:lnTo>
                    <a:pt x="444" y="108"/>
                  </a:lnTo>
                  <a:lnTo>
                    <a:pt x="472" y="124"/>
                  </a:lnTo>
                  <a:lnTo>
                    <a:pt x="494" y="140"/>
                  </a:lnTo>
                  <a:lnTo>
                    <a:pt x="510" y="154"/>
                  </a:lnTo>
                  <a:lnTo>
                    <a:pt x="516" y="162"/>
                  </a:lnTo>
                  <a:lnTo>
                    <a:pt x="518" y="168"/>
                  </a:lnTo>
                  <a:lnTo>
                    <a:pt x="520" y="174"/>
                  </a:lnTo>
                  <a:lnTo>
                    <a:pt x="518" y="180"/>
                  </a:lnTo>
                  <a:lnTo>
                    <a:pt x="518" y="180"/>
                  </a:lnTo>
                  <a:lnTo>
                    <a:pt x="512" y="190"/>
                  </a:lnTo>
                  <a:lnTo>
                    <a:pt x="502" y="196"/>
                  </a:lnTo>
                  <a:lnTo>
                    <a:pt x="490" y="198"/>
                  </a:lnTo>
                  <a:lnTo>
                    <a:pt x="476" y="198"/>
                  </a:lnTo>
                  <a:lnTo>
                    <a:pt x="458" y="196"/>
                  </a:lnTo>
                  <a:lnTo>
                    <a:pt x="438" y="190"/>
                  </a:lnTo>
                  <a:lnTo>
                    <a:pt x="384" y="172"/>
                  </a:lnTo>
                  <a:lnTo>
                    <a:pt x="384" y="172"/>
                  </a:lnTo>
                  <a:lnTo>
                    <a:pt x="370" y="168"/>
                  </a:lnTo>
                  <a:lnTo>
                    <a:pt x="358" y="166"/>
                  </a:lnTo>
                  <a:lnTo>
                    <a:pt x="352" y="168"/>
                  </a:lnTo>
                  <a:lnTo>
                    <a:pt x="350" y="170"/>
                  </a:lnTo>
                  <a:lnTo>
                    <a:pt x="350" y="174"/>
                  </a:lnTo>
                  <a:lnTo>
                    <a:pt x="354" y="178"/>
                  </a:lnTo>
                  <a:lnTo>
                    <a:pt x="370" y="192"/>
                  </a:lnTo>
                  <a:lnTo>
                    <a:pt x="392" y="208"/>
                  </a:lnTo>
                  <a:lnTo>
                    <a:pt x="422" y="222"/>
                  </a:lnTo>
                  <a:lnTo>
                    <a:pt x="452" y="236"/>
                  </a:lnTo>
                  <a:lnTo>
                    <a:pt x="468" y="242"/>
                  </a:lnTo>
                  <a:lnTo>
                    <a:pt x="484" y="246"/>
                  </a:lnTo>
                  <a:lnTo>
                    <a:pt x="484" y="246"/>
                  </a:lnTo>
                  <a:lnTo>
                    <a:pt x="502" y="244"/>
                  </a:lnTo>
                  <a:lnTo>
                    <a:pt x="550" y="244"/>
                  </a:lnTo>
                  <a:lnTo>
                    <a:pt x="578" y="248"/>
                  </a:lnTo>
                  <a:lnTo>
                    <a:pt x="608" y="252"/>
                  </a:lnTo>
                  <a:lnTo>
                    <a:pt x="638" y="258"/>
                  </a:lnTo>
                  <a:lnTo>
                    <a:pt x="650" y="264"/>
                  </a:lnTo>
                  <a:lnTo>
                    <a:pt x="664" y="268"/>
                  </a:lnTo>
                  <a:lnTo>
                    <a:pt x="664" y="268"/>
                  </a:lnTo>
                  <a:lnTo>
                    <a:pt x="676" y="280"/>
                  </a:lnTo>
                  <a:lnTo>
                    <a:pt x="688" y="292"/>
                  </a:lnTo>
                  <a:lnTo>
                    <a:pt x="696" y="304"/>
                  </a:lnTo>
                  <a:lnTo>
                    <a:pt x="702" y="316"/>
                  </a:lnTo>
                  <a:lnTo>
                    <a:pt x="704" y="324"/>
                  </a:lnTo>
                  <a:lnTo>
                    <a:pt x="702" y="332"/>
                  </a:lnTo>
                  <a:lnTo>
                    <a:pt x="700" y="334"/>
                  </a:lnTo>
                  <a:lnTo>
                    <a:pt x="698" y="336"/>
                  </a:lnTo>
                  <a:lnTo>
                    <a:pt x="690" y="336"/>
                  </a:lnTo>
                  <a:lnTo>
                    <a:pt x="690" y="336"/>
                  </a:lnTo>
                  <a:lnTo>
                    <a:pt x="642" y="332"/>
                  </a:lnTo>
                  <a:lnTo>
                    <a:pt x="586" y="330"/>
                  </a:lnTo>
                  <a:lnTo>
                    <a:pt x="464" y="328"/>
                  </a:lnTo>
                  <a:lnTo>
                    <a:pt x="406" y="326"/>
                  </a:lnTo>
                  <a:lnTo>
                    <a:pt x="352" y="324"/>
                  </a:lnTo>
                  <a:lnTo>
                    <a:pt x="308" y="318"/>
                  </a:lnTo>
                  <a:lnTo>
                    <a:pt x="288" y="316"/>
                  </a:lnTo>
                  <a:lnTo>
                    <a:pt x="274" y="310"/>
                  </a:lnTo>
                  <a:lnTo>
                    <a:pt x="274" y="310"/>
                  </a:lnTo>
                  <a:lnTo>
                    <a:pt x="200" y="282"/>
                  </a:lnTo>
                  <a:lnTo>
                    <a:pt x="136" y="254"/>
                  </a:lnTo>
                  <a:lnTo>
                    <a:pt x="0" y="190"/>
                  </a:lnTo>
                  <a:lnTo>
                    <a:pt x="0" y="190"/>
                  </a:lnTo>
                  <a:lnTo>
                    <a:pt x="32" y="2"/>
                  </a:lnTo>
                  <a:lnTo>
                    <a:pt x="32" y="2"/>
                  </a:lnTo>
                  <a:close/>
                </a:path>
              </a:pathLst>
            </a:custGeom>
            <a:solidFill>
              <a:srgbClr val="F5CA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305" name="ïṧ1íďè">
              <a:extLst>
                <a:ext uri="{FF2B5EF4-FFF2-40B4-BE49-F238E27FC236}">
                  <a16:creationId xmlns:a16="http://schemas.microsoft.com/office/drawing/2014/main" id="{5D509E17-D7AA-4D73-BEED-DD7DB9D1A6D6}"/>
                </a:ext>
              </a:extLst>
            </p:cNvPr>
            <p:cNvGrpSpPr/>
            <p:nvPr/>
          </p:nvGrpSpPr>
          <p:grpSpPr>
            <a:xfrm>
              <a:off x="4204854" y="3320627"/>
              <a:ext cx="1315182" cy="1120457"/>
              <a:chOff x="4006850" y="3105150"/>
              <a:chExt cx="1308100" cy="1114425"/>
            </a:xfrm>
          </p:grpSpPr>
          <p:sp>
            <p:nvSpPr>
              <p:cNvPr id="306" name="işḷïḓê">
                <a:extLst>
                  <a:ext uri="{FF2B5EF4-FFF2-40B4-BE49-F238E27FC236}">
                    <a16:creationId xmlns:a16="http://schemas.microsoft.com/office/drawing/2014/main" id="{6647C2D5-A23D-4A0F-8BA9-5A5D276B7471}"/>
                  </a:ext>
                </a:extLst>
              </p:cNvPr>
              <p:cNvSpPr/>
              <p:nvPr/>
            </p:nvSpPr>
            <p:spPr bwMode="auto">
              <a:xfrm>
                <a:off x="4006850" y="3254375"/>
                <a:ext cx="622300" cy="965200"/>
              </a:xfrm>
              <a:custGeom>
                <a:avLst/>
                <a:gdLst>
                  <a:gd name="T0" fmla="*/ 0 w 392"/>
                  <a:gd name="T1" fmla="*/ 0 h 608"/>
                  <a:gd name="T2" fmla="*/ 0 w 392"/>
                  <a:gd name="T3" fmla="*/ 418 h 608"/>
                  <a:gd name="T4" fmla="*/ 392 w 392"/>
                  <a:gd name="T5" fmla="*/ 608 h 608"/>
                  <a:gd name="T6" fmla="*/ 392 w 392"/>
                  <a:gd name="T7" fmla="*/ 134 h 608"/>
                  <a:gd name="T8" fmla="*/ 0 w 392"/>
                  <a:gd name="T9" fmla="*/ 0 h 608"/>
                </a:gdLst>
                <a:ahLst/>
                <a:cxnLst>
                  <a:cxn ang="0">
                    <a:pos x="T0" y="T1"/>
                  </a:cxn>
                  <a:cxn ang="0">
                    <a:pos x="T2" y="T3"/>
                  </a:cxn>
                  <a:cxn ang="0">
                    <a:pos x="T4" y="T5"/>
                  </a:cxn>
                  <a:cxn ang="0">
                    <a:pos x="T6" y="T7"/>
                  </a:cxn>
                  <a:cxn ang="0">
                    <a:pos x="T8" y="T9"/>
                  </a:cxn>
                </a:cxnLst>
                <a:rect l="0" t="0" r="r" b="b"/>
                <a:pathLst>
                  <a:path w="392" h="608">
                    <a:moveTo>
                      <a:pt x="0" y="0"/>
                    </a:moveTo>
                    <a:lnTo>
                      <a:pt x="0" y="418"/>
                    </a:lnTo>
                    <a:lnTo>
                      <a:pt x="392" y="608"/>
                    </a:lnTo>
                    <a:lnTo>
                      <a:pt x="392" y="134"/>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îSḻíďé">
                <a:extLst>
                  <a:ext uri="{FF2B5EF4-FFF2-40B4-BE49-F238E27FC236}">
                    <a16:creationId xmlns:a16="http://schemas.microsoft.com/office/drawing/2014/main" id="{AE96B7B5-007A-4180-8F95-C492D8BA9419}"/>
                  </a:ext>
                </a:extLst>
              </p:cNvPr>
              <p:cNvSpPr/>
              <p:nvPr/>
            </p:nvSpPr>
            <p:spPr bwMode="auto">
              <a:xfrm>
                <a:off x="4629150" y="3279775"/>
                <a:ext cx="685800" cy="939800"/>
              </a:xfrm>
              <a:custGeom>
                <a:avLst/>
                <a:gdLst>
                  <a:gd name="T0" fmla="*/ 0 w 432"/>
                  <a:gd name="T1" fmla="*/ 118 h 592"/>
                  <a:gd name="T2" fmla="*/ 0 w 432"/>
                  <a:gd name="T3" fmla="*/ 118 h 592"/>
                  <a:gd name="T4" fmla="*/ 0 w 432"/>
                  <a:gd name="T5" fmla="*/ 592 h 592"/>
                  <a:gd name="T6" fmla="*/ 2 w 432"/>
                  <a:gd name="T7" fmla="*/ 592 h 592"/>
                  <a:gd name="T8" fmla="*/ 432 w 432"/>
                  <a:gd name="T9" fmla="*/ 406 h 592"/>
                  <a:gd name="T10" fmla="*/ 432 w 432"/>
                  <a:gd name="T11" fmla="*/ 0 h 592"/>
                  <a:gd name="T12" fmla="*/ 0 w 432"/>
                  <a:gd name="T13" fmla="*/ 118 h 592"/>
                </a:gdLst>
                <a:ahLst/>
                <a:cxnLst>
                  <a:cxn ang="0">
                    <a:pos x="T0" y="T1"/>
                  </a:cxn>
                  <a:cxn ang="0">
                    <a:pos x="T2" y="T3"/>
                  </a:cxn>
                  <a:cxn ang="0">
                    <a:pos x="T4" y="T5"/>
                  </a:cxn>
                  <a:cxn ang="0">
                    <a:pos x="T6" y="T7"/>
                  </a:cxn>
                  <a:cxn ang="0">
                    <a:pos x="T8" y="T9"/>
                  </a:cxn>
                  <a:cxn ang="0">
                    <a:pos x="T10" y="T11"/>
                  </a:cxn>
                  <a:cxn ang="0">
                    <a:pos x="T12" y="T13"/>
                  </a:cxn>
                </a:cxnLst>
                <a:rect l="0" t="0" r="r" b="b"/>
                <a:pathLst>
                  <a:path w="432" h="592">
                    <a:moveTo>
                      <a:pt x="0" y="118"/>
                    </a:moveTo>
                    <a:lnTo>
                      <a:pt x="0" y="118"/>
                    </a:lnTo>
                    <a:lnTo>
                      <a:pt x="0" y="592"/>
                    </a:lnTo>
                    <a:lnTo>
                      <a:pt x="2" y="592"/>
                    </a:lnTo>
                    <a:lnTo>
                      <a:pt x="432" y="406"/>
                    </a:lnTo>
                    <a:lnTo>
                      <a:pt x="432" y="0"/>
                    </a:lnTo>
                    <a:lnTo>
                      <a:pt x="0" y="118"/>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íŝḻiḍê">
                <a:extLst>
                  <a:ext uri="{FF2B5EF4-FFF2-40B4-BE49-F238E27FC236}">
                    <a16:creationId xmlns:a16="http://schemas.microsoft.com/office/drawing/2014/main" id="{CB68CAC9-5B96-4427-A496-073F2E707E3E}"/>
                  </a:ext>
                </a:extLst>
              </p:cNvPr>
              <p:cNvSpPr/>
              <p:nvPr/>
            </p:nvSpPr>
            <p:spPr bwMode="auto">
              <a:xfrm>
                <a:off x="4006850" y="3105150"/>
                <a:ext cx="1308100" cy="361950"/>
              </a:xfrm>
              <a:custGeom>
                <a:avLst/>
                <a:gdLst>
                  <a:gd name="T0" fmla="*/ 824 w 824"/>
                  <a:gd name="T1" fmla="*/ 110 h 228"/>
                  <a:gd name="T2" fmla="*/ 824 w 824"/>
                  <a:gd name="T3" fmla="*/ 110 h 228"/>
                  <a:gd name="T4" fmla="*/ 438 w 824"/>
                  <a:gd name="T5" fmla="*/ 0 h 228"/>
                  <a:gd name="T6" fmla="*/ 382 w 824"/>
                  <a:gd name="T7" fmla="*/ 12 h 228"/>
                  <a:gd name="T8" fmla="*/ 382 w 824"/>
                  <a:gd name="T9" fmla="*/ 12 h 228"/>
                  <a:gd name="T10" fmla="*/ 0 w 824"/>
                  <a:gd name="T11" fmla="*/ 94 h 228"/>
                  <a:gd name="T12" fmla="*/ 0 w 824"/>
                  <a:gd name="T13" fmla="*/ 94 h 228"/>
                  <a:gd name="T14" fmla="*/ 392 w 824"/>
                  <a:gd name="T15" fmla="*/ 226 h 228"/>
                  <a:gd name="T16" fmla="*/ 392 w 824"/>
                  <a:gd name="T17" fmla="*/ 228 h 228"/>
                  <a:gd name="T18" fmla="*/ 392 w 824"/>
                  <a:gd name="T19" fmla="*/ 228 h 228"/>
                  <a:gd name="T20" fmla="*/ 824 w 824"/>
                  <a:gd name="T21" fmla="*/ 110 h 228"/>
                  <a:gd name="T22" fmla="*/ 824 w 824"/>
                  <a:gd name="T23" fmla="*/ 110 h 228"/>
                  <a:gd name="T24" fmla="*/ 824 w 824"/>
                  <a:gd name="T25" fmla="*/ 11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4" h="228">
                    <a:moveTo>
                      <a:pt x="824" y="110"/>
                    </a:moveTo>
                    <a:lnTo>
                      <a:pt x="824" y="110"/>
                    </a:lnTo>
                    <a:lnTo>
                      <a:pt x="438" y="0"/>
                    </a:lnTo>
                    <a:lnTo>
                      <a:pt x="382" y="12"/>
                    </a:lnTo>
                    <a:lnTo>
                      <a:pt x="382" y="12"/>
                    </a:lnTo>
                    <a:lnTo>
                      <a:pt x="0" y="94"/>
                    </a:lnTo>
                    <a:lnTo>
                      <a:pt x="0" y="94"/>
                    </a:lnTo>
                    <a:lnTo>
                      <a:pt x="392" y="226"/>
                    </a:lnTo>
                    <a:lnTo>
                      <a:pt x="392" y="228"/>
                    </a:lnTo>
                    <a:lnTo>
                      <a:pt x="392" y="228"/>
                    </a:lnTo>
                    <a:lnTo>
                      <a:pt x="824" y="110"/>
                    </a:lnTo>
                    <a:lnTo>
                      <a:pt x="824" y="110"/>
                    </a:lnTo>
                    <a:lnTo>
                      <a:pt x="824" y="11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íš1íďè">
                <a:extLst>
                  <a:ext uri="{FF2B5EF4-FFF2-40B4-BE49-F238E27FC236}">
                    <a16:creationId xmlns:a16="http://schemas.microsoft.com/office/drawing/2014/main" id="{0CE79915-C088-4F7B-BC36-51345B7CC78E}"/>
                  </a:ext>
                </a:extLst>
              </p:cNvPr>
              <p:cNvSpPr/>
              <p:nvPr/>
            </p:nvSpPr>
            <p:spPr bwMode="auto">
              <a:xfrm>
                <a:off x="4356100" y="3165475"/>
                <a:ext cx="676275" cy="377825"/>
              </a:xfrm>
              <a:custGeom>
                <a:avLst/>
                <a:gdLst>
                  <a:gd name="T0" fmla="*/ 426 w 426"/>
                  <a:gd name="T1" fmla="*/ 120 h 238"/>
                  <a:gd name="T2" fmla="*/ 38 w 426"/>
                  <a:gd name="T3" fmla="*/ 0 h 238"/>
                  <a:gd name="T4" fmla="*/ 0 w 426"/>
                  <a:gd name="T5" fmla="*/ 8 h 238"/>
                  <a:gd name="T6" fmla="*/ 388 w 426"/>
                  <a:gd name="T7" fmla="*/ 130 h 238"/>
                  <a:gd name="T8" fmla="*/ 388 w 426"/>
                  <a:gd name="T9" fmla="*/ 238 h 238"/>
                  <a:gd name="T10" fmla="*/ 412 w 426"/>
                  <a:gd name="T11" fmla="*/ 226 h 238"/>
                  <a:gd name="T12" fmla="*/ 412 w 426"/>
                  <a:gd name="T13" fmla="*/ 228 h 238"/>
                  <a:gd name="T14" fmla="*/ 424 w 426"/>
                  <a:gd name="T15" fmla="*/ 222 h 238"/>
                  <a:gd name="T16" fmla="*/ 426 w 426"/>
                  <a:gd name="T17" fmla="*/ 120 h 238"/>
                  <a:gd name="T18" fmla="*/ 426 w 426"/>
                  <a:gd name="T19" fmla="*/ 12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6" h="238">
                    <a:moveTo>
                      <a:pt x="426" y="120"/>
                    </a:moveTo>
                    <a:lnTo>
                      <a:pt x="38" y="0"/>
                    </a:lnTo>
                    <a:lnTo>
                      <a:pt x="0" y="8"/>
                    </a:lnTo>
                    <a:lnTo>
                      <a:pt x="388" y="130"/>
                    </a:lnTo>
                    <a:lnTo>
                      <a:pt x="388" y="238"/>
                    </a:lnTo>
                    <a:lnTo>
                      <a:pt x="412" y="226"/>
                    </a:lnTo>
                    <a:lnTo>
                      <a:pt x="412" y="228"/>
                    </a:lnTo>
                    <a:lnTo>
                      <a:pt x="424" y="222"/>
                    </a:lnTo>
                    <a:lnTo>
                      <a:pt x="426" y="120"/>
                    </a:lnTo>
                    <a:lnTo>
                      <a:pt x="426" y="120"/>
                    </a:lnTo>
                    <a:close/>
                  </a:path>
                </a:pathLst>
              </a:custGeom>
              <a:solidFill>
                <a:srgbClr val="E9E5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0" name="iśļïďé">
                <a:extLst>
                  <a:ext uri="{FF2B5EF4-FFF2-40B4-BE49-F238E27FC236}">
                    <a16:creationId xmlns:a16="http://schemas.microsoft.com/office/drawing/2014/main" id="{C4349A29-30F7-4D73-BE9F-C0F4A71ACB45}"/>
                  </a:ext>
                </a:extLst>
              </p:cNvPr>
              <p:cNvSpPr/>
              <p:nvPr/>
            </p:nvSpPr>
            <p:spPr bwMode="auto">
              <a:xfrm>
                <a:off x="4143375" y="3530600"/>
                <a:ext cx="257175" cy="231775"/>
              </a:xfrm>
              <a:custGeom>
                <a:avLst/>
                <a:gdLst>
                  <a:gd name="T0" fmla="*/ 0 w 162"/>
                  <a:gd name="T1" fmla="*/ 0 h 146"/>
                  <a:gd name="T2" fmla="*/ 162 w 162"/>
                  <a:gd name="T3" fmla="*/ 66 h 146"/>
                  <a:gd name="T4" fmla="*/ 162 w 162"/>
                  <a:gd name="T5" fmla="*/ 146 h 146"/>
                  <a:gd name="T6" fmla="*/ 0 w 162"/>
                  <a:gd name="T7" fmla="*/ 80 h 146"/>
                  <a:gd name="T8" fmla="*/ 0 w 162"/>
                  <a:gd name="T9" fmla="*/ 0 h 146"/>
                </a:gdLst>
                <a:ahLst/>
                <a:cxnLst>
                  <a:cxn ang="0">
                    <a:pos x="T0" y="T1"/>
                  </a:cxn>
                  <a:cxn ang="0">
                    <a:pos x="T2" y="T3"/>
                  </a:cxn>
                  <a:cxn ang="0">
                    <a:pos x="T4" y="T5"/>
                  </a:cxn>
                  <a:cxn ang="0">
                    <a:pos x="T6" y="T7"/>
                  </a:cxn>
                  <a:cxn ang="0">
                    <a:pos x="T8" y="T9"/>
                  </a:cxn>
                </a:cxnLst>
                <a:rect l="0" t="0" r="r" b="b"/>
                <a:pathLst>
                  <a:path w="162" h="146">
                    <a:moveTo>
                      <a:pt x="0" y="0"/>
                    </a:moveTo>
                    <a:lnTo>
                      <a:pt x="162" y="66"/>
                    </a:lnTo>
                    <a:lnTo>
                      <a:pt x="162" y="146"/>
                    </a:lnTo>
                    <a:lnTo>
                      <a:pt x="0" y="8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Tree>
    <p:extLst>
      <p:ext uri="{BB962C8B-B14F-4D97-AF65-F5344CB8AC3E}">
        <p14:creationId xmlns:p14="http://schemas.microsoft.com/office/powerpoint/2010/main" val="16776814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文本框 287"/>
          <p:cNvSpPr txBox="1"/>
          <p:nvPr/>
        </p:nvSpPr>
        <p:spPr>
          <a:xfrm>
            <a:off x="-423248" y="1254501"/>
            <a:ext cx="11920487" cy="1031051"/>
          </a:xfrm>
          <a:prstGeom prst="rect">
            <a:avLst/>
          </a:prstGeom>
          <a:noFill/>
        </p:spPr>
        <p:txBody>
          <a:bodyPr wrap="square" rtlCol="0">
            <a:spAutoFit/>
          </a:bodyPr>
          <a:lstStyle/>
          <a:p>
            <a:pPr marL="571500" indent="-571500" algn="r">
              <a:spcAft>
                <a:spcPts val="600"/>
              </a:spcAft>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当前我国电子支付的发展</a:t>
            </a:r>
            <a:r>
              <a:rPr lang="zh-CN" altLang="en-US" sz="3200" b="1" dirty="0" smtClean="0">
                <a:solidFill>
                  <a:srgbClr val="524F6A"/>
                </a:solidFill>
                <a:latin typeface="微软雅黑" panose="020B0503020204020204" pitchFamily="34" charset="-122"/>
                <a:ea typeface="微软雅黑" panose="020B0503020204020204" pitchFamily="34" charset="-122"/>
              </a:rPr>
              <a:t>趋势</a:t>
            </a:r>
            <a:endParaRPr lang="en-US" altLang="zh-CN" sz="3200" b="1" dirty="0" smtClean="0">
              <a:solidFill>
                <a:srgbClr val="524F6A"/>
              </a:solidFill>
              <a:latin typeface="微软雅黑" panose="020B0503020204020204" pitchFamily="34" charset="-122"/>
              <a:ea typeface="微软雅黑" panose="020B0503020204020204" pitchFamily="34" charset="-122"/>
            </a:endParaRPr>
          </a:p>
          <a:p>
            <a:pPr algn="r">
              <a:spcAft>
                <a:spcPts val="600"/>
              </a:spcAft>
            </a:pPr>
            <a:r>
              <a:rPr lang="zh-CN" altLang="en-US" sz="2400" b="1" dirty="0">
                <a:solidFill>
                  <a:srgbClr val="524F6A"/>
                </a:solidFill>
                <a:latin typeface="微软雅黑" panose="020B0503020204020204" pitchFamily="34" charset="-122"/>
                <a:ea typeface="微软雅黑" panose="020B0503020204020204" pitchFamily="34" charset="-122"/>
              </a:rPr>
              <a:t>趋势三：电子支付各参与方对支付场景的争夺呈现白热化</a:t>
            </a:r>
          </a:p>
        </p:txBody>
      </p:sp>
      <p:cxnSp>
        <p:nvCxnSpPr>
          <p:cNvPr id="161" name="直接连接符 160">
            <a:extLst>
              <a:ext uri="{FF2B5EF4-FFF2-40B4-BE49-F238E27FC236}">
                <a16:creationId xmlns:a16="http://schemas.microsoft.com/office/drawing/2014/main" id="{FE4BB833-7AFC-43EC-9D0A-535C287205C2}"/>
              </a:ext>
            </a:extLst>
          </p:cNvPr>
          <p:cNvCxnSpPr/>
          <p:nvPr/>
        </p:nvCxnSpPr>
        <p:spPr>
          <a:xfrm rot="5400000">
            <a:off x="9684876" y="4090672"/>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975360" y="2631600"/>
            <a:ext cx="10476923" cy="1124944"/>
            <a:chOff x="975360" y="2966880"/>
            <a:chExt cx="10476923" cy="1124944"/>
          </a:xfrm>
        </p:grpSpPr>
        <p:sp>
          <p:nvSpPr>
            <p:cNvPr id="160" name="išľiḍé">
              <a:extLst>
                <a:ext uri="{FF2B5EF4-FFF2-40B4-BE49-F238E27FC236}">
                  <a16:creationId xmlns:a16="http://schemas.microsoft.com/office/drawing/2014/main" id="{E6849D7D-5356-4799-B07E-CC943DB33F3D}"/>
                </a:ext>
              </a:extLst>
            </p:cNvPr>
            <p:cNvSpPr/>
            <p:nvPr/>
          </p:nvSpPr>
          <p:spPr bwMode="auto">
            <a:xfrm>
              <a:off x="975360" y="2966880"/>
              <a:ext cx="10476923" cy="1124944"/>
            </a:xfrm>
            <a:prstGeom prst="homePlate">
              <a:avLst>
                <a:gd name="adj" fmla="val 17775"/>
              </a:avLst>
            </a:prstGeom>
            <a:solidFill>
              <a:srgbClr val="A5779E"/>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sp>
          <p:nvSpPr>
            <p:cNvPr id="163" name="Rectangle 325"/>
            <p:cNvSpPr/>
            <p:nvPr/>
          </p:nvSpPr>
          <p:spPr>
            <a:xfrm>
              <a:off x="1303795" y="3150787"/>
              <a:ext cx="9820052" cy="757130"/>
            </a:xfrm>
            <a:prstGeom prst="rect">
              <a:avLst/>
            </a:prstGeom>
          </p:spPr>
          <p:txBody>
            <a:bodyPr wrap="squar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支付宝、微信支付拥有庞大的客户资源和销售渠道，借助其强大的生态系统，不断强化客户粘性，移动支付用户对支付宝、微信支付的依赖逐渐呈现刚性化特征</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pic>
        <p:nvPicPr>
          <p:cNvPr id="2" name="图片 1"/>
          <p:cNvPicPr>
            <a:picLocks noChangeAspect="1"/>
          </p:cNvPicPr>
          <p:nvPr/>
        </p:nvPicPr>
        <p:blipFill rotWithShape="1">
          <a:blip r:embed="rId3"/>
          <a:srcRect t="41458" b="20903"/>
          <a:stretch/>
        </p:blipFill>
        <p:spPr>
          <a:xfrm>
            <a:off x="4896988" y="3940451"/>
            <a:ext cx="6226859" cy="1757791"/>
          </a:xfrm>
          <a:prstGeom prst="rect">
            <a:avLst/>
          </a:prstGeom>
        </p:spPr>
      </p:pic>
    </p:spTree>
    <p:extLst>
      <p:ext uri="{BB962C8B-B14F-4D97-AF65-F5344CB8AC3E}">
        <p14:creationId xmlns:p14="http://schemas.microsoft.com/office/powerpoint/2010/main" val="2776344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文本框 287"/>
          <p:cNvSpPr txBox="1"/>
          <p:nvPr/>
        </p:nvSpPr>
        <p:spPr>
          <a:xfrm>
            <a:off x="0" y="1254501"/>
            <a:ext cx="11497239" cy="1031051"/>
          </a:xfrm>
          <a:prstGeom prst="rect">
            <a:avLst/>
          </a:prstGeom>
          <a:noFill/>
        </p:spPr>
        <p:txBody>
          <a:bodyPr wrap="square" rtlCol="0">
            <a:spAutoFit/>
          </a:bodyPr>
          <a:lstStyle/>
          <a:p>
            <a:pPr marL="571500" indent="-571500" algn="r">
              <a:spcAft>
                <a:spcPts val="600"/>
              </a:spcAft>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当前我国电子支付的发展</a:t>
            </a:r>
            <a:r>
              <a:rPr lang="zh-CN" altLang="en-US" sz="3200" b="1" dirty="0" smtClean="0">
                <a:solidFill>
                  <a:srgbClr val="524F6A"/>
                </a:solidFill>
                <a:latin typeface="微软雅黑" panose="020B0503020204020204" pitchFamily="34" charset="-122"/>
                <a:ea typeface="微软雅黑" panose="020B0503020204020204" pitchFamily="34" charset="-122"/>
              </a:rPr>
              <a:t>趋势</a:t>
            </a:r>
            <a:endParaRPr lang="en-US" altLang="zh-CN" sz="3200" b="1" dirty="0" smtClean="0">
              <a:solidFill>
                <a:srgbClr val="524F6A"/>
              </a:solidFill>
              <a:latin typeface="微软雅黑" panose="020B0503020204020204" pitchFamily="34" charset="-122"/>
              <a:ea typeface="微软雅黑" panose="020B0503020204020204" pitchFamily="34" charset="-122"/>
            </a:endParaRPr>
          </a:p>
          <a:p>
            <a:pPr algn="r">
              <a:spcAft>
                <a:spcPts val="600"/>
              </a:spcAft>
            </a:pPr>
            <a:r>
              <a:rPr lang="zh-CN" altLang="en-US" sz="2400" b="1" dirty="0">
                <a:solidFill>
                  <a:srgbClr val="524F6A"/>
                </a:solidFill>
                <a:latin typeface="微软雅黑" panose="020B0503020204020204" pitchFamily="34" charset="-122"/>
                <a:ea typeface="微软雅黑" panose="020B0503020204020204" pitchFamily="34" charset="-122"/>
              </a:rPr>
              <a:t>趋势四：移动支付的不断革新与普及</a:t>
            </a:r>
          </a:p>
        </p:txBody>
      </p:sp>
      <p:grpSp>
        <p:nvGrpSpPr>
          <p:cNvPr id="10" name="组合 9"/>
          <p:cNvGrpSpPr/>
          <p:nvPr/>
        </p:nvGrpSpPr>
        <p:grpSpPr>
          <a:xfrm>
            <a:off x="6192637" y="2683727"/>
            <a:ext cx="774700" cy="2659062"/>
            <a:chOff x="5708650" y="2693988"/>
            <a:chExt cx="774700" cy="2659062"/>
          </a:xfrm>
        </p:grpSpPr>
        <p:sp>
          <p:nvSpPr>
            <p:cNvPr id="11" name="MH_Other_1"/>
            <p:cNvSpPr/>
            <p:nvPr>
              <p:custDataLst>
                <p:tags r:id="rId2"/>
              </p:custDataLst>
            </p:nvPr>
          </p:nvSpPr>
          <p:spPr>
            <a:xfrm>
              <a:off x="5708650" y="2693988"/>
              <a:ext cx="774700" cy="2659062"/>
            </a:xfrm>
            <a:custGeom>
              <a:avLst/>
              <a:gdLst>
                <a:gd name="connsiteX0" fmla="*/ 286341 w 572682"/>
                <a:gd name="connsiteY0" fmla="*/ 0 h 1963148"/>
                <a:gd name="connsiteX1" fmla="*/ 572682 w 572682"/>
                <a:gd name="connsiteY1" fmla="*/ 286341 h 1963148"/>
                <a:gd name="connsiteX2" fmla="*/ 488815 w 572682"/>
                <a:gd name="connsiteY2" fmla="*/ 488815 h 1963148"/>
                <a:gd name="connsiteX3" fmla="*/ 452012 w 572682"/>
                <a:gd name="connsiteY3" fmla="*/ 513628 h 1963148"/>
                <a:gd name="connsiteX4" fmla="*/ 452012 w 572682"/>
                <a:gd name="connsiteY4" fmla="*/ 1449520 h 1963148"/>
                <a:gd name="connsiteX5" fmla="*/ 488815 w 572682"/>
                <a:gd name="connsiteY5" fmla="*/ 1474333 h 1963148"/>
                <a:gd name="connsiteX6" fmla="*/ 572682 w 572682"/>
                <a:gd name="connsiteY6" fmla="*/ 1676807 h 1963148"/>
                <a:gd name="connsiteX7" fmla="*/ 286341 w 572682"/>
                <a:gd name="connsiteY7" fmla="*/ 1963148 h 1963148"/>
                <a:gd name="connsiteX8" fmla="*/ 0 w 572682"/>
                <a:gd name="connsiteY8" fmla="*/ 1676807 h 1963148"/>
                <a:gd name="connsiteX9" fmla="*/ 83868 w 572682"/>
                <a:gd name="connsiteY9" fmla="*/ 1474333 h 1963148"/>
                <a:gd name="connsiteX10" fmla="*/ 120669 w 572682"/>
                <a:gd name="connsiteY10" fmla="*/ 1449521 h 1963148"/>
                <a:gd name="connsiteX11" fmla="*/ 120669 w 572682"/>
                <a:gd name="connsiteY11" fmla="*/ 513627 h 1963148"/>
                <a:gd name="connsiteX12" fmla="*/ 83868 w 572682"/>
                <a:gd name="connsiteY12" fmla="*/ 488815 h 1963148"/>
                <a:gd name="connsiteX13" fmla="*/ 0 w 572682"/>
                <a:gd name="connsiteY13" fmla="*/ 286341 h 1963148"/>
                <a:gd name="connsiteX14" fmla="*/ 286341 w 572682"/>
                <a:gd name="connsiteY14" fmla="*/ 0 h 196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682" h="1963148">
                  <a:moveTo>
                    <a:pt x="286341" y="0"/>
                  </a:moveTo>
                  <a:cubicBezTo>
                    <a:pt x="444483" y="0"/>
                    <a:pt x="572682" y="128199"/>
                    <a:pt x="572682" y="286341"/>
                  </a:cubicBezTo>
                  <a:cubicBezTo>
                    <a:pt x="572682" y="365412"/>
                    <a:pt x="540632" y="436997"/>
                    <a:pt x="488815" y="488815"/>
                  </a:cubicBezTo>
                  <a:lnTo>
                    <a:pt x="452012" y="513628"/>
                  </a:lnTo>
                  <a:lnTo>
                    <a:pt x="452012" y="1449520"/>
                  </a:lnTo>
                  <a:lnTo>
                    <a:pt x="488815" y="1474333"/>
                  </a:lnTo>
                  <a:cubicBezTo>
                    <a:pt x="540632" y="1526151"/>
                    <a:pt x="572682" y="1597736"/>
                    <a:pt x="572682" y="1676807"/>
                  </a:cubicBezTo>
                  <a:cubicBezTo>
                    <a:pt x="572682" y="1834949"/>
                    <a:pt x="444483" y="1963148"/>
                    <a:pt x="286341" y="1963148"/>
                  </a:cubicBezTo>
                  <a:cubicBezTo>
                    <a:pt x="128199" y="1963148"/>
                    <a:pt x="0" y="1834949"/>
                    <a:pt x="0" y="1676807"/>
                  </a:cubicBezTo>
                  <a:cubicBezTo>
                    <a:pt x="0" y="1597736"/>
                    <a:pt x="32050" y="1526151"/>
                    <a:pt x="83868" y="1474333"/>
                  </a:cubicBezTo>
                  <a:lnTo>
                    <a:pt x="120669" y="1449521"/>
                  </a:lnTo>
                  <a:lnTo>
                    <a:pt x="120669" y="513627"/>
                  </a:lnTo>
                  <a:lnTo>
                    <a:pt x="83868" y="488815"/>
                  </a:lnTo>
                  <a:cubicBezTo>
                    <a:pt x="32050" y="436997"/>
                    <a:pt x="0" y="365412"/>
                    <a:pt x="0" y="286341"/>
                  </a:cubicBezTo>
                  <a:cubicBezTo>
                    <a:pt x="0" y="128199"/>
                    <a:pt x="128199" y="0"/>
                    <a:pt x="286341" y="0"/>
                  </a:cubicBez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2" name="MH_Other_2"/>
            <p:cNvSpPr/>
            <p:nvPr>
              <p:custDataLst>
                <p:tags r:id="rId3"/>
              </p:custDataLst>
            </p:nvPr>
          </p:nvSpPr>
          <p:spPr>
            <a:xfrm>
              <a:off x="5842594" y="2827910"/>
              <a:ext cx="506815" cy="506815"/>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3" name="MH_Other_3"/>
            <p:cNvSpPr/>
            <p:nvPr>
              <p:custDataLst>
                <p:tags r:id="rId4"/>
              </p:custDataLst>
            </p:nvPr>
          </p:nvSpPr>
          <p:spPr>
            <a:xfrm>
              <a:off x="5842594" y="4711378"/>
              <a:ext cx="506815" cy="506815"/>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grpSp>
        <p:nvGrpSpPr>
          <p:cNvPr id="6" name="组合 5"/>
          <p:cNvGrpSpPr/>
          <p:nvPr/>
        </p:nvGrpSpPr>
        <p:grpSpPr>
          <a:xfrm>
            <a:off x="724134" y="3009492"/>
            <a:ext cx="5232400" cy="2007532"/>
            <a:chOff x="734294" y="2926080"/>
            <a:chExt cx="5232400" cy="2007532"/>
          </a:xfrm>
        </p:grpSpPr>
        <p:sp>
          <p:nvSpPr>
            <p:cNvPr id="5" name="矩形 4"/>
            <p:cNvSpPr/>
            <p:nvPr/>
          </p:nvSpPr>
          <p:spPr>
            <a:xfrm>
              <a:off x="734294" y="2926080"/>
              <a:ext cx="5232400" cy="2007532"/>
            </a:xfrm>
            <a:prstGeom prst="rect">
              <a:avLst/>
            </a:pr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73497" y="3052683"/>
              <a:ext cx="5153995" cy="1754326"/>
            </a:xfrm>
            <a:prstGeom prst="rect">
              <a:avLst/>
            </a:prstGeom>
          </p:spPr>
          <p:txBody>
            <a:bodyPr wrap="square">
              <a:spAutoFit/>
            </a:bodyPr>
            <a:lstStyle/>
            <a:p>
              <a:pPr>
                <a:lnSpc>
                  <a:spcPct val="120000"/>
                </a:lnSpc>
                <a:spcAft>
                  <a:spcPts val="0"/>
                </a:spcAft>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移动支付技术，正通过</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NFC</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、蓝牙、红外线、生物识别、无线射频等非接触式移动支付技术手段，影响着一个时代。根据工信部数据，截至</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2017</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年末我国移动支付交易规模近</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150</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万亿元，位居全球首位。同时，众多国内巨头纷纷布局</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海外</a:t>
              </a: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7" name="组合 6"/>
          <p:cNvGrpSpPr/>
          <p:nvPr/>
        </p:nvGrpSpPr>
        <p:grpSpPr>
          <a:xfrm>
            <a:off x="7203440" y="3009492"/>
            <a:ext cx="4429760" cy="2007532"/>
            <a:chOff x="7213600" y="2926080"/>
            <a:chExt cx="4429760" cy="2007532"/>
          </a:xfrm>
        </p:grpSpPr>
        <p:sp>
          <p:nvSpPr>
            <p:cNvPr id="17" name="矩形 16"/>
            <p:cNvSpPr/>
            <p:nvPr/>
          </p:nvSpPr>
          <p:spPr>
            <a:xfrm>
              <a:off x="7213600" y="2926080"/>
              <a:ext cx="4429760" cy="20075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381832" y="3218882"/>
              <a:ext cx="4093297" cy="1421928"/>
            </a:xfrm>
            <a:prstGeom prst="rect">
              <a:avLst/>
            </a:prstGeom>
          </p:spPr>
          <p:txBody>
            <a:bodyPr wrap="square">
              <a:spAutoFit/>
            </a:bodyPr>
            <a:lstStyle/>
            <a:p>
              <a:pPr>
                <a:lnSpc>
                  <a:spcPct val="120000"/>
                </a:lnSpc>
              </a:pP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未来</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，随着安全风控技术、防欺诈技术、反洗钱技术、区块链技术以及人工智能等技术的成熟落地，移动支付在日常生活中发挥的作用将会越来越大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grpSp>
    </p:spTree>
    <p:extLst>
      <p:ext uri="{BB962C8B-B14F-4D97-AF65-F5344CB8AC3E}">
        <p14:creationId xmlns:p14="http://schemas.microsoft.com/office/powerpoint/2010/main" val="2453272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文本框 287"/>
          <p:cNvSpPr txBox="1"/>
          <p:nvPr/>
        </p:nvSpPr>
        <p:spPr>
          <a:xfrm>
            <a:off x="0" y="1254501"/>
            <a:ext cx="11497239" cy="1031051"/>
          </a:xfrm>
          <a:prstGeom prst="rect">
            <a:avLst/>
          </a:prstGeom>
          <a:noFill/>
        </p:spPr>
        <p:txBody>
          <a:bodyPr wrap="square" rtlCol="0">
            <a:spAutoFit/>
          </a:bodyPr>
          <a:lstStyle/>
          <a:p>
            <a:pPr marL="571500" indent="-571500" algn="r">
              <a:spcAft>
                <a:spcPts val="600"/>
              </a:spcAft>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当前我国电子支付的发展</a:t>
            </a:r>
            <a:r>
              <a:rPr lang="zh-CN" altLang="en-US" sz="3200" b="1" dirty="0" smtClean="0">
                <a:solidFill>
                  <a:srgbClr val="524F6A"/>
                </a:solidFill>
                <a:latin typeface="微软雅黑" panose="020B0503020204020204" pitchFamily="34" charset="-122"/>
                <a:ea typeface="微软雅黑" panose="020B0503020204020204" pitchFamily="34" charset="-122"/>
              </a:rPr>
              <a:t>趋势</a:t>
            </a:r>
            <a:endParaRPr lang="en-US" altLang="zh-CN" sz="3200" b="1" dirty="0" smtClean="0">
              <a:solidFill>
                <a:srgbClr val="524F6A"/>
              </a:solidFill>
              <a:latin typeface="微软雅黑" panose="020B0503020204020204" pitchFamily="34" charset="-122"/>
              <a:ea typeface="微软雅黑" panose="020B0503020204020204" pitchFamily="34" charset="-122"/>
            </a:endParaRPr>
          </a:p>
          <a:p>
            <a:pPr algn="r">
              <a:spcAft>
                <a:spcPts val="600"/>
              </a:spcAft>
            </a:pPr>
            <a:r>
              <a:rPr lang="zh-CN" altLang="en-US" sz="2400" b="1" dirty="0">
                <a:solidFill>
                  <a:srgbClr val="524F6A"/>
                </a:solidFill>
                <a:latin typeface="微软雅黑" panose="020B0503020204020204" pitchFamily="34" charset="-122"/>
                <a:ea typeface="微软雅黑" panose="020B0503020204020204" pitchFamily="34" charset="-122"/>
              </a:rPr>
              <a:t>趋势五：区块链技术在电子支付中的应用将大有可为</a:t>
            </a:r>
          </a:p>
        </p:txBody>
      </p:sp>
      <p:sp>
        <p:nvSpPr>
          <p:cNvPr id="14" name="ïšľiḑê">
            <a:extLst>
              <a:ext uri="{FF2B5EF4-FFF2-40B4-BE49-F238E27FC236}">
                <a16:creationId xmlns:a16="http://schemas.microsoft.com/office/drawing/2014/main" id="{19AF8DD5-58E5-4F23-A866-F8EC196D3AF9}"/>
              </a:ext>
            </a:extLst>
          </p:cNvPr>
          <p:cNvSpPr/>
          <p:nvPr/>
        </p:nvSpPr>
        <p:spPr>
          <a:xfrm rot="16200000">
            <a:off x="5159564" y="-2108632"/>
            <a:ext cx="1870524" cy="121943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grpSp>
        <p:nvGrpSpPr>
          <p:cNvPr id="3" name="组合 2"/>
          <p:cNvGrpSpPr/>
          <p:nvPr/>
        </p:nvGrpSpPr>
        <p:grpSpPr>
          <a:xfrm>
            <a:off x="3191959" y="2764353"/>
            <a:ext cx="5808085" cy="577851"/>
            <a:chOff x="2889046" y="4715073"/>
            <a:chExt cx="5808085" cy="577851"/>
          </a:xfrm>
        </p:grpSpPr>
        <p:grpSp>
          <p:nvGrpSpPr>
            <p:cNvPr id="18" name="íṣḻîḑè">
              <a:extLst>
                <a:ext uri="{FF2B5EF4-FFF2-40B4-BE49-F238E27FC236}">
                  <a16:creationId xmlns:a16="http://schemas.microsoft.com/office/drawing/2014/main" id="{C6C21124-C7F6-4F70-92A9-12AD5743DA2C}"/>
                </a:ext>
              </a:extLst>
            </p:cNvPr>
            <p:cNvGrpSpPr/>
            <p:nvPr/>
          </p:nvGrpSpPr>
          <p:grpSpPr>
            <a:xfrm>
              <a:off x="2889046" y="4715073"/>
              <a:ext cx="577851" cy="577851"/>
              <a:chOff x="1766537" y="4715073"/>
              <a:chExt cx="577851" cy="577851"/>
            </a:xfrm>
          </p:grpSpPr>
          <p:sp>
            <p:nvSpPr>
              <p:cNvPr id="20" name="ïṥ1ïďe">
                <a:extLst>
                  <a:ext uri="{FF2B5EF4-FFF2-40B4-BE49-F238E27FC236}">
                    <a16:creationId xmlns:a16="http://schemas.microsoft.com/office/drawing/2014/main" id="{085A9F8C-9EF3-4900-BA4E-CF3F6D0E1E58}"/>
                  </a:ext>
                </a:extLst>
              </p:cNvPr>
              <p:cNvSpPr/>
              <p:nvPr/>
            </p:nvSpPr>
            <p:spPr>
              <a:xfrm>
                <a:off x="1766537" y="4715073"/>
                <a:ext cx="577851" cy="577851"/>
              </a:xfrm>
              <a:prstGeom prst="roundRect">
                <a:avLst>
                  <a:gd name="adj" fmla="val 50000"/>
                </a:avLst>
              </a:prstGeom>
              <a:solidFill>
                <a:schemeClr val="accent1"/>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21" name="îśļîḓê">
                <a:extLst>
                  <a:ext uri="{FF2B5EF4-FFF2-40B4-BE49-F238E27FC236}">
                    <a16:creationId xmlns:a16="http://schemas.microsoft.com/office/drawing/2014/main" id="{76E73C85-4765-4639-9BD4-4D9949B1F541}"/>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grpSp>
          <p:nvGrpSpPr>
            <p:cNvPr id="23" name="îşḻide">
              <a:extLst>
                <a:ext uri="{FF2B5EF4-FFF2-40B4-BE49-F238E27FC236}">
                  <a16:creationId xmlns:a16="http://schemas.microsoft.com/office/drawing/2014/main" id="{7D19D2A5-99D5-48F3-B627-41F05392F6F7}"/>
                </a:ext>
              </a:extLst>
            </p:cNvPr>
            <p:cNvGrpSpPr/>
            <p:nvPr/>
          </p:nvGrpSpPr>
          <p:grpSpPr>
            <a:xfrm>
              <a:off x="5504163" y="4715073"/>
              <a:ext cx="577851" cy="577851"/>
              <a:chOff x="1766537" y="4715073"/>
              <a:chExt cx="577851" cy="577851"/>
            </a:xfrm>
          </p:grpSpPr>
          <p:sp>
            <p:nvSpPr>
              <p:cNvPr id="25" name="i$ľîdê">
                <a:extLst>
                  <a:ext uri="{FF2B5EF4-FFF2-40B4-BE49-F238E27FC236}">
                    <a16:creationId xmlns:a16="http://schemas.microsoft.com/office/drawing/2014/main" id="{69FC67F2-4A06-4A38-B9FF-FCD18E7F6442}"/>
                  </a:ext>
                </a:extLst>
              </p:cNvPr>
              <p:cNvSpPr/>
              <p:nvPr/>
            </p:nvSpPr>
            <p:spPr>
              <a:xfrm>
                <a:off x="1766537" y="4715073"/>
                <a:ext cx="577851" cy="577851"/>
              </a:xfrm>
              <a:prstGeom prst="roundRect">
                <a:avLst>
                  <a:gd name="adj" fmla="val 50000"/>
                </a:avLst>
              </a:prstGeom>
              <a:solidFill>
                <a:schemeClr val="accent2"/>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26" name="išḷíḋè">
                <a:extLst>
                  <a:ext uri="{FF2B5EF4-FFF2-40B4-BE49-F238E27FC236}">
                    <a16:creationId xmlns:a16="http://schemas.microsoft.com/office/drawing/2014/main" id="{37C6778B-679F-42D0-99E3-BCCE028A6B69}"/>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grpSp>
          <p:nvGrpSpPr>
            <p:cNvPr id="28" name="íṣļídê">
              <a:extLst>
                <a:ext uri="{FF2B5EF4-FFF2-40B4-BE49-F238E27FC236}">
                  <a16:creationId xmlns:a16="http://schemas.microsoft.com/office/drawing/2014/main" id="{4B49A7AC-801C-4655-9238-0D58567BE10F}"/>
                </a:ext>
              </a:extLst>
            </p:cNvPr>
            <p:cNvGrpSpPr/>
            <p:nvPr/>
          </p:nvGrpSpPr>
          <p:grpSpPr>
            <a:xfrm>
              <a:off x="8119280" y="4715073"/>
              <a:ext cx="577851" cy="577851"/>
              <a:chOff x="1766537" y="4715073"/>
              <a:chExt cx="577851" cy="577851"/>
            </a:xfrm>
          </p:grpSpPr>
          <p:sp>
            <p:nvSpPr>
              <p:cNvPr id="30" name="iṧlíḑé">
                <a:extLst>
                  <a:ext uri="{FF2B5EF4-FFF2-40B4-BE49-F238E27FC236}">
                    <a16:creationId xmlns:a16="http://schemas.microsoft.com/office/drawing/2014/main" id="{13E5AA9C-5F87-4A58-BCF8-F757A3C2A7A9}"/>
                  </a:ext>
                </a:extLst>
              </p:cNvPr>
              <p:cNvSpPr/>
              <p:nvPr/>
            </p:nvSpPr>
            <p:spPr>
              <a:xfrm>
                <a:off x="1766537" y="4715073"/>
                <a:ext cx="577851" cy="577851"/>
              </a:xfrm>
              <a:prstGeom prst="roundRect">
                <a:avLst>
                  <a:gd name="adj" fmla="val 50000"/>
                </a:avLst>
              </a:prstGeom>
              <a:solidFill>
                <a:schemeClr val="accent3"/>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1" name="ï$ļíďe">
                <a:extLst>
                  <a:ext uri="{FF2B5EF4-FFF2-40B4-BE49-F238E27FC236}">
                    <a16:creationId xmlns:a16="http://schemas.microsoft.com/office/drawing/2014/main" id="{F5D8978A-C016-4EEA-A489-229C6DF0C1B0}"/>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grpSp>
      <p:sp>
        <p:nvSpPr>
          <p:cNvPr id="34" name="矩形 33"/>
          <p:cNvSpPr/>
          <p:nvPr/>
        </p:nvSpPr>
        <p:spPr>
          <a:xfrm>
            <a:off x="1455927" y="3631130"/>
            <a:ext cx="9858000" cy="830997"/>
          </a:xfrm>
          <a:prstGeom prst="rect">
            <a:avLst/>
          </a:prstGeom>
        </p:spPr>
        <p:txBody>
          <a:bodyPr wrap="square">
            <a:spAutoFit/>
          </a:bodyPr>
          <a:lstStyle/>
          <a:p>
            <a:pPr>
              <a:lnSpc>
                <a:spcPct val="120000"/>
              </a:lnSpc>
              <a:spcAft>
                <a:spcPts val="1200"/>
              </a:spcAft>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在跨境支付场景中，由于目前在全球范围内仍缺乏一个低成本高效率的解决方案，不同国家之间还存在政治、监管等因素的差异，对电子支付进一步扩大支付形成</a:t>
            </a:r>
            <a:r>
              <a:rPr lang="zh-CN" altLang="zh-CN" sz="2000" dirty="0" smtClean="0">
                <a:solidFill>
                  <a:schemeClr val="bg1"/>
                </a:solidFill>
                <a:latin typeface="微软雅黑" panose="020B0503020204020204" pitchFamily="34" charset="-122"/>
                <a:ea typeface="微软雅黑" panose="020B0503020204020204" pitchFamily="34" charset="-122"/>
                <a:cs typeface="Open Sans Light" pitchFamily="34" charset="0"/>
              </a:rPr>
              <a:t>障碍</a:t>
            </a:r>
            <a:endParaRPr lang="zh-CN" altLang="en-US" sz="20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nvGrpSpPr>
          <p:cNvPr id="8" name="组合 7"/>
          <p:cNvGrpSpPr/>
          <p:nvPr/>
        </p:nvGrpSpPr>
        <p:grpSpPr>
          <a:xfrm>
            <a:off x="2564373" y="5299105"/>
            <a:ext cx="7063255" cy="830997"/>
            <a:chOff x="2874339" y="5299105"/>
            <a:chExt cx="7063255" cy="830997"/>
          </a:xfrm>
        </p:grpSpPr>
        <p:sp>
          <p:nvSpPr>
            <p:cNvPr id="35" name="矩形 34"/>
            <p:cNvSpPr/>
            <p:nvPr/>
          </p:nvSpPr>
          <p:spPr>
            <a:xfrm>
              <a:off x="3970117" y="5299105"/>
              <a:ext cx="5967477" cy="830997"/>
            </a:xfrm>
            <a:prstGeom prst="rect">
              <a:avLst/>
            </a:prstGeom>
          </p:spPr>
          <p:txBody>
            <a:bodyPr wrap="square">
              <a:spAutoFit/>
            </a:bodyPr>
            <a:lstStyle/>
            <a:p>
              <a:pPr>
                <a:lnSpc>
                  <a:spcPct val="120000"/>
                </a:lnSpc>
                <a:spcAft>
                  <a:spcPts val="1200"/>
                </a:spcAft>
              </a:pPr>
              <a:r>
                <a:rPr lang="zh-CN"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而</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区块链技术去中心化、去信任化的模式是非常有潜力的电子支付终极解决方案，未来必将大有可为</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6" name="paper-plane_87312"/>
            <p:cNvSpPr>
              <a:spLocks noChangeAspect="1"/>
            </p:cNvSpPr>
            <p:nvPr/>
          </p:nvSpPr>
          <p:spPr bwMode="auto">
            <a:xfrm flipH="1">
              <a:off x="2874339" y="5421547"/>
              <a:ext cx="609685" cy="586112"/>
            </a:xfrm>
            <a:custGeom>
              <a:avLst/>
              <a:gdLst>
                <a:gd name="T0" fmla="*/ 5605 w 5814"/>
                <a:gd name="T1" fmla="*/ 2151 h 5598"/>
                <a:gd name="T2" fmla="*/ 415 w 5814"/>
                <a:gd name="T3" fmla="*/ 62 h 5598"/>
                <a:gd name="T4" fmla="*/ 136 w 5814"/>
                <a:gd name="T5" fmla="*/ 200 h 5598"/>
                <a:gd name="T6" fmla="*/ 86 w 5814"/>
                <a:gd name="T7" fmla="*/ 470 h 5598"/>
                <a:gd name="T8" fmla="*/ 91 w 5814"/>
                <a:gd name="T9" fmla="*/ 475 h 5598"/>
                <a:gd name="T10" fmla="*/ 410 w 5814"/>
                <a:gd name="T11" fmla="*/ 1188 h 5598"/>
                <a:gd name="T12" fmla="*/ 722 w 5814"/>
                <a:gd name="T13" fmla="*/ 1831 h 5598"/>
                <a:gd name="T14" fmla="*/ 1893 w 5814"/>
                <a:gd name="T15" fmla="*/ 5251 h 5598"/>
                <a:gd name="T16" fmla="*/ 2257 w 5814"/>
                <a:gd name="T17" fmla="*/ 5347 h 5598"/>
                <a:gd name="T18" fmla="*/ 2931 w 5814"/>
                <a:gd name="T19" fmla="*/ 4665 h 5598"/>
                <a:gd name="T20" fmla="*/ 3786 w 5814"/>
                <a:gd name="T21" fmla="*/ 5293 h 5598"/>
                <a:gd name="T22" fmla="*/ 3876 w 5814"/>
                <a:gd name="T23" fmla="*/ 5432 h 5598"/>
                <a:gd name="T24" fmla="*/ 4247 w 5814"/>
                <a:gd name="T25" fmla="*/ 5432 h 5598"/>
                <a:gd name="T26" fmla="*/ 4576 w 5814"/>
                <a:gd name="T27" fmla="*/ 3265 h 5598"/>
                <a:gd name="T28" fmla="*/ 5656 w 5814"/>
                <a:gd name="T29" fmla="*/ 2545 h 5598"/>
                <a:gd name="T30" fmla="*/ 5605 w 5814"/>
                <a:gd name="T31" fmla="*/ 2151 h 5598"/>
                <a:gd name="T32" fmla="*/ 4145 w 5814"/>
                <a:gd name="T33" fmla="*/ 4175 h 5598"/>
                <a:gd name="T34" fmla="*/ 3988 w 5814"/>
                <a:gd name="T35" fmla="*/ 4868 h 5598"/>
                <a:gd name="T36" fmla="*/ 3545 w 5814"/>
                <a:gd name="T37" fmla="*/ 4114 h 5598"/>
                <a:gd name="T38" fmla="*/ 3631 w 5814"/>
                <a:gd name="T39" fmla="*/ 4039 h 5598"/>
                <a:gd name="T40" fmla="*/ 3631 w 5814"/>
                <a:gd name="T41" fmla="*/ 3723 h 5598"/>
                <a:gd name="T42" fmla="*/ 1052 w 5814"/>
                <a:gd name="T43" fmla="*/ 997 h 5598"/>
                <a:gd name="T44" fmla="*/ 2027 w 5814"/>
                <a:gd name="T45" fmla="*/ 1616 h 5598"/>
                <a:gd name="T46" fmla="*/ 4030 w 5814"/>
                <a:gd name="T47" fmla="*/ 3192 h 5598"/>
                <a:gd name="T48" fmla="*/ 4183 w 5814"/>
                <a:gd name="T49" fmla="*/ 3252 h 5598"/>
                <a:gd name="T50" fmla="*/ 4145 w 5814"/>
                <a:gd name="T51" fmla="*/ 4175 h 5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14" h="5598">
                  <a:moveTo>
                    <a:pt x="5605" y="2151"/>
                  </a:moveTo>
                  <a:cubicBezTo>
                    <a:pt x="3810" y="1594"/>
                    <a:pt x="2113" y="862"/>
                    <a:pt x="415" y="62"/>
                  </a:cubicBezTo>
                  <a:cubicBezTo>
                    <a:pt x="281" y="0"/>
                    <a:pt x="160" y="92"/>
                    <a:pt x="136" y="200"/>
                  </a:cubicBezTo>
                  <a:cubicBezTo>
                    <a:pt x="45" y="245"/>
                    <a:pt x="0" y="368"/>
                    <a:pt x="86" y="470"/>
                  </a:cubicBezTo>
                  <a:cubicBezTo>
                    <a:pt x="88" y="472"/>
                    <a:pt x="89" y="473"/>
                    <a:pt x="91" y="475"/>
                  </a:cubicBezTo>
                  <a:cubicBezTo>
                    <a:pt x="109" y="703"/>
                    <a:pt x="331" y="1028"/>
                    <a:pt x="410" y="1188"/>
                  </a:cubicBezTo>
                  <a:cubicBezTo>
                    <a:pt x="514" y="1397"/>
                    <a:pt x="613" y="1617"/>
                    <a:pt x="722" y="1831"/>
                  </a:cubicBezTo>
                  <a:cubicBezTo>
                    <a:pt x="1109" y="2972"/>
                    <a:pt x="1511" y="4108"/>
                    <a:pt x="1893" y="5251"/>
                  </a:cubicBezTo>
                  <a:cubicBezTo>
                    <a:pt x="1942" y="5396"/>
                    <a:pt x="2142" y="5476"/>
                    <a:pt x="2257" y="5347"/>
                  </a:cubicBezTo>
                  <a:cubicBezTo>
                    <a:pt x="2471" y="5104"/>
                    <a:pt x="2698" y="4882"/>
                    <a:pt x="2931" y="4665"/>
                  </a:cubicBezTo>
                  <a:cubicBezTo>
                    <a:pt x="3191" y="4896"/>
                    <a:pt x="3477" y="5124"/>
                    <a:pt x="3786" y="5293"/>
                  </a:cubicBezTo>
                  <a:cubicBezTo>
                    <a:pt x="3818" y="5339"/>
                    <a:pt x="3842" y="5387"/>
                    <a:pt x="3876" y="5432"/>
                  </a:cubicBezTo>
                  <a:cubicBezTo>
                    <a:pt x="3960" y="5543"/>
                    <a:pt x="4176" y="5598"/>
                    <a:pt x="4247" y="5432"/>
                  </a:cubicBezTo>
                  <a:cubicBezTo>
                    <a:pt x="4506" y="4823"/>
                    <a:pt x="4762" y="3943"/>
                    <a:pt x="4576" y="3265"/>
                  </a:cubicBezTo>
                  <a:cubicBezTo>
                    <a:pt x="4947" y="3166"/>
                    <a:pt x="5272" y="2791"/>
                    <a:pt x="5656" y="2545"/>
                  </a:cubicBezTo>
                  <a:cubicBezTo>
                    <a:pt x="5814" y="2444"/>
                    <a:pt x="5785" y="2207"/>
                    <a:pt x="5605" y="2151"/>
                  </a:cubicBezTo>
                  <a:close/>
                  <a:moveTo>
                    <a:pt x="4145" y="4175"/>
                  </a:moveTo>
                  <a:cubicBezTo>
                    <a:pt x="4115" y="4412"/>
                    <a:pt x="4057" y="4641"/>
                    <a:pt x="3988" y="4868"/>
                  </a:cubicBezTo>
                  <a:cubicBezTo>
                    <a:pt x="3823" y="4627"/>
                    <a:pt x="3679" y="4374"/>
                    <a:pt x="3545" y="4114"/>
                  </a:cubicBezTo>
                  <a:cubicBezTo>
                    <a:pt x="3575" y="4089"/>
                    <a:pt x="3601" y="4063"/>
                    <a:pt x="3631" y="4039"/>
                  </a:cubicBezTo>
                  <a:cubicBezTo>
                    <a:pt x="3726" y="3962"/>
                    <a:pt x="3708" y="3802"/>
                    <a:pt x="3631" y="3723"/>
                  </a:cubicBezTo>
                  <a:cubicBezTo>
                    <a:pt x="2759" y="2826"/>
                    <a:pt x="1908" y="1909"/>
                    <a:pt x="1052" y="997"/>
                  </a:cubicBezTo>
                  <a:cubicBezTo>
                    <a:pt x="1384" y="1191"/>
                    <a:pt x="1709" y="1396"/>
                    <a:pt x="2027" y="1616"/>
                  </a:cubicBezTo>
                  <a:cubicBezTo>
                    <a:pt x="2705" y="2085"/>
                    <a:pt x="3318" y="2793"/>
                    <a:pt x="4030" y="3192"/>
                  </a:cubicBezTo>
                  <a:cubicBezTo>
                    <a:pt x="4083" y="3222"/>
                    <a:pt x="4132" y="3235"/>
                    <a:pt x="4183" y="3252"/>
                  </a:cubicBezTo>
                  <a:cubicBezTo>
                    <a:pt x="4153" y="3558"/>
                    <a:pt x="4183" y="3867"/>
                    <a:pt x="4145" y="4175"/>
                  </a:cubicBezTo>
                  <a:close/>
                </a:path>
              </a:pathLst>
            </a:custGeom>
            <a:solidFill>
              <a:srgbClr val="A5779E"/>
            </a:solidFill>
            <a:ln>
              <a:noFill/>
            </a:ln>
          </p:spPr>
        </p:sp>
      </p:grpSp>
    </p:spTree>
    <p:extLst>
      <p:ext uri="{BB962C8B-B14F-4D97-AF65-F5344CB8AC3E}">
        <p14:creationId xmlns:p14="http://schemas.microsoft.com/office/powerpoint/2010/main" val="37488504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网络银行</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5028065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2294144" y="4707166"/>
            <a:ext cx="7603713" cy="1200329"/>
          </a:xfrm>
          <a:prstGeom prst="rect">
            <a:avLst/>
          </a:prstGeom>
        </p:spPr>
        <p:txBody>
          <a:bodyPr wrap="square">
            <a:spAutoFit/>
          </a:bodyPr>
          <a:lstStyle/>
          <a:p>
            <a:pPr algn="ctr">
              <a:lnSpc>
                <a:spcPct val="120000"/>
              </a:lnSpc>
            </a:pPr>
            <a:r>
              <a:rPr lang="zh-CN" altLang="en-US" sz="2000" noProof="1"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又</a:t>
            </a:r>
            <a:r>
              <a:rPr lang="zh-CN" altLang="en-US" sz="2000"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称网上银行或在线银行，（</a:t>
            </a:r>
            <a:r>
              <a:rPr lang="en-US" altLang="zh-CN" sz="2000"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Internet Bank</a:t>
            </a:r>
            <a:r>
              <a:rPr lang="zh-CN" altLang="en-US" sz="2000"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或</a:t>
            </a:r>
            <a:r>
              <a:rPr lang="en-US" altLang="zh-CN" sz="2000"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Network Bank</a:t>
            </a:r>
            <a:r>
              <a:rPr lang="zh-CN" altLang="en-US" sz="2000"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）是指利用互联网及相关技术处理传统的银行业务及支持电子商务网上支付的新型银行</a:t>
            </a:r>
            <a:endParaRPr lang="en-US" sz="2000"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网络银行</a:t>
            </a:r>
          </a:p>
        </p:txBody>
      </p:sp>
    </p:spTree>
    <p:extLst>
      <p:ext uri="{BB962C8B-B14F-4D97-AF65-F5344CB8AC3E}">
        <p14:creationId xmlns:p14="http://schemas.microsoft.com/office/powerpoint/2010/main" val="257524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a:blip r:embed="rId3">
            <a:extLst>
              <a:ext uri="{28A0092B-C50C-407E-A947-70E740481C1C}">
                <a14:useLocalDpi xmlns:a14="http://schemas.microsoft.com/office/drawing/2010/main" val="0"/>
              </a:ext>
            </a:extLst>
          </a:blip>
          <a:srcRect/>
          <a:stretch>
            <a:fillRect/>
          </a:stretch>
        </p:blipFill>
        <p:spPr>
          <a:xfrm>
            <a:off x="2830312" y="2928231"/>
            <a:ext cx="6531377" cy="3102103"/>
          </a:xfrm>
          <a:prstGeom prst="rect">
            <a:avLst/>
          </a:prstGeom>
          <a:noFill/>
          <a:ln>
            <a:noFill/>
          </a:ln>
        </p:spPr>
      </p:pic>
      <p:sp>
        <p:nvSpPr>
          <p:cNvPr id="5" name="矩形 4">
            <a:extLst>
              <a:ext uri="{FF2B5EF4-FFF2-40B4-BE49-F238E27FC236}">
                <a16:creationId xmlns:a16="http://schemas.microsoft.com/office/drawing/2014/main" id="{23213A5A-E2C7-47F5-90FB-3D56C67281C8}"/>
              </a:ext>
            </a:extLst>
          </p:cNvPr>
          <p:cNvSpPr/>
          <p:nvPr/>
        </p:nvSpPr>
        <p:spPr>
          <a:xfrm>
            <a:off x="0" y="1162026"/>
            <a:ext cx="12192000" cy="1323014"/>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1470950" y="1408035"/>
            <a:ext cx="9250101" cy="830997"/>
          </a:xfrm>
          <a:prstGeom prst="rect">
            <a:avLst/>
          </a:prstGeom>
        </p:spPr>
        <p:txBody>
          <a:bodyPr wrap="square">
            <a:spAutoFit/>
          </a:bodyPr>
          <a:lstStyle/>
          <a:p>
            <a:pPr>
              <a:lnSpc>
                <a:spcPct val="120000"/>
              </a:lnSpc>
            </a:pPr>
            <a:r>
              <a:rPr lang="zh-CN" altLang="zh-CN" sz="2000" dirty="0" smtClean="0">
                <a:solidFill>
                  <a:schemeClr val="bg1"/>
                </a:solidFill>
                <a:latin typeface="微软雅黑" panose="020B0503020204020204" pitchFamily="34" charset="-122"/>
                <a:ea typeface="微软雅黑" panose="020B0503020204020204" pitchFamily="34" charset="-122"/>
                <a:cs typeface="Open Sans Light" pitchFamily="34" charset="0"/>
              </a:rPr>
              <a:t>网络</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银行又被称为“</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3A</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银行”，因为它不受时间、空间限制，能够在任何时间</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(Anytime)</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、任何地点</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(Anywhere)</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、以任何方式</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(Anyway)</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为客户提供金融服务</a:t>
            </a:r>
            <a:endParaRPr lang="zh-CN" altLang="en-US" sz="20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34554565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MH_Other_1"/>
          <p:cNvSpPr/>
          <p:nvPr>
            <p:custDataLst>
              <p:tags r:id="rId3"/>
            </p:custDataLst>
          </p:nvPr>
        </p:nvSpPr>
        <p:spPr>
          <a:xfrm>
            <a:off x="5809350" y="3047602"/>
            <a:ext cx="2254635" cy="887325"/>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FF6E55"/>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algn="ctr"/>
            <a:endParaRPr lang="zh-CN" altLang="en-US" sz="3600" dirty="0">
              <a:solidFill>
                <a:schemeClr val="tx1"/>
              </a:solidFill>
              <a:latin typeface="+mn-ea"/>
            </a:endParaRPr>
          </a:p>
        </p:txBody>
      </p:sp>
      <p:sp>
        <p:nvSpPr>
          <p:cNvPr id="40" name="MH_Other_2"/>
          <p:cNvSpPr/>
          <p:nvPr>
            <p:custDataLst>
              <p:tags r:id="rId4"/>
            </p:custDataLst>
          </p:nvPr>
        </p:nvSpPr>
        <p:spPr>
          <a:xfrm flipH="1">
            <a:off x="4225938" y="3047602"/>
            <a:ext cx="2254635" cy="887325"/>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1B6AA2"/>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algn="ctr"/>
            <a:endParaRPr lang="zh-CN" altLang="en-US" sz="3600" dirty="0">
              <a:solidFill>
                <a:schemeClr val="tx1"/>
              </a:solidFill>
              <a:latin typeface="+mn-ea"/>
            </a:endParaRPr>
          </a:p>
        </p:txBody>
      </p:sp>
      <p:sp>
        <p:nvSpPr>
          <p:cNvPr id="41" name="MH_Other_3"/>
          <p:cNvSpPr/>
          <p:nvPr>
            <p:custDataLst>
              <p:tags r:id="rId5"/>
            </p:custDataLst>
          </p:nvPr>
        </p:nvSpPr>
        <p:spPr>
          <a:xfrm flipH="1" flipV="1">
            <a:off x="5694186" y="3923451"/>
            <a:ext cx="786391" cy="751547"/>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1B6AA2"/>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algn="ctr">
              <a:lnSpc>
                <a:spcPct val="120000"/>
              </a:lnSpc>
            </a:pPr>
            <a:endParaRPr lang="zh-CN" altLang="en-US" sz="3600" dirty="0">
              <a:solidFill>
                <a:schemeClr val="tx1"/>
              </a:solidFill>
              <a:latin typeface="+mn-ea"/>
            </a:endParaRPr>
          </a:p>
        </p:txBody>
      </p:sp>
      <p:sp>
        <p:nvSpPr>
          <p:cNvPr id="43" name="MH_Other_4"/>
          <p:cNvSpPr/>
          <p:nvPr>
            <p:custDataLst>
              <p:tags r:id="rId6"/>
            </p:custDataLst>
          </p:nvPr>
        </p:nvSpPr>
        <p:spPr>
          <a:xfrm flipV="1">
            <a:off x="5809348" y="3923451"/>
            <a:ext cx="786391" cy="751547"/>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FF6E55"/>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algn="ctr">
              <a:lnSpc>
                <a:spcPct val="120000"/>
              </a:lnSpc>
            </a:pPr>
            <a:endParaRPr lang="zh-CN" altLang="en-US" sz="3600" dirty="0">
              <a:solidFill>
                <a:schemeClr val="tx1"/>
              </a:solidFill>
              <a:latin typeface="+mn-ea"/>
            </a:endParaRPr>
          </a:p>
        </p:txBody>
      </p:sp>
      <p:sp>
        <p:nvSpPr>
          <p:cNvPr id="3" name="矩形 2"/>
          <p:cNvSpPr/>
          <p:nvPr/>
        </p:nvSpPr>
        <p:spPr>
          <a:xfrm>
            <a:off x="1509855" y="3422061"/>
            <a:ext cx="3841616" cy="1754326"/>
          </a:xfrm>
          <a:prstGeom prst="rect">
            <a:avLst/>
          </a:prstGeom>
        </p:spPr>
        <p:txBody>
          <a:bodyPr wrap="square">
            <a:spAutoFit/>
          </a:bodyPr>
          <a:lstStyle/>
          <a:p>
            <a:pPr>
              <a:lnSpc>
                <a:spcPct val="120000"/>
              </a:lnSpc>
              <a:spcAft>
                <a:spcPts val="0"/>
              </a:spcAft>
            </a:pPr>
            <a:r>
              <a:rPr lang="zh-CN" altLang="zh-CN" b="1" dirty="0">
                <a:solidFill>
                  <a:srgbClr val="1B6AA2"/>
                </a:solidFill>
                <a:latin typeface="微软雅黑" panose="020B0503020204020204" pitchFamily="34" charset="-122"/>
                <a:ea typeface="微软雅黑" panose="020B0503020204020204" pitchFamily="34" charset="-122"/>
                <a:cs typeface="Open Sans Light" pitchFamily="34" charset="0"/>
              </a:rPr>
              <a:t>（</a:t>
            </a:r>
            <a:r>
              <a:rPr lang="en-US" altLang="zh-CN" b="1" dirty="0">
                <a:solidFill>
                  <a:srgbClr val="1B6AA2"/>
                </a:solidFill>
                <a:latin typeface="微软雅黑" panose="020B0503020204020204" pitchFamily="34" charset="-122"/>
                <a:ea typeface="微软雅黑" panose="020B0503020204020204" pitchFamily="34" charset="-122"/>
                <a:cs typeface="Open Sans Light" pitchFamily="34" charset="0"/>
              </a:rPr>
              <a:t>1</a:t>
            </a:r>
            <a:r>
              <a:rPr lang="zh-CN" altLang="zh-CN" b="1" dirty="0">
                <a:solidFill>
                  <a:srgbClr val="1B6AA2"/>
                </a:solidFill>
                <a:latin typeface="微软雅黑" panose="020B0503020204020204" pitchFamily="34" charset="-122"/>
                <a:ea typeface="微软雅黑" panose="020B0503020204020204" pitchFamily="34" charset="-122"/>
                <a:cs typeface="Open Sans Light" pitchFamily="34" charset="0"/>
              </a:rPr>
              <a:t>）机构层面</a:t>
            </a:r>
          </a:p>
          <a:p>
            <a:pPr>
              <a:lnSpc>
                <a:spcPct val="120000"/>
              </a:lnSpc>
              <a:spcAft>
                <a:spcPts val="0"/>
              </a:spcAft>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从机构层面看，网络银行是独立于传统银行之外的纯网络银行，其特点是没有实体网点、没有总分支机构，并大量使用互联网技术</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开展业务</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5" name="矩形 14"/>
          <p:cNvSpPr/>
          <p:nvPr/>
        </p:nvSpPr>
        <p:spPr>
          <a:xfrm>
            <a:off x="7053618" y="3422061"/>
            <a:ext cx="4147306" cy="1754326"/>
          </a:xfrm>
          <a:prstGeom prst="rect">
            <a:avLst/>
          </a:prstGeom>
        </p:spPr>
        <p:txBody>
          <a:bodyPr wrap="square">
            <a:spAutoFit/>
          </a:bodyPr>
          <a:lstStyle/>
          <a:p>
            <a:pPr algn="r">
              <a:lnSpc>
                <a:spcPct val="120000"/>
              </a:lnSpc>
              <a:spcAft>
                <a:spcPts val="0"/>
              </a:spcAft>
            </a:pPr>
            <a:r>
              <a:rPr lang="zh-CN" altLang="zh-CN" b="1" dirty="0" smtClean="0">
                <a:solidFill>
                  <a:srgbClr val="FF6E55"/>
                </a:solidFill>
                <a:latin typeface="微软雅黑" panose="020B0503020204020204" pitchFamily="34" charset="-122"/>
                <a:ea typeface="微软雅黑" panose="020B0503020204020204" pitchFamily="34" charset="-122"/>
                <a:cs typeface="Open Sans Light" pitchFamily="34" charset="0"/>
              </a:rPr>
              <a:t>（</a:t>
            </a:r>
            <a:r>
              <a:rPr lang="en-US" altLang="zh-CN" b="1" dirty="0">
                <a:solidFill>
                  <a:srgbClr val="FF6E55"/>
                </a:solidFill>
                <a:latin typeface="微软雅黑" panose="020B0503020204020204" pitchFamily="34" charset="-122"/>
                <a:ea typeface="微软雅黑" panose="020B0503020204020204" pitchFamily="34" charset="-122"/>
                <a:cs typeface="Open Sans Light" pitchFamily="34" charset="0"/>
              </a:rPr>
              <a:t>2</a:t>
            </a:r>
            <a:r>
              <a:rPr lang="zh-CN" altLang="zh-CN" b="1" dirty="0">
                <a:solidFill>
                  <a:srgbClr val="FF6E55"/>
                </a:solidFill>
                <a:latin typeface="微软雅黑" panose="020B0503020204020204" pitchFamily="34" charset="-122"/>
                <a:ea typeface="微软雅黑" panose="020B0503020204020204" pitchFamily="34" charset="-122"/>
                <a:cs typeface="Open Sans Light" pitchFamily="34" charset="0"/>
              </a:rPr>
              <a:t>）业务层面</a:t>
            </a:r>
          </a:p>
          <a:p>
            <a:pPr algn="r">
              <a:lnSpc>
                <a:spcPct val="12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从业务层面看，网络银行是在线提供银行服务的业务部门，一般情况下提到的“网银”就是业务层面的网络银行。目前，各大传统银行均提供网络银行</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服务</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7" name="Rectangle 27"/>
          <p:cNvSpPr/>
          <p:nvPr/>
        </p:nvSpPr>
        <p:spPr>
          <a:xfrm>
            <a:off x="2978416" y="1777282"/>
            <a:ext cx="6119285" cy="400110"/>
          </a:xfrm>
          <a:prstGeom prst="rect">
            <a:avLst/>
          </a:prstGeom>
        </p:spPr>
        <p:txBody>
          <a:bodyPr wrap="square">
            <a:spAutoFit/>
          </a:bodyPr>
          <a:lstStyle/>
          <a:p>
            <a:pPr algn="ctr"/>
            <a:r>
              <a:rPr lang="zh-CN" altLang="en-US" sz="2000" b="1" dirty="0">
                <a:solidFill>
                  <a:srgbClr val="A5779E"/>
                </a:solidFill>
                <a:latin typeface="微软雅黑" panose="020B0503020204020204" pitchFamily="34" charset="-122"/>
                <a:ea typeface="微软雅黑" panose="020B0503020204020204" pitchFamily="34" charset="-122"/>
                <a:cs typeface="Open Sans Light" pitchFamily="34" charset="0"/>
              </a:rPr>
              <a:t>网络银行可以从机构层面和业务层面两个角度来考察</a:t>
            </a:r>
          </a:p>
        </p:txBody>
      </p:sp>
      <p:sp>
        <p:nvSpPr>
          <p:cNvPr id="18" name="文本框 17">
            <a:extLst>
              <a:ext uri="{FF2B5EF4-FFF2-40B4-BE49-F238E27FC236}">
                <a16:creationId xmlns:a16="http://schemas.microsoft.com/office/drawing/2014/main" id="{903FA07E-A7E8-4FA6-A9C4-D3FEEDCBC193}"/>
              </a:ext>
            </a:extLst>
          </p:cNvPr>
          <p:cNvSpPr txBox="1"/>
          <p:nvPr/>
        </p:nvSpPr>
        <p:spPr>
          <a:xfrm>
            <a:off x="3852385" y="1123666"/>
            <a:ext cx="4371347" cy="584775"/>
          </a:xfrm>
          <a:prstGeom prst="rect">
            <a:avLst/>
          </a:prstGeom>
          <a:noFill/>
        </p:spPr>
        <p:txBody>
          <a:bodyPr wrap="square" rtlCol="0">
            <a:spAutoFit/>
          </a:bodyPr>
          <a:lstStyle/>
          <a:p>
            <a:pPr marL="457200" indent="-457200" algn="ctr">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网络银行的特征</a:t>
            </a:r>
          </a:p>
        </p:txBody>
      </p:sp>
    </p:spTree>
    <p:custDataLst>
      <p:tags r:id="rId2"/>
    </p:custDataLst>
    <p:extLst>
      <p:ext uri="{BB962C8B-B14F-4D97-AF65-F5344CB8AC3E}">
        <p14:creationId xmlns:p14="http://schemas.microsoft.com/office/powerpoint/2010/main" val="8320591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00C8DC2-3C21-4F87-A8D7-F3BDC24067FE}"/>
              </a:ext>
            </a:extLst>
          </p:cNvPr>
          <p:cNvPicPr>
            <a:picLocks noChangeAspect="1"/>
          </p:cNvPicPr>
          <p:nvPr/>
        </p:nvPicPr>
        <p:blipFill rotWithShape="1">
          <a:blip r:embed="rId10"/>
          <a:srcRect t="3948" r="2376"/>
          <a:stretch>
            <a:fillRect/>
          </a:stretch>
        </p:blipFill>
        <p:spPr>
          <a:xfrm>
            <a:off x="595313" y="3536950"/>
            <a:ext cx="2122487" cy="1260475"/>
          </a:xfrm>
          <a:prstGeom prst="rect">
            <a:avLst/>
          </a:prstGeom>
          <a:ln>
            <a:noFill/>
          </a:ln>
          <a:effectLst>
            <a:outerShdw blurRad="190500" algn="tl" rotWithShape="0">
              <a:srgbClr val="000000">
                <a:alpha val="70000"/>
              </a:srgbClr>
            </a:outerShdw>
          </a:effectLst>
        </p:spPr>
      </p:pic>
      <p:sp>
        <p:nvSpPr>
          <p:cNvPr id="4" name="MH_Other_1">
            <a:extLst>
              <a:ext uri="{FF2B5EF4-FFF2-40B4-BE49-F238E27FC236}">
                <a16:creationId xmlns:a16="http://schemas.microsoft.com/office/drawing/2014/main" id="{DE92F29E-118E-4E50-B14B-A88FE89B9A98}"/>
              </a:ext>
            </a:extLst>
          </p:cNvPr>
          <p:cNvSpPr/>
          <p:nvPr>
            <p:custDataLst>
              <p:tags r:id="rId2"/>
            </p:custDataLst>
          </p:nvPr>
        </p:nvSpPr>
        <p:spPr>
          <a:xfrm>
            <a:off x="623888" y="3046413"/>
            <a:ext cx="10801350" cy="80962"/>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ea typeface="黑体" panose="02010609060101010101" pitchFamily="49" charset="-122"/>
              <a:sym typeface="+mn-ea"/>
            </a:endParaRPr>
          </a:p>
        </p:txBody>
      </p:sp>
      <p:grpSp>
        <p:nvGrpSpPr>
          <p:cNvPr id="5" name="组合 4"/>
          <p:cNvGrpSpPr>
            <a:grpSpLocks/>
          </p:cNvGrpSpPr>
          <p:nvPr/>
        </p:nvGrpSpPr>
        <p:grpSpPr bwMode="auto">
          <a:xfrm>
            <a:off x="1585913" y="2913063"/>
            <a:ext cx="334962" cy="336550"/>
            <a:chOff x="1585790" y="2588394"/>
            <a:chExt cx="334963" cy="336550"/>
          </a:xfrm>
        </p:grpSpPr>
        <p:sp>
          <p:nvSpPr>
            <p:cNvPr id="6" name="MH_Other_2">
              <a:extLst>
                <a:ext uri="{FF2B5EF4-FFF2-40B4-BE49-F238E27FC236}">
                  <a16:creationId xmlns:a16="http://schemas.microsoft.com/office/drawing/2014/main" id="{A636B803-F16C-4E49-BA12-776F253CEF80}"/>
                </a:ext>
              </a:extLst>
            </p:cNvPr>
            <p:cNvSpPr/>
            <p:nvPr>
              <p:custDataLst>
                <p:tags r:id="rId7"/>
              </p:custDataLst>
            </p:nvPr>
          </p:nvSpPr>
          <p:spPr bwMode="auto">
            <a:xfrm>
              <a:off x="1585790" y="2588394"/>
              <a:ext cx="334963" cy="33655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eaLnBrk="1" fontAlgn="auto" hangingPunct="1">
                <a:spcBef>
                  <a:spcPts val="0"/>
                </a:spcBef>
                <a:spcAft>
                  <a:spcPts val="0"/>
                </a:spcAft>
                <a:defRPr/>
              </a:pPr>
              <a:endParaRPr lang="zh-CN" altLang="en-US" sz="1400">
                <a:ea typeface="黑体" panose="02010609060101010101" pitchFamily="49" charset="-122"/>
                <a:sym typeface="+mn-ea"/>
              </a:endParaRPr>
            </a:p>
          </p:txBody>
        </p:sp>
        <p:sp>
          <p:nvSpPr>
            <p:cNvPr id="7" name="MH_Other_3">
              <a:extLst>
                <a:ext uri="{FF2B5EF4-FFF2-40B4-BE49-F238E27FC236}">
                  <a16:creationId xmlns:a16="http://schemas.microsoft.com/office/drawing/2014/main" id="{75067DE2-1CDF-4F47-A3DD-134D5334E665}"/>
                </a:ext>
              </a:extLst>
            </p:cNvPr>
            <p:cNvSpPr/>
            <p:nvPr>
              <p:custDataLst>
                <p:tags r:id="rId8"/>
              </p:custDataLst>
            </p:nvPr>
          </p:nvSpPr>
          <p:spPr bwMode="auto">
            <a:xfrm>
              <a:off x="1642940" y="2647131"/>
              <a:ext cx="220663" cy="2206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ea typeface="黑体" panose="02010609060101010101" pitchFamily="49" charset="-122"/>
                <a:sym typeface="+mn-ea"/>
              </a:endParaRPr>
            </a:p>
          </p:txBody>
        </p:sp>
      </p:grpSp>
      <p:sp>
        <p:nvSpPr>
          <p:cNvPr id="8" name="MH_Other_4"/>
          <p:cNvSpPr txBox="1">
            <a:spLocks noChangeArrowheads="1"/>
          </p:cNvSpPr>
          <p:nvPr>
            <p:custDataLst>
              <p:tags r:id="rId3"/>
            </p:custDataLst>
          </p:nvPr>
        </p:nvSpPr>
        <p:spPr bwMode="auto">
          <a:xfrm>
            <a:off x="1271588" y="2260600"/>
            <a:ext cx="9731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b="1">
                <a:solidFill>
                  <a:srgbClr val="7D9263"/>
                </a:solidFill>
                <a:ea typeface="黑体" panose="02010609060101010101" pitchFamily="49" charset="-122"/>
              </a:rPr>
              <a:t>1995</a:t>
            </a:r>
            <a:endParaRPr lang="zh-CN" altLang="en-US" b="1">
              <a:solidFill>
                <a:srgbClr val="7D9263"/>
              </a:solidFill>
              <a:ea typeface="黑体" panose="02010609060101010101" pitchFamily="49" charset="-122"/>
            </a:endParaRPr>
          </a:p>
        </p:txBody>
      </p:sp>
      <p:grpSp>
        <p:nvGrpSpPr>
          <p:cNvPr id="9" name="组合 8"/>
          <p:cNvGrpSpPr>
            <a:grpSpLocks/>
          </p:cNvGrpSpPr>
          <p:nvPr/>
        </p:nvGrpSpPr>
        <p:grpSpPr bwMode="auto">
          <a:xfrm>
            <a:off x="3635375" y="2901950"/>
            <a:ext cx="334963" cy="336550"/>
            <a:chOff x="3635251" y="2578227"/>
            <a:chExt cx="334963" cy="336550"/>
          </a:xfrm>
        </p:grpSpPr>
        <p:sp>
          <p:nvSpPr>
            <p:cNvPr id="10" name="MH_Other_5">
              <a:extLst>
                <a:ext uri="{FF2B5EF4-FFF2-40B4-BE49-F238E27FC236}">
                  <a16:creationId xmlns:a16="http://schemas.microsoft.com/office/drawing/2014/main" id="{1A00D197-1D1A-49EF-BCA4-4F9780E58C7A}"/>
                </a:ext>
              </a:extLst>
            </p:cNvPr>
            <p:cNvSpPr/>
            <p:nvPr>
              <p:custDataLst>
                <p:tags r:id="rId5"/>
              </p:custDataLst>
            </p:nvPr>
          </p:nvSpPr>
          <p:spPr bwMode="auto">
            <a:xfrm>
              <a:off x="3635251" y="2578227"/>
              <a:ext cx="334963" cy="33655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eaLnBrk="1" fontAlgn="auto" hangingPunct="1">
                <a:spcBef>
                  <a:spcPts val="0"/>
                </a:spcBef>
                <a:spcAft>
                  <a:spcPts val="0"/>
                </a:spcAft>
                <a:defRPr/>
              </a:pPr>
              <a:endParaRPr lang="zh-CN" altLang="en-US" sz="1400">
                <a:ea typeface="黑体" panose="02010609060101010101" pitchFamily="49" charset="-122"/>
                <a:sym typeface="+mn-ea"/>
              </a:endParaRPr>
            </a:p>
          </p:txBody>
        </p:sp>
        <p:sp>
          <p:nvSpPr>
            <p:cNvPr id="11" name="MH_Other_6">
              <a:extLst>
                <a:ext uri="{FF2B5EF4-FFF2-40B4-BE49-F238E27FC236}">
                  <a16:creationId xmlns:a16="http://schemas.microsoft.com/office/drawing/2014/main" id="{454B8B4C-0ED4-4356-8580-C2F975E7D168}"/>
                </a:ext>
              </a:extLst>
            </p:cNvPr>
            <p:cNvSpPr/>
            <p:nvPr>
              <p:custDataLst>
                <p:tags r:id="rId6"/>
              </p:custDataLst>
            </p:nvPr>
          </p:nvSpPr>
          <p:spPr bwMode="auto">
            <a:xfrm>
              <a:off x="3692401" y="2636965"/>
              <a:ext cx="220663" cy="2206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ea typeface="黑体" panose="02010609060101010101" pitchFamily="49" charset="-122"/>
                <a:sym typeface="+mn-ea"/>
              </a:endParaRPr>
            </a:p>
          </p:txBody>
        </p:sp>
      </p:grpSp>
      <p:sp>
        <p:nvSpPr>
          <p:cNvPr id="12" name="MH_Other_7"/>
          <p:cNvSpPr txBox="1">
            <a:spLocks noChangeArrowheads="1"/>
          </p:cNvSpPr>
          <p:nvPr>
            <p:custDataLst>
              <p:tags r:id="rId4"/>
            </p:custDataLst>
          </p:nvPr>
        </p:nvSpPr>
        <p:spPr bwMode="auto">
          <a:xfrm>
            <a:off x="3316288" y="2249488"/>
            <a:ext cx="9731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b="1">
                <a:solidFill>
                  <a:srgbClr val="DD7E0E"/>
                </a:solidFill>
                <a:ea typeface="黑体" panose="02010609060101010101" pitchFamily="49" charset="-122"/>
              </a:rPr>
              <a:t>2014</a:t>
            </a:r>
            <a:endParaRPr lang="zh-CN" altLang="en-US" b="1">
              <a:solidFill>
                <a:srgbClr val="DD7E0E"/>
              </a:solidFill>
              <a:ea typeface="黑体" panose="02010609060101010101" pitchFamily="49" charset="-122"/>
            </a:endParaRPr>
          </a:p>
        </p:txBody>
      </p:sp>
      <p:pic>
        <p:nvPicPr>
          <p:cNvPr id="13" name="图片 12">
            <a:extLst>
              <a:ext uri="{FF2B5EF4-FFF2-40B4-BE49-F238E27FC236}">
                <a16:creationId xmlns:a16="http://schemas.microsoft.com/office/drawing/2014/main" id="{D49BDEC7-95D4-47C1-9F1C-6D9650B3A55A}"/>
              </a:ext>
            </a:extLst>
          </p:cNvPr>
          <p:cNvPicPr>
            <a:picLocks noChangeAspect="1"/>
          </p:cNvPicPr>
          <p:nvPr/>
        </p:nvPicPr>
        <p:blipFill rotWithShape="1">
          <a:blip r:embed="rId11"/>
          <a:srcRect t="8001"/>
          <a:stretch>
            <a:fillRect/>
          </a:stretch>
        </p:blipFill>
        <p:spPr>
          <a:xfrm>
            <a:off x="2913063" y="3525838"/>
            <a:ext cx="1825625" cy="1260475"/>
          </a:xfrm>
          <a:prstGeom prst="rect">
            <a:avLst/>
          </a:prstGeom>
          <a:ln>
            <a:noFill/>
          </a:ln>
          <a:effectLst>
            <a:outerShdw blurRad="190500" algn="tl" rotWithShape="0">
              <a:srgbClr val="000000">
                <a:alpha val="70000"/>
              </a:srgbClr>
            </a:outerShdw>
          </a:effectLst>
        </p:spPr>
      </p:pic>
      <p:pic>
        <p:nvPicPr>
          <p:cNvPr id="14" name="图片 13">
            <a:extLst>
              <a:ext uri="{FF2B5EF4-FFF2-40B4-BE49-F238E27FC236}">
                <a16:creationId xmlns:a16="http://schemas.microsoft.com/office/drawing/2014/main" id="{50DD86F1-DF26-4A17-B0E4-2749157875F3}"/>
              </a:ext>
            </a:extLst>
          </p:cNvPr>
          <p:cNvPicPr>
            <a:picLocks noChangeAspect="1"/>
          </p:cNvPicPr>
          <p:nvPr/>
        </p:nvPicPr>
        <p:blipFill>
          <a:blip r:embed="rId12"/>
          <a:stretch>
            <a:fillRect/>
          </a:stretch>
        </p:blipFill>
        <p:spPr>
          <a:xfrm>
            <a:off x="4933950" y="3536950"/>
            <a:ext cx="1693863" cy="1260475"/>
          </a:xfrm>
          <a:prstGeom prst="rect">
            <a:avLst/>
          </a:prstGeom>
          <a:ln>
            <a:noFill/>
          </a:ln>
          <a:effectLst>
            <a:outerShdw blurRad="190500" algn="tl" rotWithShape="0">
              <a:srgbClr val="000000">
                <a:alpha val="70000"/>
              </a:srgbClr>
            </a:outerShdw>
          </a:effectLst>
        </p:spPr>
      </p:pic>
      <p:pic>
        <p:nvPicPr>
          <p:cNvPr id="15" name="图片 14">
            <a:extLst>
              <a:ext uri="{FF2B5EF4-FFF2-40B4-BE49-F238E27FC236}">
                <a16:creationId xmlns:a16="http://schemas.microsoft.com/office/drawing/2014/main" id="{2C4B69F2-5D4A-4DA1-AFAE-83987FEB78A5}"/>
              </a:ext>
            </a:extLst>
          </p:cNvPr>
          <p:cNvPicPr>
            <a:picLocks noChangeAspect="1"/>
          </p:cNvPicPr>
          <p:nvPr/>
        </p:nvPicPr>
        <p:blipFill>
          <a:blip r:embed="rId13"/>
          <a:stretch>
            <a:fillRect/>
          </a:stretch>
        </p:blipFill>
        <p:spPr>
          <a:xfrm>
            <a:off x="6823075" y="3536950"/>
            <a:ext cx="2524125" cy="1260475"/>
          </a:xfrm>
          <a:prstGeom prst="rect">
            <a:avLst/>
          </a:prstGeom>
          <a:ln>
            <a:noFill/>
          </a:ln>
          <a:effectLst>
            <a:outerShdw blurRad="190500" algn="tl" rotWithShape="0">
              <a:srgbClr val="000000">
                <a:alpha val="70000"/>
              </a:srgbClr>
            </a:outerShdw>
          </a:effectLst>
        </p:spPr>
      </p:pic>
      <p:pic>
        <p:nvPicPr>
          <p:cNvPr id="16" name="图片 15">
            <a:extLst>
              <a:ext uri="{FF2B5EF4-FFF2-40B4-BE49-F238E27FC236}">
                <a16:creationId xmlns:a16="http://schemas.microsoft.com/office/drawing/2014/main" id="{33886675-233A-41C3-B0FF-B8ADACC84527}"/>
              </a:ext>
            </a:extLst>
          </p:cNvPr>
          <p:cNvPicPr>
            <a:picLocks noChangeAspect="1"/>
          </p:cNvPicPr>
          <p:nvPr/>
        </p:nvPicPr>
        <p:blipFill>
          <a:blip r:embed="rId14"/>
          <a:stretch>
            <a:fillRect/>
          </a:stretch>
        </p:blipFill>
        <p:spPr>
          <a:xfrm>
            <a:off x="9542463" y="3536950"/>
            <a:ext cx="1752600" cy="1260475"/>
          </a:xfrm>
          <a:prstGeom prst="rect">
            <a:avLst/>
          </a:prstGeom>
          <a:ln>
            <a:noFill/>
          </a:ln>
          <a:effectLst>
            <a:outerShdw blurRad="190500" algn="tl" rotWithShape="0">
              <a:srgbClr val="000000">
                <a:alpha val="70000"/>
              </a:srgbClr>
            </a:outerShdw>
          </a:effectLst>
        </p:spPr>
      </p:pic>
      <p:pic>
        <p:nvPicPr>
          <p:cNvPr id="17" name="图片 16">
            <a:extLst>
              <a:ext uri="{FF2B5EF4-FFF2-40B4-BE49-F238E27FC236}">
                <a16:creationId xmlns:a16="http://schemas.microsoft.com/office/drawing/2014/main" id="{356B0073-BF5A-4A13-AD2A-561A9B84B404}"/>
              </a:ext>
            </a:extLst>
          </p:cNvPr>
          <p:cNvPicPr>
            <a:picLocks noChangeAspect="1"/>
          </p:cNvPicPr>
          <p:nvPr/>
        </p:nvPicPr>
        <p:blipFill>
          <a:blip r:embed="rId15"/>
          <a:stretch>
            <a:fillRect/>
          </a:stretch>
        </p:blipFill>
        <p:spPr>
          <a:xfrm>
            <a:off x="7046913" y="2070100"/>
            <a:ext cx="4378325" cy="769938"/>
          </a:xfrm>
          <a:prstGeom prst="rect">
            <a:avLst/>
          </a:prstGeom>
          <a:ln>
            <a:noFill/>
          </a:ln>
          <a:effectLst>
            <a:outerShdw blurRad="190500" algn="tl" rotWithShape="0">
              <a:srgbClr val="000000">
                <a:alpha val="70000"/>
              </a:srgbClr>
            </a:outerShdw>
          </a:effectLst>
        </p:spPr>
      </p:pic>
      <p:sp>
        <p:nvSpPr>
          <p:cNvPr id="18" name="云形 17">
            <a:extLst>
              <a:ext uri="{FF2B5EF4-FFF2-40B4-BE49-F238E27FC236}">
                <a16:creationId xmlns:a16="http://schemas.microsoft.com/office/drawing/2014/main" id="{47400B6A-5643-4431-8915-1D23084100CD}"/>
              </a:ext>
            </a:extLst>
          </p:cNvPr>
          <p:cNvSpPr/>
          <p:nvPr/>
        </p:nvSpPr>
        <p:spPr>
          <a:xfrm>
            <a:off x="4948238" y="2122488"/>
            <a:ext cx="2232025" cy="1296987"/>
          </a:xfrm>
          <a:prstGeom prst="cloud">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latin typeface="微软雅黑" panose="020B0503020204020204" pitchFamily="34" charset="-122"/>
                <a:ea typeface="微软雅黑" panose="020B0503020204020204" pitchFamily="34" charset="-122"/>
                <a:sym typeface="+mn-ea"/>
              </a:rPr>
              <a:t>纯网络银行</a:t>
            </a:r>
          </a:p>
        </p:txBody>
      </p:sp>
      <p:sp>
        <p:nvSpPr>
          <p:cNvPr id="19" name="圆角矩形 18">
            <a:extLst>
              <a:ext uri="{FF2B5EF4-FFF2-40B4-BE49-F238E27FC236}">
                <a16:creationId xmlns:a16="http://schemas.microsoft.com/office/drawing/2014/main" id="{982CEAF4-8059-45BC-9FC5-A10EB44A0E3A}"/>
              </a:ext>
            </a:extLst>
          </p:cNvPr>
          <p:cNvSpPr/>
          <p:nvPr/>
        </p:nvSpPr>
        <p:spPr>
          <a:xfrm>
            <a:off x="595313" y="4941888"/>
            <a:ext cx="2122487" cy="6477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安全第一</a:t>
            </a:r>
            <a:endParaRPr lang="en-US" altLang="zh-CN" dirty="0">
              <a:latin typeface="微软雅黑" panose="020B0503020204020204" pitchFamily="34" charset="-122"/>
              <a:ea typeface="微软雅黑" panose="020B0503020204020204" pitchFamily="34" charset="-122"/>
              <a:sym typeface="+mn-ea"/>
            </a:endParaRPr>
          </a:p>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网络银行</a:t>
            </a:r>
          </a:p>
        </p:txBody>
      </p:sp>
      <p:sp>
        <p:nvSpPr>
          <p:cNvPr id="20" name="圆角矩形 19">
            <a:extLst>
              <a:ext uri="{FF2B5EF4-FFF2-40B4-BE49-F238E27FC236}">
                <a16:creationId xmlns:a16="http://schemas.microsoft.com/office/drawing/2014/main" id="{7B5ADD18-CE93-451F-9EC9-38172EEFA6F4}"/>
              </a:ext>
            </a:extLst>
          </p:cNvPr>
          <p:cNvSpPr/>
          <p:nvPr/>
        </p:nvSpPr>
        <p:spPr>
          <a:xfrm>
            <a:off x="2913063" y="4941888"/>
            <a:ext cx="1825625" cy="6477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浙江网商银行</a:t>
            </a:r>
          </a:p>
        </p:txBody>
      </p:sp>
      <p:sp>
        <p:nvSpPr>
          <p:cNvPr id="21" name="圆角矩形 20">
            <a:extLst>
              <a:ext uri="{FF2B5EF4-FFF2-40B4-BE49-F238E27FC236}">
                <a16:creationId xmlns:a16="http://schemas.microsoft.com/office/drawing/2014/main" id="{285D0C2B-ED46-4701-9BA6-1DCF31313598}"/>
              </a:ext>
            </a:extLst>
          </p:cNvPr>
          <p:cNvSpPr/>
          <p:nvPr/>
        </p:nvSpPr>
        <p:spPr>
          <a:xfrm>
            <a:off x="4933950" y="4941888"/>
            <a:ext cx="1693863" cy="6477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上海华瑞银行</a:t>
            </a:r>
          </a:p>
        </p:txBody>
      </p:sp>
      <p:sp>
        <p:nvSpPr>
          <p:cNvPr id="22" name="圆角矩形 21">
            <a:extLst>
              <a:ext uri="{FF2B5EF4-FFF2-40B4-BE49-F238E27FC236}">
                <a16:creationId xmlns:a16="http://schemas.microsoft.com/office/drawing/2014/main" id="{37362F41-6D26-44C3-8951-5E551409BC3F}"/>
              </a:ext>
            </a:extLst>
          </p:cNvPr>
          <p:cNvSpPr/>
          <p:nvPr/>
        </p:nvSpPr>
        <p:spPr>
          <a:xfrm>
            <a:off x="6823075" y="4941888"/>
            <a:ext cx="2524125" cy="6477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深圳前海微众银行</a:t>
            </a:r>
          </a:p>
        </p:txBody>
      </p:sp>
      <p:sp>
        <p:nvSpPr>
          <p:cNvPr id="23" name="圆角矩形 22">
            <a:extLst>
              <a:ext uri="{FF2B5EF4-FFF2-40B4-BE49-F238E27FC236}">
                <a16:creationId xmlns:a16="http://schemas.microsoft.com/office/drawing/2014/main" id="{639FF9D9-EB3C-4B37-A50F-BD08806D920E}"/>
              </a:ext>
            </a:extLst>
          </p:cNvPr>
          <p:cNvSpPr/>
          <p:nvPr/>
        </p:nvSpPr>
        <p:spPr>
          <a:xfrm>
            <a:off x="9542463" y="4941888"/>
            <a:ext cx="1752600" cy="6477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温州民商银行</a:t>
            </a:r>
          </a:p>
        </p:txBody>
      </p:sp>
      <p:sp>
        <p:nvSpPr>
          <p:cNvPr id="24" name="文本框 2"/>
          <p:cNvSpPr txBox="1">
            <a:spLocks noChangeArrowheads="1"/>
          </p:cNvSpPr>
          <p:nvPr/>
        </p:nvSpPr>
        <p:spPr bwMode="auto">
          <a:xfrm>
            <a:off x="1373188" y="1824038"/>
            <a:ext cx="8016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7D9263"/>
                </a:solidFill>
                <a:latin typeface="微软雅黑" panose="020B0503020204020204" pitchFamily="34" charset="-122"/>
                <a:ea typeface="微软雅黑" panose="020B0503020204020204" pitchFamily="34" charset="-122"/>
              </a:rPr>
              <a:t>美国</a:t>
            </a:r>
          </a:p>
        </p:txBody>
      </p:sp>
      <p:sp>
        <p:nvSpPr>
          <p:cNvPr id="25" name="文本框 23"/>
          <p:cNvSpPr txBox="1">
            <a:spLocks noChangeArrowheads="1"/>
          </p:cNvSpPr>
          <p:nvPr/>
        </p:nvSpPr>
        <p:spPr bwMode="auto">
          <a:xfrm>
            <a:off x="3471863" y="1789113"/>
            <a:ext cx="8001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DD7E0E"/>
                </a:solidFill>
                <a:latin typeface="微软雅黑" panose="020B0503020204020204" pitchFamily="34" charset="-122"/>
                <a:ea typeface="微软雅黑" panose="020B0503020204020204" pitchFamily="34" charset="-122"/>
              </a:rPr>
              <a:t>中国</a:t>
            </a:r>
          </a:p>
        </p:txBody>
      </p:sp>
    </p:spTree>
    <p:extLst>
      <p:ext uri="{BB962C8B-B14F-4D97-AF65-F5344CB8AC3E}">
        <p14:creationId xmlns:p14="http://schemas.microsoft.com/office/powerpoint/2010/main" val="191696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fltVal val="0"/>
                                          </p:val>
                                        </p:tav>
                                        <p:tav tm="100000">
                                          <p:val>
                                            <p:strVal val="#ppt_w"/>
                                          </p:val>
                                        </p:tav>
                                      </p:tavLst>
                                    </p:anim>
                                    <p:anim calcmode="lin" valueType="num">
                                      <p:cBhvr>
                                        <p:cTn id="12" dur="250" fill="hold"/>
                                        <p:tgtEl>
                                          <p:spTgt spid="5"/>
                                        </p:tgtEl>
                                        <p:attrNameLst>
                                          <p:attrName>ppt_h</p:attrName>
                                        </p:attrNameLst>
                                      </p:cBhvr>
                                      <p:tavLst>
                                        <p:tav tm="0">
                                          <p:val>
                                            <p:fltVal val="0"/>
                                          </p:val>
                                        </p:tav>
                                        <p:tav tm="100000">
                                          <p:val>
                                            <p:strVal val="#ppt_h"/>
                                          </p:val>
                                        </p:tav>
                                      </p:tavLst>
                                    </p:anim>
                                    <p:animEffect transition="in" filter="fade">
                                      <p:cBhvr>
                                        <p:cTn id="13" dur="250"/>
                                        <p:tgtEl>
                                          <p:spTgt spid="5"/>
                                        </p:tgtEl>
                                      </p:cBhvr>
                                    </p:animEffect>
                                  </p:childTnLst>
                                </p:cTn>
                              </p:par>
                            </p:childTnLst>
                          </p:cTn>
                        </p:par>
                        <p:par>
                          <p:cTn id="14" fill="hold">
                            <p:stCondLst>
                              <p:cond delay="75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250" fill="hold"/>
                                        <p:tgtEl>
                                          <p:spTgt spid="8"/>
                                        </p:tgtEl>
                                        <p:attrNameLst>
                                          <p:attrName>ppt_w</p:attrName>
                                        </p:attrNameLst>
                                      </p:cBhvr>
                                      <p:tavLst>
                                        <p:tav tm="0">
                                          <p:val>
                                            <p:fltVal val="0"/>
                                          </p:val>
                                        </p:tav>
                                        <p:tav tm="100000">
                                          <p:val>
                                            <p:strVal val="#ppt_w"/>
                                          </p:val>
                                        </p:tav>
                                      </p:tavLst>
                                    </p:anim>
                                    <p:anim calcmode="lin" valueType="num">
                                      <p:cBhvr>
                                        <p:cTn id="18" dur="250" fill="hold"/>
                                        <p:tgtEl>
                                          <p:spTgt spid="8"/>
                                        </p:tgtEl>
                                        <p:attrNameLst>
                                          <p:attrName>ppt_h</p:attrName>
                                        </p:attrNameLst>
                                      </p:cBhvr>
                                      <p:tavLst>
                                        <p:tav tm="0">
                                          <p:val>
                                            <p:fltVal val="0"/>
                                          </p:val>
                                        </p:tav>
                                        <p:tav tm="100000">
                                          <p:val>
                                            <p:strVal val="#ppt_h"/>
                                          </p:val>
                                        </p:tav>
                                      </p:tavLst>
                                    </p:anim>
                                    <p:animEffect transition="in" filter="fade">
                                      <p:cBhvr>
                                        <p:cTn id="19" dur="250"/>
                                        <p:tgtEl>
                                          <p:spTgt spid="8"/>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25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50" fill="hold"/>
                                        <p:tgtEl>
                                          <p:spTgt spid="12"/>
                                        </p:tgtEl>
                                        <p:attrNameLst>
                                          <p:attrName>ppt_w</p:attrName>
                                        </p:attrNameLst>
                                      </p:cBhvr>
                                      <p:tavLst>
                                        <p:tav tm="0">
                                          <p:val>
                                            <p:fltVal val="0"/>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animEffect transition="in" filter="fade">
                                      <p:cBhvr>
                                        <p:cTn id="39" dur="250"/>
                                        <p:tgtEl>
                                          <p:spTgt spid="12"/>
                                        </p:tgtEl>
                                      </p:cBhvr>
                                    </p:animEffect>
                                  </p:childTnLst>
                                </p:cTn>
                              </p:par>
                            </p:childTnLst>
                          </p:cTn>
                        </p:par>
                        <p:par>
                          <p:cTn id="40" fill="hold">
                            <p:stCondLst>
                              <p:cond delay="75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250"/>
                                        <p:tgtEl>
                                          <p:spTgt spid="20"/>
                                        </p:tgtEl>
                                      </p:cBhvr>
                                    </p:animEffect>
                                  </p:childTnLst>
                                </p:cTn>
                              </p:par>
                            </p:childTnLst>
                          </p:cTn>
                        </p:par>
                        <p:par>
                          <p:cTn id="47" fill="hold">
                            <p:stCondLst>
                              <p:cond delay="1250"/>
                            </p:stCondLst>
                            <p:childTnLst>
                              <p:par>
                                <p:cTn id="48" presetID="22" presetClass="entr" presetSubtype="8"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250"/>
                                        <p:tgtEl>
                                          <p:spTgt spid="21"/>
                                        </p:tgtEl>
                                      </p:cBhvr>
                                    </p:animEffect>
                                  </p:childTnLst>
                                </p:cTn>
                              </p:par>
                            </p:childTnLst>
                          </p:cTn>
                        </p:par>
                        <p:par>
                          <p:cTn id="54" fill="hold">
                            <p:stCondLst>
                              <p:cond delay="1750"/>
                            </p:stCondLst>
                            <p:childTnLst>
                              <p:par>
                                <p:cTn id="55" presetID="22" presetClass="entr" presetSubtype="8"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left)">
                                      <p:cBhvr>
                                        <p:cTn id="60" dur="250"/>
                                        <p:tgtEl>
                                          <p:spTgt spid="22"/>
                                        </p:tgtEl>
                                      </p:cBhvr>
                                    </p:animEffect>
                                  </p:childTnLst>
                                </p:cTn>
                              </p:par>
                            </p:childTnLst>
                          </p:cTn>
                        </p:par>
                        <p:par>
                          <p:cTn id="61" fill="hold">
                            <p:stCondLst>
                              <p:cond delay="2250"/>
                            </p:stCondLst>
                            <p:childTnLst>
                              <p:par>
                                <p:cTn id="62" presetID="22" presetClass="entr" presetSubtype="8"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250"/>
                                        <p:tgtEl>
                                          <p:spTgt spid="23"/>
                                        </p:tgtEl>
                                      </p:cBhvr>
                                    </p:animEffect>
                                  </p:childTnLst>
                                </p:cTn>
                              </p:par>
                            </p:childTnLst>
                          </p:cTn>
                        </p:par>
                        <p:par>
                          <p:cTn id="68" fill="hold">
                            <p:stCondLst>
                              <p:cond delay="2750"/>
                            </p:stCondLst>
                            <p:childTnLst>
                              <p:par>
                                <p:cTn id="69" presetID="22" presetClass="entr" presetSubtype="1"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up)">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3"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1+#ppt_w/2"/>
                                          </p:val>
                                        </p:tav>
                                        <p:tav tm="100000">
                                          <p:val>
                                            <p:strVal val="#ppt_x"/>
                                          </p:val>
                                        </p:tav>
                                      </p:tavLst>
                                    </p:anim>
                                    <p:anim calcmode="lin" valueType="num">
                                      <p:cBhvr additive="base">
                                        <p:cTn id="77"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2" grpId="0"/>
      <p:bldP spid="18" grpId="0" animBg="1"/>
      <p:bldP spid="19" grpId="0" animBg="1"/>
      <p:bldP spid="20" grpId="0" animBg="1"/>
      <p:bldP spid="21" grpId="0" animBg="1"/>
      <p:bldP spid="22"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977745" y="5784790"/>
            <a:ext cx="2236510" cy="400110"/>
          </a:xfrm>
          <a:prstGeom prst="rect">
            <a:avLst/>
          </a:prstGeom>
        </p:spPr>
        <p:txBody>
          <a:bodyPr wrap="none">
            <a:spAutoFit/>
          </a:bodyPr>
          <a:lstStyle/>
          <a:p>
            <a:r>
              <a:rPr lang="zh-CN"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网络银行业务流程</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992313" y="1202541"/>
            <a:ext cx="8208962" cy="4395787"/>
            <a:chOff x="1992313" y="1341438"/>
            <a:chExt cx="8208962" cy="4395787"/>
          </a:xfrm>
        </p:grpSpPr>
        <p:pic>
          <p:nvPicPr>
            <p:cNvPr id="2" name="Picture 4" descr="https://timgsa.baidu.com/timg?image&amp;quality=80&amp;size=b9999_10000&amp;sec=1498022661017&amp;di=1feff7ff0426ae9e20fba6e3a354ac37&amp;imgtype=0&amp;src=http%3A%2F%2Fwww.51wendang.com%2Fpic%2F381cb3aa3b2722ccbf6fbde2%2F1-287-png_6_0_0_276_367_370_323_892.979_1262.879-329-0-0-3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1341438"/>
              <a:ext cx="5041900" cy="43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992313" y="2781300"/>
              <a:ext cx="119697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箭头连接符 3">
              <a:extLst>
                <a:ext uri="{FF2B5EF4-FFF2-40B4-BE49-F238E27FC236}">
                  <a16:creationId xmlns:a16="http://schemas.microsoft.com/office/drawing/2014/main" id="{B2F2A342-A938-4348-843A-003FD1806FB3}"/>
                </a:ext>
              </a:extLst>
            </p:cNvPr>
            <p:cNvCxnSpPr>
              <a:stCxn id="3" idx="3"/>
              <a:endCxn id="5" idx="1"/>
            </p:cNvCxnSpPr>
            <p:nvPr/>
          </p:nvCxnSpPr>
          <p:spPr>
            <a:xfrm>
              <a:off x="3189288" y="3228975"/>
              <a:ext cx="6075362" cy="20638"/>
            </a:xfrm>
            <a:prstGeom prst="straightConnector1">
              <a:avLst/>
            </a:prstGeom>
            <a:ln w="38100">
              <a:solidFill>
                <a:srgbClr val="FF6E55"/>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4650" y="2781300"/>
              <a:ext cx="9366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3575050" y="2310815"/>
              <a:ext cx="1005403"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购物网站</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55210" y="1777376"/>
              <a:ext cx="1005403"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支付结果</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696970" y="2835861"/>
              <a:ext cx="800219" cy="338554"/>
            </a:xfrm>
            <a:prstGeom prst="rect">
              <a:avLst/>
            </a:prstGeom>
            <a:solidFill>
              <a:schemeClr val="bg1"/>
            </a:solidFill>
          </p:spPr>
          <p:txBody>
            <a:bodyPr wrap="none"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下订单</a:t>
              </a:r>
            </a:p>
          </p:txBody>
        </p:sp>
        <p:sp>
          <p:nvSpPr>
            <p:cNvPr id="10" name="文本框 9"/>
            <p:cNvSpPr txBox="1"/>
            <p:nvPr/>
          </p:nvSpPr>
          <p:spPr>
            <a:xfrm>
              <a:off x="3677641" y="4342106"/>
              <a:ext cx="800219"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消费者</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977745" y="3819173"/>
              <a:ext cx="595035"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支付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476980" y="3287560"/>
              <a:ext cx="1005403"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支付网关</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432696" y="2169518"/>
              <a:ext cx="1005403"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工行网银</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432696" y="3550649"/>
              <a:ext cx="1005403"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农行网银</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493656" y="5379912"/>
              <a:ext cx="1005403" cy="338554"/>
            </a:xfrm>
            <a:prstGeom prst="rect">
              <a:avLst/>
            </a:prstGeom>
            <a:solidFill>
              <a:schemeClr val="bg1"/>
            </a:solidFill>
          </p:spPr>
          <p:txBody>
            <a:bodyPr wrap="none" rtlCol="0">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招行网银</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19210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电子支付工具</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23879239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3209" y="2565581"/>
            <a:ext cx="2212975"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a:extLst>
              <a:ext uri="{FF2B5EF4-FFF2-40B4-BE49-F238E27FC236}">
                <a16:creationId xmlns:a16="http://schemas.microsoft.com/office/drawing/2014/main" id="{F16D44DB-4FD0-4906-B4E3-DF0E8838AE1E}"/>
              </a:ext>
            </a:extLst>
          </p:cNvPr>
          <p:cNvSpPr/>
          <p:nvPr/>
        </p:nvSpPr>
        <p:spPr>
          <a:xfrm>
            <a:off x="5300784" y="2605268"/>
            <a:ext cx="5184775" cy="2174875"/>
          </a:xfrm>
          <a:prstGeom prst="roundRect">
            <a:avLst/>
          </a:prstGeom>
          <a:solidFill>
            <a:srgbClr val="FFC353">
              <a:alpha val="8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b="1" dirty="0">
                <a:latin typeface="微软雅黑" panose="020B0503020204020204" pitchFamily="34" charset="-122"/>
                <a:ea typeface="微软雅黑" panose="020B0503020204020204" pitchFamily="34" charset="-122"/>
                <a:sym typeface="+mn-ea"/>
              </a:rPr>
              <a:t>电子支付的支付工具为电子货币，电子货币就是由消费者及相对的特约商户占有、存储在一定电子装置中、代表一定的货币价值的“储值”或“预付价值”的产品</a:t>
            </a:r>
          </a:p>
        </p:txBody>
      </p:sp>
      <p:grpSp>
        <p:nvGrpSpPr>
          <p:cNvPr id="4" name="组合 5"/>
          <p:cNvGrpSpPr>
            <a:grpSpLocks/>
          </p:cNvGrpSpPr>
          <p:nvPr/>
        </p:nvGrpSpPr>
        <p:grpSpPr bwMode="auto">
          <a:xfrm>
            <a:off x="888377" y="982623"/>
            <a:ext cx="3455987" cy="925512"/>
            <a:chOff x="4321350" y="3031547"/>
            <a:chExt cx="3456384" cy="924504"/>
          </a:xfrm>
        </p:grpSpPr>
        <p:sp>
          <p:nvSpPr>
            <p:cNvPr id="5" name="标题 5">
              <a:extLst>
                <a:ext uri="{FF2B5EF4-FFF2-40B4-BE49-F238E27FC236}">
                  <a16:creationId xmlns:a16="http://schemas.microsoft.com/office/drawing/2014/main" id="{ABF0746F-DC6E-4AA4-86F6-34F7CAE05824}"/>
                </a:ext>
              </a:extLst>
            </p:cNvPr>
            <p:cNvSpPr txBox="1"/>
            <p:nvPr>
              <p:custDataLst>
                <p:tags r:id="rId2"/>
              </p:custDataLst>
            </p:nvPr>
          </p:nvSpPr>
          <p:spPr bwMode="auto">
            <a:xfrm>
              <a:off x="4321350" y="3031547"/>
              <a:ext cx="3456384" cy="50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fontAlgn="auto" hangingPunct="1">
                <a:spcBef>
                  <a:spcPct val="0"/>
                </a:spcBef>
                <a:spcAft>
                  <a:spcPts val="0"/>
                </a:spcAft>
                <a:buFontTx/>
                <a:buNone/>
                <a:defRPr/>
              </a:pPr>
              <a:r>
                <a:rPr lang="zh-CN" altLang="en-US" sz="2800" b="1" dirty="0" smtClean="0">
                  <a:solidFill>
                    <a:schemeClr val="accent4"/>
                  </a:solidFill>
                  <a:latin typeface="微软雅黑" panose="020B0503020204020204" pitchFamily="34" charset="-122"/>
                  <a:ea typeface="微软雅黑" panose="020B0503020204020204" pitchFamily="34" charset="-122"/>
                  <a:sym typeface="+mn-ea"/>
                </a:rPr>
                <a:t>电子货币</a:t>
              </a:r>
              <a:endParaRPr lang="zh-CN" altLang="en-US" sz="2800" b="1" dirty="0">
                <a:solidFill>
                  <a:schemeClr val="accent4"/>
                </a:solidFill>
                <a:latin typeface="微软雅黑" panose="020B0503020204020204" pitchFamily="34" charset="-122"/>
                <a:ea typeface="微软雅黑" panose="020B0503020204020204" pitchFamily="34" charset="-122"/>
                <a:sym typeface="+mn-ea"/>
              </a:endParaRPr>
            </a:p>
          </p:txBody>
        </p:sp>
        <p:sp>
          <p:nvSpPr>
            <p:cNvPr id="6" name="文本占位符 6">
              <a:extLst>
                <a:ext uri="{FF2B5EF4-FFF2-40B4-BE49-F238E27FC236}">
                  <a16:creationId xmlns:a16="http://schemas.microsoft.com/office/drawing/2014/main" id="{F04E60F9-39D3-4DFA-8F7C-20E1DA431106}"/>
                </a:ext>
              </a:extLst>
            </p:cNvPr>
            <p:cNvSpPr txBox="1"/>
            <p:nvPr>
              <p:custDataLst>
                <p:tags r:id="rId3"/>
              </p:custDataLst>
            </p:nvPr>
          </p:nvSpPr>
          <p:spPr>
            <a:xfrm>
              <a:off x="4753200" y="3535822"/>
              <a:ext cx="2737164" cy="420229"/>
            </a:xfrm>
            <a:prstGeom prst="round2DiagRect">
              <a:avLst>
                <a:gd name="adj1" fmla="val 50000"/>
                <a:gd name="adj2" fmla="val 0"/>
              </a:avLst>
            </a:prstGeom>
            <a:solidFill>
              <a:schemeClr val="accent4">
                <a:lumMod val="60000"/>
                <a:lumOff val="40000"/>
              </a:schemeClr>
            </a:solidFill>
          </p:spPr>
          <p:txBody>
            <a:bodyPr anchor="ctr">
              <a:norm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90000"/>
                </a:lnSpc>
                <a:buClr>
                  <a:srgbClr val="2E2F31"/>
                </a:buClr>
                <a:buSzPct val="50000"/>
                <a:buFont typeface="Wingdings 2" panose="05020102010507070707" pitchFamily="18" charset="2"/>
                <a:buNone/>
                <a:defRPr/>
              </a:pPr>
              <a:r>
                <a:rPr lang="en-US" altLang="zh-CN" sz="1500">
                  <a:solidFill>
                    <a:srgbClr val="FFFFFF"/>
                  </a:solidFill>
                  <a:latin typeface="Segoe UI Emoji" panose="020B0502040204020203" pitchFamily="34" charset="0"/>
                </a:rPr>
                <a:t>Electronic Money</a:t>
              </a:r>
              <a:endParaRPr lang="en-US" altLang="zh-CN" sz="1300">
                <a:solidFill>
                  <a:srgbClr val="FFFFFF"/>
                </a:solidFill>
                <a:latin typeface="Segoe UI Emoji" panose="020B0502040204020203" pitchFamily="34" charset="0"/>
              </a:endParaRPr>
            </a:p>
          </p:txBody>
        </p:sp>
      </p:grpSp>
    </p:spTree>
    <p:extLst>
      <p:ext uri="{BB962C8B-B14F-4D97-AF65-F5344CB8AC3E}">
        <p14:creationId xmlns:p14="http://schemas.microsoft.com/office/powerpoint/2010/main" val="1699152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a:grpSpLocks/>
          </p:cNvGrpSpPr>
          <p:nvPr/>
        </p:nvGrpSpPr>
        <p:grpSpPr bwMode="auto">
          <a:xfrm>
            <a:off x="684382" y="589370"/>
            <a:ext cx="3863975" cy="925512"/>
            <a:chOff x="3913982" y="3031547"/>
            <a:chExt cx="3863752" cy="924504"/>
          </a:xfrm>
        </p:grpSpPr>
        <p:sp>
          <p:nvSpPr>
            <p:cNvPr id="3" name="标题 5"/>
            <p:cNvSpPr txBox="1">
              <a:spLocks noChangeArrowheads="1"/>
            </p:cNvSpPr>
            <p:nvPr>
              <p:custDataLst>
                <p:tags r:id="rId2"/>
              </p:custDataLst>
            </p:nvPr>
          </p:nvSpPr>
          <p:spPr bwMode="auto">
            <a:xfrm>
              <a:off x="3913982" y="3031547"/>
              <a:ext cx="3863752" cy="504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b="1" dirty="0" smtClean="0">
                  <a:solidFill>
                    <a:srgbClr val="A5779E"/>
                  </a:solidFill>
                  <a:latin typeface="微软雅黑" panose="020B0503020204020204" pitchFamily="34" charset="-122"/>
                  <a:ea typeface="微软雅黑" panose="020B0503020204020204" pitchFamily="34" charset="-122"/>
                </a:rPr>
                <a:t>电子货币分类</a:t>
              </a:r>
              <a:endParaRPr lang="zh-CN" altLang="en-US" b="1" dirty="0">
                <a:solidFill>
                  <a:srgbClr val="A5779E"/>
                </a:solidFill>
                <a:latin typeface="微软雅黑" panose="020B0503020204020204" pitchFamily="34" charset="-122"/>
                <a:ea typeface="微软雅黑" panose="020B0503020204020204" pitchFamily="34" charset="-122"/>
              </a:endParaRPr>
            </a:p>
          </p:txBody>
        </p:sp>
        <p:sp>
          <p:nvSpPr>
            <p:cNvPr id="4" name="文本占位符 6">
              <a:extLst>
                <a:ext uri="{FF2B5EF4-FFF2-40B4-BE49-F238E27FC236}">
                  <a16:creationId xmlns:a16="http://schemas.microsoft.com/office/drawing/2014/main" id="{B2C650C4-8752-45A4-8969-18BDD2DF45D2}"/>
                </a:ext>
              </a:extLst>
            </p:cNvPr>
            <p:cNvSpPr txBox="1"/>
            <p:nvPr>
              <p:custDataLst>
                <p:tags r:id="rId3"/>
              </p:custDataLst>
            </p:nvPr>
          </p:nvSpPr>
          <p:spPr>
            <a:xfrm>
              <a:off x="4274324" y="3535822"/>
              <a:ext cx="3216089" cy="420229"/>
            </a:xfrm>
            <a:prstGeom prst="round2DiagRect">
              <a:avLst>
                <a:gd name="adj1" fmla="val 50000"/>
                <a:gd name="adj2" fmla="val 0"/>
              </a:avLst>
            </a:prstGeom>
            <a:solidFill>
              <a:srgbClr val="A5779E"/>
            </a:solidFill>
          </p:spPr>
          <p:txBody>
            <a:bodyPr anchor="ctr">
              <a:norm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90000"/>
                </a:lnSpc>
                <a:buClr>
                  <a:srgbClr val="2E2F31"/>
                </a:buClr>
                <a:buSzPct val="50000"/>
                <a:buFont typeface="Wingdings 2" panose="05020102010507070707" pitchFamily="18" charset="2"/>
                <a:buNone/>
                <a:defRPr/>
              </a:pPr>
              <a:r>
                <a:rPr lang="en-US" altLang="zh-CN" sz="1500">
                  <a:solidFill>
                    <a:srgbClr val="FFFFFF"/>
                  </a:solidFill>
                  <a:latin typeface="Segoe UI Emoji" panose="020B0502040204020203" pitchFamily="34" charset="0"/>
                </a:rPr>
                <a:t>Electronic Money</a:t>
              </a:r>
              <a:endParaRPr lang="en-US" altLang="zh-CN" sz="1300">
                <a:solidFill>
                  <a:srgbClr val="FFFFFF"/>
                </a:solidFill>
                <a:latin typeface="Segoe UI Emoji" panose="020B0502040204020203" pitchFamily="34" charset="0"/>
              </a:endParaRPr>
            </a:p>
          </p:txBody>
        </p:sp>
      </p:grpSp>
      <p:pic>
        <p:nvPicPr>
          <p:cNvPr id="5" name="图片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7033" y="1839681"/>
            <a:ext cx="5413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12"/>
          <p:cNvSpPr txBox="1">
            <a:spLocks noChangeArrowheads="1"/>
          </p:cNvSpPr>
          <p:nvPr/>
        </p:nvSpPr>
        <p:spPr bwMode="auto">
          <a:xfrm>
            <a:off x="1867583" y="1909531"/>
            <a:ext cx="2235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latin typeface="微软雅黑" panose="020B0503020204020204" pitchFamily="34" charset="-122"/>
                <a:ea typeface="微软雅黑" panose="020B0503020204020204" pitchFamily="34" charset="-122"/>
              </a:rPr>
              <a:t>储值卡型电子货币</a:t>
            </a:r>
          </a:p>
        </p:txBody>
      </p:sp>
      <p:pic>
        <p:nvPicPr>
          <p:cNvPr id="7" name="图片 6">
            <a:extLst>
              <a:ext uri="{FF2B5EF4-FFF2-40B4-BE49-F238E27FC236}">
                <a16:creationId xmlns:a16="http://schemas.microsoft.com/office/drawing/2014/main" id="{CA32718B-BDA2-4A32-BF3D-6F99F210C5BB}"/>
              </a:ext>
            </a:extLst>
          </p:cNvPr>
          <p:cNvPicPr>
            <a:picLocks noChangeAspect="1"/>
          </p:cNvPicPr>
          <p:nvPr/>
        </p:nvPicPr>
        <p:blipFill rotWithShape="1">
          <a:blip r:embed="rId6"/>
          <a:srcRect l="535" t="484" r="-780" b="2361"/>
          <a:stretch>
            <a:fillRect/>
          </a:stretch>
        </p:blipFill>
        <p:spPr>
          <a:xfrm>
            <a:off x="1867583" y="2498763"/>
            <a:ext cx="2000250" cy="1260475"/>
          </a:xfrm>
          <a:prstGeom prst="rect">
            <a:avLst/>
          </a:prstGeom>
          <a:ln>
            <a:noFill/>
          </a:ln>
          <a:effectLst>
            <a:outerShdw blurRad="190500" algn="tl" rotWithShape="0">
              <a:srgbClr val="000000">
                <a:alpha val="70000"/>
              </a:srgbClr>
            </a:outerShdw>
          </a:effectLst>
        </p:spPr>
      </p:pic>
      <p:pic>
        <p:nvPicPr>
          <p:cNvPr id="8" name="图片 7">
            <a:extLst>
              <a:ext uri="{FF2B5EF4-FFF2-40B4-BE49-F238E27FC236}">
                <a16:creationId xmlns:a16="http://schemas.microsoft.com/office/drawing/2014/main" id="{7A57588C-72C5-4444-B79A-EB9478A2CF5F}"/>
              </a:ext>
            </a:extLst>
          </p:cNvPr>
          <p:cNvPicPr>
            <a:picLocks noChangeAspect="1"/>
          </p:cNvPicPr>
          <p:nvPr/>
        </p:nvPicPr>
        <p:blipFill>
          <a:blip r:embed="rId7"/>
          <a:stretch>
            <a:fillRect/>
          </a:stretch>
        </p:blipFill>
        <p:spPr>
          <a:xfrm>
            <a:off x="4234546" y="2525750"/>
            <a:ext cx="1844675" cy="1206500"/>
          </a:xfrm>
          <a:prstGeom prst="rect">
            <a:avLst/>
          </a:prstGeom>
          <a:ln>
            <a:noFill/>
          </a:ln>
          <a:effectLst>
            <a:outerShdw blurRad="190500" algn="tl" rotWithShape="0">
              <a:srgbClr val="000000">
                <a:alpha val="70000"/>
              </a:srgbClr>
            </a:outerShdw>
          </a:effectLst>
        </p:spPr>
      </p:pic>
      <p:sp>
        <p:nvSpPr>
          <p:cNvPr id="9" name="矩形 8">
            <a:extLst>
              <a:ext uri="{FF2B5EF4-FFF2-40B4-BE49-F238E27FC236}">
                <a16:creationId xmlns:a16="http://schemas.microsoft.com/office/drawing/2014/main" id="{E61F0731-39FB-4252-A314-40139B5CDAAF}"/>
              </a:ext>
            </a:extLst>
          </p:cNvPr>
          <p:cNvSpPr/>
          <p:nvPr/>
        </p:nvSpPr>
        <p:spPr>
          <a:xfrm>
            <a:off x="1905683" y="2948819"/>
            <a:ext cx="1908175" cy="36036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sym typeface="+mn-ea"/>
              </a:rPr>
              <a:t>电话卡</a:t>
            </a:r>
          </a:p>
        </p:txBody>
      </p:sp>
      <p:sp>
        <p:nvSpPr>
          <p:cNvPr id="10" name="矩形 9">
            <a:extLst>
              <a:ext uri="{FF2B5EF4-FFF2-40B4-BE49-F238E27FC236}">
                <a16:creationId xmlns:a16="http://schemas.microsoft.com/office/drawing/2014/main" id="{52A1E7F1-51D3-4C74-8B83-8D7C8ACC2F09}"/>
              </a:ext>
            </a:extLst>
          </p:cNvPr>
          <p:cNvSpPr/>
          <p:nvPr/>
        </p:nvSpPr>
        <p:spPr>
          <a:xfrm>
            <a:off x="4234546" y="2948819"/>
            <a:ext cx="1844675" cy="36036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sym typeface="+mn-ea"/>
              </a:rPr>
              <a:t>公交卡</a:t>
            </a:r>
          </a:p>
        </p:txBody>
      </p:sp>
      <p:pic>
        <p:nvPicPr>
          <p:cNvPr id="11" name="图片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41002" y="1840078"/>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7"/>
          <p:cNvSpPr txBox="1">
            <a:spLocks noChangeArrowheads="1"/>
          </p:cNvSpPr>
          <p:nvPr/>
        </p:nvSpPr>
        <p:spPr bwMode="auto">
          <a:xfrm>
            <a:off x="7115677" y="1909928"/>
            <a:ext cx="2236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latin typeface="微软雅黑" panose="020B0503020204020204" pitchFamily="34" charset="-122"/>
                <a:ea typeface="微软雅黑" panose="020B0503020204020204" pitchFamily="34" charset="-122"/>
              </a:rPr>
              <a:t>银行卡型电子货币</a:t>
            </a:r>
          </a:p>
        </p:txBody>
      </p:sp>
      <p:pic>
        <p:nvPicPr>
          <p:cNvPr id="13" name="图片 12">
            <a:extLst>
              <a:ext uri="{FF2B5EF4-FFF2-40B4-BE49-F238E27FC236}">
                <a16:creationId xmlns:a16="http://schemas.microsoft.com/office/drawing/2014/main" id="{A58C315F-58DB-4FC7-83FC-3B98EFC623ED}"/>
              </a:ext>
            </a:extLst>
          </p:cNvPr>
          <p:cNvPicPr>
            <a:picLocks noChangeAspect="1"/>
          </p:cNvPicPr>
          <p:nvPr/>
        </p:nvPicPr>
        <p:blipFill>
          <a:blip r:embed="rId9"/>
          <a:stretch>
            <a:fillRect/>
          </a:stretch>
        </p:blipFill>
        <p:spPr>
          <a:xfrm>
            <a:off x="7061702" y="2499557"/>
            <a:ext cx="2000250" cy="1258887"/>
          </a:xfrm>
          <a:prstGeom prst="rect">
            <a:avLst/>
          </a:prstGeom>
          <a:ln>
            <a:noFill/>
          </a:ln>
          <a:effectLst>
            <a:outerShdw blurRad="190500" algn="tl" rotWithShape="0">
              <a:srgbClr val="000000">
                <a:alpha val="70000"/>
              </a:srgbClr>
            </a:outerShdw>
          </a:effectLst>
        </p:spPr>
      </p:pic>
      <p:pic>
        <p:nvPicPr>
          <p:cNvPr id="14" name="图片 13">
            <a:extLst>
              <a:ext uri="{FF2B5EF4-FFF2-40B4-BE49-F238E27FC236}">
                <a16:creationId xmlns:a16="http://schemas.microsoft.com/office/drawing/2014/main" id="{E4CB3EEC-E7CF-4562-9970-6B0EBD37509D}"/>
              </a:ext>
            </a:extLst>
          </p:cNvPr>
          <p:cNvPicPr>
            <a:picLocks noChangeAspect="1"/>
          </p:cNvPicPr>
          <p:nvPr/>
        </p:nvPicPr>
        <p:blipFill>
          <a:blip r:embed="rId10"/>
          <a:stretch>
            <a:fillRect/>
          </a:stretch>
        </p:blipFill>
        <p:spPr>
          <a:xfrm>
            <a:off x="9361989" y="2499556"/>
            <a:ext cx="1987550" cy="1258888"/>
          </a:xfrm>
          <a:prstGeom prst="rect">
            <a:avLst/>
          </a:prstGeom>
          <a:ln>
            <a:noFill/>
          </a:ln>
          <a:effectLst>
            <a:outerShdw blurRad="190500" algn="tl" rotWithShape="0">
              <a:srgbClr val="000000">
                <a:alpha val="70000"/>
              </a:srgbClr>
            </a:outerShdw>
          </a:effectLst>
        </p:spPr>
      </p:pic>
      <p:sp>
        <p:nvSpPr>
          <p:cNvPr id="21" name="矩形 20">
            <a:extLst>
              <a:ext uri="{FF2B5EF4-FFF2-40B4-BE49-F238E27FC236}">
                <a16:creationId xmlns:a16="http://schemas.microsoft.com/office/drawing/2014/main" id="{08513BC8-C98A-46CC-A600-737C99CADC7C}"/>
              </a:ext>
            </a:extLst>
          </p:cNvPr>
          <p:cNvSpPr/>
          <p:nvPr/>
        </p:nvSpPr>
        <p:spPr>
          <a:xfrm>
            <a:off x="7061702" y="2948819"/>
            <a:ext cx="1995487" cy="360363"/>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sym typeface="+mn-ea"/>
              </a:rPr>
              <a:t>信用卡</a:t>
            </a:r>
          </a:p>
        </p:txBody>
      </p:sp>
      <p:sp>
        <p:nvSpPr>
          <p:cNvPr id="22" name="矩形 21">
            <a:extLst>
              <a:ext uri="{FF2B5EF4-FFF2-40B4-BE49-F238E27FC236}">
                <a16:creationId xmlns:a16="http://schemas.microsoft.com/office/drawing/2014/main" id="{DDA94B50-D562-489B-BA86-1667E3AB2BA9}"/>
              </a:ext>
            </a:extLst>
          </p:cNvPr>
          <p:cNvSpPr/>
          <p:nvPr/>
        </p:nvSpPr>
        <p:spPr>
          <a:xfrm>
            <a:off x="9379452" y="2948819"/>
            <a:ext cx="1962150" cy="360363"/>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sym typeface="+mn-ea"/>
              </a:rPr>
              <a:t>借记卡</a:t>
            </a:r>
          </a:p>
        </p:txBody>
      </p:sp>
      <p:pic>
        <p:nvPicPr>
          <p:cNvPr id="30" name="图片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77033" y="4104615"/>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21"/>
          <p:cNvSpPr txBox="1">
            <a:spLocks noChangeArrowheads="1"/>
          </p:cNvSpPr>
          <p:nvPr/>
        </p:nvSpPr>
        <p:spPr bwMode="auto">
          <a:xfrm>
            <a:off x="1853296" y="4174465"/>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latin typeface="微软雅黑" panose="020B0503020204020204" pitchFamily="34" charset="-122"/>
                <a:ea typeface="微软雅黑" panose="020B0503020204020204" pitchFamily="34" charset="-122"/>
              </a:rPr>
              <a:t>电子支票</a:t>
            </a:r>
          </a:p>
        </p:txBody>
      </p:sp>
      <p:pic>
        <p:nvPicPr>
          <p:cNvPr id="32" name="图片 31">
            <a:extLst>
              <a:ext uri="{FF2B5EF4-FFF2-40B4-BE49-F238E27FC236}">
                <a16:creationId xmlns:a16="http://schemas.microsoft.com/office/drawing/2014/main" id="{E2486A82-25F8-46DA-A019-4084C2A801FA}"/>
              </a:ext>
            </a:extLst>
          </p:cNvPr>
          <p:cNvPicPr>
            <a:picLocks noChangeAspect="1"/>
          </p:cNvPicPr>
          <p:nvPr/>
        </p:nvPicPr>
        <p:blipFill>
          <a:blip r:embed="rId12"/>
          <a:stretch>
            <a:fillRect/>
          </a:stretch>
        </p:blipFill>
        <p:spPr>
          <a:xfrm>
            <a:off x="1888744" y="4838177"/>
            <a:ext cx="3876675" cy="1317625"/>
          </a:xfrm>
          <a:prstGeom prst="rect">
            <a:avLst/>
          </a:prstGeom>
          <a:ln>
            <a:noFill/>
          </a:ln>
          <a:effectLst>
            <a:outerShdw blurRad="190500" algn="tl" rotWithShape="0">
              <a:srgbClr val="000000">
                <a:alpha val="70000"/>
              </a:srgbClr>
            </a:outerShdw>
          </a:effectLst>
        </p:spPr>
      </p:pic>
      <p:pic>
        <p:nvPicPr>
          <p:cNvPr id="33" name="图片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39414" y="4174465"/>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24"/>
          <p:cNvSpPr txBox="1">
            <a:spLocks noChangeArrowheads="1"/>
          </p:cNvSpPr>
          <p:nvPr/>
        </p:nvSpPr>
        <p:spPr bwMode="auto">
          <a:xfrm>
            <a:off x="7115677" y="4244315"/>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latin typeface="微软雅黑" panose="020B0503020204020204" pitchFamily="34" charset="-122"/>
                <a:ea typeface="微软雅黑" panose="020B0503020204020204" pitchFamily="34" charset="-122"/>
              </a:rPr>
              <a:t>电子现金</a:t>
            </a:r>
          </a:p>
        </p:txBody>
      </p:sp>
      <p:sp>
        <p:nvSpPr>
          <p:cNvPr id="35" name="圆角矩形 34">
            <a:extLst>
              <a:ext uri="{FF2B5EF4-FFF2-40B4-BE49-F238E27FC236}">
                <a16:creationId xmlns:a16="http://schemas.microsoft.com/office/drawing/2014/main" id="{48ADF8AB-1157-45B1-A7B3-CF70BE96C30C}"/>
              </a:ext>
            </a:extLst>
          </p:cNvPr>
          <p:cNvSpPr/>
          <p:nvPr/>
        </p:nvSpPr>
        <p:spPr>
          <a:xfrm>
            <a:off x="7142664" y="4842940"/>
            <a:ext cx="4198938" cy="1038225"/>
          </a:xfrm>
          <a:prstGeom prst="roundRect">
            <a:avLst/>
          </a:prstGeom>
          <a:solidFill>
            <a:srgbClr val="A577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lnSpc>
                <a:spcPct val="120000"/>
              </a:lnSpc>
              <a:spcBef>
                <a:spcPts val="0"/>
              </a:spcBef>
              <a:spcAft>
                <a:spcPts val="0"/>
              </a:spcAft>
              <a:defRPr/>
            </a:pPr>
            <a:r>
              <a:rPr lang="zh-CN" altLang="en-US" dirty="0" smtClean="0">
                <a:solidFill>
                  <a:schemeClr val="bg1"/>
                </a:solidFill>
                <a:latin typeface="微软雅黑" panose="020B0503020204020204" pitchFamily="34" charset="-122"/>
                <a:ea typeface="微软雅黑" panose="020B0503020204020204" pitchFamily="34" charset="-122"/>
                <a:sym typeface="+mn-ea"/>
              </a:rPr>
              <a:t>电子</a:t>
            </a:r>
            <a:r>
              <a:rPr lang="zh-CN" altLang="en-US" dirty="0">
                <a:solidFill>
                  <a:schemeClr val="bg1"/>
                </a:solidFill>
                <a:latin typeface="微软雅黑" panose="020B0503020204020204" pitchFamily="34" charset="-122"/>
                <a:ea typeface="微软雅黑" panose="020B0503020204020204" pitchFamily="34" charset="-122"/>
                <a:sym typeface="+mn-ea"/>
              </a:rPr>
              <a:t>现金是一种表示现金的加密</a:t>
            </a:r>
            <a:r>
              <a:rPr lang="zh-CN" altLang="en-US" dirty="0" smtClean="0">
                <a:solidFill>
                  <a:schemeClr val="bg1"/>
                </a:solidFill>
                <a:latin typeface="微软雅黑" panose="020B0503020204020204" pitchFamily="34" charset="-122"/>
                <a:ea typeface="微软雅黑" panose="020B0503020204020204" pitchFamily="34" charset="-122"/>
                <a:sym typeface="+mn-ea"/>
              </a:rPr>
              <a:t>序列</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3259699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5">
            <a:extLst>
              <a:ext uri="{FF2B5EF4-FFF2-40B4-BE49-F238E27FC236}">
                <a16:creationId xmlns:a16="http://schemas.microsoft.com/office/drawing/2014/main" id="{4AEDE946-D26B-43C2-AFA7-329EC075D607}"/>
              </a:ext>
            </a:extLst>
          </p:cNvPr>
          <p:cNvSpPr txBox="1"/>
          <p:nvPr>
            <p:custDataLst>
              <p:tags r:id="rId2"/>
            </p:custDataLst>
          </p:nvPr>
        </p:nvSpPr>
        <p:spPr bwMode="auto">
          <a:xfrm>
            <a:off x="593786" y="908050"/>
            <a:ext cx="6461004" cy="504825"/>
          </a:xfrm>
          <a:prstGeom prst="rect">
            <a:avLst/>
          </a:prstGeom>
          <a:noFill/>
        </p:spPr>
        <p:style>
          <a:lnRef idx="3">
            <a:schemeClr val="lt1"/>
          </a:lnRef>
          <a:fillRef idx="1">
            <a:schemeClr val="dk1"/>
          </a:fillRef>
          <a:effectRef idx="1">
            <a:schemeClr val="dk1"/>
          </a:effectRef>
          <a:fontRef idx="minor">
            <a:schemeClr val="lt1"/>
          </a:fontRef>
        </p:style>
        <p:txBody>
          <a:bodyPr anchor="b"/>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571500" indent="-571500">
              <a:lnSpc>
                <a:spcPct val="90000"/>
              </a:lnSpc>
              <a:buFont typeface="Wingdings" panose="05000000000000000000" pitchFamily="2" charset="2"/>
              <a:buChar char="l"/>
              <a:defRPr/>
            </a:pPr>
            <a:r>
              <a:rPr lang="zh-CN" altLang="en-US" sz="3600" b="1" dirty="0">
                <a:solidFill>
                  <a:srgbClr val="524F6A"/>
                </a:solidFill>
                <a:latin typeface="微软雅黑" panose="020B0503020204020204" pitchFamily="34" charset="-122"/>
                <a:ea typeface="微软雅黑" panose="020B0503020204020204" pitchFamily="34" charset="-122"/>
              </a:rPr>
              <a:t>主要支付工具</a:t>
            </a:r>
            <a:r>
              <a:rPr lang="en-US" altLang="zh-CN" sz="3600" b="1" dirty="0">
                <a:solidFill>
                  <a:srgbClr val="524F6A"/>
                </a:solidFill>
                <a:latin typeface="微软雅黑" panose="020B0503020204020204" pitchFamily="34" charset="-122"/>
                <a:ea typeface="微软雅黑" panose="020B0503020204020204" pitchFamily="34" charset="-122"/>
              </a:rPr>
              <a:t>——</a:t>
            </a:r>
            <a:r>
              <a:rPr lang="zh-CN" altLang="en-US" sz="3600" b="1" dirty="0">
                <a:solidFill>
                  <a:srgbClr val="524F6A"/>
                </a:solidFill>
                <a:latin typeface="微软雅黑" panose="020B0503020204020204" pitchFamily="34" charset="-122"/>
                <a:ea typeface="微软雅黑" panose="020B0503020204020204" pitchFamily="34" charset="-122"/>
              </a:rPr>
              <a:t>电子现金</a:t>
            </a:r>
          </a:p>
        </p:txBody>
      </p:sp>
      <p:sp>
        <p:nvSpPr>
          <p:cNvPr id="12" name="矩形 11">
            <a:extLst>
              <a:ext uri="{FF2B5EF4-FFF2-40B4-BE49-F238E27FC236}">
                <a16:creationId xmlns:a16="http://schemas.microsoft.com/office/drawing/2014/main" id="{7EA78E04-2E15-429A-992A-21378DAE8504}"/>
              </a:ext>
            </a:extLst>
          </p:cNvPr>
          <p:cNvSpPr/>
          <p:nvPr/>
        </p:nvSpPr>
        <p:spPr>
          <a:xfrm>
            <a:off x="2962212" y="3434951"/>
            <a:ext cx="71437" cy="5238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sp>
        <p:nvSpPr>
          <p:cNvPr id="21" name="圆角矩形 20">
            <a:extLst>
              <a:ext uri="{FF2B5EF4-FFF2-40B4-BE49-F238E27FC236}">
                <a16:creationId xmlns:a16="http://schemas.microsoft.com/office/drawing/2014/main" id="{7F951A74-D464-468E-A9F5-07CDE3B09DD9}"/>
              </a:ext>
            </a:extLst>
          </p:cNvPr>
          <p:cNvSpPr/>
          <p:nvPr/>
        </p:nvSpPr>
        <p:spPr>
          <a:xfrm>
            <a:off x="692149" y="1741087"/>
            <a:ext cx="10570017" cy="1177925"/>
          </a:xfrm>
          <a:prstGeom prst="roundRect">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dirty="0">
                <a:latin typeface="微软雅黑" panose="020B0503020204020204" pitchFamily="34" charset="-122"/>
                <a:ea typeface="微软雅黑" panose="020B0503020204020204" pitchFamily="34" charset="-122"/>
                <a:sym typeface="+mn-ea"/>
              </a:rPr>
              <a:t>电子现金是（</a:t>
            </a:r>
            <a:r>
              <a:rPr lang="en-US" altLang="zh-CN" dirty="0">
                <a:latin typeface="微软雅黑" panose="020B0503020204020204" pitchFamily="34" charset="-122"/>
                <a:ea typeface="微软雅黑" panose="020B0503020204020204" pitchFamily="34" charset="-122"/>
                <a:sym typeface="+mn-ea"/>
              </a:rPr>
              <a:t>E-Cash</a:t>
            </a:r>
            <a:r>
              <a:rPr lang="zh-CN" altLang="en-US" dirty="0">
                <a:latin typeface="微软雅黑" panose="020B0503020204020204" pitchFamily="34" charset="-122"/>
                <a:ea typeface="微软雅黑" panose="020B0503020204020204" pitchFamily="34" charset="-122"/>
                <a:sym typeface="+mn-ea"/>
              </a:rPr>
              <a:t>）一种以数据形式流通的货币。它把现金数值转换成为一系列的加密序列数，通过这些序列数来表示现实中各种金额的市值，用户在开展电子现金业务的银行开设账户并在账户内存钱后，就可以在接受电子现金的商店购物了</a:t>
            </a:r>
          </a:p>
        </p:txBody>
      </p:sp>
      <p:sp>
        <p:nvSpPr>
          <p:cNvPr id="22" name="矩形 21">
            <a:extLst>
              <a:ext uri="{FF2B5EF4-FFF2-40B4-BE49-F238E27FC236}">
                <a16:creationId xmlns:a16="http://schemas.microsoft.com/office/drawing/2014/main" id="{1EE12029-D454-4FFB-99B4-88C1A874C17F}"/>
              </a:ext>
            </a:extLst>
          </p:cNvPr>
          <p:cNvSpPr/>
          <p:nvPr/>
        </p:nvSpPr>
        <p:spPr>
          <a:xfrm>
            <a:off x="1876362" y="3958826"/>
            <a:ext cx="6480175" cy="73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sp>
        <p:nvSpPr>
          <p:cNvPr id="23" name="圆角矩形 22">
            <a:extLst>
              <a:ext uri="{FF2B5EF4-FFF2-40B4-BE49-F238E27FC236}">
                <a16:creationId xmlns:a16="http://schemas.microsoft.com/office/drawing/2014/main" id="{0A01A61A-2AFE-4D44-ABDB-A16B9B797A3E}"/>
              </a:ext>
            </a:extLst>
          </p:cNvPr>
          <p:cNvSpPr/>
          <p:nvPr/>
        </p:nvSpPr>
        <p:spPr>
          <a:xfrm>
            <a:off x="2752662" y="3850876"/>
            <a:ext cx="490537" cy="288925"/>
          </a:xfrm>
          <a:prstGeom prst="roundRect">
            <a:avLst/>
          </a:prstGeom>
          <a:solidFill>
            <a:srgbClr val="F5B05D"/>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sp>
        <p:nvSpPr>
          <p:cNvPr id="24" name="矩形 23">
            <a:extLst>
              <a:ext uri="{FF2B5EF4-FFF2-40B4-BE49-F238E27FC236}">
                <a16:creationId xmlns:a16="http://schemas.microsoft.com/office/drawing/2014/main" id="{F8BC5EDD-C5D1-461C-B076-6223BAAA0A12}"/>
              </a:ext>
            </a:extLst>
          </p:cNvPr>
          <p:cNvSpPr/>
          <p:nvPr/>
        </p:nvSpPr>
        <p:spPr>
          <a:xfrm>
            <a:off x="5079937" y="3455589"/>
            <a:ext cx="71437" cy="5238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sp>
        <p:nvSpPr>
          <p:cNvPr id="25" name="圆角矩形 24">
            <a:extLst>
              <a:ext uri="{FF2B5EF4-FFF2-40B4-BE49-F238E27FC236}">
                <a16:creationId xmlns:a16="http://schemas.microsoft.com/office/drawing/2014/main" id="{05266388-2D76-4217-A8B6-D22FBE9FAD4D}"/>
              </a:ext>
            </a:extLst>
          </p:cNvPr>
          <p:cNvSpPr/>
          <p:nvPr/>
        </p:nvSpPr>
        <p:spPr>
          <a:xfrm>
            <a:off x="4870387" y="3850876"/>
            <a:ext cx="492125" cy="288925"/>
          </a:xfrm>
          <a:prstGeom prst="roundRect">
            <a:avLst/>
          </a:prstGeom>
          <a:solidFill>
            <a:srgbClr val="F5B05D"/>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pic>
        <p:nvPicPr>
          <p:cNvPr id="26" name="图片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149" y="3585764"/>
            <a:ext cx="9969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a:extLst>
              <a:ext uri="{FF2B5EF4-FFF2-40B4-BE49-F238E27FC236}">
                <a16:creationId xmlns:a16="http://schemas.microsoft.com/office/drawing/2014/main" id="{05193D46-36F0-4156-B10F-9EEFCE79DF8C}"/>
              </a:ext>
            </a:extLst>
          </p:cNvPr>
          <p:cNvSpPr/>
          <p:nvPr/>
        </p:nvSpPr>
        <p:spPr>
          <a:xfrm>
            <a:off x="7197662" y="3438126"/>
            <a:ext cx="73025" cy="5238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sp>
        <p:nvSpPr>
          <p:cNvPr id="28" name="圆角矩形 27">
            <a:extLst>
              <a:ext uri="{FF2B5EF4-FFF2-40B4-BE49-F238E27FC236}">
                <a16:creationId xmlns:a16="http://schemas.microsoft.com/office/drawing/2014/main" id="{AFB3B365-2903-4A83-85A6-D2C5639115A9}"/>
              </a:ext>
            </a:extLst>
          </p:cNvPr>
          <p:cNvSpPr/>
          <p:nvPr/>
        </p:nvSpPr>
        <p:spPr>
          <a:xfrm>
            <a:off x="6988112" y="3835001"/>
            <a:ext cx="492125" cy="287338"/>
          </a:xfrm>
          <a:prstGeom prst="roundRect">
            <a:avLst/>
          </a:prstGeom>
          <a:solidFill>
            <a:srgbClr val="F5B05D"/>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sp>
        <p:nvSpPr>
          <p:cNvPr id="29" name="KSO_Shape">
            <a:extLst>
              <a:ext uri="{FF2B5EF4-FFF2-40B4-BE49-F238E27FC236}">
                <a16:creationId xmlns:a16="http://schemas.microsoft.com/office/drawing/2014/main" id="{F21C757C-9CA1-4927-92B4-4ECC25A6EE47}"/>
              </a:ext>
            </a:extLst>
          </p:cNvPr>
          <p:cNvSpPr/>
          <p:nvPr/>
        </p:nvSpPr>
        <p:spPr>
          <a:xfrm>
            <a:off x="10211860" y="3747427"/>
            <a:ext cx="1106045" cy="529058"/>
          </a:xfrm>
          <a:custGeom>
            <a:avLst/>
            <a:gdLst>
              <a:gd name="connsiteX0" fmla="*/ 2226629 w 7382320"/>
              <a:gd name="connsiteY0" fmla="*/ 1008112 h 3528392"/>
              <a:gd name="connsiteX1" fmla="*/ 3470622 w 7382320"/>
              <a:gd name="connsiteY1" fmla="*/ 1008112 h 3528392"/>
              <a:gd name="connsiteX2" fmla="*/ 3470622 w 7382320"/>
              <a:gd name="connsiteY2" fmla="*/ 2520280 h 3528392"/>
              <a:gd name="connsiteX3" fmla="*/ 2226629 w 7382320"/>
              <a:gd name="connsiteY3" fmla="*/ 2520280 h 3528392"/>
              <a:gd name="connsiteX4" fmla="*/ 887362 w 7382320"/>
              <a:gd name="connsiteY4" fmla="*/ 1008112 h 3528392"/>
              <a:gd name="connsiteX5" fmla="*/ 1843323 w 7382320"/>
              <a:gd name="connsiteY5" fmla="*/ 1008112 h 3528392"/>
              <a:gd name="connsiteX6" fmla="*/ 1843323 w 7382320"/>
              <a:gd name="connsiteY6" fmla="*/ 2520280 h 3528392"/>
              <a:gd name="connsiteX7" fmla="*/ 887362 w 7382320"/>
              <a:gd name="connsiteY7" fmla="*/ 2520280 h 3528392"/>
              <a:gd name="connsiteX8" fmla="*/ 0 w 7382320"/>
              <a:gd name="connsiteY8" fmla="*/ 1008112 h 3528392"/>
              <a:gd name="connsiteX9" fmla="*/ 504056 w 7382320"/>
              <a:gd name="connsiteY9" fmla="*/ 1008112 h 3528392"/>
              <a:gd name="connsiteX10" fmla="*/ 504056 w 7382320"/>
              <a:gd name="connsiteY10" fmla="*/ 2520280 h 3528392"/>
              <a:gd name="connsiteX11" fmla="*/ 0 w 7382320"/>
              <a:gd name="connsiteY11" fmla="*/ 2520280 h 3528392"/>
              <a:gd name="connsiteX12" fmla="*/ 5222080 w 7382320"/>
              <a:gd name="connsiteY12" fmla="*/ 0 h 3528392"/>
              <a:gd name="connsiteX13" fmla="*/ 7382320 w 7382320"/>
              <a:gd name="connsiteY13" fmla="*/ 1764196 h 3528392"/>
              <a:gd name="connsiteX14" fmla="*/ 5222080 w 7382320"/>
              <a:gd name="connsiteY14" fmla="*/ 3528392 h 3528392"/>
              <a:gd name="connsiteX15" fmla="*/ 5222080 w 7382320"/>
              <a:gd name="connsiteY15" fmla="*/ 2520280 h 3528392"/>
              <a:gd name="connsiteX16" fmla="*/ 3853928 w 7382320"/>
              <a:gd name="connsiteY16" fmla="*/ 2520280 h 3528392"/>
              <a:gd name="connsiteX17" fmla="*/ 3853928 w 7382320"/>
              <a:gd name="connsiteY17" fmla="*/ 1008112 h 3528392"/>
              <a:gd name="connsiteX18" fmla="*/ 5222080 w 7382320"/>
              <a:gd name="connsiteY18" fmla="*/ 1008112 h 35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82320" h="3528392">
                <a:moveTo>
                  <a:pt x="2226629" y="1008112"/>
                </a:moveTo>
                <a:lnTo>
                  <a:pt x="3470622" y="1008112"/>
                </a:lnTo>
                <a:lnTo>
                  <a:pt x="3470622" y="2520280"/>
                </a:lnTo>
                <a:lnTo>
                  <a:pt x="2226629" y="2520280"/>
                </a:lnTo>
                <a:close/>
                <a:moveTo>
                  <a:pt x="887362" y="1008112"/>
                </a:moveTo>
                <a:lnTo>
                  <a:pt x="1843323" y="1008112"/>
                </a:lnTo>
                <a:lnTo>
                  <a:pt x="1843323" y="2520280"/>
                </a:lnTo>
                <a:lnTo>
                  <a:pt x="887362" y="2520280"/>
                </a:lnTo>
                <a:close/>
                <a:moveTo>
                  <a:pt x="0" y="1008112"/>
                </a:moveTo>
                <a:lnTo>
                  <a:pt x="504056" y="1008112"/>
                </a:lnTo>
                <a:lnTo>
                  <a:pt x="504056" y="2520280"/>
                </a:lnTo>
                <a:lnTo>
                  <a:pt x="0" y="2520280"/>
                </a:lnTo>
                <a:close/>
                <a:moveTo>
                  <a:pt x="5222080" y="0"/>
                </a:moveTo>
                <a:lnTo>
                  <a:pt x="7382320" y="1764196"/>
                </a:lnTo>
                <a:lnTo>
                  <a:pt x="5222080" y="3528392"/>
                </a:lnTo>
                <a:lnTo>
                  <a:pt x="5222080" y="2520280"/>
                </a:lnTo>
                <a:lnTo>
                  <a:pt x="3853928" y="2520280"/>
                </a:lnTo>
                <a:lnTo>
                  <a:pt x="3853928" y="1008112"/>
                </a:lnTo>
                <a:lnTo>
                  <a:pt x="5222080" y="10081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sym typeface="+mn-ea"/>
            </a:endParaRPr>
          </a:p>
        </p:txBody>
      </p:sp>
      <p:pic>
        <p:nvPicPr>
          <p:cNvPr id="30" name="图片 29">
            <a:extLst>
              <a:ext uri="{FF2B5EF4-FFF2-40B4-BE49-F238E27FC236}">
                <a16:creationId xmlns:a16="http://schemas.microsoft.com/office/drawing/2014/main" id="{86D923E7-72AC-4DDF-A696-E75A800CE208}"/>
              </a:ext>
            </a:extLst>
          </p:cNvPr>
          <p:cNvPicPr>
            <a:picLocks noChangeAspect="1"/>
          </p:cNvPicPr>
          <p:nvPr/>
        </p:nvPicPr>
        <p:blipFill>
          <a:blip r:embed="rId5"/>
          <a:stretch>
            <a:fillRect/>
          </a:stretch>
        </p:blipFill>
        <p:spPr>
          <a:xfrm>
            <a:off x="8474353" y="3434951"/>
            <a:ext cx="1639888" cy="1039813"/>
          </a:xfrm>
          <a:prstGeom prst="rect">
            <a:avLst/>
          </a:prstGeom>
          <a:ln>
            <a:noFill/>
          </a:ln>
          <a:effectLst/>
        </p:spPr>
      </p:pic>
      <p:sp>
        <p:nvSpPr>
          <p:cNvPr id="31" name="文本框 30"/>
          <p:cNvSpPr txBox="1">
            <a:spLocks noChangeArrowheads="1"/>
          </p:cNvSpPr>
          <p:nvPr/>
        </p:nvSpPr>
        <p:spPr bwMode="auto">
          <a:xfrm>
            <a:off x="3600387" y="4247751"/>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DD7E0E"/>
                </a:solidFill>
                <a:latin typeface="微软雅黑" panose="020B0503020204020204" pitchFamily="34" charset="-122"/>
                <a:ea typeface="微软雅黑" panose="020B0503020204020204" pitchFamily="34" charset="-122"/>
              </a:rPr>
              <a:t>加密序列</a:t>
            </a:r>
          </a:p>
        </p:txBody>
      </p:sp>
      <p:sp>
        <p:nvSpPr>
          <p:cNvPr id="32" name="文本框 31"/>
          <p:cNvSpPr txBox="1">
            <a:spLocks noChangeArrowheads="1"/>
          </p:cNvSpPr>
          <p:nvPr/>
        </p:nvSpPr>
        <p:spPr bwMode="auto">
          <a:xfrm>
            <a:off x="5559362" y="4247751"/>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DD7E0E"/>
                </a:solidFill>
                <a:latin typeface="微软雅黑" panose="020B0503020204020204" pitchFamily="34" charset="-122"/>
                <a:ea typeface="微软雅黑" panose="020B0503020204020204" pitchFamily="34" charset="-122"/>
              </a:rPr>
              <a:t>加密序列</a:t>
            </a:r>
          </a:p>
        </p:txBody>
      </p:sp>
      <p:sp>
        <p:nvSpPr>
          <p:cNvPr id="33" name="KSO_Shape">
            <a:extLst>
              <a:ext uri="{FF2B5EF4-FFF2-40B4-BE49-F238E27FC236}">
                <a16:creationId xmlns:a16="http://schemas.microsoft.com/office/drawing/2014/main" id="{08C4CFE5-5813-4C5F-AFE8-E547098F8BE5}"/>
              </a:ext>
            </a:extLst>
          </p:cNvPr>
          <p:cNvSpPr/>
          <p:nvPr/>
        </p:nvSpPr>
        <p:spPr>
          <a:xfrm rot="5400000">
            <a:off x="3821843" y="3829445"/>
            <a:ext cx="384175" cy="331787"/>
          </a:xfrm>
          <a:custGeom>
            <a:avLst/>
            <a:gdLst/>
            <a:ahLst/>
            <a:cxnLst/>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sym typeface="+mn-ea"/>
            </a:endParaRPr>
          </a:p>
        </p:txBody>
      </p:sp>
      <p:sp>
        <p:nvSpPr>
          <p:cNvPr id="34" name="KSO_Shape">
            <a:extLst>
              <a:ext uri="{FF2B5EF4-FFF2-40B4-BE49-F238E27FC236}">
                <a16:creationId xmlns:a16="http://schemas.microsoft.com/office/drawing/2014/main" id="{26CF3E48-DEB4-4D0E-8544-75A21F8B88BA}"/>
              </a:ext>
            </a:extLst>
          </p:cNvPr>
          <p:cNvSpPr/>
          <p:nvPr/>
        </p:nvSpPr>
        <p:spPr>
          <a:xfrm rot="5400000">
            <a:off x="5952268" y="3829445"/>
            <a:ext cx="384175" cy="331787"/>
          </a:xfrm>
          <a:custGeom>
            <a:avLst/>
            <a:gdLst/>
            <a:ahLst/>
            <a:cxnLst/>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sym typeface="+mn-ea"/>
            </a:endParaRPr>
          </a:p>
        </p:txBody>
      </p:sp>
      <p:sp>
        <p:nvSpPr>
          <p:cNvPr id="35" name="圆角矩形 34">
            <a:extLst>
              <a:ext uri="{FF2B5EF4-FFF2-40B4-BE49-F238E27FC236}">
                <a16:creationId xmlns:a16="http://schemas.microsoft.com/office/drawing/2014/main" id="{923C2BB6-F887-48E2-BA39-36F7667F6874}"/>
              </a:ext>
            </a:extLst>
          </p:cNvPr>
          <p:cNvSpPr/>
          <p:nvPr/>
        </p:nvSpPr>
        <p:spPr>
          <a:xfrm>
            <a:off x="1678358" y="5297956"/>
            <a:ext cx="1022350" cy="554037"/>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匿名性</a:t>
            </a:r>
          </a:p>
        </p:txBody>
      </p:sp>
      <p:sp>
        <p:nvSpPr>
          <p:cNvPr id="36" name="圆角矩形 35">
            <a:extLst>
              <a:ext uri="{FF2B5EF4-FFF2-40B4-BE49-F238E27FC236}">
                <a16:creationId xmlns:a16="http://schemas.microsoft.com/office/drawing/2014/main" id="{5BD175EA-B1A9-4A72-879A-9B41FF6FF76D}"/>
              </a:ext>
            </a:extLst>
          </p:cNvPr>
          <p:cNvSpPr/>
          <p:nvPr/>
        </p:nvSpPr>
        <p:spPr>
          <a:xfrm>
            <a:off x="2934071" y="5297956"/>
            <a:ext cx="1411287" cy="554037"/>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不可跟踪性</a:t>
            </a:r>
          </a:p>
        </p:txBody>
      </p:sp>
      <p:sp>
        <p:nvSpPr>
          <p:cNvPr id="37" name="圆角矩形 36">
            <a:extLst>
              <a:ext uri="{FF2B5EF4-FFF2-40B4-BE49-F238E27FC236}">
                <a16:creationId xmlns:a16="http://schemas.microsoft.com/office/drawing/2014/main" id="{D4DDA59D-65E3-4CF5-A2E0-96529FD580BC}"/>
              </a:ext>
            </a:extLst>
          </p:cNvPr>
          <p:cNvSpPr/>
          <p:nvPr/>
        </p:nvSpPr>
        <p:spPr>
          <a:xfrm>
            <a:off x="4585071" y="5291606"/>
            <a:ext cx="1658937" cy="554037"/>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节省传输费用</a:t>
            </a:r>
          </a:p>
        </p:txBody>
      </p:sp>
      <p:sp>
        <p:nvSpPr>
          <p:cNvPr id="38" name="圆角矩形 37">
            <a:extLst>
              <a:ext uri="{FF2B5EF4-FFF2-40B4-BE49-F238E27FC236}">
                <a16:creationId xmlns:a16="http://schemas.microsoft.com/office/drawing/2014/main" id="{382ABF10-B656-464D-ACEE-2F329561DC47}"/>
              </a:ext>
            </a:extLst>
          </p:cNvPr>
          <p:cNvSpPr/>
          <p:nvPr/>
        </p:nvSpPr>
        <p:spPr>
          <a:xfrm>
            <a:off x="6483721" y="5297956"/>
            <a:ext cx="1020762" cy="554037"/>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风险小</a:t>
            </a:r>
          </a:p>
        </p:txBody>
      </p:sp>
      <p:sp>
        <p:nvSpPr>
          <p:cNvPr id="39" name="圆角矩形 38">
            <a:extLst>
              <a:ext uri="{FF2B5EF4-FFF2-40B4-BE49-F238E27FC236}">
                <a16:creationId xmlns:a16="http://schemas.microsoft.com/office/drawing/2014/main" id="{73B041F9-9A0E-4D06-BCBA-D5EA2C6A1E32}"/>
              </a:ext>
            </a:extLst>
          </p:cNvPr>
          <p:cNvSpPr/>
          <p:nvPr/>
        </p:nvSpPr>
        <p:spPr>
          <a:xfrm>
            <a:off x="7758483" y="5299543"/>
            <a:ext cx="1628775" cy="554038"/>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节省交易费用</a:t>
            </a:r>
          </a:p>
        </p:txBody>
      </p:sp>
      <p:sp>
        <p:nvSpPr>
          <p:cNvPr id="40" name="圆角矩形 39">
            <a:extLst>
              <a:ext uri="{FF2B5EF4-FFF2-40B4-BE49-F238E27FC236}">
                <a16:creationId xmlns:a16="http://schemas.microsoft.com/office/drawing/2014/main" id="{A19F80EA-B8AE-4A10-A42C-2C444BA23874}"/>
              </a:ext>
            </a:extLst>
          </p:cNvPr>
          <p:cNvSpPr/>
          <p:nvPr/>
        </p:nvSpPr>
        <p:spPr>
          <a:xfrm>
            <a:off x="9611096" y="5299543"/>
            <a:ext cx="1628775" cy="554038"/>
          </a:xfrm>
          <a:prstGeom prst="round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支付灵活方便</a:t>
            </a:r>
          </a:p>
        </p:txBody>
      </p:sp>
      <p:sp>
        <p:nvSpPr>
          <p:cNvPr id="41" name="矩形 40"/>
          <p:cNvSpPr/>
          <p:nvPr/>
        </p:nvSpPr>
        <p:spPr>
          <a:xfrm>
            <a:off x="701967" y="5307014"/>
            <a:ext cx="902811" cy="523220"/>
          </a:xfrm>
          <a:prstGeom prst="rect">
            <a:avLst/>
          </a:prstGeom>
        </p:spPr>
        <p:txBody>
          <a:bodyPr wrap="none">
            <a:spAutoFit/>
          </a:bodyPr>
          <a:lstStyle/>
          <a:p>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特点</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4630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250" fill="hold"/>
                                        <p:tgtEl>
                                          <p:spTgt spid="26"/>
                                        </p:tgtEl>
                                        <p:attrNameLst>
                                          <p:attrName>ppt_w</p:attrName>
                                        </p:attrNameLst>
                                      </p:cBhvr>
                                      <p:tavLst>
                                        <p:tav tm="0">
                                          <p:val>
                                            <p:fltVal val="0"/>
                                          </p:val>
                                        </p:tav>
                                        <p:tav tm="100000">
                                          <p:val>
                                            <p:strVal val="#ppt_w"/>
                                          </p:val>
                                        </p:tav>
                                      </p:tavLst>
                                    </p:anim>
                                    <p:anim calcmode="lin" valueType="num">
                                      <p:cBhvr>
                                        <p:cTn id="13" dur="250" fill="hold"/>
                                        <p:tgtEl>
                                          <p:spTgt spid="26"/>
                                        </p:tgtEl>
                                        <p:attrNameLst>
                                          <p:attrName>ppt_h</p:attrName>
                                        </p:attrNameLst>
                                      </p:cBhvr>
                                      <p:tavLst>
                                        <p:tav tm="0">
                                          <p:val>
                                            <p:fltVal val="0"/>
                                          </p:val>
                                        </p:tav>
                                        <p:tav tm="100000">
                                          <p:val>
                                            <p:strVal val="#ppt_h"/>
                                          </p:val>
                                        </p:tav>
                                      </p:tavLst>
                                    </p:anim>
                                    <p:animEffect transition="in" filter="fade">
                                      <p:cBhvr>
                                        <p:cTn id="14" dur="250"/>
                                        <p:tgtEl>
                                          <p:spTgt spid="2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par>
                                <p:cTn id="32" presetID="12" presetClass="entr" presetSubtype="8"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p:tgtEl>
                                          <p:spTgt spid="33"/>
                                        </p:tgtEl>
                                        <p:attrNameLst>
                                          <p:attrName>ppt_x</p:attrName>
                                        </p:attrNameLst>
                                      </p:cBhvr>
                                      <p:tavLst>
                                        <p:tav tm="0">
                                          <p:val>
                                            <p:strVal val="#ppt_x-#ppt_w*1.125000"/>
                                          </p:val>
                                        </p:tav>
                                        <p:tav tm="100000">
                                          <p:val>
                                            <p:strVal val="#ppt_x"/>
                                          </p:val>
                                        </p:tav>
                                      </p:tavLst>
                                    </p:anim>
                                    <p:animEffect transition="in" filter="wipe(right)">
                                      <p:cBhvr>
                                        <p:cTn id="35" dur="500"/>
                                        <p:tgtEl>
                                          <p:spTgt spid="33"/>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par>
                                <p:cTn id="47" presetID="22" presetClass="entr" presetSubtype="8"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par>
                          <p:cTn id="54" fill="hold">
                            <p:stCondLst>
                              <p:cond delay="3000"/>
                            </p:stCondLst>
                            <p:childTnLst>
                              <p:par>
                                <p:cTn id="55" presetID="5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250" fill="hold"/>
                                        <p:tgtEl>
                                          <p:spTgt spid="30"/>
                                        </p:tgtEl>
                                        <p:attrNameLst>
                                          <p:attrName>ppt_w</p:attrName>
                                        </p:attrNameLst>
                                      </p:cBhvr>
                                      <p:tavLst>
                                        <p:tav tm="0">
                                          <p:val>
                                            <p:fltVal val="0"/>
                                          </p:val>
                                        </p:tav>
                                        <p:tav tm="100000">
                                          <p:val>
                                            <p:strVal val="#ppt_w"/>
                                          </p:val>
                                        </p:tav>
                                      </p:tavLst>
                                    </p:anim>
                                    <p:anim calcmode="lin" valueType="num">
                                      <p:cBhvr>
                                        <p:cTn id="58" dur="250" fill="hold"/>
                                        <p:tgtEl>
                                          <p:spTgt spid="30"/>
                                        </p:tgtEl>
                                        <p:attrNameLst>
                                          <p:attrName>ppt_h</p:attrName>
                                        </p:attrNameLst>
                                      </p:cBhvr>
                                      <p:tavLst>
                                        <p:tav tm="0">
                                          <p:val>
                                            <p:fltVal val="0"/>
                                          </p:val>
                                        </p:tav>
                                        <p:tav tm="100000">
                                          <p:val>
                                            <p:strVal val="#ppt_h"/>
                                          </p:val>
                                        </p:tav>
                                      </p:tavLst>
                                    </p:anim>
                                    <p:animEffect transition="in" filter="fade">
                                      <p:cBhvr>
                                        <p:cTn id="59" dur="250"/>
                                        <p:tgtEl>
                                          <p:spTgt spid="30"/>
                                        </p:tgtEl>
                                      </p:cBhvr>
                                    </p:animEffect>
                                  </p:childTnLst>
                                </p:cTn>
                              </p:par>
                              <p:par>
                                <p:cTn id="60" presetID="22" presetClass="entr" presetSubtype="4" fill="hold"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down)">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250"/>
                                        <p:tgtEl>
                                          <p:spTgt spid="35"/>
                                        </p:tgtEl>
                                      </p:cBhvr>
                                    </p:animEffect>
                                  </p:childTnLst>
                                </p:cTn>
                              </p:par>
                            </p:childTnLst>
                          </p:cTn>
                        </p:par>
                        <p:par>
                          <p:cTn id="68" fill="hold">
                            <p:stCondLst>
                              <p:cond delay="250"/>
                            </p:stCondLst>
                            <p:childTnLst>
                              <p:par>
                                <p:cTn id="69" presetID="22" presetClass="entr" presetSubtype="8"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250"/>
                                        <p:tgtEl>
                                          <p:spTgt spid="36"/>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250"/>
                                        <p:tgtEl>
                                          <p:spTgt spid="37"/>
                                        </p:tgtEl>
                                      </p:cBhvr>
                                    </p:animEffect>
                                  </p:childTnLst>
                                </p:cTn>
                              </p:par>
                            </p:childTnLst>
                          </p:cTn>
                        </p:par>
                        <p:par>
                          <p:cTn id="76" fill="hold">
                            <p:stCondLst>
                              <p:cond delay="750"/>
                            </p:stCondLst>
                            <p:childTnLst>
                              <p:par>
                                <p:cTn id="77" presetID="22" presetClass="entr" presetSubtype="8"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left)">
                                      <p:cBhvr>
                                        <p:cTn id="79" dur="250"/>
                                        <p:tgtEl>
                                          <p:spTgt spid="38"/>
                                        </p:tgtEl>
                                      </p:cBhvr>
                                    </p:animEffect>
                                  </p:childTnLst>
                                </p:cTn>
                              </p:par>
                            </p:childTnLst>
                          </p:cTn>
                        </p:par>
                        <p:par>
                          <p:cTn id="80" fill="hold">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wipe(left)">
                                      <p:cBhvr>
                                        <p:cTn id="83" dur="250"/>
                                        <p:tgtEl>
                                          <p:spTgt spid="39"/>
                                        </p:tgtEl>
                                      </p:cBhvr>
                                    </p:animEffect>
                                  </p:childTnLst>
                                </p:cTn>
                              </p:par>
                            </p:childTnLst>
                          </p:cTn>
                        </p:par>
                        <p:par>
                          <p:cTn id="84" fill="hold">
                            <p:stCondLst>
                              <p:cond delay="1250"/>
                            </p:stCondLst>
                            <p:childTnLst>
                              <p:par>
                                <p:cTn id="85" presetID="22" presetClass="entr" presetSubtype="8"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2" grpId="0" animBg="1"/>
      <p:bldP spid="23" grpId="0" animBg="1"/>
      <p:bldP spid="24" grpId="0" animBg="1"/>
      <p:bldP spid="25" grpId="0" animBg="1"/>
      <p:bldP spid="27" grpId="0" animBg="1"/>
      <p:bldP spid="28" grpId="0" animBg="1"/>
      <p:bldP spid="31" grpId="0"/>
      <p:bldP spid="32" grpId="0"/>
      <p:bldP spid="35" grpId="0" animBg="1"/>
      <p:bldP spid="36" grpId="0" animBg="1"/>
      <p:bldP spid="37" grpId="0" animBg="1"/>
      <p:bldP spid="38" grpId="0" animBg="1"/>
      <p:bldP spid="39" grpId="0" animBg="1"/>
      <p:bldP spid="4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5">
            <a:extLst>
              <a:ext uri="{FF2B5EF4-FFF2-40B4-BE49-F238E27FC236}">
                <a16:creationId xmlns:a16="http://schemas.microsoft.com/office/drawing/2014/main" id="{4AEDE946-D26B-43C2-AFA7-329EC075D607}"/>
              </a:ext>
            </a:extLst>
          </p:cNvPr>
          <p:cNvSpPr txBox="1"/>
          <p:nvPr>
            <p:custDataLst>
              <p:tags r:id="rId2"/>
            </p:custDataLst>
          </p:nvPr>
        </p:nvSpPr>
        <p:spPr bwMode="auto">
          <a:xfrm>
            <a:off x="593786" y="908050"/>
            <a:ext cx="6461004" cy="504825"/>
          </a:xfrm>
          <a:prstGeom prst="rect">
            <a:avLst/>
          </a:prstGeom>
          <a:noFill/>
        </p:spPr>
        <p:style>
          <a:lnRef idx="3">
            <a:schemeClr val="lt1"/>
          </a:lnRef>
          <a:fillRef idx="1">
            <a:schemeClr val="dk1"/>
          </a:fillRef>
          <a:effectRef idx="1">
            <a:schemeClr val="dk1"/>
          </a:effectRef>
          <a:fontRef idx="minor">
            <a:schemeClr val="lt1"/>
          </a:fontRef>
        </p:style>
        <p:txBody>
          <a:bodyPr anchor="b"/>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571500" indent="-571500">
              <a:lnSpc>
                <a:spcPct val="90000"/>
              </a:lnSpc>
              <a:buFont typeface="Wingdings" panose="05000000000000000000" pitchFamily="2" charset="2"/>
              <a:buChar char="l"/>
              <a:defRPr/>
            </a:pPr>
            <a:r>
              <a:rPr lang="zh-CN" altLang="en-US" sz="3600" b="1" dirty="0">
                <a:solidFill>
                  <a:srgbClr val="524F6A"/>
                </a:solidFill>
                <a:latin typeface="微软雅黑" panose="020B0503020204020204" pitchFamily="34" charset="-122"/>
                <a:ea typeface="微软雅黑" panose="020B0503020204020204" pitchFamily="34" charset="-122"/>
              </a:rPr>
              <a:t>主要支付工具</a:t>
            </a:r>
            <a:r>
              <a:rPr lang="en-US" altLang="zh-CN" sz="3600" b="1" dirty="0" smtClean="0">
                <a:solidFill>
                  <a:srgbClr val="524F6A"/>
                </a:solidFill>
                <a:latin typeface="微软雅黑" panose="020B0503020204020204" pitchFamily="34" charset="-122"/>
                <a:ea typeface="微软雅黑" panose="020B0503020204020204" pitchFamily="34" charset="-122"/>
              </a:rPr>
              <a:t>——</a:t>
            </a:r>
            <a:r>
              <a:rPr lang="zh-CN" altLang="en-US" sz="3600" b="1" dirty="0">
                <a:solidFill>
                  <a:srgbClr val="524F6A"/>
                </a:solidFill>
                <a:latin typeface="微软雅黑" panose="020B0503020204020204" pitchFamily="34" charset="-122"/>
                <a:ea typeface="微软雅黑" panose="020B0503020204020204" pitchFamily="34" charset="-122"/>
              </a:rPr>
              <a:t>电子钱包</a:t>
            </a:r>
          </a:p>
        </p:txBody>
      </p:sp>
      <p:sp>
        <p:nvSpPr>
          <p:cNvPr id="21" name="圆角矩形 20">
            <a:extLst>
              <a:ext uri="{FF2B5EF4-FFF2-40B4-BE49-F238E27FC236}">
                <a16:creationId xmlns:a16="http://schemas.microsoft.com/office/drawing/2014/main" id="{7F951A74-D464-468E-A9F5-07CDE3B09DD9}"/>
              </a:ext>
            </a:extLst>
          </p:cNvPr>
          <p:cNvSpPr/>
          <p:nvPr/>
        </p:nvSpPr>
        <p:spPr>
          <a:xfrm>
            <a:off x="822395" y="2030647"/>
            <a:ext cx="5824398" cy="1177925"/>
          </a:xfrm>
          <a:prstGeom prst="roundRect">
            <a:avLst/>
          </a:prstGeom>
          <a:solidFill>
            <a:srgbClr val="1B6AA2">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dirty="0">
                <a:latin typeface="微软雅黑" panose="020B0503020204020204" pitchFamily="34" charset="-122"/>
                <a:ea typeface="微软雅黑" panose="020B0503020204020204" pitchFamily="34" charset="-122"/>
                <a:sym typeface="+mn-ea"/>
              </a:rPr>
              <a:t>电子钱包是电子商务活动中网上购物顾客常用的一种支付工具，是在小额购物或购买小商品时常用的新式钱包</a:t>
            </a:r>
          </a:p>
        </p:txBody>
      </p:sp>
      <p:grpSp>
        <p:nvGrpSpPr>
          <p:cNvPr id="3" name="组合 2"/>
          <p:cNvGrpSpPr/>
          <p:nvPr/>
        </p:nvGrpSpPr>
        <p:grpSpPr>
          <a:xfrm>
            <a:off x="1029494" y="3826344"/>
            <a:ext cx="5410200" cy="646112"/>
            <a:chOff x="3030538" y="4560888"/>
            <a:chExt cx="5410200" cy="646112"/>
          </a:xfrm>
        </p:grpSpPr>
        <p:sp>
          <p:nvSpPr>
            <p:cNvPr id="42" name="圆角矩形 41">
              <a:extLst>
                <a:ext uri="{FF2B5EF4-FFF2-40B4-BE49-F238E27FC236}">
                  <a16:creationId xmlns:a16="http://schemas.microsoft.com/office/drawing/2014/main" id="{28A2A8DB-0834-4B7F-BC41-DB458F068644}"/>
                </a:ext>
              </a:extLst>
            </p:cNvPr>
            <p:cNvSpPr/>
            <p:nvPr/>
          </p:nvSpPr>
          <p:spPr>
            <a:xfrm>
              <a:off x="3030538" y="4652963"/>
              <a:ext cx="1408112" cy="554037"/>
            </a:xfrm>
            <a:prstGeom prst="round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电子钱包</a:t>
              </a:r>
            </a:p>
          </p:txBody>
        </p:sp>
        <p:sp>
          <p:nvSpPr>
            <p:cNvPr id="43" name="圆角矩形 42">
              <a:extLst>
                <a:ext uri="{FF2B5EF4-FFF2-40B4-BE49-F238E27FC236}">
                  <a16:creationId xmlns:a16="http://schemas.microsoft.com/office/drawing/2014/main" id="{9F6F5AF2-9A2E-476E-827B-8892DE7071B9}"/>
                </a:ext>
              </a:extLst>
            </p:cNvPr>
            <p:cNvSpPr/>
            <p:nvPr/>
          </p:nvSpPr>
          <p:spPr>
            <a:xfrm>
              <a:off x="7032625" y="4652963"/>
              <a:ext cx="1408113" cy="554037"/>
            </a:xfrm>
            <a:prstGeom prst="round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电子货币</a:t>
              </a:r>
            </a:p>
          </p:txBody>
        </p:sp>
        <p:sp>
          <p:nvSpPr>
            <p:cNvPr id="44" name="KSO_Shape">
              <a:extLst>
                <a:ext uri="{FF2B5EF4-FFF2-40B4-BE49-F238E27FC236}">
                  <a16:creationId xmlns:a16="http://schemas.microsoft.com/office/drawing/2014/main" id="{D9892A11-C947-4B74-803C-FB42D5C97CED}"/>
                </a:ext>
              </a:extLst>
            </p:cNvPr>
            <p:cNvSpPr/>
            <p:nvPr/>
          </p:nvSpPr>
          <p:spPr>
            <a:xfrm>
              <a:off x="4683125" y="4756150"/>
              <a:ext cx="2141538" cy="346075"/>
            </a:xfrm>
            <a:custGeom>
              <a:avLst/>
              <a:gdLst>
                <a:gd name="connsiteX0" fmla="*/ 0 w 5969147"/>
                <a:gd name="connsiteY0" fmla="*/ 0 h 1087859"/>
                <a:gd name="connsiteX1" fmla="*/ 1404614 w 5969147"/>
                <a:gd name="connsiteY1" fmla="*/ 0 h 1087859"/>
                <a:gd name="connsiteX2" fmla="*/ 1816086 w 5969147"/>
                <a:gd name="connsiteY2" fmla="*/ 411473 h 1087859"/>
                <a:gd name="connsiteX3" fmla="*/ 5044249 w 5969147"/>
                <a:gd name="connsiteY3" fmla="*/ 411473 h 1087859"/>
                <a:gd name="connsiteX4" fmla="*/ 4752528 w 5969147"/>
                <a:gd name="connsiteY4" fmla="*/ 70823 h 1087859"/>
                <a:gd name="connsiteX5" fmla="*/ 4752528 w 5969147"/>
                <a:gd name="connsiteY5" fmla="*/ 63162 h 1087859"/>
                <a:gd name="connsiteX6" fmla="*/ 5969147 w 5969147"/>
                <a:gd name="connsiteY6" fmla="*/ 543930 h 1087859"/>
                <a:gd name="connsiteX7" fmla="*/ 4752528 w 5969147"/>
                <a:gd name="connsiteY7" fmla="*/ 1024697 h 1087859"/>
                <a:gd name="connsiteX8" fmla="*/ 4752528 w 5969147"/>
                <a:gd name="connsiteY8" fmla="*/ 1017036 h 1087859"/>
                <a:gd name="connsiteX9" fmla="*/ 5044250 w 5969147"/>
                <a:gd name="connsiteY9" fmla="*/ 676385 h 1087859"/>
                <a:gd name="connsiteX10" fmla="*/ 1816090 w 5969147"/>
                <a:gd name="connsiteY10" fmla="*/ 676385 h 1087859"/>
                <a:gd name="connsiteX11" fmla="*/ 1404614 w 5969147"/>
                <a:gd name="connsiteY11" fmla="*/ 1087859 h 1087859"/>
                <a:gd name="connsiteX12" fmla="*/ 0 w 5969147"/>
                <a:gd name="connsiteY12" fmla="*/ 1087859 h 1087859"/>
                <a:gd name="connsiteX13" fmla="*/ 543932 w 5969147"/>
                <a:gd name="connsiteY13" fmla="*/ 543930 h 108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9147" h="1087859">
                  <a:moveTo>
                    <a:pt x="0" y="0"/>
                  </a:moveTo>
                  <a:lnTo>
                    <a:pt x="1404614" y="0"/>
                  </a:lnTo>
                  <a:lnTo>
                    <a:pt x="1816086" y="411473"/>
                  </a:lnTo>
                  <a:lnTo>
                    <a:pt x="5044249" y="411473"/>
                  </a:lnTo>
                  <a:lnTo>
                    <a:pt x="4752528" y="70823"/>
                  </a:lnTo>
                  <a:lnTo>
                    <a:pt x="4752528" y="63162"/>
                  </a:lnTo>
                  <a:lnTo>
                    <a:pt x="5969147" y="543930"/>
                  </a:lnTo>
                  <a:lnTo>
                    <a:pt x="4752528" y="1024697"/>
                  </a:lnTo>
                  <a:lnTo>
                    <a:pt x="4752528" y="1017036"/>
                  </a:lnTo>
                  <a:lnTo>
                    <a:pt x="5044250" y="676385"/>
                  </a:lnTo>
                  <a:lnTo>
                    <a:pt x="1816090" y="676385"/>
                  </a:lnTo>
                  <a:lnTo>
                    <a:pt x="1404614" y="1087859"/>
                  </a:lnTo>
                  <a:lnTo>
                    <a:pt x="0" y="1087859"/>
                  </a:lnTo>
                  <a:lnTo>
                    <a:pt x="543932" y="5439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sym typeface="+mn-ea"/>
              </a:endParaRPr>
            </a:p>
          </p:txBody>
        </p:sp>
        <p:sp>
          <p:nvSpPr>
            <p:cNvPr id="45" name="文本框 44"/>
            <p:cNvSpPr txBox="1">
              <a:spLocks noChangeArrowheads="1"/>
            </p:cNvSpPr>
            <p:nvPr/>
          </p:nvSpPr>
          <p:spPr bwMode="auto">
            <a:xfrm>
              <a:off x="5591175" y="4560888"/>
              <a:ext cx="647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latin typeface="微软雅黑" panose="020B0503020204020204" pitchFamily="34" charset="-122"/>
                  <a:ea typeface="微软雅黑" panose="020B0503020204020204" pitchFamily="34" charset="-122"/>
                </a:rPr>
                <a:t>管理</a:t>
              </a:r>
            </a:p>
          </p:txBody>
        </p:sp>
      </p:grpSp>
      <p:sp>
        <p:nvSpPr>
          <p:cNvPr id="2" name="矩形 1"/>
          <p:cNvSpPr/>
          <p:nvPr/>
        </p:nvSpPr>
        <p:spPr>
          <a:xfrm>
            <a:off x="697694" y="5165723"/>
            <a:ext cx="7101624" cy="400110"/>
          </a:xfrm>
          <a:prstGeom prst="rect">
            <a:avLst/>
          </a:prstGeom>
        </p:spPr>
        <p:txBody>
          <a:bodyPr wrap="none">
            <a:spAutoFit/>
          </a:bodyPr>
          <a:lstStyle/>
          <a:p>
            <a:pPr marL="342900" indent="-342900">
              <a:buFont typeface="Wingdings" panose="05000000000000000000" pitchFamily="2" charset="2"/>
              <a:buChar char="l"/>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目前世界上有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VISA cash</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和</a:t>
            </a:r>
            <a:r>
              <a:rPr lang="en-US" altLang="zh-CN" sz="2000" dirty="0" err="1">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Mondex</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两大电子钱包服务系统</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026" name="Picture 2" descr="https://timgsa.baidu.com/timg?image&amp;quality=80&amp;size=b9999_10000&amp;sec=1539271034224&amp;di=050cc18a835834c49896feec4c3cd1c5&amp;imgtype=0&amp;src=http%3A%2F%2Fimgsrc.baidu.com%2Fimgad%2Fpic%2Fitem%2Fb8014a90f603738d65bf1609b81bb051f819ec20.jpg"/>
          <p:cNvPicPr>
            <a:picLocks noChangeAspect="1" noChangeArrowheads="1"/>
          </p:cNvPicPr>
          <p:nvPr/>
        </p:nvPicPr>
        <p:blipFill rotWithShape="1">
          <a:blip r:embed="rId4">
            <a:extLst>
              <a:ext uri="{28A0092B-C50C-407E-A947-70E740481C1C}">
                <a14:useLocalDpi xmlns:a14="http://schemas.microsoft.com/office/drawing/2010/main" val="0"/>
              </a:ext>
            </a:extLst>
          </a:blip>
          <a:srcRect b="5739"/>
          <a:stretch/>
        </p:blipFill>
        <p:spPr bwMode="auto">
          <a:xfrm>
            <a:off x="7799318" y="1972651"/>
            <a:ext cx="3551117" cy="3347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5239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5">
            <a:extLst>
              <a:ext uri="{FF2B5EF4-FFF2-40B4-BE49-F238E27FC236}">
                <a16:creationId xmlns:a16="http://schemas.microsoft.com/office/drawing/2014/main" id="{4AEDE946-D26B-43C2-AFA7-329EC075D607}"/>
              </a:ext>
            </a:extLst>
          </p:cNvPr>
          <p:cNvSpPr txBox="1"/>
          <p:nvPr>
            <p:custDataLst>
              <p:tags r:id="rId2"/>
            </p:custDataLst>
          </p:nvPr>
        </p:nvSpPr>
        <p:spPr bwMode="auto">
          <a:xfrm>
            <a:off x="593786" y="908050"/>
            <a:ext cx="6461004" cy="504825"/>
          </a:xfrm>
          <a:prstGeom prst="rect">
            <a:avLst/>
          </a:prstGeom>
          <a:noFill/>
        </p:spPr>
        <p:style>
          <a:lnRef idx="3">
            <a:schemeClr val="lt1"/>
          </a:lnRef>
          <a:fillRef idx="1">
            <a:schemeClr val="dk1"/>
          </a:fillRef>
          <a:effectRef idx="1">
            <a:schemeClr val="dk1"/>
          </a:effectRef>
          <a:fontRef idx="minor">
            <a:schemeClr val="lt1"/>
          </a:fontRef>
        </p:style>
        <p:txBody>
          <a:bodyPr anchor="b"/>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571500" indent="-571500">
              <a:lnSpc>
                <a:spcPct val="90000"/>
              </a:lnSpc>
              <a:buFont typeface="Wingdings" panose="05000000000000000000" pitchFamily="2" charset="2"/>
              <a:buChar char="l"/>
              <a:defRPr/>
            </a:pPr>
            <a:r>
              <a:rPr lang="zh-CN" altLang="en-US" sz="3600" b="1" dirty="0">
                <a:solidFill>
                  <a:srgbClr val="524F6A"/>
                </a:solidFill>
                <a:latin typeface="微软雅黑" panose="020B0503020204020204" pitchFamily="34" charset="-122"/>
                <a:ea typeface="微软雅黑" panose="020B0503020204020204" pitchFamily="34" charset="-122"/>
              </a:rPr>
              <a:t>主要支付工具</a:t>
            </a:r>
            <a:r>
              <a:rPr lang="en-US" altLang="zh-CN" sz="3600" b="1" dirty="0" smtClean="0">
                <a:solidFill>
                  <a:srgbClr val="524F6A"/>
                </a:solidFill>
                <a:latin typeface="微软雅黑" panose="020B0503020204020204" pitchFamily="34" charset="-122"/>
                <a:ea typeface="微软雅黑" panose="020B0503020204020204" pitchFamily="34" charset="-122"/>
              </a:rPr>
              <a:t>——</a:t>
            </a:r>
            <a:r>
              <a:rPr lang="zh-CN" altLang="en-US" sz="3600" b="1" dirty="0">
                <a:solidFill>
                  <a:srgbClr val="524F6A"/>
                </a:solidFill>
                <a:latin typeface="微软雅黑" panose="020B0503020204020204" pitchFamily="34" charset="-122"/>
                <a:ea typeface="微软雅黑" panose="020B0503020204020204" pitchFamily="34" charset="-122"/>
              </a:rPr>
              <a:t>电子支票</a:t>
            </a:r>
          </a:p>
        </p:txBody>
      </p:sp>
      <p:sp>
        <p:nvSpPr>
          <p:cNvPr id="21" name="圆角矩形 20">
            <a:extLst>
              <a:ext uri="{FF2B5EF4-FFF2-40B4-BE49-F238E27FC236}">
                <a16:creationId xmlns:a16="http://schemas.microsoft.com/office/drawing/2014/main" id="{7F951A74-D464-468E-A9F5-07CDE3B09DD9}"/>
              </a:ext>
            </a:extLst>
          </p:cNvPr>
          <p:cNvSpPr/>
          <p:nvPr/>
        </p:nvSpPr>
        <p:spPr>
          <a:xfrm>
            <a:off x="903704" y="2526280"/>
            <a:ext cx="4907073" cy="2881028"/>
          </a:xfrm>
          <a:prstGeom prst="roundRect">
            <a:avLst/>
          </a:prstGeom>
          <a:solidFill>
            <a:srgbClr val="FFC353">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b="1" dirty="0">
                <a:latin typeface="微软雅黑" panose="020B0503020204020204" pitchFamily="34" charset="-122"/>
                <a:ea typeface="微软雅黑" panose="020B0503020204020204" pitchFamily="34" charset="-122"/>
                <a:sym typeface="+mn-ea"/>
              </a:rPr>
              <a:t>电子支票（</a:t>
            </a:r>
            <a:r>
              <a:rPr lang="en-US" altLang="zh-CN" b="1" dirty="0">
                <a:latin typeface="微软雅黑" panose="020B0503020204020204" pitchFamily="34" charset="-122"/>
                <a:ea typeface="微软雅黑" panose="020B0503020204020204" pitchFamily="34" charset="-122"/>
                <a:sym typeface="+mn-ea"/>
              </a:rPr>
              <a:t>Electronic Check</a:t>
            </a:r>
            <a:r>
              <a:rPr lang="zh-CN" altLang="en-US" b="1" dirty="0">
                <a:latin typeface="微软雅黑" panose="020B0503020204020204" pitchFamily="34" charset="-122"/>
                <a:ea typeface="微软雅黑" panose="020B0503020204020204" pitchFamily="34" charset="-122"/>
                <a:sym typeface="+mn-ea"/>
              </a:rPr>
              <a:t>，</a:t>
            </a:r>
            <a:r>
              <a:rPr lang="en-US" altLang="zh-CN" b="1" dirty="0">
                <a:latin typeface="微软雅黑" panose="020B0503020204020204" pitchFamily="34" charset="-122"/>
                <a:ea typeface="微软雅黑" panose="020B0503020204020204" pitchFamily="34" charset="-122"/>
                <a:sym typeface="+mn-ea"/>
              </a:rPr>
              <a:t>E-check</a:t>
            </a:r>
            <a:r>
              <a:rPr lang="zh-CN" altLang="en-US" b="1" dirty="0">
                <a:latin typeface="微软雅黑" panose="020B0503020204020204" pitchFamily="34" charset="-122"/>
                <a:ea typeface="微软雅黑" panose="020B0503020204020204" pitchFamily="34" charset="-122"/>
                <a:sym typeface="+mn-ea"/>
              </a:rPr>
              <a:t>或</a:t>
            </a:r>
            <a:r>
              <a:rPr lang="en-US" altLang="zh-CN" b="1" dirty="0">
                <a:latin typeface="微软雅黑" panose="020B0503020204020204" pitchFamily="34" charset="-122"/>
                <a:ea typeface="微软雅黑" panose="020B0503020204020204" pitchFamily="34" charset="-122"/>
                <a:sym typeface="+mn-ea"/>
              </a:rPr>
              <a:t>E-</a:t>
            </a:r>
            <a:r>
              <a:rPr lang="en-US" altLang="zh-CN" b="1" dirty="0" err="1">
                <a:latin typeface="微软雅黑" panose="020B0503020204020204" pitchFamily="34" charset="-122"/>
                <a:ea typeface="微软雅黑" panose="020B0503020204020204" pitchFamily="34" charset="-122"/>
                <a:sym typeface="+mn-ea"/>
              </a:rPr>
              <a:t>cheque</a:t>
            </a:r>
            <a:r>
              <a:rPr lang="zh-CN" altLang="en-US" b="1" dirty="0">
                <a:latin typeface="微软雅黑" panose="020B0503020204020204" pitchFamily="34" charset="-122"/>
                <a:ea typeface="微软雅黑" panose="020B0503020204020204" pitchFamily="34" charset="-122"/>
                <a:sym typeface="+mn-ea"/>
              </a:rPr>
              <a:t>）是一种借鉴纸张</a:t>
            </a:r>
            <a:r>
              <a:rPr lang="zh-CN" altLang="en-US" b="1" dirty="0" smtClean="0">
                <a:latin typeface="微软雅黑" panose="020B0503020204020204" pitchFamily="34" charset="-122"/>
                <a:ea typeface="微软雅黑" panose="020B0503020204020204" pitchFamily="34" charset="-122"/>
                <a:sym typeface="+mn-ea"/>
              </a:rPr>
              <a:t>支票转移</a:t>
            </a:r>
            <a:r>
              <a:rPr lang="zh-CN" altLang="en-US" b="1" dirty="0">
                <a:latin typeface="微软雅黑" panose="020B0503020204020204" pitchFamily="34" charset="-122"/>
                <a:ea typeface="微软雅黑" panose="020B0503020204020204" pitchFamily="34" charset="-122"/>
                <a:sym typeface="+mn-ea"/>
              </a:rPr>
              <a:t>支付的优点，利用数字传递将钱款从一个账户转移到另一个账户的电子付款形式</a:t>
            </a:r>
          </a:p>
        </p:txBody>
      </p:sp>
      <p:grpSp>
        <p:nvGrpSpPr>
          <p:cNvPr id="6" name="组合 5"/>
          <p:cNvGrpSpPr/>
          <p:nvPr/>
        </p:nvGrpSpPr>
        <p:grpSpPr>
          <a:xfrm>
            <a:off x="6217054" y="2487127"/>
            <a:ext cx="4906218" cy="2959335"/>
            <a:chOff x="5372100" y="2677614"/>
            <a:chExt cx="6486525" cy="3912546"/>
          </a:xfrm>
        </p:grpSpPr>
        <p:sp>
          <p:nvSpPr>
            <p:cNvPr id="11" name="矩形 10">
              <a:extLst>
                <a:ext uri="{FF2B5EF4-FFF2-40B4-BE49-F238E27FC236}">
                  <a16:creationId xmlns:a16="http://schemas.microsoft.com/office/drawing/2014/main" id="{77181DB6-81AF-4A0F-8EC0-48AE2AEBA80D}"/>
                </a:ext>
              </a:extLst>
            </p:cNvPr>
            <p:cNvSpPr/>
            <p:nvPr/>
          </p:nvSpPr>
          <p:spPr>
            <a:xfrm>
              <a:off x="8547101" y="3680737"/>
              <a:ext cx="71437" cy="115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grpSp>
          <p:nvGrpSpPr>
            <p:cNvPr id="4" name="组合 3"/>
            <p:cNvGrpSpPr/>
            <p:nvPr/>
          </p:nvGrpSpPr>
          <p:grpSpPr>
            <a:xfrm>
              <a:off x="5755085" y="4480373"/>
              <a:ext cx="5761037" cy="2109787"/>
              <a:chOff x="5755085" y="4480373"/>
              <a:chExt cx="5761037" cy="2109787"/>
            </a:xfrm>
          </p:grpSpPr>
          <p:pic>
            <p:nvPicPr>
              <p:cNvPr id="12" name="图片 11">
                <a:extLst>
                  <a:ext uri="{FF2B5EF4-FFF2-40B4-BE49-F238E27FC236}">
                    <a16:creationId xmlns:a16="http://schemas.microsoft.com/office/drawing/2014/main" id="{A8161CD1-DAE7-44D8-8C07-105942D195E4}"/>
                  </a:ext>
                </a:extLst>
              </p:cNvPr>
              <p:cNvPicPr>
                <a:picLocks noChangeAspect="1"/>
              </p:cNvPicPr>
              <p:nvPr/>
            </p:nvPicPr>
            <p:blipFill>
              <a:blip r:embed="rId4"/>
              <a:stretch>
                <a:fillRect/>
              </a:stretch>
            </p:blipFill>
            <p:spPr>
              <a:xfrm>
                <a:off x="5755085" y="4480373"/>
                <a:ext cx="5761037" cy="2109787"/>
              </a:xfrm>
              <a:prstGeom prst="rect">
                <a:avLst/>
              </a:prstGeom>
              <a:ln>
                <a:noFill/>
              </a:ln>
              <a:effectLst>
                <a:outerShdw blurRad="190500" algn="tl" rotWithShape="0">
                  <a:srgbClr val="000000">
                    <a:alpha val="70000"/>
                  </a:srgbClr>
                </a:outerShdw>
              </a:effectLst>
            </p:spPr>
          </p:pic>
          <p:sp>
            <p:nvSpPr>
              <p:cNvPr id="13" name="矩形 12">
                <a:extLst>
                  <a:ext uri="{FF2B5EF4-FFF2-40B4-BE49-F238E27FC236}">
                    <a16:creationId xmlns:a16="http://schemas.microsoft.com/office/drawing/2014/main" id="{2FAE7AED-1BE8-4A87-9B99-93C5E46CB4A0}"/>
                  </a:ext>
                </a:extLst>
              </p:cNvPr>
              <p:cNvSpPr/>
              <p:nvPr/>
            </p:nvSpPr>
            <p:spPr>
              <a:xfrm>
                <a:off x="5755085" y="5247135"/>
                <a:ext cx="5761037" cy="576263"/>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sym typeface="+mn-ea"/>
                  </a:rPr>
                  <a:t>转移支付</a:t>
                </a:r>
              </a:p>
            </p:txBody>
          </p:sp>
        </p:grpSp>
        <p:sp>
          <p:nvSpPr>
            <p:cNvPr id="14" name="矩形 13">
              <a:extLst>
                <a:ext uri="{FF2B5EF4-FFF2-40B4-BE49-F238E27FC236}">
                  <a16:creationId xmlns:a16="http://schemas.microsoft.com/office/drawing/2014/main" id="{6BCE38E3-6A7B-478E-B2AF-8C2791DA954C}"/>
                </a:ext>
              </a:extLst>
            </p:cNvPr>
            <p:cNvSpPr/>
            <p:nvPr/>
          </p:nvSpPr>
          <p:spPr>
            <a:xfrm>
              <a:off x="5738813" y="3608185"/>
              <a:ext cx="5759450" cy="71437"/>
            </a:xfrm>
            <a:prstGeom prst="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ym typeface="+mn-ea"/>
              </a:endParaRPr>
            </a:p>
          </p:txBody>
        </p:sp>
        <p:grpSp>
          <p:nvGrpSpPr>
            <p:cNvPr id="5" name="组合 4"/>
            <p:cNvGrpSpPr/>
            <p:nvPr/>
          </p:nvGrpSpPr>
          <p:grpSpPr>
            <a:xfrm>
              <a:off x="5372100" y="2703513"/>
              <a:ext cx="6486525" cy="912812"/>
              <a:chOff x="5372100" y="2703513"/>
              <a:chExt cx="6486525" cy="912812"/>
            </a:xfrm>
          </p:grpSpPr>
          <p:pic>
            <p:nvPicPr>
              <p:cNvPr id="15" name="图片 14">
                <a:extLst>
                  <a:ext uri="{FF2B5EF4-FFF2-40B4-BE49-F238E27FC236}">
                    <a16:creationId xmlns:a16="http://schemas.microsoft.com/office/drawing/2014/main" id="{528D5717-1F72-4DC1-81A3-B37F73819B32}"/>
                  </a:ext>
                </a:extLst>
              </p:cNvPr>
              <p:cNvPicPr>
                <a:picLocks noChangeAspect="1"/>
              </p:cNvPicPr>
              <p:nvPr/>
            </p:nvPicPr>
            <p:blipFill>
              <a:blip r:embed="rId5"/>
              <a:stretch>
                <a:fillRect/>
              </a:stretch>
            </p:blipFill>
            <p:spPr>
              <a:xfrm>
                <a:off x="5372100" y="2724944"/>
                <a:ext cx="1382713" cy="869950"/>
              </a:xfrm>
              <a:prstGeom prst="rect">
                <a:avLst/>
              </a:prstGeom>
              <a:ln>
                <a:noFill/>
              </a:ln>
              <a:effectLst>
                <a:outerShdw blurRad="190500" algn="tl" rotWithShape="0">
                  <a:srgbClr val="000000">
                    <a:alpha val="70000"/>
                  </a:srgbClr>
                </a:outerShdw>
              </a:effectLst>
            </p:spPr>
          </p:pic>
          <p:sp>
            <p:nvSpPr>
              <p:cNvPr id="16" name="矩形 15">
                <a:extLst>
                  <a:ext uri="{FF2B5EF4-FFF2-40B4-BE49-F238E27FC236}">
                    <a16:creationId xmlns:a16="http://schemas.microsoft.com/office/drawing/2014/main" id="{F7929C0B-3F3D-4E0F-A98B-D97E7869DC53}"/>
                  </a:ext>
                </a:extLst>
              </p:cNvPr>
              <p:cNvSpPr/>
              <p:nvPr/>
            </p:nvSpPr>
            <p:spPr>
              <a:xfrm>
                <a:off x="5372100" y="3036094"/>
                <a:ext cx="1377950" cy="24765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sym typeface="+mn-ea"/>
                  </a:rPr>
                  <a:t>账户</a:t>
                </a:r>
                <a:r>
                  <a:rPr lang="en-US" altLang="zh-CN" sz="1600" b="1" dirty="0">
                    <a:solidFill>
                      <a:schemeClr val="bg1"/>
                    </a:solidFill>
                    <a:latin typeface="微软雅黑" panose="020B0503020204020204" pitchFamily="34" charset="-122"/>
                    <a:ea typeface="微软雅黑" panose="020B0503020204020204" pitchFamily="34" charset="-122"/>
                    <a:sym typeface="+mn-ea"/>
                  </a:rPr>
                  <a:t>1</a:t>
                </a:r>
                <a:endParaRPr lang="zh-CN" altLang="en-US" sz="1600" b="1" dirty="0">
                  <a:solidFill>
                    <a:schemeClr val="bg1"/>
                  </a:solidFill>
                  <a:latin typeface="微软雅黑" panose="020B0503020204020204" pitchFamily="34" charset="-122"/>
                  <a:ea typeface="微软雅黑" panose="020B0503020204020204" pitchFamily="34" charset="-122"/>
                  <a:sym typeface="+mn-ea"/>
                </a:endParaRPr>
              </a:p>
            </p:txBody>
          </p:sp>
          <p:pic>
            <p:nvPicPr>
              <p:cNvPr id="17" name="图片 16">
                <a:extLst>
                  <a:ext uri="{FF2B5EF4-FFF2-40B4-BE49-F238E27FC236}">
                    <a16:creationId xmlns:a16="http://schemas.microsoft.com/office/drawing/2014/main" id="{1E46190B-645F-484E-9CCC-B6CF50290D18}"/>
                  </a:ext>
                </a:extLst>
              </p:cNvPr>
              <p:cNvPicPr>
                <a:picLocks noChangeAspect="1"/>
              </p:cNvPicPr>
              <p:nvPr/>
            </p:nvPicPr>
            <p:blipFill>
              <a:blip r:embed="rId6"/>
              <a:stretch>
                <a:fillRect/>
              </a:stretch>
            </p:blipFill>
            <p:spPr>
              <a:xfrm>
                <a:off x="10418763" y="2703513"/>
                <a:ext cx="1439862" cy="912812"/>
              </a:xfrm>
              <a:prstGeom prst="rect">
                <a:avLst/>
              </a:prstGeom>
              <a:ln>
                <a:noFill/>
              </a:ln>
              <a:effectLst>
                <a:outerShdw blurRad="190500" algn="tl" rotWithShape="0">
                  <a:srgbClr val="000000">
                    <a:alpha val="70000"/>
                  </a:srgbClr>
                </a:outerShdw>
              </a:effectLst>
            </p:spPr>
          </p:pic>
          <p:sp>
            <p:nvSpPr>
              <p:cNvPr id="18" name="矩形 17">
                <a:extLst>
                  <a:ext uri="{FF2B5EF4-FFF2-40B4-BE49-F238E27FC236}">
                    <a16:creationId xmlns:a16="http://schemas.microsoft.com/office/drawing/2014/main" id="{4627C957-01C7-48C3-A241-B787662E227C}"/>
                  </a:ext>
                </a:extLst>
              </p:cNvPr>
              <p:cNvSpPr/>
              <p:nvPr/>
            </p:nvSpPr>
            <p:spPr>
              <a:xfrm>
                <a:off x="10431463" y="3028951"/>
                <a:ext cx="1422400" cy="261937"/>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sym typeface="+mn-ea"/>
                  </a:rPr>
                  <a:t>账户</a:t>
                </a:r>
                <a:r>
                  <a:rPr lang="en-US" altLang="zh-CN" sz="1600" b="1" dirty="0">
                    <a:solidFill>
                      <a:schemeClr val="bg1"/>
                    </a:solidFill>
                    <a:latin typeface="微软雅黑" panose="020B0503020204020204" pitchFamily="34" charset="-122"/>
                    <a:ea typeface="微软雅黑" panose="020B0503020204020204" pitchFamily="34" charset="-122"/>
                    <a:sym typeface="+mn-ea"/>
                  </a:rPr>
                  <a:t>2</a:t>
                </a:r>
                <a:endParaRPr lang="zh-CN" altLang="en-US" sz="1600" b="1" dirty="0">
                  <a:solidFill>
                    <a:schemeClr val="bg1"/>
                  </a:solidFill>
                  <a:latin typeface="微软雅黑" panose="020B0503020204020204" pitchFamily="34" charset="-122"/>
                  <a:ea typeface="微软雅黑" panose="020B0503020204020204" pitchFamily="34" charset="-122"/>
                  <a:sym typeface="+mn-ea"/>
                </a:endParaRPr>
              </a:p>
            </p:txBody>
          </p:sp>
        </p:grpSp>
        <p:sp>
          <p:nvSpPr>
            <p:cNvPr id="19" name="文本框 18">
              <a:extLst>
                <a:ext uri="{FF2B5EF4-FFF2-40B4-BE49-F238E27FC236}">
                  <a16:creationId xmlns:a16="http://schemas.microsoft.com/office/drawing/2014/main" id="{0D28708E-E70A-408A-BF86-D7D058680D71}"/>
                </a:ext>
              </a:extLst>
            </p:cNvPr>
            <p:cNvSpPr txBox="1"/>
            <p:nvPr/>
          </p:nvSpPr>
          <p:spPr>
            <a:xfrm>
              <a:off x="7749626" y="2677614"/>
              <a:ext cx="1312863" cy="768349"/>
            </a:xfrm>
            <a:prstGeom prst="rect">
              <a:avLst/>
            </a:prstGeom>
            <a:noFill/>
          </p:spPr>
          <p:txBody>
            <a:bodyPr wrap="none">
              <a:spAutoFit/>
            </a:bodyPr>
            <a:lstStyle/>
            <a:p>
              <a:pPr eaLnBrk="1" fontAlgn="auto" hangingPunct="1">
                <a:spcBef>
                  <a:spcPts val="0"/>
                </a:spcBef>
                <a:spcAft>
                  <a:spcPts val="0"/>
                </a:spcAft>
                <a:defRPr/>
              </a:pPr>
              <a:r>
                <a:rPr lang="zh-CN" altLang="en-US" sz="4400" dirty="0">
                  <a:solidFill>
                    <a:schemeClr val="accent4">
                      <a:lumMod val="75000"/>
                    </a:schemeClr>
                  </a:solidFill>
                  <a:latin typeface="微软雅黑" panose="020B0503020204020204" pitchFamily="34" charset="-122"/>
                  <a:ea typeface="微软雅黑" panose="020B0503020204020204" pitchFamily="34" charset="-122"/>
                  <a:sym typeface="+mn-ea"/>
                </a:rPr>
                <a:t>转移</a:t>
              </a:r>
            </a:p>
          </p:txBody>
        </p:sp>
      </p:grpSp>
    </p:spTree>
    <p:extLst>
      <p:ext uri="{BB962C8B-B14F-4D97-AF65-F5344CB8AC3E}">
        <p14:creationId xmlns:p14="http://schemas.microsoft.com/office/powerpoint/2010/main" val="27697746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5">
            <a:extLst>
              <a:ext uri="{FF2B5EF4-FFF2-40B4-BE49-F238E27FC236}">
                <a16:creationId xmlns:a16="http://schemas.microsoft.com/office/drawing/2014/main" id="{4AEDE946-D26B-43C2-AFA7-329EC075D607}"/>
              </a:ext>
            </a:extLst>
          </p:cNvPr>
          <p:cNvSpPr txBox="1"/>
          <p:nvPr>
            <p:custDataLst>
              <p:tags r:id="rId2"/>
            </p:custDataLst>
          </p:nvPr>
        </p:nvSpPr>
        <p:spPr bwMode="auto">
          <a:xfrm>
            <a:off x="593786" y="908050"/>
            <a:ext cx="7797860" cy="504825"/>
          </a:xfrm>
          <a:prstGeom prst="rect">
            <a:avLst/>
          </a:prstGeom>
          <a:noFill/>
        </p:spPr>
        <p:style>
          <a:lnRef idx="3">
            <a:schemeClr val="lt1"/>
          </a:lnRef>
          <a:fillRef idx="1">
            <a:schemeClr val="dk1"/>
          </a:fillRef>
          <a:effectRef idx="1">
            <a:schemeClr val="dk1"/>
          </a:effectRef>
          <a:fontRef idx="minor">
            <a:schemeClr val="lt1"/>
          </a:fontRef>
        </p:style>
        <p:txBody>
          <a:bodyPr anchor="b"/>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571500" indent="-571500">
              <a:lnSpc>
                <a:spcPct val="90000"/>
              </a:lnSpc>
              <a:buFont typeface="Wingdings" panose="05000000000000000000" pitchFamily="2" charset="2"/>
              <a:buChar char="l"/>
              <a:defRPr/>
            </a:pPr>
            <a:r>
              <a:rPr lang="zh-CN" altLang="en-US" sz="3600" b="1" dirty="0">
                <a:solidFill>
                  <a:srgbClr val="524F6A"/>
                </a:solidFill>
                <a:latin typeface="微软雅黑" panose="020B0503020204020204" pitchFamily="34" charset="-122"/>
                <a:ea typeface="微软雅黑" panose="020B0503020204020204" pitchFamily="34" charset="-122"/>
              </a:rPr>
              <a:t>主要支付工具</a:t>
            </a:r>
            <a:r>
              <a:rPr lang="en-US" altLang="zh-CN" sz="3600" b="1" dirty="0" smtClean="0">
                <a:solidFill>
                  <a:srgbClr val="524F6A"/>
                </a:solidFill>
                <a:latin typeface="微软雅黑" panose="020B0503020204020204" pitchFamily="34" charset="-122"/>
                <a:ea typeface="微软雅黑" panose="020B0503020204020204" pitchFamily="34" charset="-122"/>
              </a:rPr>
              <a:t>——</a:t>
            </a:r>
            <a:r>
              <a:rPr lang="zh-CN" altLang="en-US" sz="3600" b="1" dirty="0" smtClean="0">
                <a:solidFill>
                  <a:srgbClr val="524F6A"/>
                </a:solidFill>
                <a:latin typeface="微软雅黑" panose="020B0503020204020204" pitchFamily="34" charset="-122"/>
                <a:ea typeface="微软雅黑" panose="020B0503020204020204" pitchFamily="34" charset="-122"/>
              </a:rPr>
              <a:t>信用卡</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1" name="圆角矩形 20">
            <a:extLst>
              <a:ext uri="{FF2B5EF4-FFF2-40B4-BE49-F238E27FC236}">
                <a16:creationId xmlns:a16="http://schemas.microsoft.com/office/drawing/2014/main" id="{7F951A74-D464-468E-A9F5-07CDE3B09DD9}"/>
              </a:ext>
            </a:extLst>
          </p:cNvPr>
          <p:cNvSpPr/>
          <p:nvPr/>
        </p:nvSpPr>
        <p:spPr>
          <a:xfrm>
            <a:off x="753233" y="1797074"/>
            <a:ext cx="10775151" cy="1142896"/>
          </a:xfrm>
          <a:prstGeom prst="roundRect">
            <a:avLst/>
          </a:prstGeom>
          <a:solidFill>
            <a:srgbClr val="48B49C">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b="1" dirty="0">
                <a:latin typeface="微软雅黑" panose="020B0503020204020204" pitchFamily="34" charset="-122"/>
                <a:ea typeface="微软雅黑" panose="020B0503020204020204" pitchFamily="34" charset="-122"/>
                <a:sym typeface="+mn-ea"/>
              </a:rPr>
              <a:t>信用卡由银行或信用卡公司依照用户的信用度与财力发给持卡人，持卡人持信用卡消费时无须支付现金，待账单日时再进行还款</a:t>
            </a:r>
          </a:p>
        </p:txBody>
      </p:sp>
      <p:sp>
        <p:nvSpPr>
          <p:cNvPr id="3" name="矩形 2"/>
          <p:cNvSpPr/>
          <p:nvPr/>
        </p:nvSpPr>
        <p:spPr>
          <a:xfrm>
            <a:off x="2341720" y="4550248"/>
            <a:ext cx="2959537" cy="1338828"/>
          </a:xfrm>
          <a:prstGeom prst="rect">
            <a:avLst/>
          </a:prstGeom>
        </p:spPr>
        <p:txBody>
          <a:bodyPr wrap="square">
            <a:spAutoFit/>
          </a:bodyPr>
          <a:lstStyle/>
          <a:p>
            <a:pPr>
              <a:lnSpc>
                <a:spcPct val="150000"/>
              </a:lnSpc>
              <a:spcAft>
                <a:spcPts val="0"/>
              </a:spcAft>
            </a:pPr>
            <a:r>
              <a:rPr lang="zh-CN" altLang="zh-CN" b="1" kern="100" dirty="0">
                <a:solidFill>
                  <a:srgbClr val="FFC353"/>
                </a:solidFill>
                <a:latin typeface="微软雅黑" panose="020B0503020204020204" pitchFamily="34" charset="-122"/>
                <a:ea typeface="微软雅黑" panose="020B0503020204020204" pitchFamily="34" charset="-122"/>
                <a:cs typeface="宋体" panose="02010600030101010101" pitchFamily="2" charset="-122"/>
              </a:rPr>
              <a:t>信用卡按卡的功能和</a:t>
            </a:r>
            <a:r>
              <a:rPr lang="zh-CN" altLang="zh-CN" b="1" kern="100" dirty="0" smtClean="0">
                <a:solidFill>
                  <a:srgbClr val="FFC353"/>
                </a:solidFill>
                <a:latin typeface="微软雅黑" panose="020B0503020204020204" pitchFamily="34" charset="-122"/>
                <a:ea typeface="微软雅黑" panose="020B0503020204020204" pitchFamily="34" charset="-122"/>
                <a:cs typeface="宋体" panose="02010600030101010101" pitchFamily="2" charset="-122"/>
              </a:rPr>
              <a:t>性质</a:t>
            </a:r>
            <a:endParaRPr lang="en-US" altLang="zh-CN" b="1" kern="100" dirty="0" smtClean="0">
              <a:solidFill>
                <a:srgbClr val="FFC353"/>
              </a:solidFill>
              <a:latin typeface="微软雅黑" panose="020B0503020204020204" pitchFamily="34" charset="-122"/>
              <a:ea typeface="微软雅黑" panose="020B0503020204020204" pitchFamily="34" charset="-122"/>
              <a:cs typeface="宋体" panose="02010600030101010101" pitchFamily="2" charset="-122"/>
            </a:endParaRPr>
          </a:p>
          <a:p>
            <a:pPr marL="285750" indent="-285750">
              <a:lnSpc>
                <a:spcPct val="150000"/>
              </a:lnSpc>
              <a:spcAft>
                <a:spcPts val="0"/>
              </a:spcAft>
              <a:buFont typeface="Wingdings" panose="05000000000000000000" pitchFamily="2" charset="2"/>
              <a:buChar char="l"/>
            </a:pP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借</a:t>
            </a: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记卡（广义信用卡</a:t>
            </a: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endParaRPr>
          </a:p>
          <a:p>
            <a:pPr marL="285750" indent="-285750">
              <a:lnSpc>
                <a:spcPct val="150000"/>
              </a:lnSpc>
              <a:spcAft>
                <a:spcPts val="0"/>
              </a:spcAft>
              <a:buFont typeface="Wingdings" panose="05000000000000000000" pitchFamily="2" charset="2"/>
              <a:buChar char="l"/>
            </a:pP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贷</a:t>
            </a: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记卡（狭义信用卡</a:t>
            </a: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061125" y="3324169"/>
            <a:ext cx="1520729" cy="1030515"/>
            <a:chOff x="3272501" y="3747319"/>
            <a:chExt cx="1520729" cy="1030515"/>
          </a:xfrm>
        </p:grpSpPr>
        <p:sp>
          <p:nvSpPr>
            <p:cNvPr id="50" name="MH_SubTitle_2"/>
            <p:cNvSpPr/>
            <p:nvPr>
              <p:custDataLst>
                <p:tags r:id="rId5"/>
              </p:custDataLst>
            </p:nvPr>
          </p:nvSpPr>
          <p:spPr>
            <a:xfrm>
              <a:off x="3517608" y="3747319"/>
              <a:ext cx="1030515" cy="1030515"/>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000" dirty="0">
                <a:solidFill>
                  <a:srgbClr val="FFFFFF"/>
                </a:solidFill>
              </a:endParaRPr>
            </a:p>
          </p:txBody>
        </p:sp>
        <p:sp>
          <p:nvSpPr>
            <p:cNvPr id="51" name="MH_Other_1"/>
            <p:cNvSpPr/>
            <p:nvPr>
              <p:custDataLst>
                <p:tags r:id="rId6"/>
              </p:custDataLst>
            </p:nvPr>
          </p:nvSpPr>
          <p:spPr>
            <a:xfrm>
              <a:off x="3272501" y="4490100"/>
              <a:ext cx="1520729" cy="26961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C353"/>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600">
                <a:solidFill>
                  <a:srgbClr val="FFFFFF"/>
                </a:solidFill>
              </a:endParaRPr>
            </a:p>
          </p:txBody>
        </p:sp>
      </p:grpSp>
      <p:grpSp>
        <p:nvGrpSpPr>
          <p:cNvPr id="8" name="组合 7"/>
          <p:cNvGrpSpPr/>
          <p:nvPr/>
        </p:nvGrpSpPr>
        <p:grpSpPr>
          <a:xfrm>
            <a:off x="7630749" y="3324169"/>
            <a:ext cx="1521794" cy="1030515"/>
            <a:chOff x="5504039" y="3747319"/>
            <a:chExt cx="1521794" cy="1030515"/>
          </a:xfrm>
        </p:grpSpPr>
        <p:sp>
          <p:nvSpPr>
            <p:cNvPr id="52" name="MH_SubTitle_1"/>
            <p:cNvSpPr/>
            <p:nvPr>
              <p:custDataLst>
                <p:tags r:id="rId3"/>
              </p:custDataLst>
            </p:nvPr>
          </p:nvSpPr>
          <p:spPr>
            <a:xfrm>
              <a:off x="5749146" y="3747319"/>
              <a:ext cx="1031580" cy="1030515"/>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000" dirty="0">
                <a:solidFill>
                  <a:srgbClr val="FFFFFF"/>
                </a:solidFill>
              </a:endParaRPr>
            </a:p>
          </p:txBody>
        </p:sp>
        <p:sp>
          <p:nvSpPr>
            <p:cNvPr id="53" name="MH_Other_2"/>
            <p:cNvSpPr/>
            <p:nvPr>
              <p:custDataLst>
                <p:tags r:id="rId4"/>
              </p:custDataLst>
            </p:nvPr>
          </p:nvSpPr>
          <p:spPr>
            <a:xfrm>
              <a:off x="5504039" y="4490100"/>
              <a:ext cx="1521794" cy="26961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6E55"/>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600">
                <a:solidFill>
                  <a:srgbClr val="FFFFFF"/>
                </a:solidFill>
              </a:endParaRPr>
            </a:p>
          </p:txBody>
        </p:sp>
      </p:grpSp>
      <p:sp>
        <p:nvSpPr>
          <p:cNvPr id="54" name="矩形 53"/>
          <p:cNvSpPr/>
          <p:nvPr/>
        </p:nvSpPr>
        <p:spPr>
          <a:xfrm>
            <a:off x="7172034" y="4550248"/>
            <a:ext cx="2994810" cy="1338828"/>
          </a:xfrm>
          <a:prstGeom prst="rect">
            <a:avLst/>
          </a:prstGeom>
        </p:spPr>
        <p:txBody>
          <a:bodyPr wrap="square">
            <a:spAutoFit/>
          </a:bodyPr>
          <a:lstStyle/>
          <a:p>
            <a:pPr>
              <a:lnSpc>
                <a:spcPct val="150000"/>
              </a:lnSpc>
            </a:pPr>
            <a:r>
              <a:rPr lang="zh-CN" altLang="zh-CN" b="1" dirty="0" smtClean="0">
                <a:solidFill>
                  <a:srgbClr val="FF6E55"/>
                </a:solidFill>
                <a:latin typeface="微软雅黑" panose="020B0503020204020204" pitchFamily="34" charset="-122"/>
                <a:ea typeface="微软雅黑" panose="020B0503020204020204" pitchFamily="34" charset="-122"/>
                <a:cs typeface="宋体" panose="02010600030101010101" pitchFamily="2" charset="-122"/>
              </a:rPr>
              <a:t>信用卡</a:t>
            </a:r>
            <a:r>
              <a:rPr lang="zh-CN" altLang="en-US" b="1" dirty="0" smtClean="0">
                <a:solidFill>
                  <a:srgbClr val="FF6E55"/>
                </a:solidFill>
                <a:latin typeface="微软雅黑" panose="020B0503020204020204" pitchFamily="34" charset="-122"/>
                <a:ea typeface="微软雅黑" panose="020B0503020204020204" pitchFamily="34" charset="-122"/>
                <a:cs typeface="宋体" panose="02010600030101010101" pitchFamily="2" charset="-122"/>
              </a:rPr>
              <a:t>按</a:t>
            </a:r>
            <a:r>
              <a:rPr lang="zh-CN" altLang="zh-CN" b="1" dirty="0" smtClean="0">
                <a:solidFill>
                  <a:srgbClr val="FF6E55"/>
                </a:solidFill>
                <a:latin typeface="微软雅黑" panose="020B0503020204020204" pitchFamily="34" charset="-122"/>
                <a:ea typeface="微软雅黑" panose="020B0503020204020204" pitchFamily="34" charset="-122"/>
                <a:cs typeface="宋体" panose="02010600030101010101" pitchFamily="2" charset="-122"/>
              </a:rPr>
              <a:t>清偿</a:t>
            </a:r>
            <a:r>
              <a:rPr lang="zh-CN" altLang="zh-CN" b="1" dirty="0">
                <a:solidFill>
                  <a:srgbClr val="FF6E55"/>
                </a:solidFill>
                <a:latin typeface="微软雅黑" panose="020B0503020204020204" pitchFamily="34" charset="-122"/>
                <a:ea typeface="微软雅黑" panose="020B0503020204020204" pitchFamily="34" charset="-122"/>
                <a:cs typeface="宋体" panose="02010600030101010101" pitchFamily="2" charset="-122"/>
              </a:rPr>
              <a:t>方式的</a:t>
            </a:r>
            <a:r>
              <a:rPr lang="zh-CN" altLang="zh-CN" b="1" dirty="0" smtClean="0">
                <a:solidFill>
                  <a:srgbClr val="FF6E55"/>
                </a:solidFill>
                <a:latin typeface="微软雅黑" panose="020B0503020204020204" pitchFamily="34" charset="-122"/>
                <a:ea typeface="微软雅黑" panose="020B0503020204020204" pitchFamily="34" charset="-122"/>
                <a:cs typeface="宋体" panose="02010600030101010101" pitchFamily="2" charset="-122"/>
              </a:rPr>
              <a:t>不同</a:t>
            </a:r>
            <a:endParaRPr lang="en-US" altLang="zh-CN" b="1" dirty="0" smtClean="0">
              <a:solidFill>
                <a:srgbClr val="FF6E55"/>
              </a:solidFill>
              <a:latin typeface="微软雅黑" panose="020B0503020204020204" pitchFamily="34" charset="-122"/>
              <a:ea typeface="微软雅黑" panose="020B0503020204020204" pitchFamily="34" charset="-122"/>
              <a:cs typeface="宋体" panose="02010600030101010101" pitchFamily="2" charset="-122"/>
            </a:endParaRPr>
          </a:p>
          <a:p>
            <a:pPr marL="285750" indent="-285750">
              <a:lnSpc>
                <a:spcPct val="150000"/>
              </a:lnSpc>
              <a:buFont typeface="Wingdings" panose="05000000000000000000" pitchFamily="2" charset="2"/>
              <a:buChar char="l"/>
            </a:pP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贷</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记</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卡</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endParaRPr>
          </a:p>
          <a:p>
            <a:pPr marL="285750" indent="-285750">
              <a:lnSpc>
                <a:spcPct val="150000"/>
              </a:lnSpc>
              <a:buFont typeface="Wingdings" panose="05000000000000000000" pitchFamily="2" charset="2"/>
              <a:buChar char="l"/>
            </a:pP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准</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贷记卡</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5873964" y="3324169"/>
            <a:ext cx="734165" cy="1308884"/>
          </a:xfrm>
          <a:prstGeom prst="rect">
            <a:avLst/>
          </a:prstGeom>
        </p:spPr>
        <p:txBody>
          <a:bodyPr wrap="square">
            <a:spAutoFit/>
          </a:bodyPr>
          <a:lstStyle/>
          <a:p>
            <a:pPr>
              <a:lnSpc>
                <a:spcPct val="150000"/>
              </a:lnSpc>
              <a:spcAft>
                <a:spcPts val="0"/>
              </a:spcAft>
            </a:pPr>
            <a:r>
              <a:rPr lang="zh-CN" altLang="en-US" sz="2800" b="1" kern="100" dirty="0">
                <a:solidFill>
                  <a:srgbClr val="A5779E"/>
                </a:solidFill>
                <a:latin typeface="微软雅黑" panose="020B0503020204020204" pitchFamily="34" charset="-122"/>
                <a:ea typeface="微软雅黑" panose="020B0503020204020204" pitchFamily="34" charset="-122"/>
              </a:rPr>
              <a:t>分类</a:t>
            </a:r>
            <a:endParaRPr lang="zh-CN" altLang="en-US" sz="2800" dirty="0">
              <a:solidFill>
                <a:srgbClr val="A5779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34830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5">
            <a:extLst>
              <a:ext uri="{FF2B5EF4-FFF2-40B4-BE49-F238E27FC236}">
                <a16:creationId xmlns:a16="http://schemas.microsoft.com/office/drawing/2014/main" id="{4AEDE946-D26B-43C2-AFA7-329EC075D607}"/>
              </a:ext>
            </a:extLst>
          </p:cNvPr>
          <p:cNvSpPr txBox="1"/>
          <p:nvPr>
            <p:custDataLst>
              <p:tags r:id="rId2"/>
            </p:custDataLst>
          </p:nvPr>
        </p:nvSpPr>
        <p:spPr bwMode="auto">
          <a:xfrm>
            <a:off x="593786" y="908050"/>
            <a:ext cx="7797860" cy="504825"/>
          </a:xfrm>
          <a:prstGeom prst="rect">
            <a:avLst/>
          </a:prstGeom>
          <a:noFill/>
        </p:spPr>
        <p:style>
          <a:lnRef idx="3">
            <a:schemeClr val="lt1"/>
          </a:lnRef>
          <a:fillRef idx="1">
            <a:schemeClr val="dk1"/>
          </a:fillRef>
          <a:effectRef idx="1">
            <a:schemeClr val="dk1"/>
          </a:effectRef>
          <a:fontRef idx="minor">
            <a:schemeClr val="lt1"/>
          </a:fontRef>
        </p:style>
        <p:txBody>
          <a:bodyPr anchor="b"/>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571500" indent="-571500">
              <a:lnSpc>
                <a:spcPct val="90000"/>
              </a:lnSpc>
              <a:buFont typeface="Wingdings" panose="05000000000000000000" pitchFamily="2" charset="2"/>
              <a:buChar char="l"/>
              <a:defRPr/>
            </a:pPr>
            <a:r>
              <a:rPr lang="zh-CN" altLang="en-US" sz="3600" b="1" dirty="0">
                <a:solidFill>
                  <a:srgbClr val="524F6A"/>
                </a:solidFill>
                <a:latin typeface="微软雅黑" panose="020B0503020204020204" pitchFamily="34" charset="-122"/>
                <a:ea typeface="微软雅黑" panose="020B0503020204020204" pitchFamily="34" charset="-122"/>
              </a:rPr>
              <a:t>主要支付工具</a:t>
            </a:r>
            <a:r>
              <a:rPr lang="en-US" altLang="zh-CN" sz="3600" b="1" dirty="0" smtClean="0">
                <a:solidFill>
                  <a:srgbClr val="524F6A"/>
                </a:solidFill>
                <a:latin typeface="微软雅黑" panose="020B0503020204020204" pitchFamily="34" charset="-122"/>
                <a:ea typeface="微软雅黑" panose="020B0503020204020204" pitchFamily="34" charset="-122"/>
              </a:rPr>
              <a:t>——</a:t>
            </a:r>
            <a:r>
              <a:rPr lang="zh-CN" altLang="en-US" sz="3600" b="1" dirty="0">
                <a:solidFill>
                  <a:srgbClr val="524F6A"/>
                </a:solidFill>
                <a:latin typeface="微软雅黑" panose="020B0503020204020204" pitchFamily="34" charset="-122"/>
                <a:ea typeface="微软雅黑" panose="020B0503020204020204" pitchFamily="34" charset="-122"/>
              </a:rPr>
              <a:t>储值卡</a:t>
            </a:r>
          </a:p>
        </p:txBody>
      </p:sp>
      <p:pic>
        <p:nvPicPr>
          <p:cNvPr id="13" name="图片 12">
            <a:extLst>
              <a:ext uri="{FF2B5EF4-FFF2-40B4-BE49-F238E27FC236}">
                <a16:creationId xmlns:a16="http://schemas.microsoft.com/office/drawing/2014/main" id="{72043F57-F2B5-43E2-B7E6-9F75F1DCE82F}"/>
              </a:ext>
            </a:extLst>
          </p:cNvPr>
          <p:cNvPicPr>
            <a:picLocks noChangeAspect="1"/>
          </p:cNvPicPr>
          <p:nvPr/>
        </p:nvPicPr>
        <p:blipFill rotWithShape="1">
          <a:blip r:embed="rId4"/>
          <a:srcRect r="1408"/>
          <a:stretch>
            <a:fillRect/>
          </a:stretch>
        </p:blipFill>
        <p:spPr>
          <a:xfrm>
            <a:off x="746125" y="4462121"/>
            <a:ext cx="1717675" cy="1081088"/>
          </a:xfrm>
          <a:prstGeom prst="rect">
            <a:avLst/>
          </a:prstGeom>
        </p:spPr>
      </p:pic>
      <p:pic>
        <p:nvPicPr>
          <p:cNvPr id="14" name="图片 13">
            <a:extLst>
              <a:ext uri="{FF2B5EF4-FFF2-40B4-BE49-F238E27FC236}">
                <a16:creationId xmlns:a16="http://schemas.microsoft.com/office/drawing/2014/main" id="{11D7AC77-ACDF-4D05-A82A-83B699DA6250}"/>
              </a:ext>
            </a:extLst>
          </p:cNvPr>
          <p:cNvPicPr>
            <a:picLocks noChangeAspect="1"/>
          </p:cNvPicPr>
          <p:nvPr/>
        </p:nvPicPr>
        <p:blipFill>
          <a:blip r:embed="rId5"/>
          <a:stretch>
            <a:fillRect/>
          </a:stretch>
        </p:blipFill>
        <p:spPr>
          <a:xfrm>
            <a:off x="4413250" y="4462121"/>
            <a:ext cx="1662113" cy="1081088"/>
          </a:xfrm>
          <a:prstGeom prst="rect">
            <a:avLst/>
          </a:prstGeom>
        </p:spPr>
      </p:pic>
      <p:pic>
        <p:nvPicPr>
          <p:cNvPr id="15" name="图片 14">
            <a:extLst>
              <a:ext uri="{FF2B5EF4-FFF2-40B4-BE49-F238E27FC236}">
                <a16:creationId xmlns:a16="http://schemas.microsoft.com/office/drawing/2014/main" id="{229A6FB7-060A-435C-B4DE-AF3C4FEC44F3}"/>
              </a:ext>
            </a:extLst>
          </p:cNvPr>
          <p:cNvPicPr>
            <a:picLocks noChangeAspect="1"/>
          </p:cNvPicPr>
          <p:nvPr/>
        </p:nvPicPr>
        <p:blipFill rotWithShape="1">
          <a:blip r:embed="rId6"/>
          <a:srcRect r="654" b="863"/>
          <a:stretch>
            <a:fillRect/>
          </a:stretch>
        </p:blipFill>
        <p:spPr>
          <a:xfrm>
            <a:off x="2593975" y="4462121"/>
            <a:ext cx="1717675" cy="1081088"/>
          </a:xfrm>
          <a:prstGeom prst="rect">
            <a:avLst/>
          </a:prstGeom>
        </p:spPr>
      </p:pic>
      <p:pic>
        <p:nvPicPr>
          <p:cNvPr id="16" name="图片 15">
            <a:extLst>
              <a:ext uri="{FF2B5EF4-FFF2-40B4-BE49-F238E27FC236}">
                <a16:creationId xmlns:a16="http://schemas.microsoft.com/office/drawing/2014/main" id="{8EB6CD5F-F83C-4B81-8247-713CFA74222E}"/>
              </a:ext>
            </a:extLst>
          </p:cNvPr>
          <p:cNvPicPr>
            <a:picLocks noChangeAspect="1"/>
          </p:cNvPicPr>
          <p:nvPr/>
        </p:nvPicPr>
        <p:blipFill>
          <a:blip r:embed="rId7"/>
          <a:stretch>
            <a:fillRect/>
          </a:stretch>
        </p:blipFill>
        <p:spPr>
          <a:xfrm>
            <a:off x="9840913" y="4462121"/>
            <a:ext cx="1676400" cy="1081088"/>
          </a:xfrm>
          <a:prstGeom prst="rect">
            <a:avLst/>
          </a:prstGeom>
        </p:spPr>
      </p:pic>
      <p:pic>
        <p:nvPicPr>
          <p:cNvPr id="17" name="图片 16">
            <a:extLst>
              <a:ext uri="{FF2B5EF4-FFF2-40B4-BE49-F238E27FC236}">
                <a16:creationId xmlns:a16="http://schemas.microsoft.com/office/drawing/2014/main" id="{27E9CEE8-4546-4F92-9EC9-DDE4EA1C7C2B}"/>
              </a:ext>
            </a:extLst>
          </p:cNvPr>
          <p:cNvPicPr>
            <a:picLocks noChangeAspect="1"/>
          </p:cNvPicPr>
          <p:nvPr/>
        </p:nvPicPr>
        <p:blipFill>
          <a:blip r:embed="rId8"/>
          <a:stretch>
            <a:fillRect/>
          </a:stretch>
        </p:blipFill>
        <p:spPr>
          <a:xfrm>
            <a:off x="7994650" y="4462121"/>
            <a:ext cx="1727200" cy="1081088"/>
          </a:xfrm>
          <a:prstGeom prst="rect">
            <a:avLst/>
          </a:prstGeom>
        </p:spPr>
      </p:pic>
      <p:pic>
        <p:nvPicPr>
          <p:cNvPr id="18" name="图片 17">
            <a:extLst>
              <a:ext uri="{FF2B5EF4-FFF2-40B4-BE49-F238E27FC236}">
                <a16:creationId xmlns:a16="http://schemas.microsoft.com/office/drawing/2014/main" id="{1A0E40B7-5653-4D24-945B-DD3ABF2307E9}"/>
              </a:ext>
            </a:extLst>
          </p:cNvPr>
          <p:cNvPicPr>
            <a:picLocks noChangeAspect="1"/>
          </p:cNvPicPr>
          <p:nvPr/>
        </p:nvPicPr>
        <p:blipFill>
          <a:blip r:embed="rId9"/>
          <a:stretch>
            <a:fillRect/>
          </a:stretch>
        </p:blipFill>
        <p:spPr>
          <a:xfrm>
            <a:off x="6176963" y="4462121"/>
            <a:ext cx="1716087" cy="1081088"/>
          </a:xfrm>
          <a:prstGeom prst="rect">
            <a:avLst/>
          </a:prstGeom>
        </p:spPr>
      </p:pic>
      <p:grpSp>
        <p:nvGrpSpPr>
          <p:cNvPr id="2" name="组合 1"/>
          <p:cNvGrpSpPr/>
          <p:nvPr/>
        </p:nvGrpSpPr>
        <p:grpSpPr>
          <a:xfrm>
            <a:off x="4525701" y="1962435"/>
            <a:ext cx="7666299" cy="1822487"/>
            <a:chOff x="4525701" y="1719365"/>
            <a:chExt cx="7666299" cy="1822487"/>
          </a:xfrm>
        </p:grpSpPr>
        <p:sp>
          <p:nvSpPr>
            <p:cNvPr id="21" name="圆角矩形 20">
              <a:extLst>
                <a:ext uri="{FF2B5EF4-FFF2-40B4-BE49-F238E27FC236}">
                  <a16:creationId xmlns:a16="http://schemas.microsoft.com/office/drawing/2014/main" id="{7F951A74-D464-468E-A9F5-07CDE3B09DD9}"/>
                </a:ext>
              </a:extLst>
            </p:cNvPr>
            <p:cNvSpPr/>
            <p:nvPr/>
          </p:nvSpPr>
          <p:spPr>
            <a:xfrm>
              <a:off x="4525701" y="1719365"/>
              <a:ext cx="7666299" cy="1822487"/>
            </a:xfrm>
            <a:prstGeom prst="roundRect">
              <a:avLst>
                <a:gd name="adj" fmla="val 0"/>
              </a:avLst>
            </a:prstGeom>
            <a:solidFill>
              <a:srgbClr val="48B49C">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24000" rIns="324000" anchor="ctr"/>
            <a:lstStyle/>
            <a:p>
              <a:pPr>
                <a:lnSpc>
                  <a:spcPct val="120000"/>
                </a:lnSpc>
                <a:spcAft>
                  <a:spcPts val="1800"/>
                </a:spcAft>
                <a:defRPr/>
              </a:pPr>
              <a:r>
                <a:rPr lang="zh-CN" altLang="en-US" b="1" dirty="0">
                  <a:latin typeface="微软雅黑" panose="020B0503020204020204" pitchFamily="34" charset="-122"/>
                  <a:ea typeface="微软雅黑" panose="020B0503020204020204" pitchFamily="34" charset="-122"/>
                  <a:sym typeface="+mn-ea"/>
                </a:rPr>
                <a:t>储值卡是指某一行业或公司发的可代替现金用的</a:t>
              </a:r>
              <a:r>
                <a:rPr lang="en-US" altLang="zh-CN" b="1" dirty="0">
                  <a:latin typeface="微软雅黑" panose="020B0503020204020204" pitchFamily="34" charset="-122"/>
                  <a:ea typeface="微软雅黑" panose="020B0503020204020204" pitchFamily="34" charset="-122"/>
                  <a:sym typeface="+mn-ea"/>
                </a:rPr>
                <a:t>IC</a:t>
              </a:r>
              <a:r>
                <a:rPr lang="zh-CN" altLang="en-US" b="1" dirty="0">
                  <a:latin typeface="微软雅黑" panose="020B0503020204020204" pitchFamily="34" charset="-122"/>
                  <a:ea typeface="微软雅黑" panose="020B0503020204020204" pitchFamily="34" charset="-122"/>
                  <a:sym typeface="+mn-ea"/>
                </a:rPr>
                <a:t>卡或磁卡。储值卡的种类有很多，根据发行机构的不同，主要</a:t>
              </a:r>
              <a:r>
                <a:rPr lang="zh-CN" altLang="en-US" b="1" dirty="0" smtClean="0">
                  <a:latin typeface="微软雅黑" panose="020B0503020204020204" pitchFamily="34" charset="-122"/>
                  <a:ea typeface="微软雅黑" panose="020B0503020204020204" pitchFamily="34" charset="-122"/>
                  <a:sym typeface="+mn-ea"/>
                </a:rPr>
                <a:t>有：</a:t>
              </a:r>
              <a:endParaRPr lang="en-US" altLang="zh-CN" b="1" dirty="0" smtClean="0">
                <a:latin typeface="微软雅黑" panose="020B0503020204020204" pitchFamily="34" charset="-122"/>
                <a:ea typeface="微软雅黑" panose="020B0503020204020204" pitchFamily="34" charset="-122"/>
                <a:sym typeface="+mn-ea"/>
              </a:endParaRPr>
            </a:p>
            <a:p>
              <a:pPr>
                <a:lnSpc>
                  <a:spcPct val="120000"/>
                </a:lnSpc>
                <a:spcAft>
                  <a:spcPts val="1800"/>
                </a:spcAft>
                <a:defRPr/>
              </a:pPr>
              <a:r>
                <a:rPr lang="zh-CN" altLang="en-US" b="1" dirty="0" smtClean="0">
                  <a:latin typeface="微软雅黑" panose="020B0503020204020204" pitchFamily="34" charset="-122"/>
                  <a:ea typeface="微软雅黑" panose="020B0503020204020204" pitchFamily="34" charset="-122"/>
                  <a:sym typeface="+mn-ea"/>
                </a:rPr>
                <a:t>          电信行业         银行        商家       第三</a:t>
              </a:r>
              <a:r>
                <a:rPr lang="zh-CN" altLang="en-US" b="1" dirty="0">
                  <a:latin typeface="微软雅黑" panose="020B0503020204020204" pitchFamily="34" charset="-122"/>
                  <a:ea typeface="微软雅黑" panose="020B0503020204020204" pitchFamily="34" charset="-122"/>
                  <a:sym typeface="+mn-ea"/>
                </a:rPr>
                <a:t>方发卡</a:t>
              </a:r>
              <a:r>
                <a:rPr lang="zh-CN" altLang="en-US" b="1" dirty="0" smtClean="0">
                  <a:latin typeface="微软雅黑" panose="020B0503020204020204" pitchFamily="34" charset="-122"/>
                  <a:ea typeface="微软雅黑" panose="020B0503020204020204" pitchFamily="34" charset="-122"/>
                  <a:sym typeface="+mn-ea"/>
                </a:rPr>
                <a:t>机构</a:t>
              </a:r>
              <a:endParaRPr lang="zh-CN" altLang="en-US" b="1" dirty="0">
                <a:latin typeface="微软雅黑" panose="020B0503020204020204" pitchFamily="34" charset="-122"/>
                <a:ea typeface="微软雅黑" panose="020B0503020204020204" pitchFamily="34" charset="-122"/>
                <a:sym typeface="+mn-ea"/>
              </a:endParaRPr>
            </a:p>
          </p:txBody>
        </p:sp>
        <p:sp>
          <p:nvSpPr>
            <p:cNvPr id="19" name="KSO_Shape"/>
            <p:cNvSpPr/>
            <p:nvPr/>
          </p:nvSpPr>
          <p:spPr>
            <a:xfrm>
              <a:off x="5229597" y="2963116"/>
              <a:ext cx="237763" cy="237763"/>
            </a:xfrm>
            <a:prstGeom prst="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0" name="KSO_Shape"/>
            <p:cNvSpPr/>
            <p:nvPr/>
          </p:nvSpPr>
          <p:spPr>
            <a:xfrm>
              <a:off x="6722732" y="2963116"/>
              <a:ext cx="237763" cy="237763"/>
            </a:xfrm>
            <a:prstGeom prst="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2" name="KSO_Shape"/>
            <p:cNvSpPr/>
            <p:nvPr/>
          </p:nvSpPr>
          <p:spPr>
            <a:xfrm>
              <a:off x="7710689" y="2963116"/>
              <a:ext cx="237763" cy="237763"/>
            </a:xfrm>
            <a:prstGeom prst="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3" name="KSO_Shape"/>
            <p:cNvSpPr/>
            <p:nvPr/>
          </p:nvSpPr>
          <p:spPr>
            <a:xfrm>
              <a:off x="8636641" y="2963116"/>
              <a:ext cx="237763" cy="237763"/>
            </a:xfrm>
            <a:prstGeom prst="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grpSp>
    </p:spTree>
    <p:extLst>
      <p:ext uri="{BB962C8B-B14F-4D97-AF65-F5344CB8AC3E}">
        <p14:creationId xmlns:p14="http://schemas.microsoft.com/office/powerpoint/2010/main" val="39899298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电子支付流程</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5508951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a16="http://schemas.microsoft.com/office/drawing/2014/main" id="{2B3BAE62-A7CB-4E89-8EC4-D34806B6A4D3}"/>
              </a:ext>
            </a:extLst>
          </p:cNvPr>
          <p:cNvSpPr/>
          <p:nvPr/>
        </p:nvSpPr>
        <p:spPr>
          <a:xfrm>
            <a:off x="6534734" y="5111610"/>
            <a:ext cx="4567237" cy="1058862"/>
          </a:xfrm>
          <a:prstGeom prst="roundRect">
            <a:avLst/>
          </a:prstGeom>
          <a:solidFill>
            <a:srgbClr val="5B9BD5"/>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mn-ea"/>
              </a:rPr>
              <a:t>        结算（</a:t>
            </a:r>
            <a:r>
              <a:rPr lang="en-US" altLang="zh-CN" sz="1400" dirty="0">
                <a:latin typeface="微软雅黑" panose="020B0503020204020204" pitchFamily="34" charset="-122"/>
                <a:ea typeface="微软雅黑" panose="020B0503020204020204" pitchFamily="34" charset="-122"/>
                <a:sym typeface="+mn-ea"/>
              </a:rPr>
              <a:t>Settlement</a:t>
            </a:r>
            <a:r>
              <a:rPr lang="zh-CN" altLang="en-US" sz="1400" dirty="0">
                <a:latin typeface="微软雅黑" panose="020B0503020204020204" pitchFamily="34" charset="-122"/>
                <a:ea typeface="微软雅黑" panose="020B0503020204020204" pitchFamily="34" charset="-122"/>
                <a:sym typeface="+mn-ea"/>
              </a:rPr>
              <a:t>），指双方或多方对支付交易相关债务的</a:t>
            </a:r>
            <a:r>
              <a:rPr lang="zh-CN" altLang="en-US" sz="1400" dirty="0" smtClean="0">
                <a:latin typeface="微软雅黑" panose="020B0503020204020204" pitchFamily="34" charset="-122"/>
                <a:ea typeface="微软雅黑" panose="020B0503020204020204" pitchFamily="34" charset="-122"/>
                <a:sym typeface="+mn-ea"/>
              </a:rPr>
              <a:t>清偿</a:t>
            </a:r>
            <a:endParaRPr lang="zh-CN" altLang="en-US" sz="1400" dirty="0">
              <a:latin typeface="微软雅黑" panose="020B0503020204020204" pitchFamily="34" charset="-122"/>
              <a:ea typeface="微软雅黑" panose="020B0503020204020204" pitchFamily="34" charset="-122"/>
              <a:sym typeface="+mn-ea"/>
            </a:endParaRPr>
          </a:p>
        </p:txBody>
      </p:sp>
      <p:sp>
        <p:nvSpPr>
          <p:cNvPr id="3" name="圆角矩形 2">
            <a:extLst>
              <a:ext uri="{FF2B5EF4-FFF2-40B4-BE49-F238E27FC236}">
                <a16:creationId xmlns:a16="http://schemas.microsoft.com/office/drawing/2014/main" id="{C0CA6233-4824-4EF9-8628-93C2640C4D44}"/>
              </a:ext>
            </a:extLst>
          </p:cNvPr>
          <p:cNvSpPr/>
          <p:nvPr/>
        </p:nvSpPr>
        <p:spPr>
          <a:xfrm>
            <a:off x="6526796" y="3260585"/>
            <a:ext cx="4545013" cy="1092200"/>
          </a:xfrm>
          <a:prstGeom prst="roundRect">
            <a:avLst/>
          </a:prstGeom>
          <a:solidFill>
            <a:srgbClr val="ED7D31"/>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mn-ea"/>
              </a:rPr>
              <a:t>        </a:t>
            </a:r>
            <a:r>
              <a:rPr lang="zh-CN" altLang="en-US" sz="1400" dirty="0">
                <a:latin typeface="微软雅黑" panose="020B0503020204020204" pitchFamily="34" charset="-122"/>
                <a:ea typeface="微软雅黑" panose="020B0503020204020204" pitchFamily="34" charset="-122"/>
                <a:sym typeface="+mn-ea"/>
              </a:rPr>
              <a:t>轧差（</a:t>
            </a:r>
            <a:r>
              <a:rPr lang="en-US" altLang="zh-CN" sz="1400" dirty="0">
                <a:latin typeface="微软雅黑" panose="020B0503020204020204" pitchFamily="34" charset="-122"/>
                <a:ea typeface="微软雅黑" panose="020B0503020204020204" pitchFamily="34" charset="-122"/>
                <a:sym typeface="+mn-ea"/>
              </a:rPr>
              <a:t>Netting</a:t>
            </a:r>
            <a:r>
              <a:rPr lang="zh-CN" altLang="en-US" sz="1400" dirty="0">
                <a:latin typeface="微软雅黑" panose="020B0503020204020204" pitchFamily="34" charset="-122"/>
                <a:ea typeface="微软雅黑" panose="020B0503020204020204" pitchFamily="34" charset="-122"/>
                <a:sym typeface="+mn-ea"/>
              </a:rPr>
              <a:t>），指交易伙伴或参与方之间各种余额或债务的对冲，以产生结算的最终</a:t>
            </a:r>
            <a:r>
              <a:rPr lang="zh-CN" altLang="en-US" sz="1400" dirty="0" smtClean="0">
                <a:latin typeface="微软雅黑" panose="020B0503020204020204" pitchFamily="34" charset="-122"/>
                <a:ea typeface="微软雅黑" panose="020B0503020204020204" pitchFamily="34" charset="-122"/>
                <a:sym typeface="+mn-ea"/>
              </a:rPr>
              <a:t>余额</a:t>
            </a:r>
            <a:endParaRPr lang="zh-CN" altLang="en-US" sz="1400" dirty="0">
              <a:latin typeface="微软雅黑" panose="020B0503020204020204" pitchFamily="34" charset="-122"/>
              <a:ea typeface="微软雅黑" panose="020B0503020204020204" pitchFamily="34" charset="-122"/>
              <a:sym typeface="+mn-ea"/>
            </a:endParaRPr>
          </a:p>
        </p:txBody>
      </p:sp>
      <p:sp>
        <p:nvSpPr>
          <p:cNvPr id="4" name="圆角矩形 3">
            <a:extLst>
              <a:ext uri="{FF2B5EF4-FFF2-40B4-BE49-F238E27FC236}">
                <a16:creationId xmlns:a16="http://schemas.microsoft.com/office/drawing/2014/main" id="{0896390A-B4F6-4471-A00F-E57551693EB2}"/>
              </a:ext>
            </a:extLst>
          </p:cNvPr>
          <p:cNvSpPr/>
          <p:nvPr/>
        </p:nvSpPr>
        <p:spPr>
          <a:xfrm>
            <a:off x="6526796" y="1342885"/>
            <a:ext cx="4438650" cy="1138237"/>
          </a:xfrm>
          <a:prstGeom prst="roundRect">
            <a:avLst/>
          </a:prstGeom>
          <a:solidFill>
            <a:srgbClr val="A5A5A5"/>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mn-ea"/>
              </a:rPr>
              <a:t>        清算（</a:t>
            </a:r>
            <a:r>
              <a:rPr lang="en-US" altLang="zh-CN" sz="1400" dirty="0">
                <a:latin typeface="微软雅黑" panose="020B0503020204020204" pitchFamily="34" charset="-122"/>
                <a:ea typeface="微软雅黑" panose="020B0503020204020204" pitchFamily="34" charset="-122"/>
                <a:sym typeface="+mn-ea"/>
              </a:rPr>
              <a:t>Clearing</a:t>
            </a:r>
            <a:r>
              <a:rPr lang="zh-CN" altLang="en-US" sz="1400" dirty="0">
                <a:latin typeface="微软雅黑" panose="020B0503020204020204" pitchFamily="34" charset="-122"/>
                <a:ea typeface="微软雅黑" panose="020B0503020204020204" pitchFamily="34" charset="-122"/>
                <a:sym typeface="+mn-ea"/>
              </a:rPr>
              <a:t>），指结算之前对支付指令进行发送、对帐、确认的处理，还可能包括指令的轧</a:t>
            </a:r>
            <a:r>
              <a:rPr lang="zh-CN" altLang="en-US" sz="1400" dirty="0" smtClean="0">
                <a:latin typeface="微软雅黑" panose="020B0503020204020204" pitchFamily="34" charset="-122"/>
                <a:ea typeface="微软雅黑" panose="020B0503020204020204" pitchFamily="34" charset="-122"/>
                <a:sym typeface="+mn-ea"/>
              </a:rPr>
              <a:t>差</a:t>
            </a:r>
            <a:endParaRPr lang="zh-CN" altLang="en-US" sz="1400" dirty="0">
              <a:latin typeface="微软雅黑" panose="020B0503020204020204" pitchFamily="34" charset="-122"/>
              <a:ea typeface="微软雅黑" panose="020B0503020204020204" pitchFamily="34" charset="-122"/>
              <a:sym typeface="+mn-ea"/>
            </a:endParaRPr>
          </a:p>
        </p:txBody>
      </p:sp>
      <p:sp>
        <p:nvSpPr>
          <p:cNvPr id="6" name="MH_SubTitle_1">
            <a:extLst>
              <a:ext uri="{FF2B5EF4-FFF2-40B4-BE49-F238E27FC236}">
                <a16:creationId xmlns:a16="http://schemas.microsoft.com/office/drawing/2014/main" id="{E5702FF0-EE3E-4B50-8CC2-C3AAB71D6E79}"/>
              </a:ext>
            </a:extLst>
          </p:cNvPr>
          <p:cNvSpPr/>
          <p:nvPr>
            <p:custDataLst>
              <p:tags r:id="rId2"/>
            </p:custDataLst>
          </p:nvPr>
        </p:nvSpPr>
        <p:spPr bwMode="auto">
          <a:xfrm>
            <a:off x="6399796" y="4622660"/>
            <a:ext cx="1360488" cy="742950"/>
          </a:xfrm>
          <a:prstGeom prst="homePlate">
            <a:avLst/>
          </a:prstGeom>
          <a:solidFill>
            <a:schemeClr val="accent1">
              <a:lumMod val="75000"/>
            </a:schemeClr>
          </a:solidFill>
          <a:ln w="12700"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lIns="548640" tIns="45696" rIns="91386" bIns="73109" anchor="ctr"/>
          <a:lstStyle/>
          <a:p>
            <a:pPr defTabSz="913765" eaLnBrk="1" fontAlgn="auto" hangingPunct="1">
              <a:lnSpc>
                <a:spcPct val="120000"/>
              </a:lnSpc>
              <a:spcBef>
                <a:spcPts val="0"/>
              </a:spcBef>
              <a:spcAft>
                <a:spcPts val="0"/>
              </a:spcAft>
              <a:defRPr/>
            </a:pPr>
            <a:r>
              <a:rPr lang="zh-CN" altLang="en-US" sz="2000" kern="0" dirty="0">
                <a:solidFill>
                  <a:srgbClr val="FFFFFF"/>
                </a:solidFill>
                <a:latin typeface="微软雅黑" panose="020B0503020204020204" pitchFamily="34" charset="-122"/>
                <a:ea typeface="微软雅黑" panose="020B0503020204020204" pitchFamily="34" charset="-122"/>
                <a:sym typeface="+mn-ea"/>
              </a:rPr>
              <a:t>结算</a:t>
            </a:r>
            <a:endParaRPr lang="en-US" sz="2000" kern="0" dirty="0">
              <a:solidFill>
                <a:srgbClr val="FFFFFF"/>
              </a:solidFill>
              <a:latin typeface="微软雅黑" panose="020B0503020204020204" pitchFamily="34" charset="-122"/>
              <a:ea typeface="微软雅黑" panose="020B0503020204020204" pitchFamily="34" charset="-122"/>
              <a:sym typeface="+mn-ea"/>
            </a:endParaRPr>
          </a:p>
        </p:txBody>
      </p:sp>
      <p:sp>
        <p:nvSpPr>
          <p:cNvPr id="7" name="MH_Other_1">
            <a:extLst>
              <a:ext uri="{FF2B5EF4-FFF2-40B4-BE49-F238E27FC236}">
                <a16:creationId xmlns:a16="http://schemas.microsoft.com/office/drawing/2014/main" id="{94D8B613-E2BE-4A36-8F7E-100E6E3CE26C}"/>
              </a:ext>
            </a:extLst>
          </p:cNvPr>
          <p:cNvSpPr/>
          <p:nvPr>
            <p:custDataLst>
              <p:tags r:id="rId3"/>
            </p:custDataLst>
          </p:nvPr>
        </p:nvSpPr>
        <p:spPr bwMode="auto">
          <a:xfrm>
            <a:off x="5839409" y="4568685"/>
            <a:ext cx="852487" cy="850900"/>
          </a:xfrm>
          <a:prstGeom prst="ellipse">
            <a:avLst/>
          </a:prstGeom>
          <a:solidFill>
            <a:srgbClr val="FFFFFF"/>
          </a:solidFill>
          <a:ln w="2540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algn="ctr" defTabSz="932180" eaLnBrk="1" fontAlgn="auto" hangingPunct="1">
              <a:lnSpc>
                <a:spcPct val="120000"/>
              </a:lnSpc>
              <a:spcBef>
                <a:spcPts val="0"/>
              </a:spcBef>
              <a:spcAft>
                <a:spcPts val="0"/>
              </a:spcAft>
              <a:defRPr/>
            </a:pPr>
            <a:endParaRPr lang="en-US" sz="2400" dirty="0" err="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sym typeface="+mn-ea"/>
            </a:endParaRPr>
          </a:p>
        </p:txBody>
      </p:sp>
      <p:sp>
        <p:nvSpPr>
          <p:cNvPr id="8" name="MH_Other_2">
            <a:extLst>
              <a:ext uri="{FF2B5EF4-FFF2-40B4-BE49-F238E27FC236}">
                <a16:creationId xmlns:a16="http://schemas.microsoft.com/office/drawing/2014/main" id="{D7307CFA-69A2-46A6-8437-BFC4628ADF5A}"/>
              </a:ext>
            </a:extLst>
          </p:cNvPr>
          <p:cNvSpPr>
            <a:spLocks noEditPoints="1"/>
          </p:cNvSpPr>
          <p:nvPr>
            <p:custDataLst>
              <p:tags r:id="rId4"/>
            </p:custDataLst>
          </p:nvPr>
        </p:nvSpPr>
        <p:spPr bwMode="auto">
          <a:xfrm>
            <a:off x="6052134" y="4752835"/>
            <a:ext cx="427037" cy="482600"/>
          </a:xfrm>
          <a:custGeom>
            <a:avLst/>
            <a:gdLst>
              <a:gd name="T0" fmla="*/ 0 w 14953"/>
              <a:gd name="T1" fmla="*/ 0 h 16970"/>
              <a:gd name="T2" fmla="*/ 1361 w 14953"/>
              <a:gd name="T3" fmla="*/ 15274 h 16970"/>
              <a:gd name="T4" fmla="*/ 7472 w 14953"/>
              <a:gd name="T5" fmla="*/ 16970 h 16970"/>
              <a:gd name="T6" fmla="*/ 13590 w 14953"/>
              <a:gd name="T7" fmla="*/ 15274 h 16970"/>
              <a:gd name="T8" fmla="*/ 14953 w 14953"/>
              <a:gd name="T9" fmla="*/ 0 h 16970"/>
              <a:gd name="T10" fmla="*/ 0 w 14953"/>
              <a:gd name="T11" fmla="*/ 0 h 16970"/>
              <a:gd name="T12" fmla="*/ 12000 w 14953"/>
              <a:gd name="T13" fmla="*/ 4996 h 16970"/>
              <a:gd name="T14" fmla="*/ 11996 w 14953"/>
              <a:gd name="T15" fmla="*/ 4996 h 16970"/>
              <a:gd name="T16" fmla="*/ 4831 w 14953"/>
              <a:gd name="T17" fmla="*/ 4996 h 16970"/>
              <a:gd name="T18" fmla="*/ 5004 w 14953"/>
              <a:gd name="T19" fmla="*/ 6914 h 16970"/>
              <a:gd name="T20" fmla="*/ 11830 w 14953"/>
              <a:gd name="T21" fmla="*/ 6914 h 16970"/>
              <a:gd name="T22" fmla="*/ 11315 w 14953"/>
              <a:gd name="T23" fmla="*/ 12664 h 16970"/>
              <a:gd name="T24" fmla="*/ 7474 w 14953"/>
              <a:gd name="T25" fmla="*/ 13729 h 16970"/>
              <a:gd name="T26" fmla="*/ 3636 w 14953"/>
              <a:gd name="T27" fmla="*/ 12664 h 16970"/>
              <a:gd name="T28" fmla="*/ 3369 w 14953"/>
              <a:gd name="T29" fmla="*/ 9657 h 16970"/>
              <a:gd name="T30" fmla="*/ 5249 w 14953"/>
              <a:gd name="T31" fmla="*/ 9657 h 16970"/>
              <a:gd name="T32" fmla="*/ 5389 w 14953"/>
              <a:gd name="T33" fmla="*/ 11218 h 16970"/>
              <a:gd name="T34" fmla="*/ 7474 w 14953"/>
              <a:gd name="T35" fmla="*/ 11780 h 16970"/>
              <a:gd name="T36" fmla="*/ 9565 w 14953"/>
              <a:gd name="T37" fmla="*/ 11216 h 16970"/>
              <a:gd name="T38" fmla="*/ 9782 w 14953"/>
              <a:gd name="T39" fmla="*/ 8787 h 16970"/>
              <a:gd name="T40" fmla="*/ 3291 w 14953"/>
              <a:gd name="T41" fmla="*/ 8787 h 16970"/>
              <a:gd name="T42" fmla="*/ 2786 w 14953"/>
              <a:gd name="T43" fmla="*/ 3123 h 16970"/>
              <a:gd name="T44" fmla="*/ 12168 w 14953"/>
              <a:gd name="T45" fmla="*/ 3123 h 16970"/>
              <a:gd name="T46" fmla="*/ 12000 w 14953"/>
              <a:gd name="T47" fmla="*/ 4996 h 16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953" h="16970">
                <a:moveTo>
                  <a:pt x="0" y="0"/>
                </a:moveTo>
                <a:lnTo>
                  <a:pt x="1361" y="15274"/>
                </a:lnTo>
                <a:lnTo>
                  <a:pt x="7472" y="16970"/>
                </a:lnTo>
                <a:lnTo>
                  <a:pt x="13590" y="15274"/>
                </a:lnTo>
                <a:lnTo>
                  <a:pt x="14953" y="0"/>
                </a:lnTo>
                <a:lnTo>
                  <a:pt x="0" y="0"/>
                </a:lnTo>
                <a:close/>
                <a:moveTo>
                  <a:pt x="12000" y="4996"/>
                </a:moveTo>
                <a:lnTo>
                  <a:pt x="11996" y="4996"/>
                </a:lnTo>
                <a:lnTo>
                  <a:pt x="4831" y="4996"/>
                </a:lnTo>
                <a:lnTo>
                  <a:pt x="5004" y="6914"/>
                </a:lnTo>
                <a:lnTo>
                  <a:pt x="11830" y="6914"/>
                </a:lnTo>
                <a:lnTo>
                  <a:pt x="11315" y="12664"/>
                </a:lnTo>
                <a:lnTo>
                  <a:pt x="7474" y="13729"/>
                </a:lnTo>
                <a:lnTo>
                  <a:pt x="3636" y="12664"/>
                </a:lnTo>
                <a:lnTo>
                  <a:pt x="3369" y="9657"/>
                </a:lnTo>
                <a:lnTo>
                  <a:pt x="5249" y="9657"/>
                </a:lnTo>
                <a:lnTo>
                  <a:pt x="5389" y="11218"/>
                </a:lnTo>
                <a:lnTo>
                  <a:pt x="7474" y="11780"/>
                </a:lnTo>
                <a:lnTo>
                  <a:pt x="9565" y="11216"/>
                </a:lnTo>
                <a:lnTo>
                  <a:pt x="9782" y="8787"/>
                </a:lnTo>
                <a:lnTo>
                  <a:pt x="3291" y="8787"/>
                </a:lnTo>
                <a:lnTo>
                  <a:pt x="2786" y="3123"/>
                </a:lnTo>
                <a:lnTo>
                  <a:pt x="12168" y="3123"/>
                </a:lnTo>
                <a:lnTo>
                  <a:pt x="12000" y="4996"/>
                </a:lnTo>
                <a:close/>
              </a:path>
            </a:pathLst>
          </a:custGeom>
          <a:solidFill>
            <a:schemeClr val="accent1">
              <a:lumMod val="75000"/>
            </a:schemeClr>
          </a:solidFill>
          <a:ln>
            <a:noFill/>
          </a:ln>
        </p:spPr>
        <p:txBody>
          <a:bodyPr/>
          <a:lstStyle/>
          <a:p>
            <a:pPr defTabSz="913765" eaLnBrk="1" fontAlgn="auto" hangingPunct="1">
              <a:lnSpc>
                <a:spcPct val="120000"/>
              </a:lnSpc>
              <a:spcBef>
                <a:spcPts val="0"/>
              </a:spcBef>
              <a:spcAft>
                <a:spcPts val="0"/>
              </a:spcAft>
              <a:defRPr/>
            </a:pPr>
            <a:endParaRPr lang="en-US" kern="0">
              <a:solidFill>
                <a:srgbClr val="000000"/>
              </a:solidFill>
              <a:latin typeface="微软雅黑" panose="020B0503020204020204" pitchFamily="34" charset="-122"/>
              <a:ea typeface="微软雅黑" panose="020B0503020204020204" pitchFamily="34" charset="-122"/>
              <a:sym typeface="+mn-ea"/>
            </a:endParaRPr>
          </a:p>
        </p:txBody>
      </p:sp>
      <p:sp>
        <p:nvSpPr>
          <p:cNvPr id="9" name="MH_SubTitle_2">
            <a:extLst>
              <a:ext uri="{FF2B5EF4-FFF2-40B4-BE49-F238E27FC236}">
                <a16:creationId xmlns:a16="http://schemas.microsoft.com/office/drawing/2014/main" id="{D067BED0-2F03-49CA-86AE-9CD145292ECC}"/>
              </a:ext>
            </a:extLst>
          </p:cNvPr>
          <p:cNvSpPr/>
          <p:nvPr>
            <p:custDataLst>
              <p:tags r:id="rId5"/>
            </p:custDataLst>
          </p:nvPr>
        </p:nvSpPr>
        <p:spPr bwMode="auto">
          <a:xfrm>
            <a:off x="6418846" y="2725597"/>
            <a:ext cx="1360488" cy="742950"/>
          </a:xfrm>
          <a:prstGeom prst="homePlate">
            <a:avLst/>
          </a:prstGeom>
          <a:solidFill>
            <a:schemeClr val="accent2">
              <a:lumMod val="75000"/>
            </a:schemeClr>
          </a:solidFill>
          <a:ln w="12700"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lIns="548640" tIns="45696" rIns="91386" bIns="73109" anchor="ctr"/>
          <a:lstStyle/>
          <a:p>
            <a:pPr defTabSz="913765" eaLnBrk="1" fontAlgn="auto" hangingPunct="1">
              <a:lnSpc>
                <a:spcPct val="120000"/>
              </a:lnSpc>
              <a:spcBef>
                <a:spcPts val="0"/>
              </a:spcBef>
              <a:spcAft>
                <a:spcPts val="0"/>
              </a:spcAft>
              <a:defRPr/>
            </a:pPr>
            <a:r>
              <a:rPr lang="zh-CN" altLang="en-US" sz="2000" kern="0" dirty="0">
                <a:solidFill>
                  <a:srgbClr val="FFFFFF"/>
                </a:solidFill>
                <a:latin typeface="微软雅黑" panose="020B0503020204020204" pitchFamily="34" charset="-122"/>
                <a:ea typeface="微软雅黑" panose="020B0503020204020204" pitchFamily="34" charset="-122"/>
                <a:sym typeface="+mn-ea"/>
              </a:rPr>
              <a:t>轧差</a:t>
            </a:r>
            <a:endParaRPr lang="en-US" sz="2000" kern="0" dirty="0">
              <a:solidFill>
                <a:srgbClr val="FFFFFF"/>
              </a:solidFill>
              <a:latin typeface="微软雅黑" panose="020B0503020204020204" pitchFamily="34" charset="-122"/>
              <a:ea typeface="微软雅黑" panose="020B0503020204020204" pitchFamily="34" charset="-122"/>
              <a:sym typeface="+mn-ea"/>
            </a:endParaRPr>
          </a:p>
        </p:txBody>
      </p:sp>
      <p:sp>
        <p:nvSpPr>
          <p:cNvPr id="10" name="MH_Other_3">
            <a:extLst>
              <a:ext uri="{FF2B5EF4-FFF2-40B4-BE49-F238E27FC236}">
                <a16:creationId xmlns:a16="http://schemas.microsoft.com/office/drawing/2014/main" id="{9F8B5041-ACA0-4BDA-B58B-E7A5DC586371}"/>
              </a:ext>
            </a:extLst>
          </p:cNvPr>
          <p:cNvSpPr/>
          <p:nvPr>
            <p:custDataLst>
              <p:tags r:id="rId6"/>
            </p:custDataLst>
          </p:nvPr>
        </p:nvSpPr>
        <p:spPr bwMode="auto">
          <a:xfrm>
            <a:off x="5858459" y="2671622"/>
            <a:ext cx="852487" cy="850900"/>
          </a:xfrm>
          <a:prstGeom prst="ellipse">
            <a:avLst/>
          </a:prstGeom>
          <a:solidFill>
            <a:srgbClr val="FFFFFF"/>
          </a:solidFill>
          <a:ln w="25400">
            <a:solidFill>
              <a:schemeClr val="accent2">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algn="ctr" defTabSz="932180" eaLnBrk="1" fontAlgn="auto" hangingPunct="1">
              <a:lnSpc>
                <a:spcPct val="120000"/>
              </a:lnSpc>
              <a:spcBef>
                <a:spcPts val="0"/>
              </a:spcBef>
              <a:spcAft>
                <a:spcPts val="0"/>
              </a:spcAft>
              <a:defRPr/>
            </a:pPr>
            <a:endParaRPr lang="en-US" sz="2400" dirty="0" err="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sym typeface="+mn-ea"/>
            </a:endParaRPr>
          </a:p>
        </p:txBody>
      </p:sp>
      <p:sp>
        <p:nvSpPr>
          <p:cNvPr id="11" name="MH_SubTitle_3">
            <a:extLst>
              <a:ext uri="{FF2B5EF4-FFF2-40B4-BE49-F238E27FC236}">
                <a16:creationId xmlns:a16="http://schemas.microsoft.com/office/drawing/2014/main" id="{7538E6EE-354D-459E-879E-1B40A6AAEBB7}"/>
              </a:ext>
            </a:extLst>
          </p:cNvPr>
          <p:cNvSpPr/>
          <p:nvPr>
            <p:custDataLst>
              <p:tags r:id="rId7"/>
            </p:custDataLst>
          </p:nvPr>
        </p:nvSpPr>
        <p:spPr bwMode="auto">
          <a:xfrm>
            <a:off x="6420434" y="814247"/>
            <a:ext cx="1360487" cy="744538"/>
          </a:xfrm>
          <a:prstGeom prst="homePlate">
            <a:avLst/>
          </a:prstGeom>
          <a:solidFill>
            <a:schemeClr val="accent3">
              <a:lumMod val="75000"/>
            </a:schemeClr>
          </a:solidFill>
          <a:ln w="12700"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lIns="548640" tIns="45696" rIns="91386" bIns="73109" anchor="ctr"/>
          <a:lstStyle/>
          <a:p>
            <a:pPr defTabSz="913765" eaLnBrk="1" fontAlgn="auto" hangingPunct="1">
              <a:lnSpc>
                <a:spcPct val="120000"/>
              </a:lnSpc>
              <a:spcBef>
                <a:spcPts val="0"/>
              </a:spcBef>
              <a:spcAft>
                <a:spcPts val="0"/>
              </a:spcAft>
              <a:defRPr/>
            </a:pPr>
            <a:r>
              <a:rPr lang="zh-CN" altLang="en-US" sz="2000" kern="0" dirty="0">
                <a:solidFill>
                  <a:srgbClr val="FFFFFF"/>
                </a:solidFill>
                <a:latin typeface="微软雅黑" panose="020B0503020204020204" pitchFamily="34" charset="-122"/>
                <a:ea typeface="微软雅黑" panose="020B0503020204020204" pitchFamily="34" charset="-122"/>
                <a:sym typeface="+mn-ea"/>
              </a:rPr>
              <a:t>清算</a:t>
            </a:r>
            <a:endParaRPr lang="en-US" sz="2000" kern="0" dirty="0">
              <a:solidFill>
                <a:srgbClr val="FFFFFF"/>
              </a:solidFill>
              <a:latin typeface="微软雅黑" panose="020B0503020204020204" pitchFamily="34" charset="-122"/>
              <a:ea typeface="微软雅黑" panose="020B0503020204020204" pitchFamily="34" charset="-122"/>
              <a:sym typeface="+mn-ea"/>
            </a:endParaRPr>
          </a:p>
        </p:txBody>
      </p:sp>
      <p:sp>
        <p:nvSpPr>
          <p:cNvPr id="12" name="MH_Other_4">
            <a:extLst>
              <a:ext uri="{FF2B5EF4-FFF2-40B4-BE49-F238E27FC236}">
                <a16:creationId xmlns:a16="http://schemas.microsoft.com/office/drawing/2014/main" id="{518FD339-C606-4D14-8868-8FCEF951DDC6}"/>
              </a:ext>
            </a:extLst>
          </p:cNvPr>
          <p:cNvSpPr/>
          <p:nvPr>
            <p:custDataLst>
              <p:tags r:id="rId8"/>
            </p:custDataLst>
          </p:nvPr>
        </p:nvSpPr>
        <p:spPr bwMode="auto">
          <a:xfrm>
            <a:off x="5860046" y="760272"/>
            <a:ext cx="852488" cy="852488"/>
          </a:xfrm>
          <a:prstGeom prst="ellipse">
            <a:avLst/>
          </a:prstGeom>
          <a:solidFill>
            <a:srgbClr val="FFFFFF"/>
          </a:solidFill>
          <a:ln w="25400">
            <a:solidFill>
              <a:schemeClr val="accent3">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algn="ctr" defTabSz="932180" eaLnBrk="1" fontAlgn="auto" hangingPunct="1">
              <a:lnSpc>
                <a:spcPct val="120000"/>
              </a:lnSpc>
              <a:spcBef>
                <a:spcPts val="0"/>
              </a:spcBef>
              <a:spcAft>
                <a:spcPts val="0"/>
              </a:spcAft>
              <a:defRPr/>
            </a:pPr>
            <a:endParaRPr lang="en-US" sz="2400" dirty="0" err="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sym typeface="+mn-ea"/>
            </a:endParaRPr>
          </a:p>
        </p:txBody>
      </p:sp>
      <p:sp>
        <p:nvSpPr>
          <p:cNvPr id="13" name="MH_Other_7">
            <a:extLst>
              <a:ext uri="{FF2B5EF4-FFF2-40B4-BE49-F238E27FC236}">
                <a16:creationId xmlns:a16="http://schemas.microsoft.com/office/drawing/2014/main" id="{EB63DBE6-24AE-4530-B5ED-FB0D3011FCD1}"/>
              </a:ext>
            </a:extLst>
          </p:cNvPr>
          <p:cNvSpPr>
            <a:spLocks noChangeAspect="1"/>
          </p:cNvSpPr>
          <p:nvPr>
            <p:custDataLst>
              <p:tags r:id="rId9"/>
            </p:custDataLst>
          </p:nvPr>
        </p:nvSpPr>
        <p:spPr bwMode="auto">
          <a:xfrm>
            <a:off x="6063246" y="953947"/>
            <a:ext cx="447675" cy="433388"/>
          </a:xfrm>
          <a:custGeom>
            <a:avLst/>
            <a:gdLst>
              <a:gd name="T0" fmla="*/ 2147483646 w 5926"/>
              <a:gd name="T1" fmla="*/ 2147483646 h 5735"/>
              <a:gd name="T2" fmla="*/ 2147483646 w 5926"/>
              <a:gd name="T3" fmla="*/ 2147483646 h 5735"/>
              <a:gd name="T4" fmla="*/ 2147483646 w 5926"/>
              <a:gd name="T5" fmla="*/ 0 h 5735"/>
              <a:gd name="T6" fmla="*/ 2147483646 w 5926"/>
              <a:gd name="T7" fmla="*/ 2147483646 h 5735"/>
              <a:gd name="T8" fmla="*/ 2147483646 w 5926"/>
              <a:gd name="T9" fmla="*/ 2147483646 h 5735"/>
              <a:gd name="T10" fmla="*/ 2147483646 w 5926"/>
              <a:gd name="T11" fmla="*/ 2147483646 h 5735"/>
              <a:gd name="T12" fmla="*/ 0 w 5926"/>
              <a:gd name="T13" fmla="*/ 2147483646 h 5735"/>
              <a:gd name="T14" fmla="*/ 2147483646 w 5926"/>
              <a:gd name="T15" fmla="*/ 2147483646 h 5735"/>
              <a:gd name="T16" fmla="*/ 2147483646 w 5926"/>
              <a:gd name="T17" fmla="*/ 2147483646 h 5735"/>
              <a:gd name="T18" fmla="*/ 2147483646 w 5926"/>
              <a:gd name="T19" fmla="*/ 2147483646 h 5735"/>
              <a:gd name="T20" fmla="*/ 2147483646 w 5926"/>
              <a:gd name="T21" fmla="*/ 2147483646 h 5735"/>
              <a:gd name="T22" fmla="*/ 2147483646 w 5926"/>
              <a:gd name="T23" fmla="*/ 2147483646 h 5735"/>
              <a:gd name="T24" fmla="*/ 2147483646 w 5926"/>
              <a:gd name="T25" fmla="*/ 2147483646 h 5735"/>
              <a:gd name="T26" fmla="*/ 2147483646 w 5926"/>
              <a:gd name="T27" fmla="*/ 2147483646 h 5735"/>
              <a:gd name="T28" fmla="*/ 2147483646 w 5926"/>
              <a:gd name="T29" fmla="*/ 2147483646 h 5735"/>
              <a:gd name="T30" fmla="*/ 2147483646 w 5926"/>
              <a:gd name="T31" fmla="*/ 2147483646 h 5735"/>
              <a:gd name="T32" fmla="*/ 2147483646 w 5926"/>
              <a:gd name="T33" fmla="*/ 2147483646 h 5735"/>
              <a:gd name="T34" fmla="*/ 2147483646 w 5926"/>
              <a:gd name="T35" fmla="*/ 2147483646 h 5735"/>
              <a:gd name="T36" fmla="*/ 2147483646 w 5926"/>
              <a:gd name="T37" fmla="*/ 2147483646 h 5735"/>
              <a:gd name="T38" fmla="*/ 2147483646 w 5926"/>
              <a:gd name="T39" fmla="*/ 2147483646 h 5735"/>
              <a:gd name="T40" fmla="*/ 2147483646 w 5926"/>
              <a:gd name="T41" fmla="*/ 2147483646 h 5735"/>
              <a:gd name="T42" fmla="*/ 2147483646 w 5926"/>
              <a:gd name="T43" fmla="*/ 2147483646 h 5735"/>
              <a:gd name="T44" fmla="*/ 2147483646 w 5926"/>
              <a:gd name="T45" fmla="*/ 2147483646 h 5735"/>
              <a:gd name="T46" fmla="*/ 2147483646 w 5926"/>
              <a:gd name="T47" fmla="*/ 2147483646 h 5735"/>
              <a:gd name="T48" fmla="*/ 2147483646 w 5926"/>
              <a:gd name="T49" fmla="*/ 2147483646 h 5735"/>
              <a:gd name="T50" fmla="*/ 2147483646 w 5926"/>
              <a:gd name="T51" fmla="*/ 2147483646 h 5735"/>
              <a:gd name="T52" fmla="*/ 2147483646 w 5926"/>
              <a:gd name="T53" fmla="*/ 2147483646 h 5735"/>
              <a:gd name="T54" fmla="*/ 2147483646 w 5926"/>
              <a:gd name="T55" fmla="*/ 2147483646 h 5735"/>
              <a:gd name="T56" fmla="*/ 2147483646 w 5926"/>
              <a:gd name="T57" fmla="*/ 2147483646 h 5735"/>
              <a:gd name="T58" fmla="*/ 2147483646 w 5926"/>
              <a:gd name="T59" fmla="*/ 2147483646 h 5735"/>
              <a:gd name="T60" fmla="*/ 2147483646 w 5926"/>
              <a:gd name="T61" fmla="*/ 2147483646 h 5735"/>
              <a:gd name="T62" fmla="*/ 2147483646 w 5926"/>
              <a:gd name="T63" fmla="*/ 2147483646 h 5735"/>
              <a:gd name="T64" fmla="*/ 2147483646 w 5926"/>
              <a:gd name="T65" fmla="*/ 2147483646 h 5735"/>
              <a:gd name="T66" fmla="*/ 2147483646 w 5926"/>
              <a:gd name="T67" fmla="*/ 2147483646 h 5735"/>
              <a:gd name="T68" fmla="*/ 2147483646 w 5926"/>
              <a:gd name="T69" fmla="*/ 2147483646 h 5735"/>
              <a:gd name="T70" fmla="*/ 2147483646 w 5926"/>
              <a:gd name="T71" fmla="*/ 2147483646 h 5735"/>
              <a:gd name="T72" fmla="*/ 2147483646 w 5926"/>
              <a:gd name="T73" fmla="*/ 2147483646 h 5735"/>
              <a:gd name="T74" fmla="*/ 2147483646 w 5926"/>
              <a:gd name="T75" fmla="*/ 2147483646 h 5735"/>
              <a:gd name="T76" fmla="*/ 2147483646 w 5926"/>
              <a:gd name="T77" fmla="*/ 2147483646 h 5735"/>
              <a:gd name="T78" fmla="*/ 2147483646 w 5926"/>
              <a:gd name="T79" fmla="*/ 2147483646 h 5735"/>
              <a:gd name="T80" fmla="*/ 2147483646 w 5926"/>
              <a:gd name="T81" fmla="*/ 2147483646 h 5735"/>
              <a:gd name="T82" fmla="*/ 2147483646 w 5926"/>
              <a:gd name="T83" fmla="*/ 2147483646 h 5735"/>
              <a:gd name="T84" fmla="*/ 2147483646 w 5926"/>
              <a:gd name="T85" fmla="*/ 2147483646 h 5735"/>
              <a:gd name="T86" fmla="*/ 2147483646 w 5926"/>
              <a:gd name="T87" fmla="*/ 2147483646 h 5735"/>
              <a:gd name="T88" fmla="*/ 2147483646 w 5926"/>
              <a:gd name="T89" fmla="*/ 2147483646 h 5735"/>
              <a:gd name="T90" fmla="*/ 2147483646 w 5926"/>
              <a:gd name="T91" fmla="*/ 2147483646 h 5735"/>
              <a:gd name="T92" fmla="*/ 2147483646 w 5926"/>
              <a:gd name="T93" fmla="*/ 2147483646 h 5735"/>
              <a:gd name="T94" fmla="*/ 2147483646 w 5926"/>
              <a:gd name="T95" fmla="*/ 2147483646 h 5735"/>
              <a:gd name="T96" fmla="*/ 2147483646 w 5926"/>
              <a:gd name="T97" fmla="*/ 2147483646 h 5735"/>
              <a:gd name="T98" fmla="*/ 2147483646 w 5926"/>
              <a:gd name="T99" fmla="*/ 2147483646 h 5735"/>
              <a:gd name="T100" fmla="*/ 2147483646 w 5926"/>
              <a:gd name="T101" fmla="*/ 2147483646 h 57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926" h="5735">
                <a:moveTo>
                  <a:pt x="0" y="5408"/>
                </a:moveTo>
                <a:lnTo>
                  <a:pt x="407" y="5408"/>
                </a:lnTo>
                <a:lnTo>
                  <a:pt x="407" y="1609"/>
                </a:lnTo>
                <a:lnTo>
                  <a:pt x="407" y="1495"/>
                </a:lnTo>
                <a:lnTo>
                  <a:pt x="520" y="1464"/>
                </a:lnTo>
                <a:lnTo>
                  <a:pt x="2110" y="1038"/>
                </a:lnTo>
                <a:lnTo>
                  <a:pt x="2300" y="987"/>
                </a:lnTo>
                <a:lnTo>
                  <a:pt x="3099" y="1516"/>
                </a:lnTo>
                <a:lnTo>
                  <a:pt x="3099" y="5408"/>
                </a:lnTo>
                <a:lnTo>
                  <a:pt x="3235" y="5408"/>
                </a:lnTo>
                <a:lnTo>
                  <a:pt x="3235" y="622"/>
                </a:lnTo>
                <a:lnTo>
                  <a:pt x="3235" y="506"/>
                </a:lnTo>
                <a:lnTo>
                  <a:pt x="3347" y="477"/>
                </a:lnTo>
                <a:lnTo>
                  <a:pt x="4938" y="50"/>
                </a:lnTo>
                <a:lnTo>
                  <a:pt x="5128" y="0"/>
                </a:lnTo>
                <a:lnTo>
                  <a:pt x="5926" y="524"/>
                </a:lnTo>
                <a:lnTo>
                  <a:pt x="5926" y="5713"/>
                </a:lnTo>
                <a:lnTo>
                  <a:pt x="5128" y="5713"/>
                </a:lnTo>
                <a:lnTo>
                  <a:pt x="4825" y="5713"/>
                </a:lnTo>
                <a:lnTo>
                  <a:pt x="4825" y="392"/>
                </a:lnTo>
                <a:lnTo>
                  <a:pt x="3536" y="738"/>
                </a:lnTo>
                <a:lnTo>
                  <a:pt x="3536" y="5434"/>
                </a:lnTo>
                <a:lnTo>
                  <a:pt x="3790" y="5434"/>
                </a:lnTo>
                <a:lnTo>
                  <a:pt x="3790" y="5735"/>
                </a:lnTo>
                <a:lnTo>
                  <a:pt x="2149" y="5735"/>
                </a:lnTo>
                <a:lnTo>
                  <a:pt x="1998" y="5735"/>
                </a:lnTo>
                <a:lnTo>
                  <a:pt x="1998" y="5583"/>
                </a:lnTo>
                <a:lnTo>
                  <a:pt x="1998" y="1379"/>
                </a:lnTo>
                <a:lnTo>
                  <a:pt x="709" y="1725"/>
                </a:lnTo>
                <a:lnTo>
                  <a:pt x="709" y="5559"/>
                </a:lnTo>
                <a:lnTo>
                  <a:pt x="709" y="5710"/>
                </a:lnTo>
                <a:lnTo>
                  <a:pt x="557" y="5710"/>
                </a:lnTo>
                <a:lnTo>
                  <a:pt x="0" y="5710"/>
                </a:lnTo>
                <a:lnTo>
                  <a:pt x="0" y="5408"/>
                </a:lnTo>
                <a:close/>
                <a:moveTo>
                  <a:pt x="3760" y="3302"/>
                </a:moveTo>
                <a:lnTo>
                  <a:pt x="3760" y="3302"/>
                </a:lnTo>
                <a:lnTo>
                  <a:pt x="3760" y="3886"/>
                </a:lnTo>
                <a:lnTo>
                  <a:pt x="3920" y="3886"/>
                </a:lnTo>
                <a:lnTo>
                  <a:pt x="4084" y="3886"/>
                </a:lnTo>
                <a:lnTo>
                  <a:pt x="4084" y="3287"/>
                </a:lnTo>
                <a:lnTo>
                  <a:pt x="3920" y="3295"/>
                </a:lnTo>
                <a:lnTo>
                  <a:pt x="3760" y="3302"/>
                </a:lnTo>
                <a:close/>
                <a:moveTo>
                  <a:pt x="4271" y="819"/>
                </a:moveTo>
                <a:lnTo>
                  <a:pt x="4271" y="819"/>
                </a:lnTo>
                <a:lnTo>
                  <a:pt x="4271" y="1426"/>
                </a:lnTo>
                <a:lnTo>
                  <a:pt x="4444" y="1394"/>
                </a:lnTo>
                <a:lnTo>
                  <a:pt x="4622" y="1361"/>
                </a:lnTo>
                <a:lnTo>
                  <a:pt x="4622" y="736"/>
                </a:lnTo>
                <a:lnTo>
                  <a:pt x="4444" y="778"/>
                </a:lnTo>
                <a:lnTo>
                  <a:pt x="4271" y="819"/>
                </a:lnTo>
                <a:close/>
                <a:moveTo>
                  <a:pt x="3760" y="938"/>
                </a:moveTo>
                <a:lnTo>
                  <a:pt x="3760" y="938"/>
                </a:lnTo>
                <a:lnTo>
                  <a:pt x="3760" y="1522"/>
                </a:lnTo>
                <a:lnTo>
                  <a:pt x="3920" y="1492"/>
                </a:lnTo>
                <a:lnTo>
                  <a:pt x="4084" y="1461"/>
                </a:lnTo>
                <a:lnTo>
                  <a:pt x="4084" y="863"/>
                </a:lnTo>
                <a:lnTo>
                  <a:pt x="3920" y="901"/>
                </a:lnTo>
                <a:lnTo>
                  <a:pt x="3760" y="938"/>
                </a:lnTo>
                <a:close/>
                <a:moveTo>
                  <a:pt x="4271" y="1640"/>
                </a:moveTo>
                <a:lnTo>
                  <a:pt x="4271" y="1640"/>
                </a:lnTo>
                <a:lnTo>
                  <a:pt x="4271" y="2245"/>
                </a:lnTo>
                <a:lnTo>
                  <a:pt x="4444" y="2224"/>
                </a:lnTo>
                <a:lnTo>
                  <a:pt x="4622" y="2202"/>
                </a:lnTo>
                <a:lnTo>
                  <a:pt x="4622" y="1580"/>
                </a:lnTo>
                <a:lnTo>
                  <a:pt x="4444" y="1609"/>
                </a:lnTo>
                <a:lnTo>
                  <a:pt x="4271" y="1640"/>
                </a:lnTo>
                <a:close/>
                <a:moveTo>
                  <a:pt x="3760" y="1727"/>
                </a:moveTo>
                <a:lnTo>
                  <a:pt x="3760" y="1727"/>
                </a:lnTo>
                <a:lnTo>
                  <a:pt x="3760" y="2310"/>
                </a:lnTo>
                <a:lnTo>
                  <a:pt x="3920" y="2290"/>
                </a:lnTo>
                <a:lnTo>
                  <a:pt x="4084" y="2269"/>
                </a:lnTo>
                <a:lnTo>
                  <a:pt x="4084" y="1670"/>
                </a:lnTo>
                <a:lnTo>
                  <a:pt x="3920" y="1699"/>
                </a:lnTo>
                <a:lnTo>
                  <a:pt x="3760" y="1727"/>
                </a:lnTo>
                <a:close/>
                <a:moveTo>
                  <a:pt x="4271" y="2459"/>
                </a:moveTo>
                <a:lnTo>
                  <a:pt x="4271" y="2459"/>
                </a:lnTo>
                <a:lnTo>
                  <a:pt x="4271" y="3066"/>
                </a:lnTo>
                <a:lnTo>
                  <a:pt x="4444" y="3055"/>
                </a:lnTo>
                <a:lnTo>
                  <a:pt x="4622" y="3044"/>
                </a:lnTo>
                <a:lnTo>
                  <a:pt x="4622" y="2421"/>
                </a:lnTo>
                <a:lnTo>
                  <a:pt x="4444" y="2440"/>
                </a:lnTo>
                <a:lnTo>
                  <a:pt x="4271" y="2459"/>
                </a:lnTo>
                <a:close/>
                <a:moveTo>
                  <a:pt x="3760" y="2515"/>
                </a:moveTo>
                <a:lnTo>
                  <a:pt x="3760" y="2515"/>
                </a:lnTo>
                <a:lnTo>
                  <a:pt x="3760" y="3098"/>
                </a:lnTo>
                <a:lnTo>
                  <a:pt x="3920" y="3087"/>
                </a:lnTo>
                <a:lnTo>
                  <a:pt x="4084" y="3078"/>
                </a:lnTo>
                <a:lnTo>
                  <a:pt x="4084" y="2479"/>
                </a:lnTo>
                <a:lnTo>
                  <a:pt x="3920" y="2497"/>
                </a:lnTo>
                <a:lnTo>
                  <a:pt x="3760" y="2515"/>
                </a:lnTo>
                <a:close/>
                <a:moveTo>
                  <a:pt x="4271" y="3279"/>
                </a:moveTo>
                <a:lnTo>
                  <a:pt x="4271" y="3279"/>
                </a:lnTo>
                <a:lnTo>
                  <a:pt x="4271" y="3886"/>
                </a:lnTo>
                <a:lnTo>
                  <a:pt x="4444" y="3886"/>
                </a:lnTo>
                <a:lnTo>
                  <a:pt x="4622" y="3886"/>
                </a:lnTo>
                <a:lnTo>
                  <a:pt x="4622" y="3262"/>
                </a:lnTo>
                <a:lnTo>
                  <a:pt x="4444" y="3270"/>
                </a:lnTo>
                <a:lnTo>
                  <a:pt x="4271" y="3279"/>
                </a:lnTo>
                <a:close/>
                <a:moveTo>
                  <a:pt x="918" y="4350"/>
                </a:moveTo>
                <a:lnTo>
                  <a:pt x="918" y="4350"/>
                </a:lnTo>
                <a:lnTo>
                  <a:pt x="918" y="4933"/>
                </a:lnTo>
                <a:lnTo>
                  <a:pt x="1077" y="4933"/>
                </a:lnTo>
                <a:lnTo>
                  <a:pt x="1241" y="4933"/>
                </a:lnTo>
                <a:lnTo>
                  <a:pt x="1241" y="4334"/>
                </a:lnTo>
                <a:lnTo>
                  <a:pt x="1077" y="4343"/>
                </a:lnTo>
                <a:lnTo>
                  <a:pt x="918" y="4350"/>
                </a:lnTo>
                <a:close/>
                <a:moveTo>
                  <a:pt x="1429" y="1866"/>
                </a:moveTo>
                <a:lnTo>
                  <a:pt x="1429" y="1866"/>
                </a:lnTo>
                <a:lnTo>
                  <a:pt x="1429" y="2473"/>
                </a:lnTo>
                <a:lnTo>
                  <a:pt x="1601" y="2441"/>
                </a:lnTo>
                <a:lnTo>
                  <a:pt x="1780" y="2407"/>
                </a:lnTo>
                <a:lnTo>
                  <a:pt x="1780" y="1784"/>
                </a:lnTo>
                <a:lnTo>
                  <a:pt x="1601" y="1825"/>
                </a:lnTo>
                <a:lnTo>
                  <a:pt x="1429" y="1866"/>
                </a:lnTo>
                <a:close/>
                <a:moveTo>
                  <a:pt x="918" y="1986"/>
                </a:moveTo>
                <a:lnTo>
                  <a:pt x="918" y="1986"/>
                </a:lnTo>
                <a:lnTo>
                  <a:pt x="918" y="2569"/>
                </a:lnTo>
                <a:lnTo>
                  <a:pt x="1077" y="2539"/>
                </a:lnTo>
                <a:lnTo>
                  <a:pt x="1241" y="2509"/>
                </a:lnTo>
                <a:lnTo>
                  <a:pt x="1241" y="1909"/>
                </a:lnTo>
                <a:lnTo>
                  <a:pt x="1077" y="1948"/>
                </a:lnTo>
                <a:lnTo>
                  <a:pt x="918" y="1986"/>
                </a:lnTo>
                <a:close/>
                <a:moveTo>
                  <a:pt x="1429" y="2686"/>
                </a:moveTo>
                <a:lnTo>
                  <a:pt x="1429" y="2686"/>
                </a:lnTo>
                <a:lnTo>
                  <a:pt x="1429" y="3293"/>
                </a:lnTo>
                <a:lnTo>
                  <a:pt x="1601" y="3272"/>
                </a:lnTo>
                <a:lnTo>
                  <a:pt x="1780" y="3249"/>
                </a:lnTo>
                <a:lnTo>
                  <a:pt x="1780" y="2626"/>
                </a:lnTo>
                <a:lnTo>
                  <a:pt x="1601" y="2656"/>
                </a:lnTo>
                <a:lnTo>
                  <a:pt x="1429" y="2686"/>
                </a:lnTo>
                <a:close/>
                <a:moveTo>
                  <a:pt x="918" y="2773"/>
                </a:moveTo>
                <a:lnTo>
                  <a:pt x="918" y="2773"/>
                </a:lnTo>
                <a:lnTo>
                  <a:pt x="918" y="3357"/>
                </a:lnTo>
                <a:lnTo>
                  <a:pt x="1077" y="3337"/>
                </a:lnTo>
                <a:lnTo>
                  <a:pt x="1241" y="3316"/>
                </a:lnTo>
                <a:lnTo>
                  <a:pt x="1241" y="2718"/>
                </a:lnTo>
                <a:lnTo>
                  <a:pt x="1077" y="2746"/>
                </a:lnTo>
                <a:lnTo>
                  <a:pt x="918" y="2773"/>
                </a:lnTo>
                <a:close/>
                <a:moveTo>
                  <a:pt x="1429" y="3507"/>
                </a:moveTo>
                <a:lnTo>
                  <a:pt x="1429" y="3507"/>
                </a:lnTo>
                <a:lnTo>
                  <a:pt x="1429" y="4113"/>
                </a:lnTo>
                <a:lnTo>
                  <a:pt x="1601" y="4103"/>
                </a:lnTo>
                <a:lnTo>
                  <a:pt x="1780" y="4091"/>
                </a:lnTo>
                <a:lnTo>
                  <a:pt x="1780" y="3468"/>
                </a:lnTo>
                <a:lnTo>
                  <a:pt x="1601" y="3488"/>
                </a:lnTo>
                <a:lnTo>
                  <a:pt x="1429" y="3507"/>
                </a:lnTo>
                <a:close/>
                <a:moveTo>
                  <a:pt x="918" y="3562"/>
                </a:moveTo>
                <a:lnTo>
                  <a:pt x="918" y="3562"/>
                </a:lnTo>
                <a:lnTo>
                  <a:pt x="918" y="4145"/>
                </a:lnTo>
                <a:lnTo>
                  <a:pt x="1077" y="4135"/>
                </a:lnTo>
                <a:lnTo>
                  <a:pt x="1241" y="4125"/>
                </a:lnTo>
                <a:lnTo>
                  <a:pt x="1241" y="3527"/>
                </a:lnTo>
                <a:lnTo>
                  <a:pt x="1077" y="3544"/>
                </a:lnTo>
                <a:lnTo>
                  <a:pt x="918" y="3562"/>
                </a:lnTo>
                <a:close/>
                <a:moveTo>
                  <a:pt x="1429" y="4326"/>
                </a:moveTo>
                <a:lnTo>
                  <a:pt x="1429" y="4326"/>
                </a:lnTo>
                <a:lnTo>
                  <a:pt x="1429" y="4933"/>
                </a:lnTo>
                <a:lnTo>
                  <a:pt x="1601" y="4933"/>
                </a:lnTo>
                <a:lnTo>
                  <a:pt x="1780" y="4933"/>
                </a:lnTo>
                <a:lnTo>
                  <a:pt x="1780" y="4309"/>
                </a:lnTo>
                <a:lnTo>
                  <a:pt x="1601" y="4318"/>
                </a:lnTo>
                <a:lnTo>
                  <a:pt x="1429" y="4326"/>
                </a:lnTo>
                <a:close/>
              </a:path>
            </a:pathLst>
          </a:cu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20" bIns="91440" anchor="b"/>
          <a:lstStyle/>
          <a:p>
            <a:pPr algn="ctr" defTabSz="913765" eaLnBrk="1" fontAlgn="auto" hangingPunct="1">
              <a:lnSpc>
                <a:spcPct val="120000"/>
              </a:lnSpc>
              <a:spcBef>
                <a:spcPts val="0"/>
              </a:spcBef>
              <a:spcAft>
                <a:spcPts val="0"/>
              </a:spcAft>
              <a:defRPr/>
            </a:pPr>
            <a:endParaRPr lang="zh-CN" altLang="en-US" spc="-5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sym typeface="+mn-ea"/>
            </a:endParaRPr>
          </a:p>
        </p:txBody>
      </p:sp>
      <p:sp>
        <p:nvSpPr>
          <p:cNvPr id="14" name="MH_Other_8">
            <a:extLst>
              <a:ext uri="{FF2B5EF4-FFF2-40B4-BE49-F238E27FC236}">
                <a16:creationId xmlns:a16="http://schemas.microsoft.com/office/drawing/2014/main" id="{E45E116E-FCBE-4B62-89A7-5FB14A327933}"/>
              </a:ext>
            </a:extLst>
          </p:cNvPr>
          <p:cNvSpPr>
            <a:spLocks noChangeAspect="1"/>
          </p:cNvSpPr>
          <p:nvPr>
            <p:custDataLst>
              <p:tags r:id="rId10"/>
            </p:custDataLst>
          </p:nvPr>
        </p:nvSpPr>
        <p:spPr bwMode="auto">
          <a:xfrm>
            <a:off x="6061659" y="2938322"/>
            <a:ext cx="447675" cy="317500"/>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20" bIns="91440" anchor="b"/>
          <a:lstStyle/>
          <a:p>
            <a:pPr algn="ctr" defTabSz="913765" eaLnBrk="1" fontAlgn="auto" hangingPunct="1">
              <a:lnSpc>
                <a:spcPct val="120000"/>
              </a:lnSpc>
              <a:spcBef>
                <a:spcPts val="0"/>
              </a:spcBef>
              <a:spcAft>
                <a:spcPts val="0"/>
              </a:spcAft>
              <a:defRPr/>
            </a:pPr>
            <a:endParaRPr lang="zh-CN" altLang="en-US" spc="-5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sym typeface="+mn-ea"/>
            </a:endParaRPr>
          </a:p>
        </p:txBody>
      </p:sp>
      <p:sp>
        <p:nvSpPr>
          <p:cNvPr id="15" name="MH_SubTitle_3">
            <a:extLst>
              <a:ext uri="{FF2B5EF4-FFF2-40B4-BE49-F238E27FC236}">
                <a16:creationId xmlns:a16="http://schemas.microsoft.com/office/drawing/2014/main" id="{DF000450-2F44-471D-B3B3-27A03DDB2155}"/>
              </a:ext>
            </a:extLst>
          </p:cNvPr>
          <p:cNvSpPr/>
          <p:nvPr>
            <p:custDataLst>
              <p:tags r:id="rId11"/>
            </p:custDataLst>
          </p:nvPr>
        </p:nvSpPr>
        <p:spPr bwMode="blackWhite">
          <a:xfrm>
            <a:off x="3232734" y="2054085"/>
            <a:ext cx="2160587" cy="1608137"/>
          </a:xfrm>
          <a:custGeom>
            <a:avLst/>
            <a:gdLst>
              <a:gd name="T0" fmla="*/ 0 w 1800"/>
              <a:gd name="T1" fmla="*/ 128 h 1303"/>
              <a:gd name="T2" fmla="*/ 1423 w 1800"/>
              <a:gd name="T3" fmla="*/ 128 h 1303"/>
              <a:gd name="T4" fmla="*/ 1423 w 1800"/>
              <a:gd name="T5" fmla="*/ 0 h 1303"/>
              <a:gd name="T6" fmla="*/ 1799 w 1800"/>
              <a:gd name="T7" fmla="*/ 655 h 1303"/>
              <a:gd name="T8" fmla="*/ 1423 w 1800"/>
              <a:gd name="T9" fmla="*/ 1302 h 1303"/>
              <a:gd name="T10" fmla="*/ 1423 w 1800"/>
              <a:gd name="T11" fmla="*/ 1174 h 1303"/>
              <a:gd name="T12" fmla="*/ 0 w 1800"/>
              <a:gd name="T13" fmla="*/ 1174 h 1303"/>
              <a:gd name="T14" fmla="*/ 0 w 1800"/>
              <a:gd name="T15" fmla="*/ 655 h 1303"/>
              <a:gd name="T16" fmla="*/ 0 w 1800"/>
              <a:gd name="T17" fmla="*/ 128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0" h="1303">
                <a:moveTo>
                  <a:pt x="0" y="128"/>
                </a:moveTo>
                <a:lnTo>
                  <a:pt x="1423" y="128"/>
                </a:lnTo>
                <a:lnTo>
                  <a:pt x="1423" y="0"/>
                </a:lnTo>
                <a:lnTo>
                  <a:pt x="1799" y="655"/>
                </a:lnTo>
                <a:lnTo>
                  <a:pt x="1423" y="1302"/>
                </a:lnTo>
                <a:lnTo>
                  <a:pt x="1423" y="1174"/>
                </a:lnTo>
                <a:lnTo>
                  <a:pt x="0" y="1174"/>
                </a:lnTo>
                <a:lnTo>
                  <a:pt x="0" y="655"/>
                </a:lnTo>
                <a:lnTo>
                  <a:pt x="0" y="128"/>
                </a:lnTo>
              </a:path>
            </a:pathLst>
          </a:custGeom>
          <a:solidFill>
            <a:schemeClr val="accent1"/>
          </a:solidFill>
          <a:ln w="3175">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88000" tIns="108000" rIns="0" bIns="0" anchor="ctr">
            <a:normAutofit/>
          </a:bodyPr>
          <a:lstStyle/>
          <a:p>
            <a:pPr algn="ctr" eaLnBrk="1" fontAlgn="auto" hangingPunct="1">
              <a:lnSpc>
                <a:spcPct val="120000"/>
              </a:lnSpc>
              <a:spcBef>
                <a:spcPts val="0"/>
              </a:spcBef>
              <a:spcAft>
                <a:spcPts val="0"/>
              </a:spcAft>
              <a:defRPr/>
            </a:pPr>
            <a:r>
              <a:rPr lang="zh-CN" altLang="en-US" sz="2000" dirty="0">
                <a:solidFill>
                  <a:srgbClr val="FFFFFF"/>
                </a:solidFill>
                <a:latin typeface="微软雅黑" panose="020B0503020204020204" pitchFamily="34" charset="-122"/>
                <a:ea typeface="微软雅黑" panose="020B0503020204020204" pitchFamily="34" charset="-122"/>
                <a:sym typeface="+mn-ea"/>
              </a:rPr>
              <a:t>支付结算</a:t>
            </a:r>
          </a:p>
        </p:txBody>
      </p:sp>
      <p:sp>
        <p:nvSpPr>
          <p:cNvPr id="16" name="MH_SubTitle_2">
            <a:extLst>
              <a:ext uri="{FF2B5EF4-FFF2-40B4-BE49-F238E27FC236}">
                <a16:creationId xmlns:a16="http://schemas.microsoft.com/office/drawing/2014/main" id="{546A7868-45C6-430E-8A56-F473C55A7755}"/>
              </a:ext>
            </a:extLst>
          </p:cNvPr>
          <p:cNvSpPr/>
          <p:nvPr>
            <p:custDataLst>
              <p:tags r:id="rId12"/>
            </p:custDataLst>
          </p:nvPr>
        </p:nvSpPr>
        <p:spPr bwMode="blackWhite">
          <a:xfrm>
            <a:off x="1927809" y="2209660"/>
            <a:ext cx="1728787" cy="1519237"/>
          </a:xfrm>
          <a:custGeom>
            <a:avLst/>
            <a:gdLst>
              <a:gd name="T0" fmla="*/ 0 w 1440"/>
              <a:gd name="T1" fmla="*/ 184 h 1239"/>
              <a:gd name="T2" fmla="*/ 1079 w 1440"/>
              <a:gd name="T3" fmla="*/ 184 h 1239"/>
              <a:gd name="T4" fmla="*/ 1079 w 1440"/>
              <a:gd name="T5" fmla="*/ 0 h 1239"/>
              <a:gd name="T6" fmla="*/ 1439 w 1440"/>
              <a:gd name="T7" fmla="*/ 615 h 1239"/>
              <a:gd name="T8" fmla="*/ 1079 w 1440"/>
              <a:gd name="T9" fmla="*/ 1238 h 1239"/>
              <a:gd name="T10" fmla="*/ 1079 w 1440"/>
              <a:gd name="T11" fmla="*/ 1054 h 1239"/>
              <a:gd name="T12" fmla="*/ 0 w 1440"/>
              <a:gd name="T13" fmla="*/ 1054 h 1239"/>
              <a:gd name="T14" fmla="*/ 0 w 1440"/>
              <a:gd name="T15" fmla="*/ 615 h 1239"/>
              <a:gd name="T16" fmla="*/ 0 w 1440"/>
              <a:gd name="T17" fmla="*/ 184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0" h="1239">
                <a:moveTo>
                  <a:pt x="0" y="184"/>
                </a:moveTo>
                <a:lnTo>
                  <a:pt x="1079" y="184"/>
                </a:lnTo>
                <a:lnTo>
                  <a:pt x="1079" y="0"/>
                </a:lnTo>
                <a:lnTo>
                  <a:pt x="1439" y="615"/>
                </a:lnTo>
                <a:lnTo>
                  <a:pt x="1079" y="1238"/>
                </a:lnTo>
                <a:lnTo>
                  <a:pt x="1079" y="1054"/>
                </a:lnTo>
                <a:lnTo>
                  <a:pt x="0" y="1054"/>
                </a:lnTo>
                <a:lnTo>
                  <a:pt x="0" y="615"/>
                </a:lnTo>
                <a:lnTo>
                  <a:pt x="0" y="184"/>
                </a:lnTo>
              </a:path>
            </a:pathLst>
          </a:custGeom>
          <a:solidFill>
            <a:schemeClr val="accent2"/>
          </a:solidFill>
          <a:ln w="3175">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tIns="108000" rIns="0" bIns="0" anchor="ctr">
            <a:normAutofit/>
          </a:bodyPr>
          <a:lstStyle/>
          <a:p>
            <a:pPr algn="ctr" eaLnBrk="1" fontAlgn="auto" hangingPunct="1">
              <a:lnSpc>
                <a:spcPct val="120000"/>
              </a:lnSpc>
              <a:spcBef>
                <a:spcPts val="0"/>
              </a:spcBef>
              <a:spcAft>
                <a:spcPts val="0"/>
              </a:spcAft>
              <a:defRPr/>
            </a:pPr>
            <a:r>
              <a:rPr lang="zh-CN" altLang="en-US" dirty="0">
                <a:solidFill>
                  <a:srgbClr val="FFFFFF"/>
                </a:solidFill>
                <a:latin typeface="微软雅黑" panose="020B0503020204020204" pitchFamily="34" charset="-122"/>
                <a:ea typeface="微软雅黑" panose="020B0503020204020204" pitchFamily="34" charset="-122"/>
                <a:sym typeface="+mn-ea"/>
              </a:rPr>
              <a:t>支付指令的</a:t>
            </a:r>
            <a:endParaRPr lang="en-US" altLang="zh-CN" dirty="0">
              <a:solidFill>
                <a:srgbClr val="FFFFFF"/>
              </a:solidFill>
              <a:latin typeface="微软雅黑" panose="020B0503020204020204" pitchFamily="34" charset="-122"/>
              <a:ea typeface="微软雅黑" panose="020B0503020204020204" pitchFamily="34" charset="-122"/>
              <a:sym typeface="+mn-ea"/>
            </a:endParaRPr>
          </a:p>
          <a:p>
            <a:pPr algn="ctr" eaLnBrk="1" fontAlgn="auto" hangingPunct="1">
              <a:lnSpc>
                <a:spcPct val="120000"/>
              </a:lnSpc>
              <a:spcBef>
                <a:spcPts val="0"/>
              </a:spcBef>
              <a:spcAft>
                <a:spcPts val="0"/>
              </a:spcAft>
              <a:defRPr/>
            </a:pPr>
            <a:r>
              <a:rPr lang="zh-CN" altLang="en-US" dirty="0">
                <a:solidFill>
                  <a:srgbClr val="FFFFFF"/>
                </a:solidFill>
                <a:latin typeface="微软雅黑" panose="020B0503020204020204" pitchFamily="34" charset="-122"/>
                <a:ea typeface="微软雅黑" panose="020B0503020204020204" pitchFamily="34" charset="-122"/>
                <a:sym typeface="+mn-ea"/>
              </a:rPr>
              <a:t>交换与结算</a:t>
            </a:r>
          </a:p>
        </p:txBody>
      </p:sp>
      <p:sp>
        <p:nvSpPr>
          <p:cNvPr id="17" name="MH_SubTitle_1">
            <a:extLst>
              <a:ext uri="{FF2B5EF4-FFF2-40B4-BE49-F238E27FC236}">
                <a16:creationId xmlns:a16="http://schemas.microsoft.com/office/drawing/2014/main" id="{30016344-875C-4A4E-B74E-E484BA6650D8}"/>
              </a:ext>
            </a:extLst>
          </p:cNvPr>
          <p:cNvSpPr/>
          <p:nvPr>
            <p:custDataLst>
              <p:tags r:id="rId13"/>
            </p:custDataLst>
          </p:nvPr>
        </p:nvSpPr>
        <p:spPr bwMode="blackWhite">
          <a:xfrm>
            <a:off x="1007059" y="2438260"/>
            <a:ext cx="1296987" cy="1330325"/>
          </a:xfrm>
          <a:custGeom>
            <a:avLst/>
            <a:gdLst>
              <a:gd name="T0" fmla="*/ 0 w 1080"/>
              <a:gd name="T1" fmla="*/ 215 h 1079"/>
              <a:gd name="T2" fmla="*/ 768 w 1080"/>
              <a:gd name="T3" fmla="*/ 215 h 1079"/>
              <a:gd name="T4" fmla="*/ 768 w 1080"/>
              <a:gd name="T5" fmla="*/ 0 h 1079"/>
              <a:gd name="T6" fmla="*/ 1079 w 1080"/>
              <a:gd name="T7" fmla="*/ 543 h 1079"/>
              <a:gd name="T8" fmla="*/ 768 w 1080"/>
              <a:gd name="T9" fmla="*/ 1078 h 1079"/>
              <a:gd name="T10" fmla="*/ 768 w 1080"/>
              <a:gd name="T11" fmla="*/ 862 h 1079"/>
              <a:gd name="T12" fmla="*/ 0 w 1080"/>
              <a:gd name="T13" fmla="*/ 862 h 1079"/>
              <a:gd name="T14" fmla="*/ 0 w 1080"/>
              <a:gd name="T15" fmla="*/ 543 h 1079"/>
              <a:gd name="T16" fmla="*/ 0 w 1080"/>
              <a:gd name="T17" fmla="*/ 215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1079">
                <a:moveTo>
                  <a:pt x="0" y="215"/>
                </a:moveTo>
                <a:lnTo>
                  <a:pt x="768" y="215"/>
                </a:lnTo>
                <a:lnTo>
                  <a:pt x="768" y="0"/>
                </a:lnTo>
                <a:lnTo>
                  <a:pt x="1079" y="543"/>
                </a:lnTo>
                <a:lnTo>
                  <a:pt x="768" y="1078"/>
                </a:lnTo>
                <a:lnTo>
                  <a:pt x="768" y="862"/>
                </a:lnTo>
                <a:lnTo>
                  <a:pt x="0" y="862"/>
                </a:lnTo>
                <a:lnTo>
                  <a:pt x="0" y="543"/>
                </a:lnTo>
                <a:lnTo>
                  <a:pt x="0" y="215"/>
                </a:lnTo>
              </a:path>
            </a:pathLst>
          </a:custGeom>
          <a:solidFill>
            <a:schemeClr val="accent3"/>
          </a:solidFill>
          <a:ln w="3175">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0" bIns="0" anchor="ctr">
            <a:normAutofit/>
          </a:bodyPr>
          <a:lstStyle/>
          <a:p>
            <a:pPr eaLnBrk="1" fontAlgn="auto" hangingPunct="1">
              <a:lnSpc>
                <a:spcPct val="120000"/>
              </a:lnSpc>
              <a:spcBef>
                <a:spcPts val="0"/>
              </a:spcBef>
              <a:spcAft>
                <a:spcPts val="0"/>
              </a:spcAft>
              <a:defRPr/>
            </a:pPr>
            <a:r>
              <a:rPr lang="zh-CN" altLang="en-US" sz="1600" dirty="0">
                <a:solidFill>
                  <a:srgbClr val="FFFFFF"/>
                </a:solidFill>
                <a:latin typeface="微软雅黑" panose="020B0503020204020204" pitchFamily="34" charset="-122"/>
                <a:ea typeface="微软雅黑" panose="020B0503020204020204" pitchFamily="34" charset="-122"/>
                <a:sym typeface="+mn-ea"/>
              </a:rPr>
              <a:t>支付发起</a:t>
            </a:r>
          </a:p>
        </p:txBody>
      </p:sp>
      <p:sp>
        <p:nvSpPr>
          <p:cNvPr id="18" name="MH_SubTitle_1">
            <a:extLst>
              <a:ext uri="{FF2B5EF4-FFF2-40B4-BE49-F238E27FC236}">
                <a16:creationId xmlns:a16="http://schemas.microsoft.com/office/drawing/2014/main" id="{52453F11-FAB5-4F0B-9A83-92C730953EAF}"/>
              </a:ext>
            </a:extLst>
          </p:cNvPr>
          <p:cNvSpPr/>
          <p:nvPr>
            <p:custDataLst>
              <p:tags r:id="rId14"/>
            </p:custDataLst>
          </p:nvPr>
        </p:nvSpPr>
        <p:spPr>
          <a:xfrm>
            <a:off x="1375359" y="3763822"/>
            <a:ext cx="3625850" cy="963613"/>
          </a:xfrm>
          <a:prstGeom prst="rect">
            <a:avLst/>
          </a:prstGeom>
        </p:spPr>
        <p:txBody>
          <a:bodyPr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lang="zh-CN" altLang="en-US" sz="2000" b="1" kern="0" dirty="0">
                <a:solidFill>
                  <a:schemeClr val="accent5"/>
                </a:solidFill>
                <a:latin typeface="微软雅黑" panose="020B0503020204020204" pitchFamily="34" charset="-122"/>
                <a:ea typeface="微软雅黑" panose="020B0503020204020204" pitchFamily="34" charset="-122"/>
                <a:cs typeface="宋体" panose="02010600030101010101" pitchFamily="2" charset="-122"/>
                <a:sym typeface="+mn-ea"/>
              </a:rPr>
              <a:t>电子支付的流程</a:t>
            </a:r>
            <a:endParaRPr lang="zh-CN" altLang="en-US" sz="2000" b="1" dirty="0">
              <a:solidFill>
                <a:schemeClr val="accent5"/>
              </a:solidFill>
              <a:latin typeface="微软雅黑" panose="020B0503020204020204" pitchFamily="34" charset="-122"/>
              <a:ea typeface="微软雅黑" panose="020B0503020204020204" pitchFamily="34" charset="-122"/>
              <a:sym typeface="+mn-ea"/>
            </a:endParaRPr>
          </a:p>
        </p:txBody>
      </p:sp>
      <p:sp>
        <p:nvSpPr>
          <p:cNvPr id="19" name="MH_Other_5">
            <a:extLst>
              <a:ext uri="{FF2B5EF4-FFF2-40B4-BE49-F238E27FC236}">
                <a16:creationId xmlns:a16="http://schemas.microsoft.com/office/drawing/2014/main" id="{37B8D989-F9FE-4B36-96B2-9F46E841698B}"/>
              </a:ext>
            </a:extLst>
          </p:cNvPr>
          <p:cNvSpPr/>
          <p:nvPr>
            <p:custDataLst>
              <p:tags r:id="rId15"/>
            </p:custDataLst>
          </p:nvPr>
        </p:nvSpPr>
        <p:spPr bwMode="auto">
          <a:xfrm flipV="1">
            <a:off x="1034046" y="3882885"/>
            <a:ext cx="4359275" cy="434975"/>
          </a:xfrm>
          <a:custGeom>
            <a:avLst/>
            <a:gdLst>
              <a:gd name="T0" fmla="*/ 0 w 4921200"/>
              <a:gd name="T1" fmla="*/ 434975 h 435427"/>
              <a:gd name="T2" fmla="*/ 435431 w 4921200"/>
              <a:gd name="T3" fmla="*/ 434975 h 435427"/>
              <a:gd name="T4" fmla="*/ 4921250 w 4921200"/>
              <a:gd name="T5" fmla="*/ 434975 h 435427"/>
              <a:gd name="T6" fmla="*/ 4921250 w 4921200"/>
              <a:gd name="T7" fmla="*/ 399012 h 435427"/>
              <a:gd name="T8" fmla="*/ 399431 w 4921200"/>
              <a:gd name="T9" fmla="*/ 399012 h 435427"/>
              <a:gd name="T10" fmla="*/ 0 w 4921200"/>
              <a:gd name="T11" fmla="*/ 0 h 435427"/>
              <a:gd name="T12" fmla="*/ 0 w 4921200"/>
              <a:gd name="T13" fmla="*/ 399012 h 435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21200" h="435427">
                <a:moveTo>
                  <a:pt x="0" y="435427"/>
                </a:moveTo>
                <a:lnTo>
                  <a:pt x="435427" y="435427"/>
                </a:lnTo>
                <a:lnTo>
                  <a:pt x="4921200" y="435427"/>
                </a:lnTo>
                <a:lnTo>
                  <a:pt x="4921200" y="399427"/>
                </a:lnTo>
                <a:lnTo>
                  <a:pt x="399427" y="399427"/>
                </a:lnTo>
                <a:lnTo>
                  <a:pt x="0" y="0"/>
                </a:lnTo>
                <a:lnTo>
                  <a:pt x="0" y="399427"/>
                </a:lnTo>
                <a:lnTo>
                  <a:pt x="0" y="435427"/>
                </a:lnTo>
                <a:close/>
              </a:path>
            </a:pathLst>
          </a:custGeom>
          <a:solidFill>
            <a:schemeClr val="accent5"/>
          </a:solidFill>
          <a:ln>
            <a:noFill/>
          </a:ln>
        </p:spPr>
        <p:txBody>
          <a:bodyPr anchor="ctr"/>
          <a:lstStyle/>
          <a:p>
            <a:pPr eaLnBrk="1" fontAlgn="auto" hangingPunct="1">
              <a:lnSpc>
                <a:spcPct val="120000"/>
              </a:lnSpc>
              <a:spcBef>
                <a:spcPts val="0"/>
              </a:spcBef>
              <a:spcAft>
                <a:spcPts val="0"/>
              </a:spcAft>
              <a:defRPr/>
            </a:pPr>
            <a:endParaRPr lang="zh-CN" altLang="en-US">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6475327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4223497"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第三方支付</a:t>
            </a:r>
          </a:p>
        </p:txBody>
      </p:sp>
      <p:sp>
        <p:nvSpPr>
          <p:cNvPr id="28" name="Rectangle 14"/>
          <p:cNvSpPr/>
          <p:nvPr/>
        </p:nvSpPr>
        <p:spPr>
          <a:xfrm>
            <a:off x="742950" y="5228810"/>
            <a:ext cx="8822237" cy="587469"/>
          </a:xfrm>
          <a:prstGeom prst="rect">
            <a:avLst/>
          </a:prstGeom>
        </p:spPr>
        <p:txBody>
          <a:bodyPr wrap="square">
            <a:spAutoFit/>
          </a:bodyPr>
          <a:lstStyle/>
          <a:p>
            <a:pPr>
              <a:lnSpc>
                <a:spcPct val="120000"/>
              </a:lnSpc>
            </a:pP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一般情况下，提供第三方支付服务的公司是具备实力和信誉保障的第三方企业，通过与国内外的各大银行签约，为买方和卖方提供的信用增强的结算服务</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834621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第三方支付平台概述</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583029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31"/>
          <p:cNvSpPr>
            <a:spLocks noChangeArrowheads="1"/>
          </p:cNvSpPr>
          <p:nvPr/>
        </p:nvSpPr>
        <p:spPr bwMode="auto">
          <a:xfrm>
            <a:off x="2811463" y="795471"/>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342900" indent="-342900" algn="ctr">
              <a:lnSpc>
                <a:spcPct val="100000"/>
              </a:lnSpc>
              <a:spcBef>
                <a:spcPct val="0"/>
              </a:spcBef>
              <a:buFont typeface="Wingdings" panose="05000000000000000000" pitchFamily="2" charset="2"/>
              <a:buChar char="l"/>
            </a:pPr>
            <a:r>
              <a:rPr lang="zh-CN" altLang="en-US" b="1" dirty="0">
                <a:solidFill>
                  <a:srgbClr val="741100"/>
                </a:solidFill>
                <a:latin typeface="Impact" panose="020B0806030902050204" pitchFamily="34" charset="0"/>
                <a:ea typeface="微软雅黑" panose="020B0503020204020204" pitchFamily="34" charset="-122"/>
              </a:rPr>
              <a:t>第三方支付的含义</a:t>
            </a:r>
          </a:p>
        </p:txBody>
      </p:sp>
      <p:sp>
        <p:nvSpPr>
          <p:cNvPr id="18" name="文本框 31"/>
          <p:cNvSpPr>
            <a:spLocks noChangeArrowheads="1"/>
          </p:cNvSpPr>
          <p:nvPr/>
        </p:nvSpPr>
        <p:spPr bwMode="auto">
          <a:xfrm>
            <a:off x="3059113" y="1317744"/>
            <a:ext cx="6107112" cy="25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The Concepts of Third-party Payment</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3"/>
          <p:cNvGrpSpPr>
            <a:grpSpLocks/>
          </p:cNvGrpSpPr>
          <p:nvPr/>
        </p:nvGrpSpPr>
        <p:grpSpPr bwMode="auto">
          <a:xfrm>
            <a:off x="1919288" y="1797142"/>
            <a:ext cx="8386762" cy="111125"/>
            <a:chOff x="688893" y="2574256"/>
            <a:chExt cx="7739508" cy="81111"/>
          </a:xfrm>
        </p:grpSpPr>
        <p:sp>
          <p:nvSpPr>
            <p:cNvPr id="20" name="Rectangle 4"/>
            <p:cNvSpPr>
              <a:spLocks noChangeArrowheads="1"/>
            </p:cNvSpPr>
            <p:nvPr/>
          </p:nvSpPr>
          <p:spPr bwMode="auto">
            <a:xfrm>
              <a:off x="688893" y="2574256"/>
              <a:ext cx="1539000" cy="81111"/>
            </a:xfrm>
            <a:prstGeom prst="rect">
              <a:avLst/>
            </a:prstGeom>
            <a:solidFill>
              <a:srgbClr val="202F3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21" name="Rectangle 5"/>
            <p:cNvSpPr>
              <a:spLocks noChangeArrowheads="1"/>
            </p:cNvSpPr>
            <p:nvPr/>
          </p:nvSpPr>
          <p:spPr bwMode="auto">
            <a:xfrm>
              <a:off x="2239021" y="2574256"/>
              <a:ext cx="1539000" cy="81111"/>
            </a:xfrm>
            <a:prstGeom prst="rect">
              <a:avLst/>
            </a:prstGeom>
            <a:solidFill>
              <a:srgbClr val="1C949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22" name="Rectangle 6"/>
            <p:cNvSpPr>
              <a:spLocks noChangeArrowheads="1"/>
            </p:cNvSpPr>
            <p:nvPr/>
          </p:nvSpPr>
          <p:spPr bwMode="auto">
            <a:xfrm>
              <a:off x="3789153" y="2574256"/>
              <a:ext cx="1539000" cy="81111"/>
            </a:xfrm>
            <a:prstGeom prst="rect">
              <a:avLst/>
            </a:prstGeom>
            <a:solidFill>
              <a:srgbClr val="7CB55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23" name="Rectangle 7"/>
            <p:cNvSpPr>
              <a:spLocks noChangeArrowheads="1"/>
            </p:cNvSpPr>
            <p:nvPr/>
          </p:nvSpPr>
          <p:spPr bwMode="auto">
            <a:xfrm>
              <a:off x="5339276" y="2574256"/>
              <a:ext cx="1539000" cy="81111"/>
            </a:xfrm>
            <a:prstGeom prst="rect">
              <a:avLst/>
            </a:prstGeom>
            <a:solidFill>
              <a:srgbClr val="FAC14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24" name="Rectangle 8"/>
            <p:cNvSpPr>
              <a:spLocks noChangeArrowheads="1"/>
            </p:cNvSpPr>
            <p:nvPr/>
          </p:nvSpPr>
          <p:spPr bwMode="auto">
            <a:xfrm>
              <a:off x="6889401" y="2574256"/>
              <a:ext cx="1539000" cy="81111"/>
            </a:xfrm>
            <a:prstGeom prst="rect">
              <a:avLst/>
            </a:prstGeom>
            <a:solidFill>
              <a:srgbClr val="F95647"/>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grpSp>
      <p:sp>
        <p:nvSpPr>
          <p:cNvPr id="26" name="Rectangle 4">
            <a:extLst>
              <a:ext uri="{FF2B5EF4-FFF2-40B4-BE49-F238E27FC236}">
                <a16:creationId xmlns:a16="http://schemas.microsoft.com/office/drawing/2014/main" id="{67FB70D7-4533-48A9-8333-329B42BDB1B4}"/>
              </a:ext>
            </a:extLst>
          </p:cNvPr>
          <p:cNvSpPr/>
          <p:nvPr/>
        </p:nvSpPr>
        <p:spPr>
          <a:xfrm>
            <a:off x="0" y="2382838"/>
            <a:ext cx="12192000" cy="3648075"/>
          </a:xfrm>
          <a:prstGeom prst="rect">
            <a:avLst/>
          </a:prstGeom>
          <a:solidFill>
            <a:srgbClr val="FF6E55"/>
          </a:solidFill>
          <a:ln w="12700" cap="flat" cmpd="sng" algn="ctr">
            <a:noFill/>
            <a:prstDash val="solid"/>
            <a:miter lim="800000"/>
          </a:ln>
          <a:effectLst/>
        </p:spPr>
        <p:txBody>
          <a:bodyPr lIns="68570" tIns="34287" rIns="68570" bIns="34287" anchor="ctr"/>
          <a:lstStyle/>
          <a:p>
            <a:pPr defTabSz="913765" fontAlgn="auto">
              <a:spcBef>
                <a:spcPts val="0"/>
              </a:spcBef>
              <a:spcAft>
                <a:spcPts val="0"/>
              </a:spcAft>
              <a:defRPr/>
            </a:pPr>
            <a:endParaRPr lang="en-US" kern="0" dirty="0">
              <a:solidFill>
                <a:sysClr val="window" lastClr="FFFFFF"/>
              </a:solidFill>
              <a:latin typeface="Calibri" panose="020F0502020204030204"/>
              <a:ea typeface="+mn-ea"/>
            </a:endParaRPr>
          </a:p>
        </p:txBody>
      </p:sp>
      <p:grpSp>
        <p:nvGrpSpPr>
          <p:cNvPr id="1028" name="组合 1027"/>
          <p:cNvGrpSpPr/>
          <p:nvPr/>
        </p:nvGrpSpPr>
        <p:grpSpPr>
          <a:xfrm>
            <a:off x="1135295" y="2815641"/>
            <a:ext cx="4412065" cy="2782467"/>
            <a:chOff x="1135295" y="2815641"/>
            <a:chExt cx="4412065" cy="2782467"/>
          </a:xfrm>
        </p:grpSpPr>
        <p:pic>
          <p:nvPicPr>
            <p:cNvPr id="1026" name="Picture 2" descr="https://timgsa.baidu.com/timg?image&amp;quality=80&amp;size=b9999_10000&amp;sec=1539318342239&amp;di=0630c4c613bcfdd8cf14325fb356fe0f&amp;imgtype=jpg&amp;src=http%3A%2F%2Fimg2.imgtn.bdimg.com%2Fit%2Fu%3D3173791187%2C708071382%26fm%3D214%26gp%3D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854" y="2815641"/>
              <a:ext cx="4294506" cy="2782467"/>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pic>
          <p:nvPicPr>
            <p:cNvPr id="1027" name="图片 1026"/>
            <p:cNvPicPr>
              <a:picLocks noChangeAspect="1"/>
            </p:cNvPicPr>
            <p:nvPr/>
          </p:nvPicPr>
          <p:blipFill>
            <a:blip r:embed="rId4"/>
            <a:stretch>
              <a:fillRect/>
            </a:stretch>
          </p:blipFill>
          <p:spPr>
            <a:xfrm>
              <a:off x="1135295" y="3431864"/>
              <a:ext cx="2554445" cy="859611"/>
            </a:xfrm>
            <a:prstGeom prst="rect">
              <a:avLst/>
            </a:prstGeom>
          </p:spPr>
        </p:pic>
      </p:grpSp>
      <p:grpSp>
        <p:nvGrpSpPr>
          <p:cNvPr id="1029" name="组合 1028"/>
          <p:cNvGrpSpPr/>
          <p:nvPr/>
        </p:nvGrpSpPr>
        <p:grpSpPr>
          <a:xfrm>
            <a:off x="6202163" y="3329711"/>
            <a:ext cx="5179940" cy="1754326"/>
            <a:chOff x="6202163" y="3495910"/>
            <a:chExt cx="5179940" cy="1754326"/>
          </a:xfrm>
        </p:grpSpPr>
        <p:sp>
          <p:nvSpPr>
            <p:cNvPr id="27" name="矩形 26">
              <a:extLst>
                <a:ext uri="{FF2B5EF4-FFF2-40B4-BE49-F238E27FC236}">
                  <a16:creationId xmlns:a16="http://schemas.microsoft.com/office/drawing/2014/main" id="{76C7D489-D368-4949-B59F-47DF47132176}"/>
                </a:ext>
              </a:extLst>
            </p:cNvPr>
            <p:cNvSpPr/>
            <p:nvPr/>
          </p:nvSpPr>
          <p:spPr>
            <a:xfrm>
              <a:off x="7012060" y="3495910"/>
              <a:ext cx="4370043" cy="1754326"/>
            </a:xfrm>
            <a:prstGeom prst="rect">
              <a:avLst/>
            </a:prstGeom>
          </p:spPr>
          <p:txBody>
            <a:bodyPr wrap="square">
              <a:spAutoFit/>
            </a:bodyPr>
            <a:lstStyle/>
            <a:p>
              <a:pPr>
                <a:lnSpc>
                  <a:spcPct val="120000"/>
                </a:lnSpc>
                <a:defRPr/>
              </a:pPr>
              <a:r>
                <a:rPr lang="zh-CN" altLang="en-US" kern="100" dirty="0">
                  <a:solidFill>
                    <a:schemeClr val="bg1"/>
                  </a:solidFill>
                  <a:ea typeface="微软雅黑" panose="020B0503020204020204" pitchFamily="34" charset="-122"/>
                  <a:cs typeface="Times New Roman" panose="02020603050405020304" pitchFamily="18" charset="0"/>
                  <a:sym typeface="+mn-ea"/>
                </a:rPr>
                <a:t>第三方是买卖双方在缺乏信用保障或法律支持的情况下的资金支付“中间平台”，第三方担当中介保管及监督职能，并不承担什么风险，所以确切地说，这是一种支付托管行为，通过支付实现保证</a:t>
              </a:r>
              <a:endParaRPr lang="zh-CN" altLang="en-US" dirty="0">
                <a:solidFill>
                  <a:schemeClr val="bg1"/>
                </a:solidFill>
                <a:sym typeface="+mn-ea"/>
              </a:endParaRPr>
            </a:p>
          </p:txBody>
        </p:sp>
        <p:sp>
          <p:nvSpPr>
            <p:cNvPr id="37" name="Freeform 128"/>
            <p:cNvSpPr>
              <a:spLocks/>
            </p:cNvSpPr>
            <p:nvPr/>
          </p:nvSpPr>
          <p:spPr bwMode="auto">
            <a:xfrm>
              <a:off x="6202163" y="3606528"/>
              <a:ext cx="781440" cy="475446"/>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grpSp>
    </p:spTree>
    <p:extLst>
      <p:ext uri="{BB962C8B-B14F-4D97-AF65-F5344CB8AC3E}">
        <p14:creationId xmlns:p14="http://schemas.microsoft.com/office/powerpoint/2010/main" val="12729230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3"/>
          <a:stretch>
            <a:fillRect/>
          </a:stretch>
        </p:blipFill>
        <p:spPr>
          <a:xfrm>
            <a:off x="1063988" y="1628504"/>
            <a:ext cx="9919208" cy="2571160"/>
          </a:xfrm>
          <a:prstGeom prst="rect">
            <a:avLst/>
          </a:prstGeom>
        </p:spPr>
      </p:pic>
      <p:sp>
        <p:nvSpPr>
          <p:cNvPr id="3" name="ïṩḷîḋé">
            <a:extLst>
              <a:ext uri="{FF2B5EF4-FFF2-40B4-BE49-F238E27FC236}">
                <a16:creationId xmlns:a16="http://schemas.microsoft.com/office/drawing/2014/main" id="{F32065E5-EC7A-4D94-B609-BBA7F275E144}"/>
              </a:ext>
            </a:extLst>
          </p:cNvPr>
          <p:cNvSpPr/>
          <p:nvPr/>
        </p:nvSpPr>
        <p:spPr bwMode="auto">
          <a:xfrm>
            <a:off x="594342" y="4948055"/>
            <a:ext cx="10858500" cy="773745"/>
          </a:xfrm>
          <a:prstGeom prst="leftRightArrow">
            <a:avLst>
              <a:gd name="adj1" fmla="val 67857"/>
              <a:gd name="adj2" fmla="val 61873"/>
            </a:avLst>
          </a:prstGeom>
          <a:solidFill>
            <a:srgbClr val="FFC353"/>
          </a:solidFill>
          <a:ln w="19050">
            <a:noFill/>
            <a:round/>
            <a:headEnd/>
            <a:tailEnd/>
          </a:ln>
        </p:spPr>
        <p:txBody>
          <a:bodyPr anchor="ctr"/>
          <a:lstStyle/>
          <a:p>
            <a:pPr algn="ctr"/>
            <a:r>
              <a:rPr lang="zh-CN" altLang="en-US" b="1" dirty="0">
                <a:solidFill>
                  <a:schemeClr val="bg1"/>
                </a:solidFill>
                <a:ea typeface="微软雅黑" panose="020B0503020204020204" pitchFamily="34" charset="-122"/>
              </a:rPr>
              <a:t>第三方支付平台</a:t>
            </a:r>
            <a:endParaRPr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8411877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第三方支付基本特点</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1872422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1"/>
          <p:cNvSpPr>
            <a:spLocks noChangeArrowheads="1"/>
          </p:cNvSpPr>
          <p:nvPr/>
        </p:nvSpPr>
        <p:spPr bwMode="auto">
          <a:xfrm>
            <a:off x="2767920" y="546013"/>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342900" indent="-342900" algn="ctr">
              <a:lnSpc>
                <a:spcPct val="100000"/>
              </a:lnSpc>
              <a:spcBef>
                <a:spcPct val="0"/>
              </a:spcBef>
              <a:buFont typeface="Wingdings" panose="05000000000000000000" pitchFamily="2" charset="2"/>
              <a:buChar char="l"/>
            </a:pPr>
            <a:r>
              <a:rPr lang="zh-CN" altLang="en-US" b="1" dirty="0">
                <a:solidFill>
                  <a:srgbClr val="524F6A"/>
                </a:solidFill>
                <a:latin typeface="微软雅黑" panose="020B0503020204020204" pitchFamily="34" charset="-122"/>
                <a:ea typeface="微软雅黑" panose="020B0503020204020204" pitchFamily="34" charset="-122"/>
              </a:rPr>
              <a:t>第三方支付的特点</a:t>
            </a:r>
          </a:p>
        </p:txBody>
      </p:sp>
      <p:sp>
        <p:nvSpPr>
          <p:cNvPr id="37" name="文本框 31"/>
          <p:cNvSpPr>
            <a:spLocks noChangeArrowheads="1"/>
          </p:cNvSpPr>
          <p:nvPr/>
        </p:nvSpPr>
        <p:spPr bwMode="auto">
          <a:xfrm>
            <a:off x="3015570" y="1027026"/>
            <a:ext cx="61071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000" dirty="0">
                <a:solidFill>
                  <a:srgbClr val="7F7F7F"/>
                </a:solidFill>
                <a:latin typeface="微软雅黑" panose="020B0503020204020204" pitchFamily="34" charset="-122"/>
                <a:ea typeface="微软雅黑" panose="020B0503020204020204" pitchFamily="34" charset="-122"/>
              </a:rPr>
              <a:t>The Characteristics of Third-party Payment</a:t>
            </a:r>
            <a:endParaRPr lang="zh-CN" altLang="en-US" sz="1000" dirty="0">
              <a:solidFill>
                <a:srgbClr val="7F7F7F"/>
              </a:solidFill>
              <a:latin typeface="微软雅黑" panose="020B0503020204020204" pitchFamily="34" charset="-122"/>
              <a:ea typeface="微软雅黑" panose="020B0503020204020204" pitchFamily="34" charset="-122"/>
            </a:endParaRPr>
          </a:p>
        </p:txBody>
      </p:sp>
      <p:grpSp>
        <p:nvGrpSpPr>
          <p:cNvPr id="38" name="组合 3"/>
          <p:cNvGrpSpPr>
            <a:grpSpLocks/>
          </p:cNvGrpSpPr>
          <p:nvPr/>
        </p:nvGrpSpPr>
        <p:grpSpPr bwMode="auto">
          <a:xfrm>
            <a:off x="1875745" y="1326878"/>
            <a:ext cx="8386762" cy="111125"/>
            <a:chOff x="688893" y="2574256"/>
            <a:chExt cx="7739508" cy="81111"/>
          </a:xfrm>
        </p:grpSpPr>
        <p:sp>
          <p:nvSpPr>
            <p:cNvPr id="39" name="Rectangle 4"/>
            <p:cNvSpPr>
              <a:spLocks noChangeArrowheads="1"/>
            </p:cNvSpPr>
            <p:nvPr/>
          </p:nvSpPr>
          <p:spPr bwMode="auto">
            <a:xfrm>
              <a:off x="688893" y="2574256"/>
              <a:ext cx="1539000" cy="81111"/>
            </a:xfrm>
            <a:prstGeom prst="rect">
              <a:avLst/>
            </a:prstGeom>
            <a:solidFill>
              <a:srgbClr val="202F3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40" name="Rectangle 5"/>
            <p:cNvSpPr>
              <a:spLocks noChangeArrowheads="1"/>
            </p:cNvSpPr>
            <p:nvPr/>
          </p:nvSpPr>
          <p:spPr bwMode="auto">
            <a:xfrm>
              <a:off x="2239021" y="2574256"/>
              <a:ext cx="1539000" cy="81111"/>
            </a:xfrm>
            <a:prstGeom prst="rect">
              <a:avLst/>
            </a:prstGeom>
            <a:solidFill>
              <a:srgbClr val="1C949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41" name="Rectangle 6"/>
            <p:cNvSpPr>
              <a:spLocks noChangeArrowheads="1"/>
            </p:cNvSpPr>
            <p:nvPr/>
          </p:nvSpPr>
          <p:spPr bwMode="auto">
            <a:xfrm>
              <a:off x="3789153" y="2574256"/>
              <a:ext cx="1539000" cy="81111"/>
            </a:xfrm>
            <a:prstGeom prst="rect">
              <a:avLst/>
            </a:prstGeom>
            <a:solidFill>
              <a:srgbClr val="7CB55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42" name="Rectangle 7"/>
            <p:cNvSpPr>
              <a:spLocks noChangeArrowheads="1"/>
            </p:cNvSpPr>
            <p:nvPr/>
          </p:nvSpPr>
          <p:spPr bwMode="auto">
            <a:xfrm>
              <a:off x="5339276" y="2574256"/>
              <a:ext cx="1539000" cy="81111"/>
            </a:xfrm>
            <a:prstGeom prst="rect">
              <a:avLst/>
            </a:prstGeom>
            <a:solidFill>
              <a:srgbClr val="FAC14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43" name="Rectangle 8"/>
            <p:cNvSpPr>
              <a:spLocks noChangeArrowheads="1"/>
            </p:cNvSpPr>
            <p:nvPr/>
          </p:nvSpPr>
          <p:spPr bwMode="auto">
            <a:xfrm>
              <a:off x="6889401" y="2574256"/>
              <a:ext cx="1539000" cy="81111"/>
            </a:xfrm>
            <a:prstGeom prst="rect">
              <a:avLst/>
            </a:prstGeom>
            <a:solidFill>
              <a:srgbClr val="F95647"/>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grpSp>
      <p:sp>
        <p:nvSpPr>
          <p:cNvPr id="44" name="十字箭头 43">
            <a:extLst>
              <a:ext uri="{FF2B5EF4-FFF2-40B4-BE49-F238E27FC236}">
                <a16:creationId xmlns:a16="http://schemas.microsoft.com/office/drawing/2014/main" id="{60A036A5-C390-44AE-8B99-40BC02AAD336}"/>
              </a:ext>
            </a:extLst>
          </p:cNvPr>
          <p:cNvSpPr/>
          <p:nvPr/>
        </p:nvSpPr>
        <p:spPr>
          <a:xfrm>
            <a:off x="1383620" y="1649141"/>
            <a:ext cx="4586287" cy="4586287"/>
          </a:xfrm>
          <a:prstGeom prst="quadArrow">
            <a:avLst>
              <a:gd name="adj1" fmla="val 2000"/>
              <a:gd name="adj2" fmla="val 4000"/>
              <a:gd name="adj3" fmla="val 5000"/>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5" name="任意多边形 44">
            <a:extLst>
              <a:ext uri="{FF2B5EF4-FFF2-40B4-BE49-F238E27FC236}">
                <a16:creationId xmlns:a16="http://schemas.microsoft.com/office/drawing/2014/main" id="{477552AD-E4D5-4E55-A407-C76E639FA1DB}"/>
              </a:ext>
            </a:extLst>
          </p:cNvPr>
          <p:cNvSpPr/>
          <p:nvPr/>
        </p:nvSpPr>
        <p:spPr>
          <a:xfrm>
            <a:off x="1682070" y="1947591"/>
            <a:ext cx="1833562" cy="1835150"/>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FC35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84877" tIns="284877" rIns="284877" bIns="284877" spcCol="1270" anchor="ctr"/>
          <a:lstStyle/>
          <a:p>
            <a:pPr algn="ctr" defTabSz="2089150">
              <a:lnSpc>
                <a:spcPct val="90000"/>
              </a:lnSpc>
              <a:spcAft>
                <a:spcPct val="35000"/>
              </a:spcAft>
              <a:defRPr/>
            </a:pPr>
            <a:endParaRPr lang="zh-CN" altLang="en-US" sz="4700"/>
          </a:p>
        </p:txBody>
      </p:sp>
      <p:sp>
        <p:nvSpPr>
          <p:cNvPr id="46" name="任意多边形 45">
            <a:extLst>
              <a:ext uri="{FF2B5EF4-FFF2-40B4-BE49-F238E27FC236}">
                <a16:creationId xmlns:a16="http://schemas.microsoft.com/office/drawing/2014/main" id="{15D72ECF-97B1-4C80-B73D-250DD2F27565}"/>
              </a:ext>
            </a:extLst>
          </p:cNvPr>
          <p:cNvSpPr/>
          <p:nvPr/>
        </p:nvSpPr>
        <p:spPr>
          <a:xfrm>
            <a:off x="3836307" y="1947591"/>
            <a:ext cx="1835150" cy="1835150"/>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1B6AA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84877" tIns="284877" rIns="284877" bIns="284877" spcCol="1270" anchor="ctr"/>
          <a:lstStyle/>
          <a:p>
            <a:pPr algn="ctr" defTabSz="2089150">
              <a:lnSpc>
                <a:spcPct val="90000"/>
              </a:lnSpc>
              <a:spcAft>
                <a:spcPct val="35000"/>
              </a:spcAft>
              <a:defRPr/>
            </a:pPr>
            <a:endParaRPr lang="zh-CN" altLang="en-US" sz="4700"/>
          </a:p>
        </p:txBody>
      </p:sp>
      <p:sp>
        <p:nvSpPr>
          <p:cNvPr id="47" name="任意多边形 46">
            <a:extLst>
              <a:ext uri="{FF2B5EF4-FFF2-40B4-BE49-F238E27FC236}">
                <a16:creationId xmlns:a16="http://schemas.microsoft.com/office/drawing/2014/main" id="{B5D6C894-2EB0-41A2-82DB-F56E38F0BD92}"/>
              </a:ext>
            </a:extLst>
          </p:cNvPr>
          <p:cNvSpPr/>
          <p:nvPr/>
        </p:nvSpPr>
        <p:spPr>
          <a:xfrm>
            <a:off x="1682070" y="4103416"/>
            <a:ext cx="1833562" cy="1833562"/>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48B49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84877" tIns="284877" rIns="284877" bIns="284877" spcCol="1270" anchor="ctr"/>
          <a:lstStyle/>
          <a:p>
            <a:pPr algn="ctr" defTabSz="2089150">
              <a:lnSpc>
                <a:spcPct val="90000"/>
              </a:lnSpc>
              <a:spcAft>
                <a:spcPct val="35000"/>
              </a:spcAft>
              <a:defRPr/>
            </a:pPr>
            <a:endParaRPr lang="zh-CN" altLang="en-US" sz="4700"/>
          </a:p>
        </p:txBody>
      </p:sp>
      <p:sp>
        <p:nvSpPr>
          <p:cNvPr id="48" name="任意多边形 47">
            <a:extLst>
              <a:ext uri="{FF2B5EF4-FFF2-40B4-BE49-F238E27FC236}">
                <a16:creationId xmlns:a16="http://schemas.microsoft.com/office/drawing/2014/main" id="{A6BCC279-7D00-48DC-AB71-3B889C4C3892}"/>
              </a:ext>
            </a:extLst>
          </p:cNvPr>
          <p:cNvSpPr/>
          <p:nvPr/>
        </p:nvSpPr>
        <p:spPr>
          <a:xfrm>
            <a:off x="3836307" y="4103416"/>
            <a:ext cx="1835150" cy="1833562"/>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F6E5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84877" tIns="284877" rIns="284877" bIns="284877" spcCol="1270" anchor="ctr"/>
          <a:lstStyle/>
          <a:p>
            <a:pPr algn="ctr" defTabSz="2089150">
              <a:lnSpc>
                <a:spcPct val="90000"/>
              </a:lnSpc>
              <a:spcAft>
                <a:spcPct val="35000"/>
              </a:spcAft>
              <a:defRPr/>
            </a:pPr>
            <a:endParaRPr lang="zh-CN" altLang="en-US" sz="4700"/>
          </a:p>
        </p:txBody>
      </p:sp>
      <p:sp>
        <p:nvSpPr>
          <p:cNvPr id="49" name="KSO_Shape">
            <a:extLst>
              <a:ext uri="{FF2B5EF4-FFF2-40B4-BE49-F238E27FC236}">
                <a16:creationId xmlns:a16="http://schemas.microsoft.com/office/drawing/2014/main" id="{B4587524-6511-427D-8D22-530C102E8E06}"/>
              </a:ext>
            </a:extLst>
          </p:cNvPr>
          <p:cNvSpPr/>
          <p:nvPr/>
        </p:nvSpPr>
        <p:spPr>
          <a:xfrm>
            <a:off x="6619195" y="1947591"/>
            <a:ext cx="401637" cy="401637"/>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KSO_Shape"/>
          <p:cNvSpPr>
            <a:spLocks noChangeArrowheads="1"/>
          </p:cNvSpPr>
          <p:nvPr/>
        </p:nvSpPr>
        <p:spPr bwMode="auto">
          <a:xfrm>
            <a:off x="4353832" y="4422503"/>
            <a:ext cx="800100" cy="1017588"/>
          </a:xfrm>
          <a:custGeom>
            <a:avLst/>
            <a:gdLst>
              <a:gd name="T0" fmla="*/ 2147483646 w 4116"/>
              <a:gd name="T1" fmla="*/ 2147483646 h 5239"/>
              <a:gd name="T2" fmla="*/ 2147483646 w 4116"/>
              <a:gd name="T3" fmla="*/ 2147483646 h 5239"/>
              <a:gd name="T4" fmla="*/ 2147483646 w 4116"/>
              <a:gd name="T5" fmla="*/ 2147483646 h 5239"/>
              <a:gd name="T6" fmla="*/ 2147483646 w 4116"/>
              <a:gd name="T7" fmla="*/ 2147483646 h 5239"/>
              <a:gd name="T8" fmla="*/ 2147483646 w 4116"/>
              <a:gd name="T9" fmla="*/ 2147483646 h 5239"/>
              <a:gd name="T10" fmla="*/ 2147483646 w 4116"/>
              <a:gd name="T11" fmla="*/ 2147483646 h 5239"/>
              <a:gd name="T12" fmla="*/ 2147483646 w 4116"/>
              <a:gd name="T13" fmla="*/ 2147483646 h 5239"/>
              <a:gd name="T14" fmla="*/ 2147483646 w 4116"/>
              <a:gd name="T15" fmla="*/ 2147483646 h 5239"/>
              <a:gd name="T16" fmla="*/ 2147483646 w 4116"/>
              <a:gd name="T17" fmla="*/ 2147483646 h 5239"/>
              <a:gd name="T18" fmla="*/ 2147483646 w 4116"/>
              <a:gd name="T19" fmla="*/ 2147483646 h 5239"/>
              <a:gd name="T20" fmla="*/ 2147483646 w 4116"/>
              <a:gd name="T21" fmla="*/ 2147483646 h 5239"/>
              <a:gd name="T22" fmla="*/ 2147483646 w 4116"/>
              <a:gd name="T23" fmla="*/ 2147483646 h 5239"/>
              <a:gd name="T24" fmla="*/ 2147483646 w 4116"/>
              <a:gd name="T25" fmla="*/ 2147483646 h 5239"/>
              <a:gd name="T26" fmla="*/ 2147483646 w 4116"/>
              <a:gd name="T27" fmla="*/ 2147483646 h 5239"/>
              <a:gd name="T28" fmla="*/ 2147483646 w 4116"/>
              <a:gd name="T29" fmla="*/ 2147483646 h 5239"/>
              <a:gd name="T30" fmla="*/ 2147483646 w 4116"/>
              <a:gd name="T31" fmla="*/ 2147483646 h 5239"/>
              <a:gd name="T32" fmla="*/ 2147483646 w 4116"/>
              <a:gd name="T33" fmla="*/ 2147483646 h 5239"/>
              <a:gd name="T34" fmla="*/ 2147483646 w 4116"/>
              <a:gd name="T35" fmla="*/ 2147483646 h 5239"/>
              <a:gd name="T36" fmla="*/ 2147483646 w 4116"/>
              <a:gd name="T37" fmla="*/ 2147483646 h 5239"/>
              <a:gd name="T38" fmla="*/ 2147483646 w 4116"/>
              <a:gd name="T39" fmla="*/ 2147483646 h 5239"/>
              <a:gd name="T40" fmla="*/ 2147483646 w 4116"/>
              <a:gd name="T41" fmla="*/ 2147483646 h 5239"/>
              <a:gd name="T42" fmla="*/ 2147483646 w 4116"/>
              <a:gd name="T43" fmla="*/ 2147483646 h 5239"/>
              <a:gd name="T44" fmla="*/ 2147483646 w 4116"/>
              <a:gd name="T45" fmla="*/ 2147483646 h 5239"/>
              <a:gd name="T46" fmla="*/ 2147483646 w 4116"/>
              <a:gd name="T47" fmla="*/ 2147483646 h 5239"/>
              <a:gd name="T48" fmla="*/ 2147483646 w 4116"/>
              <a:gd name="T49" fmla="*/ 2147483646 h 5239"/>
              <a:gd name="T50" fmla="*/ 2147483646 w 4116"/>
              <a:gd name="T51" fmla="*/ 2147483646 h 5239"/>
              <a:gd name="T52" fmla="*/ 2147483646 w 4116"/>
              <a:gd name="T53" fmla="*/ 2147483646 h 5239"/>
              <a:gd name="T54" fmla="*/ 2147483646 w 4116"/>
              <a:gd name="T55" fmla="*/ 2147483646 h 5239"/>
              <a:gd name="T56" fmla="*/ 2147483646 w 4116"/>
              <a:gd name="T57" fmla="*/ 2147483646 h 5239"/>
              <a:gd name="T58" fmla="*/ 2147483646 w 4116"/>
              <a:gd name="T59" fmla="*/ 2147483646 h 5239"/>
              <a:gd name="T60" fmla="*/ 2147483646 w 4116"/>
              <a:gd name="T61" fmla="*/ 2147483646 h 5239"/>
              <a:gd name="T62" fmla="*/ 2147483646 w 4116"/>
              <a:gd name="T63" fmla="*/ 2147483646 h 5239"/>
              <a:gd name="T64" fmla="*/ 2147483646 w 4116"/>
              <a:gd name="T65" fmla="*/ 2147483646 h 5239"/>
              <a:gd name="T66" fmla="*/ 2147483646 w 4116"/>
              <a:gd name="T67" fmla="*/ 2147483646 h 5239"/>
              <a:gd name="T68" fmla="*/ 2147483646 w 4116"/>
              <a:gd name="T69" fmla="*/ 2147483646 h 5239"/>
              <a:gd name="T70" fmla="*/ 2147483646 w 4116"/>
              <a:gd name="T71" fmla="*/ 2147483646 h 5239"/>
              <a:gd name="T72" fmla="*/ 2147483646 w 4116"/>
              <a:gd name="T73" fmla="*/ 2147483646 h 5239"/>
              <a:gd name="T74" fmla="*/ 2147483646 w 4116"/>
              <a:gd name="T75" fmla="*/ 2147483646 h 5239"/>
              <a:gd name="T76" fmla="*/ 2147483646 w 4116"/>
              <a:gd name="T77" fmla="*/ 2147483646 h 5239"/>
              <a:gd name="T78" fmla="*/ 2147483646 w 4116"/>
              <a:gd name="T79" fmla="*/ 2147483646 h 5239"/>
              <a:gd name="T80" fmla="*/ 2147483646 w 4116"/>
              <a:gd name="T81" fmla="*/ 2147483646 h 5239"/>
              <a:gd name="T82" fmla="*/ 2147483646 w 4116"/>
              <a:gd name="T83" fmla="*/ 2147483646 h 5239"/>
              <a:gd name="T84" fmla="*/ 2147483646 w 4116"/>
              <a:gd name="T85" fmla="*/ 2147483646 h 5239"/>
              <a:gd name="T86" fmla="*/ 2147483646 w 4116"/>
              <a:gd name="T87" fmla="*/ 2147483646 h 5239"/>
              <a:gd name="T88" fmla="*/ 2147483646 w 4116"/>
              <a:gd name="T89" fmla="*/ 2147483646 h 5239"/>
              <a:gd name="T90" fmla="*/ 2147483646 w 4116"/>
              <a:gd name="T91" fmla="*/ 2147483646 h 5239"/>
              <a:gd name="T92" fmla="*/ 2147483646 w 4116"/>
              <a:gd name="T93" fmla="*/ 2147483646 h 5239"/>
              <a:gd name="T94" fmla="*/ 2147483646 w 4116"/>
              <a:gd name="T95" fmla="*/ 2147483646 h 5239"/>
              <a:gd name="T96" fmla="*/ 2147483646 w 4116"/>
              <a:gd name="T97" fmla="*/ 2147483646 h 5239"/>
              <a:gd name="T98" fmla="*/ 2147483646 w 4116"/>
              <a:gd name="T99" fmla="*/ 2147483646 h 5239"/>
              <a:gd name="T100" fmla="*/ 2147483646 w 4116"/>
              <a:gd name="T101" fmla="*/ 2147483646 h 5239"/>
              <a:gd name="T102" fmla="*/ 2147483646 w 4116"/>
              <a:gd name="T103" fmla="*/ 0 h 5239"/>
              <a:gd name="T104" fmla="*/ 2147483646 w 4116"/>
              <a:gd name="T105" fmla="*/ 2147483646 h 5239"/>
              <a:gd name="T106" fmla="*/ 2147483646 w 4116"/>
              <a:gd name="T107" fmla="*/ 2147483646 h 5239"/>
              <a:gd name="T108" fmla="*/ 2147483646 w 4116"/>
              <a:gd name="T109" fmla="*/ 2147483646 h 5239"/>
              <a:gd name="T110" fmla="*/ 2147483646 w 4116"/>
              <a:gd name="T111" fmla="*/ 2147483646 h 5239"/>
              <a:gd name="T112" fmla="*/ 2147483646 w 4116"/>
              <a:gd name="T113" fmla="*/ 2147483646 h 5239"/>
              <a:gd name="T114" fmla="*/ 2147483646 w 4116"/>
              <a:gd name="T115" fmla="*/ 2147483646 h 5239"/>
              <a:gd name="T116" fmla="*/ 2147483646 w 4116"/>
              <a:gd name="T117" fmla="*/ 2147483646 h 5239"/>
              <a:gd name="T118" fmla="*/ 2147483646 w 4116"/>
              <a:gd name="T119" fmla="*/ 2147483646 h 5239"/>
              <a:gd name="T120" fmla="*/ 2147483646 w 4116"/>
              <a:gd name="T121" fmla="*/ 2147483646 h 5239"/>
              <a:gd name="T122" fmla="*/ 2147483646 w 4116"/>
              <a:gd name="T123" fmla="*/ 2147483646 h 5239"/>
              <a:gd name="T124" fmla="*/ 2147483646 w 4116"/>
              <a:gd name="T125" fmla="*/ 2147483646 h 52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文本框 20"/>
          <p:cNvSpPr txBox="1">
            <a:spLocks noChangeArrowheads="1"/>
          </p:cNvSpPr>
          <p:nvPr/>
        </p:nvSpPr>
        <p:spPr bwMode="auto">
          <a:xfrm>
            <a:off x="1753507" y="3316016"/>
            <a:ext cx="180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rPr>
              <a:t>支持多种信用卡</a:t>
            </a:r>
          </a:p>
        </p:txBody>
      </p:sp>
      <p:sp>
        <p:nvSpPr>
          <p:cNvPr id="52" name="文本框 21"/>
          <p:cNvSpPr txBox="1">
            <a:spLocks noChangeArrowheads="1"/>
          </p:cNvSpPr>
          <p:nvPr/>
        </p:nvSpPr>
        <p:spPr bwMode="auto">
          <a:xfrm>
            <a:off x="3999820" y="3331891"/>
            <a:ext cx="1570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rPr>
              <a:t>结算周期灵活</a:t>
            </a:r>
          </a:p>
        </p:txBody>
      </p:sp>
      <p:sp>
        <p:nvSpPr>
          <p:cNvPr id="53" name="文本框 22"/>
          <p:cNvSpPr txBox="1">
            <a:spLocks noChangeArrowheads="1"/>
          </p:cNvSpPr>
          <p:nvPr/>
        </p:nvSpPr>
        <p:spPr bwMode="auto">
          <a:xfrm>
            <a:off x="4009345" y="5498828"/>
            <a:ext cx="1570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rPr>
              <a:t>较高的公信度</a:t>
            </a:r>
          </a:p>
        </p:txBody>
      </p:sp>
      <p:sp>
        <p:nvSpPr>
          <p:cNvPr id="54" name="文本框 23"/>
          <p:cNvSpPr txBox="1">
            <a:spLocks noChangeArrowheads="1"/>
          </p:cNvSpPr>
          <p:nvPr/>
        </p:nvSpPr>
        <p:spPr bwMode="auto">
          <a:xfrm>
            <a:off x="1928132" y="5500416"/>
            <a:ext cx="133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rPr>
              <a:t>后期服务好</a:t>
            </a:r>
          </a:p>
        </p:txBody>
      </p:sp>
      <p:sp>
        <p:nvSpPr>
          <p:cNvPr id="55" name="KSO_Shape">
            <a:extLst>
              <a:ext uri="{FF2B5EF4-FFF2-40B4-BE49-F238E27FC236}">
                <a16:creationId xmlns:a16="http://schemas.microsoft.com/office/drawing/2014/main" id="{18E01686-B8AB-4161-A77F-45DE7ADE4C47}"/>
              </a:ext>
            </a:extLst>
          </p:cNvPr>
          <p:cNvSpPr/>
          <p:nvPr/>
        </p:nvSpPr>
        <p:spPr>
          <a:xfrm>
            <a:off x="6619195" y="3169966"/>
            <a:ext cx="401637" cy="400050"/>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KSO_Shape">
            <a:extLst>
              <a:ext uri="{FF2B5EF4-FFF2-40B4-BE49-F238E27FC236}">
                <a16:creationId xmlns:a16="http://schemas.microsoft.com/office/drawing/2014/main" id="{8F743236-F47A-4CF8-8849-15878E3F696A}"/>
              </a:ext>
            </a:extLst>
          </p:cNvPr>
          <p:cNvSpPr/>
          <p:nvPr/>
        </p:nvSpPr>
        <p:spPr>
          <a:xfrm>
            <a:off x="6619195" y="4390753"/>
            <a:ext cx="401637" cy="401638"/>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7" name="KSO_Shape">
            <a:extLst>
              <a:ext uri="{FF2B5EF4-FFF2-40B4-BE49-F238E27FC236}">
                <a16:creationId xmlns:a16="http://schemas.microsoft.com/office/drawing/2014/main" id="{D7C6AF03-6E26-45D0-97E2-8F5F0ED35CEC}"/>
              </a:ext>
            </a:extLst>
          </p:cNvPr>
          <p:cNvSpPr/>
          <p:nvPr/>
        </p:nvSpPr>
        <p:spPr>
          <a:xfrm>
            <a:off x="6619195" y="5613128"/>
            <a:ext cx="401637" cy="400050"/>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8" name="文本框 27"/>
          <p:cNvSpPr txBox="1">
            <a:spLocks noChangeArrowheads="1"/>
          </p:cNvSpPr>
          <p:nvPr/>
        </p:nvSpPr>
        <p:spPr bwMode="auto">
          <a:xfrm>
            <a:off x="7111320" y="1919016"/>
            <a:ext cx="180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b="1" dirty="0">
                <a:solidFill>
                  <a:srgbClr val="FFC353"/>
                </a:solidFill>
                <a:latin typeface="微软雅黑" panose="020B0503020204020204" pitchFamily="34" charset="-122"/>
                <a:ea typeface="微软雅黑" panose="020B0503020204020204" pitchFamily="34" charset="-122"/>
              </a:rPr>
              <a:t>支持多种信用卡</a:t>
            </a:r>
          </a:p>
        </p:txBody>
      </p:sp>
      <p:sp>
        <p:nvSpPr>
          <p:cNvPr id="59" name="TextBox 15"/>
          <p:cNvSpPr txBox="1">
            <a:spLocks noChangeArrowheads="1"/>
          </p:cNvSpPr>
          <p:nvPr/>
        </p:nvSpPr>
        <p:spPr bwMode="auto">
          <a:xfrm>
            <a:off x="7111320" y="2269542"/>
            <a:ext cx="37655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 typeface="Arial" panose="020B0604020202020204" pitchFamily="34" charset="0"/>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第三方支付平台支持国内各大银行发行的银行卡和国际信用卡组织发行的信用卡。</a:t>
            </a:r>
          </a:p>
        </p:txBody>
      </p:sp>
      <p:sp>
        <p:nvSpPr>
          <p:cNvPr id="60" name="文本框 29"/>
          <p:cNvSpPr txBox="1">
            <a:spLocks noChangeArrowheads="1"/>
          </p:cNvSpPr>
          <p:nvPr/>
        </p:nvSpPr>
        <p:spPr bwMode="auto">
          <a:xfrm>
            <a:off x="7111320" y="2936603"/>
            <a:ext cx="1568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b="1" dirty="0">
                <a:solidFill>
                  <a:srgbClr val="1B6AA2"/>
                </a:solidFill>
                <a:latin typeface="微软雅黑" panose="020B0503020204020204" pitchFamily="34" charset="-122"/>
                <a:ea typeface="微软雅黑" panose="020B0503020204020204" pitchFamily="34" charset="-122"/>
              </a:rPr>
              <a:t>结算周期灵活</a:t>
            </a:r>
          </a:p>
        </p:txBody>
      </p:sp>
      <p:sp>
        <p:nvSpPr>
          <p:cNvPr id="61" name="TextBox 15"/>
          <p:cNvSpPr txBox="1">
            <a:spLocks noChangeArrowheads="1"/>
          </p:cNvSpPr>
          <p:nvPr/>
        </p:nvSpPr>
        <p:spPr bwMode="auto">
          <a:xfrm>
            <a:off x="7111320" y="3288717"/>
            <a:ext cx="37655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 typeface="Arial" panose="020B0604020202020204" pitchFamily="34" charset="0"/>
              <a:buNone/>
            </a:pP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第三方支付平台手续费用标准统一，且结算周期可根据商户需求设定，服务更加人性化。</a:t>
            </a:r>
          </a:p>
        </p:txBody>
      </p:sp>
      <p:sp>
        <p:nvSpPr>
          <p:cNvPr id="62" name="文本框 31"/>
          <p:cNvSpPr txBox="1">
            <a:spLocks noChangeArrowheads="1"/>
          </p:cNvSpPr>
          <p:nvPr/>
        </p:nvSpPr>
        <p:spPr bwMode="auto">
          <a:xfrm>
            <a:off x="7111320" y="4078016"/>
            <a:ext cx="1338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b="1" dirty="0">
                <a:solidFill>
                  <a:srgbClr val="48B49C"/>
                </a:solidFill>
                <a:latin typeface="微软雅黑" panose="020B0503020204020204" pitchFamily="34" charset="-122"/>
                <a:ea typeface="微软雅黑" panose="020B0503020204020204" pitchFamily="34" charset="-122"/>
              </a:rPr>
              <a:t>后期服务好</a:t>
            </a:r>
          </a:p>
        </p:txBody>
      </p:sp>
      <p:sp>
        <p:nvSpPr>
          <p:cNvPr id="63" name="TextBox 15"/>
          <p:cNvSpPr txBox="1">
            <a:spLocks noChangeArrowheads="1"/>
          </p:cNvSpPr>
          <p:nvPr/>
        </p:nvSpPr>
        <p:spPr bwMode="auto">
          <a:xfrm>
            <a:off x="7111320" y="4430129"/>
            <a:ext cx="37655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 typeface="Arial" panose="020B0604020202020204" pitchFamily="34" charset="0"/>
              <a:buNone/>
            </a:pP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专业的第三方支付平台，可以确保商户在后期服务、支付过程中出现的问题能够得到及时解决。</a:t>
            </a:r>
          </a:p>
        </p:txBody>
      </p:sp>
      <p:sp>
        <p:nvSpPr>
          <p:cNvPr id="64" name="文本框 33"/>
          <p:cNvSpPr txBox="1">
            <a:spLocks noChangeArrowheads="1"/>
          </p:cNvSpPr>
          <p:nvPr/>
        </p:nvSpPr>
        <p:spPr bwMode="auto">
          <a:xfrm>
            <a:off x="7111320" y="5282928"/>
            <a:ext cx="1568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800" b="1" dirty="0">
                <a:solidFill>
                  <a:srgbClr val="FF6E55"/>
                </a:solidFill>
                <a:latin typeface="微软雅黑" panose="020B0503020204020204" pitchFamily="34" charset="-122"/>
                <a:ea typeface="微软雅黑" panose="020B0503020204020204" pitchFamily="34" charset="-122"/>
              </a:rPr>
              <a:t>较高的公信度</a:t>
            </a:r>
          </a:p>
        </p:txBody>
      </p:sp>
      <p:sp>
        <p:nvSpPr>
          <p:cNvPr id="65" name="TextBox 15"/>
          <p:cNvSpPr txBox="1">
            <a:spLocks noChangeArrowheads="1"/>
          </p:cNvSpPr>
          <p:nvPr/>
        </p:nvSpPr>
        <p:spPr bwMode="auto">
          <a:xfrm>
            <a:off x="7111320" y="5635042"/>
            <a:ext cx="37655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 typeface="Arial" panose="020B0604020202020204" pitchFamily="34" charset="0"/>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第三方支付平台作为独立于交易的任何一方，具有较高的公信度。</a:t>
            </a:r>
          </a:p>
        </p:txBody>
      </p:sp>
      <p:pic>
        <p:nvPicPr>
          <p:cNvPr id="66" name="图片 36"/>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140857" y="2171428"/>
            <a:ext cx="101441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图片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0057" y="4398691"/>
            <a:ext cx="10144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图片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7157" y="2150791"/>
            <a:ext cx="10144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6444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第三方支付流程</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3168605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a:spLocks noChangeArrowheads="1"/>
          </p:cNvSpPr>
          <p:nvPr/>
        </p:nvSpPr>
        <p:spPr bwMode="auto">
          <a:xfrm>
            <a:off x="3059113" y="1368199"/>
            <a:ext cx="61071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000" dirty="0">
                <a:solidFill>
                  <a:srgbClr val="7F7F7F"/>
                </a:solidFill>
                <a:latin typeface="微软雅黑" panose="020B0503020204020204" pitchFamily="34" charset="-122"/>
                <a:ea typeface="微软雅黑" panose="020B0503020204020204" pitchFamily="34" charset="-122"/>
              </a:rPr>
              <a:t>The Procedure of Third-party Payment</a:t>
            </a:r>
            <a:endParaRPr lang="zh-CN" altLang="en-US" sz="1000" dirty="0">
              <a:solidFill>
                <a:srgbClr val="7F7F7F"/>
              </a:solidFill>
              <a:latin typeface="微软雅黑" panose="020B0503020204020204" pitchFamily="34" charset="-122"/>
              <a:ea typeface="微软雅黑" panose="020B0503020204020204" pitchFamily="34" charset="-122"/>
            </a:endParaRPr>
          </a:p>
        </p:txBody>
      </p:sp>
      <p:grpSp>
        <p:nvGrpSpPr>
          <p:cNvPr id="4" name="组合 3"/>
          <p:cNvGrpSpPr>
            <a:grpSpLocks/>
          </p:cNvGrpSpPr>
          <p:nvPr/>
        </p:nvGrpSpPr>
        <p:grpSpPr bwMode="auto">
          <a:xfrm>
            <a:off x="1919288" y="1666515"/>
            <a:ext cx="8386762" cy="111125"/>
            <a:chOff x="688893" y="2574256"/>
            <a:chExt cx="7739508" cy="81111"/>
          </a:xfrm>
        </p:grpSpPr>
        <p:sp>
          <p:nvSpPr>
            <p:cNvPr id="5" name="Rectangle 4"/>
            <p:cNvSpPr>
              <a:spLocks noChangeArrowheads="1"/>
            </p:cNvSpPr>
            <p:nvPr/>
          </p:nvSpPr>
          <p:spPr bwMode="auto">
            <a:xfrm>
              <a:off x="688893" y="2574256"/>
              <a:ext cx="1539000" cy="81111"/>
            </a:xfrm>
            <a:prstGeom prst="rect">
              <a:avLst/>
            </a:prstGeom>
            <a:solidFill>
              <a:srgbClr val="202F3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6" name="Rectangle 5"/>
            <p:cNvSpPr>
              <a:spLocks noChangeArrowheads="1"/>
            </p:cNvSpPr>
            <p:nvPr/>
          </p:nvSpPr>
          <p:spPr bwMode="auto">
            <a:xfrm>
              <a:off x="2239021" y="2574256"/>
              <a:ext cx="1539000" cy="81111"/>
            </a:xfrm>
            <a:prstGeom prst="rect">
              <a:avLst/>
            </a:prstGeom>
            <a:solidFill>
              <a:srgbClr val="1C949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7" name="Rectangle 6"/>
            <p:cNvSpPr>
              <a:spLocks noChangeArrowheads="1"/>
            </p:cNvSpPr>
            <p:nvPr/>
          </p:nvSpPr>
          <p:spPr bwMode="auto">
            <a:xfrm>
              <a:off x="3789153" y="2574256"/>
              <a:ext cx="1539000" cy="81111"/>
            </a:xfrm>
            <a:prstGeom prst="rect">
              <a:avLst/>
            </a:prstGeom>
            <a:solidFill>
              <a:srgbClr val="7CB55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8" name="Rectangle 7"/>
            <p:cNvSpPr>
              <a:spLocks noChangeArrowheads="1"/>
            </p:cNvSpPr>
            <p:nvPr/>
          </p:nvSpPr>
          <p:spPr bwMode="auto">
            <a:xfrm>
              <a:off x="5339276" y="2574256"/>
              <a:ext cx="1539000" cy="81111"/>
            </a:xfrm>
            <a:prstGeom prst="rect">
              <a:avLst/>
            </a:prstGeom>
            <a:solidFill>
              <a:srgbClr val="FAC14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9" name="Rectangle 8"/>
            <p:cNvSpPr>
              <a:spLocks noChangeArrowheads="1"/>
            </p:cNvSpPr>
            <p:nvPr/>
          </p:nvSpPr>
          <p:spPr bwMode="auto">
            <a:xfrm>
              <a:off x="6889401" y="2574256"/>
              <a:ext cx="1539000" cy="81111"/>
            </a:xfrm>
            <a:prstGeom prst="rect">
              <a:avLst/>
            </a:prstGeom>
            <a:solidFill>
              <a:srgbClr val="F95647"/>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grpSp>
      <p:sp>
        <p:nvSpPr>
          <p:cNvPr id="10" name="Rectangle 4">
            <a:extLst>
              <a:ext uri="{FF2B5EF4-FFF2-40B4-BE49-F238E27FC236}">
                <a16:creationId xmlns:a16="http://schemas.microsoft.com/office/drawing/2014/main" id="{B94D70E9-5115-4616-A216-B37334FAE960}"/>
              </a:ext>
            </a:extLst>
          </p:cNvPr>
          <p:cNvSpPr/>
          <p:nvPr/>
        </p:nvSpPr>
        <p:spPr>
          <a:xfrm>
            <a:off x="0" y="2664821"/>
            <a:ext cx="12192000" cy="3200627"/>
          </a:xfrm>
          <a:prstGeom prst="rect">
            <a:avLst/>
          </a:prstGeom>
          <a:solidFill>
            <a:srgbClr val="A5779E"/>
          </a:solidFill>
          <a:ln w="12700" cap="flat" cmpd="sng" algn="ctr">
            <a:noFill/>
            <a:prstDash val="solid"/>
            <a:miter lim="800000"/>
          </a:ln>
          <a:effectLst/>
        </p:spPr>
        <p:txBody>
          <a:bodyPr lIns="68570" tIns="34287" rIns="68570" bIns="34287" anchor="ctr"/>
          <a:lstStyle/>
          <a:p>
            <a:pPr defTabSz="913765" fontAlgn="auto">
              <a:spcBef>
                <a:spcPts val="0"/>
              </a:spcBef>
              <a:spcAft>
                <a:spcPts val="0"/>
              </a:spcAft>
              <a:defRPr/>
            </a:pPr>
            <a:endParaRPr lang="en-US" kern="0" dirty="0">
              <a:solidFill>
                <a:sysClr val="window" lastClr="FFFFFF"/>
              </a:solidFill>
              <a:latin typeface="Calibri" panose="020F0502020204030204"/>
              <a:ea typeface="+mn-ea"/>
            </a:endParaRPr>
          </a:p>
        </p:txBody>
      </p:sp>
      <p:sp>
        <p:nvSpPr>
          <p:cNvPr id="11" name="矩形 10">
            <a:extLst>
              <a:ext uri="{FF2B5EF4-FFF2-40B4-BE49-F238E27FC236}">
                <a16:creationId xmlns:a16="http://schemas.microsoft.com/office/drawing/2014/main" id="{AEB395C4-96F7-477D-B24F-E38131C7AA33}"/>
              </a:ext>
            </a:extLst>
          </p:cNvPr>
          <p:cNvSpPr/>
          <p:nvPr/>
        </p:nvSpPr>
        <p:spPr>
          <a:xfrm>
            <a:off x="1275125" y="3151946"/>
            <a:ext cx="9641749" cy="978729"/>
          </a:xfrm>
          <a:prstGeom prst="rect">
            <a:avLst/>
          </a:prstGeom>
        </p:spPr>
        <p:txBody>
          <a:bodyPr wrap="square">
            <a:spAutoFit/>
          </a:bodyPr>
          <a:lstStyle/>
          <a:p>
            <a:pPr>
              <a:lnSpc>
                <a:spcPct val="120000"/>
              </a:lnSpc>
              <a:defRPr/>
            </a:pPr>
            <a:r>
              <a:rPr lang="zh-CN" altLang="zh-CN" sz="24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在</a:t>
            </a:r>
            <a:r>
              <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第三方支付交易流程中，支付模式使商家看不到客户的信用卡信息，同时又避免了信用卡信息因为在网络上多次公开传输而被窃的</a:t>
            </a:r>
            <a:r>
              <a:rPr lang="zh-CN" altLang="zh-CN" sz="24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风险</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pic>
        <p:nvPicPr>
          <p:cNvPr id="12" name="图片 11">
            <a:extLst>
              <a:ext uri="{FF2B5EF4-FFF2-40B4-BE49-F238E27FC236}">
                <a16:creationId xmlns:a16="http://schemas.microsoft.com/office/drawing/2014/main" id="{D8D20A25-6644-4874-976C-A1B2A27C6627}"/>
              </a:ext>
            </a:extLst>
          </p:cNvPr>
          <p:cNvPicPr>
            <a:picLocks noChangeAspect="1"/>
          </p:cNvPicPr>
          <p:nvPr/>
        </p:nvPicPr>
        <p:blipFill>
          <a:blip r:embed="rId3"/>
          <a:stretch>
            <a:fillRect/>
          </a:stretch>
        </p:blipFill>
        <p:spPr>
          <a:xfrm>
            <a:off x="8831263" y="4430439"/>
            <a:ext cx="773112" cy="900112"/>
          </a:xfrm>
          <a:prstGeom prst="rect">
            <a:avLst/>
          </a:prstGeom>
          <a:effectLst>
            <a:outerShdw blurRad="50800" dist="38100" dir="2700000" algn="tl" rotWithShape="0">
              <a:prstClr val="black">
                <a:alpha val="40000"/>
              </a:prstClr>
            </a:outerShdw>
          </a:effectLst>
        </p:spPr>
      </p:pic>
      <p:pic>
        <p:nvPicPr>
          <p:cNvPr id="13" name="图片 12">
            <a:extLst>
              <a:ext uri="{FF2B5EF4-FFF2-40B4-BE49-F238E27FC236}">
                <a16:creationId xmlns:a16="http://schemas.microsoft.com/office/drawing/2014/main" id="{49312521-75AA-40E8-8402-4EFBD1E76894}"/>
              </a:ext>
            </a:extLst>
          </p:cNvPr>
          <p:cNvPicPr>
            <a:picLocks noChangeAspect="1"/>
          </p:cNvPicPr>
          <p:nvPr/>
        </p:nvPicPr>
        <p:blipFill>
          <a:blip r:embed="rId4"/>
          <a:stretch>
            <a:fillRect/>
          </a:stretch>
        </p:blipFill>
        <p:spPr>
          <a:xfrm>
            <a:off x="7480300" y="4436789"/>
            <a:ext cx="900113" cy="900112"/>
          </a:xfrm>
          <a:prstGeom prst="rect">
            <a:avLst/>
          </a:prstGeom>
          <a:effectLst>
            <a:outerShdw blurRad="50800" dist="38100" dir="2700000" algn="tl" rotWithShape="0">
              <a:prstClr val="black">
                <a:alpha val="40000"/>
              </a:prstClr>
            </a:outerShdw>
          </a:effectLst>
        </p:spPr>
      </p:pic>
      <p:pic>
        <p:nvPicPr>
          <p:cNvPr id="14" name="图片 13">
            <a:extLst>
              <a:ext uri="{FF2B5EF4-FFF2-40B4-BE49-F238E27FC236}">
                <a16:creationId xmlns:a16="http://schemas.microsoft.com/office/drawing/2014/main" id="{3AC29D3B-4D76-41B2-89A5-73B91C3F10C8}"/>
              </a:ext>
            </a:extLst>
          </p:cNvPr>
          <p:cNvPicPr>
            <a:picLocks noChangeAspect="1"/>
          </p:cNvPicPr>
          <p:nvPr/>
        </p:nvPicPr>
        <p:blipFill>
          <a:blip r:embed="rId5"/>
          <a:stretch>
            <a:fillRect/>
          </a:stretch>
        </p:blipFill>
        <p:spPr>
          <a:xfrm>
            <a:off x="10055225" y="4430439"/>
            <a:ext cx="927100" cy="900112"/>
          </a:xfrm>
          <a:prstGeom prst="rect">
            <a:avLst/>
          </a:prstGeom>
          <a:effectLst>
            <a:outerShdw blurRad="50800" dist="38100" dir="2700000" algn="tl" rotWithShape="0">
              <a:prstClr val="black">
                <a:alpha val="40000"/>
              </a:prstClr>
            </a:outerShdw>
          </a:effectLst>
        </p:spPr>
      </p:pic>
      <p:pic>
        <p:nvPicPr>
          <p:cNvPr id="15" name="图片 14">
            <a:extLst>
              <a:ext uri="{FF2B5EF4-FFF2-40B4-BE49-F238E27FC236}">
                <a16:creationId xmlns:a16="http://schemas.microsoft.com/office/drawing/2014/main" id="{509E7CC0-7066-4227-A61E-DE0D9B2208B3}"/>
              </a:ext>
            </a:extLst>
          </p:cNvPr>
          <p:cNvPicPr>
            <a:picLocks noChangeAspect="1"/>
          </p:cNvPicPr>
          <p:nvPr/>
        </p:nvPicPr>
        <p:blipFill>
          <a:blip r:embed="rId6"/>
          <a:stretch>
            <a:fillRect/>
          </a:stretch>
        </p:blipFill>
        <p:spPr>
          <a:xfrm>
            <a:off x="6127750" y="4436789"/>
            <a:ext cx="900113" cy="900112"/>
          </a:xfrm>
          <a:prstGeom prst="rect">
            <a:avLst/>
          </a:prstGeom>
          <a:effectLst>
            <a:outerShdw blurRad="50800" dist="38100" dir="2700000" algn="tl" rotWithShape="0">
              <a:prstClr val="black">
                <a:alpha val="40000"/>
              </a:prstClr>
            </a:outerShdw>
          </a:effectLst>
        </p:spPr>
      </p:pic>
      <p:sp>
        <p:nvSpPr>
          <p:cNvPr id="16" name="文本框 31"/>
          <p:cNvSpPr>
            <a:spLocks noChangeArrowheads="1"/>
          </p:cNvSpPr>
          <p:nvPr/>
        </p:nvSpPr>
        <p:spPr bwMode="auto">
          <a:xfrm>
            <a:off x="2741791" y="911777"/>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342900" indent="-342900" algn="ctr">
              <a:lnSpc>
                <a:spcPct val="100000"/>
              </a:lnSpc>
              <a:spcBef>
                <a:spcPct val="0"/>
              </a:spcBef>
              <a:buFont typeface="Wingdings" panose="05000000000000000000" pitchFamily="2" charset="2"/>
              <a:buChar char="l"/>
            </a:pPr>
            <a:r>
              <a:rPr lang="zh-CN" altLang="en-US" b="1" dirty="0">
                <a:solidFill>
                  <a:srgbClr val="524F6A"/>
                </a:solidFill>
                <a:latin typeface="微软雅黑" panose="020B0503020204020204" pitchFamily="34" charset="-122"/>
                <a:ea typeface="微软雅黑" panose="020B0503020204020204" pitchFamily="34" charset="-122"/>
              </a:rPr>
              <a:t>第三方支付的流程</a:t>
            </a:r>
          </a:p>
        </p:txBody>
      </p:sp>
    </p:spTree>
    <p:extLst>
      <p:ext uri="{BB962C8B-B14F-4D97-AF65-F5344CB8AC3E}">
        <p14:creationId xmlns:p14="http://schemas.microsoft.com/office/powerpoint/2010/main" val="9209996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16634" y="860151"/>
            <a:ext cx="9588136" cy="4374985"/>
            <a:chOff x="1428208" y="1137943"/>
            <a:chExt cx="9588136" cy="4374985"/>
          </a:xfrm>
        </p:grpSpPr>
        <p:cxnSp>
          <p:nvCxnSpPr>
            <p:cNvPr id="8" name="直接连接符 7"/>
            <p:cNvCxnSpPr/>
            <p:nvPr/>
          </p:nvCxnSpPr>
          <p:spPr>
            <a:xfrm flipH="1">
              <a:off x="2594710" y="1781203"/>
              <a:ext cx="2429922" cy="2595158"/>
            </a:xfrm>
            <a:prstGeom prst="line">
              <a:avLst/>
            </a:prstGeom>
            <a:ln>
              <a:solidFill>
                <a:schemeClr val="tx1">
                  <a:lumMod val="65000"/>
                  <a:lumOff val="3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3116040" y="2125980"/>
              <a:ext cx="2166215" cy="2313520"/>
            </a:xfrm>
            <a:prstGeom prst="line">
              <a:avLst/>
            </a:prstGeom>
            <a:ln>
              <a:solidFill>
                <a:schemeClr val="tx1">
                  <a:lumMod val="65000"/>
                  <a:lumOff val="3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384394" y="1743262"/>
              <a:ext cx="2444780" cy="2611025"/>
            </a:xfrm>
            <a:prstGeom prst="line">
              <a:avLst/>
            </a:prstGeom>
            <a:ln>
              <a:solidFill>
                <a:schemeClr val="tx1">
                  <a:lumMod val="65000"/>
                  <a:lumOff val="3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207403" y="2125980"/>
              <a:ext cx="2107099" cy="2250381"/>
            </a:xfrm>
            <a:prstGeom prst="line">
              <a:avLst/>
            </a:prstGeom>
            <a:ln>
              <a:solidFill>
                <a:schemeClr val="tx1">
                  <a:lumMod val="65000"/>
                  <a:lumOff val="3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500847" y="4702629"/>
              <a:ext cx="5442858" cy="0"/>
            </a:xfrm>
            <a:prstGeom prst="line">
              <a:avLst/>
            </a:prstGeom>
            <a:ln>
              <a:solidFill>
                <a:schemeClr val="tx1">
                  <a:lumMod val="65000"/>
                  <a:lumOff val="3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00847" y="5050972"/>
              <a:ext cx="5442858" cy="0"/>
            </a:xfrm>
            <a:prstGeom prst="line">
              <a:avLst/>
            </a:prstGeom>
            <a:ln>
              <a:solidFill>
                <a:schemeClr val="tx1">
                  <a:lumMod val="65000"/>
                  <a:lumOff val="3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185956" y="1252946"/>
              <a:ext cx="2072639" cy="711925"/>
            </a:xfrm>
            <a:prstGeom prst="rect">
              <a:avLst/>
            </a:prstGeom>
            <a:noFill/>
            <a:ln w="57150">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客户（买方）</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428208" y="4515396"/>
              <a:ext cx="2072639" cy="711925"/>
            </a:xfrm>
            <a:prstGeom prst="rect">
              <a:avLst/>
            </a:prstGeom>
            <a:noFill/>
            <a:ln w="57150">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第三方</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943705" y="4515396"/>
              <a:ext cx="2072639" cy="711925"/>
            </a:xfrm>
            <a:prstGeom prst="rect">
              <a:avLst/>
            </a:prstGeom>
            <a:noFill/>
            <a:ln w="57150">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商家（卖方）</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rot="2819561">
              <a:off x="7313264" y="2730775"/>
              <a:ext cx="3554995"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①</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买卖</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双方在网上达成交易意向</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rot="18775446">
              <a:off x="1911905" y="2668880"/>
              <a:ext cx="3201665"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②</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客户将</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货款划到第三方账户</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4447064" y="5143596"/>
              <a:ext cx="3200895"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③</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通知商家在</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规定时间内发货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rot="2835117">
              <a:off x="6796278" y="3215968"/>
              <a:ext cx="2192713" cy="646331"/>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④</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商家</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收到通知后按照订单发货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rot="18682224">
              <a:off x="3670786" y="2869657"/>
              <a:ext cx="2204351" cy="646331"/>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⑤</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客户</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收到货物并验证后通知第三方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187803" y="4288878"/>
              <a:ext cx="3719418"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⑥</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将货款</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划入商家</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账户，</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交易完成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4777076" y="5944381"/>
            <a:ext cx="2954655" cy="369332"/>
          </a:xfrm>
          <a:prstGeom prst="rect">
            <a:avLst/>
          </a:prstGeom>
        </p:spPr>
        <p:txBody>
          <a:bodyPr wrap="none">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第三方支付模式的交流流程</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687591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第三方支付的主要模式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4766469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šḷïḍé"/>
          <p:cNvGrpSpPr/>
          <p:nvPr/>
        </p:nvGrpSpPr>
        <p:grpSpPr>
          <a:xfrm>
            <a:off x="2799285" y="776413"/>
            <a:ext cx="1865929" cy="2166327"/>
            <a:chOff x="2799285" y="1320422"/>
            <a:chExt cx="1865929" cy="2166327"/>
          </a:xfrm>
        </p:grpSpPr>
        <p:sp>
          <p:nvSpPr>
            <p:cNvPr id="27" name="íŝlidê"/>
            <p:cNvSpPr/>
            <p:nvPr/>
          </p:nvSpPr>
          <p:spPr>
            <a:xfrm rot="5400000">
              <a:off x="2174153" y="1945554"/>
              <a:ext cx="2166327" cy="916064"/>
            </a:xfrm>
            <a:custGeom>
              <a:avLst/>
              <a:gdLst>
                <a:gd name="connsiteX0" fmla="*/ 0 w 2166327"/>
                <a:gd name="connsiteY0" fmla="*/ 0 h 916064"/>
                <a:gd name="connsiteX1" fmla="*/ 2166327 w 2166327"/>
                <a:gd name="connsiteY1" fmla="*/ 0 h 916064"/>
                <a:gd name="connsiteX2" fmla="*/ 2159127 w 2166327"/>
                <a:gd name="connsiteY2" fmla="*/ 12497 h 916064"/>
                <a:gd name="connsiteX3" fmla="*/ 2166326 w 2166327"/>
                <a:gd name="connsiteY3" fmla="*/ 12497 h 916064"/>
                <a:gd name="connsiteX4" fmla="*/ 1714542 w 2166327"/>
                <a:gd name="connsiteY4" fmla="*/ 916064 h 916064"/>
                <a:gd name="connsiteX5" fmla="*/ 451785 w 2166327"/>
                <a:gd name="connsiteY5" fmla="*/ 916064 h 916064"/>
                <a:gd name="connsiteX6" fmla="*/ 2 w 2166327"/>
                <a:gd name="connsiteY6" fmla="*/ 12497 h 916064"/>
                <a:gd name="connsiteX7" fmla="*/ 7200 w 2166327"/>
                <a:gd name="connsiteY7" fmla="*/ 12497 h 91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6327" h="916064">
                  <a:moveTo>
                    <a:pt x="0" y="0"/>
                  </a:moveTo>
                  <a:lnTo>
                    <a:pt x="2166327" y="0"/>
                  </a:lnTo>
                  <a:lnTo>
                    <a:pt x="2159127" y="12497"/>
                  </a:lnTo>
                  <a:lnTo>
                    <a:pt x="2166326" y="12497"/>
                  </a:lnTo>
                  <a:lnTo>
                    <a:pt x="1714542" y="916064"/>
                  </a:lnTo>
                  <a:lnTo>
                    <a:pt x="451785" y="916064"/>
                  </a:lnTo>
                  <a:lnTo>
                    <a:pt x="2" y="12497"/>
                  </a:lnTo>
                  <a:lnTo>
                    <a:pt x="7200" y="12497"/>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28" name="iṣľíḍê"/>
            <p:cNvSpPr/>
            <p:nvPr/>
          </p:nvSpPr>
          <p:spPr>
            <a:xfrm rot="5400000">
              <a:off x="3130269" y="1951803"/>
              <a:ext cx="2166323" cy="903566"/>
            </a:xfrm>
            <a:custGeom>
              <a:avLst/>
              <a:gdLst>
                <a:gd name="connsiteX0" fmla="*/ 1419283 w 2166323"/>
                <a:gd name="connsiteY0" fmla="*/ 178156 h 903566"/>
                <a:gd name="connsiteX1" fmla="*/ 1419283 w 2166323"/>
                <a:gd name="connsiteY1" fmla="*/ 0 h 903566"/>
                <a:gd name="connsiteX2" fmla="*/ 1714541 w 2166323"/>
                <a:gd name="connsiteY2" fmla="*/ 0 h 903566"/>
                <a:gd name="connsiteX3" fmla="*/ 2166323 w 2166323"/>
                <a:gd name="connsiteY3" fmla="*/ 903566 h 903566"/>
                <a:gd name="connsiteX4" fmla="*/ 1957743 w 2166323"/>
                <a:gd name="connsiteY4" fmla="*/ 903566 h 903566"/>
                <a:gd name="connsiteX5" fmla="*/ 1595038 w 2166323"/>
                <a:gd name="connsiteY5" fmla="*/ 178156 h 903566"/>
                <a:gd name="connsiteX6" fmla="*/ 0 w 2166323"/>
                <a:gd name="connsiteY6" fmla="*/ 903566 h 903566"/>
                <a:gd name="connsiteX7" fmla="*/ 451784 w 2166323"/>
                <a:gd name="connsiteY7" fmla="*/ 0 h 903566"/>
                <a:gd name="connsiteX8" fmla="*/ 883730 w 2166323"/>
                <a:gd name="connsiteY8" fmla="*/ 0 h 903566"/>
                <a:gd name="connsiteX9" fmla="*/ 883730 w 2166323"/>
                <a:gd name="connsiteY9" fmla="*/ 178156 h 903566"/>
                <a:gd name="connsiteX10" fmla="*/ 571289 w 2166323"/>
                <a:gd name="connsiteY10" fmla="*/ 178156 h 903566"/>
                <a:gd name="connsiteX11" fmla="*/ 208584 w 2166323"/>
                <a:gd name="connsiteY11" fmla="*/ 903566 h 90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6323" h="903566">
                  <a:moveTo>
                    <a:pt x="1419283" y="178156"/>
                  </a:moveTo>
                  <a:lnTo>
                    <a:pt x="1419283" y="0"/>
                  </a:lnTo>
                  <a:lnTo>
                    <a:pt x="1714541" y="0"/>
                  </a:lnTo>
                  <a:lnTo>
                    <a:pt x="2166323" y="903566"/>
                  </a:lnTo>
                  <a:lnTo>
                    <a:pt x="1957743" y="903566"/>
                  </a:lnTo>
                  <a:lnTo>
                    <a:pt x="1595038" y="178156"/>
                  </a:lnTo>
                  <a:close/>
                  <a:moveTo>
                    <a:pt x="0" y="903566"/>
                  </a:moveTo>
                  <a:lnTo>
                    <a:pt x="451784" y="0"/>
                  </a:lnTo>
                  <a:lnTo>
                    <a:pt x="883730" y="0"/>
                  </a:lnTo>
                  <a:lnTo>
                    <a:pt x="883730" y="178156"/>
                  </a:lnTo>
                  <a:lnTo>
                    <a:pt x="571289" y="178156"/>
                  </a:lnTo>
                  <a:lnTo>
                    <a:pt x="208584" y="903566"/>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grpSp>
      <p:sp>
        <p:nvSpPr>
          <p:cNvPr id="5" name="ïŝliḍe"/>
          <p:cNvSpPr/>
          <p:nvPr/>
        </p:nvSpPr>
        <p:spPr>
          <a:xfrm>
            <a:off x="0" y="1626949"/>
            <a:ext cx="2799285" cy="4734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6" name="is1íḓé"/>
          <p:cNvSpPr/>
          <p:nvPr/>
        </p:nvSpPr>
        <p:spPr>
          <a:xfrm>
            <a:off x="8206451" y="1631011"/>
            <a:ext cx="3985549" cy="4653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9" name="矩形 28"/>
          <p:cNvSpPr/>
          <p:nvPr/>
        </p:nvSpPr>
        <p:spPr>
          <a:xfrm>
            <a:off x="1071062" y="3914446"/>
            <a:ext cx="3265572" cy="609398"/>
          </a:xfrm>
          <a:prstGeom prst="rect">
            <a:avLst/>
          </a:prstGeom>
        </p:spPr>
        <p:txBody>
          <a:bodyPr wrap="square">
            <a:spAutoFit/>
          </a:bodyPr>
          <a:lstStyle/>
          <a:p>
            <a:pPr>
              <a:lnSpc>
                <a:spcPct val="120000"/>
              </a:lnSpc>
              <a:spcAft>
                <a:spcPts val="0"/>
              </a:spcAft>
              <a:tabLst>
                <a:tab pos="2247900" algn="l"/>
              </a:tabLst>
            </a:pPr>
            <a:r>
              <a:rPr lang="zh-CN" altLang="zh-CN" sz="2800" b="1" kern="100" dirty="0" smtClean="0">
                <a:solidFill>
                  <a:srgbClr val="A5779E"/>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800" b="1" kern="100"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一）平台依托</a:t>
            </a:r>
            <a:r>
              <a:rPr lang="zh-CN" altLang="zh-CN" sz="2800" b="1" kern="100" dirty="0" smtClean="0">
                <a:solidFill>
                  <a:srgbClr val="A5779E"/>
                </a:solidFill>
                <a:latin typeface="微软雅黑" panose="020B0503020204020204" pitchFamily="34" charset="-122"/>
                <a:ea typeface="微软雅黑" panose="020B0503020204020204" pitchFamily="34" charset="-122"/>
                <a:cs typeface="宋体" panose="02010600030101010101" pitchFamily="2" charset="-122"/>
              </a:rPr>
              <a:t>型</a:t>
            </a:r>
            <a:endParaRPr lang="zh-CN" altLang="zh-CN" sz="2000" kern="100" dirty="0">
              <a:solidFill>
                <a:srgbClr val="A5779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p:cNvSpPr/>
          <p:nvPr/>
        </p:nvSpPr>
        <p:spPr>
          <a:xfrm>
            <a:off x="4383058" y="1580894"/>
            <a:ext cx="4048503" cy="565604"/>
          </a:xfrm>
          <a:prstGeom prst="rect">
            <a:avLst/>
          </a:prstGeom>
        </p:spPr>
        <p:txBody>
          <a:bodyPr wrap="square">
            <a:spAutoFit/>
          </a:bodyPr>
          <a:lstStyle/>
          <a:p>
            <a:pPr>
              <a:lnSpc>
                <a:spcPct val="120000"/>
              </a:lnSpc>
              <a:spcAft>
                <a:spcPts val="0"/>
              </a:spcAft>
            </a:pPr>
            <a:r>
              <a:rPr lang="zh-CN" altLang="zh-CN" sz="2800" b="1"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第三方支付的主要</a:t>
            </a:r>
            <a:r>
              <a:rPr lang="zh-CN" altLang="zh-CN" sz="2800" b="1"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模式</a:t>
            </a:r>
          </a:p>
        </p:txBody>
      </p:sp>
      <p:sp>
        <p:nvSpPr>
          <p:cNvPr id="31" name="man-succesing_75727"/>
          <p:cNvSpPr>
            <a:spLocks noChangeAspect="1"/>
          </p:cNvSpPr>
          <p:nvPr/>
        </p:nvSpPr>
        <p:spPr bwMode="auto">
          <a:xfrm>
            <a:off x="2891883" y="1506114"/>
            <a:ext cx="722917" cy="706926"/>
          </a:xfrm>
          <a:custGeom>
            <a:avLst/>
            <a:gdLst>
              <a:gd name="connsiteX0" fmla="*/ 454143 w 606157"/>
              <a:gd name="connsiteY0" fmla="*/ 386956 h 592750"/>
              <a:gd name="connsiteX1" fmla="*/ 454143 w 606157"/>
              <a:gd name="connsiteY1" fmla="*/ 559114 h 592750"/>
              <a:gd name="connsiteX2" fmla="*/ 456800 w 606157"/>
              <a:gd name="connsiteY2" fmla="*/ 561957 h 592750"/>
              <a:gd name="connsiteX3" fmla="*/ 466005 w 606157"/>
              <a:gd name="connsiteY3" fmla="*/ 561957 h 592750"/>
              <a:gd name="connsiteX4" fmla="*/ 467997 w 606157"/>
              <a:gd name="connsiteY4" fmla="*/ 559114 h 592750"/>
              <a:gd name="connsiteX5" fmla="*/ 467997 w 606157"/>
              <a:gd name="connsiteY5" fmla="*/ 386956 h 592750"/>
              <a:gd name="connsiteX6" fmla="*/ 242918 w 606157"/>
              <a:gd name="connsiteY6" fmla="*/ 134357 h 592750"/>
              <a:gd name="connsiteX7" fmla="*/ 256203 w 606157"/>
              <a:gd name="connsiteY7" fmla="*/ 141463 h 592750"/>
              <a:gd name="connsiteX8" fmla="*/ 323764 w 606157"/>
              <a:gd name="connsiteY8" fmla="*/ 230906 h 592750"/>
              <a:gd name="connsiteX9" fmla="*/ 326327 w 606157"/>
              <a:gd name="connsiteY9" fmla="*/ 244644 h 592750"/>
              <a:gd name="connsiteX10" fmla="*/ 313801 w 606157"/>
              <a:gd name="connsiteY10" fmla="*/ 250803 h 592750"/>
              <a:gd name="connsiteX11" fmla="*/ 286757 w 606157"/>
              <a:gd name="connsiteY11" fmla="*/ 250803 h 592750"/>
              <a:gd name="connsiteX12" fmla="*/ 286757 w 606157"/>
              <a:gd name="connsiteY12" fmla="*/ 561957 h 592750"/>
              <a:gd name="connsiteX13" fmla="*/ 386202 w 606157"/>
              <a:gd name="connsiteY13" fmla="*/ 561957 h 592750"/>
              <a:gd name="connsiteX14" fmla="*/ 389144 w 606157"/>
              <a:gd name="connsiteY14" fmla="*/ 559114 h 592750"/>
              <a:gd name="connsiteX15" fmla="*/ 389144 w 606157"/>
              <a:gd name="connsiteY15" fmla="*/ 332760 h 592750"/>
              <a:gd name="connsiteX16" fmla="*/ 389144 w 606157"/>
              <a:gd name="connsiteY16" fmla="*/ 306799 h 592750"/>
              <a:gd name="connsiteX17" fmla="*/ 378136 w 606157"/>
              <a:gd name="connsiteY17" fmla="*/ 332192 h 592750"/>
              <a:gd name="connsiteX18" fmla="*/ 350998 w 606157"/>
              <a:gd name="connsiteY18" fmla="*/ 350004 h 592750"/>
              <a:gd name="connsiteX19" fmla="*/ 339232 w 606157"/>
              <a:gd name="connsiteY19" fmla="*/ 347541 h 592750"/>
              <a:gd name="connsiteX20" fmla="*/ 323575 w 606157"/>
              <a:gd name="connsiteY20" fmla="*/ 331339 h 592750"/>
              <a:gd name="connsiteX21" fmla="*/ 323859 w 606157"/>
              <a:gd name="connsiteY21" fmla="*/ 308789 h 592750"/>
              <a:gd name="connsiteX22" fmla="*/ 380793 w 606157"/>
              <a:gd name="connsiteY22" fmla="*/ 177278 h 592750"/>
              <a:gd name="connsiteX23" fmla="*/ 404041 w 606157"/>
              <a:gd name="connsiteY23" fmla="*/ 159750 h 592750"/>
              <a:gd name="connsiteX24" fmla="*/ 514683 w 606157"/>
              <a:gd name="connsiteY24" fmla="*/ 159465 h 592750"/>
              <a:gd name="connsiteX25" fmla="*/ 542296 w 606157"/>
              <a:gd name="connsiteY25" fmla="*/ 177278 h 592750"/>
              <a:gd name="connsiteX26" fmla="*/ 599230 w 606157"/>
              <a:gd name="connsiteY26" fmla="*/ 308789 h 592750"/>
              <a:gd name="connsiteX27" fmla="*/ 599610 w 606157"/>
              <a:gd name="connsiteY27" fmla="*/ 331339 h 592750"/>
              <a:gd name="connsiteX28" fmla="*/ 583858 w 606157"/>
              <a:gd name="connsiteY28" fmla="*/ 347541 h 592750"/>
              <a:gd name="connsiteX29" fmla="*/ 572092 w 606157"/>
              <a:gd name="connsiteY29" fmla="*/ 350004 h 592750"/>
              <a:gd name="connsiteX30" fmla="*/ 544953 w 606157"/>
              <a:gd name="connsiteY30" fmla="*/ 332192 h 592750"/>
              <a:gd name="connsiteX31" fmla="*/ 532997 w 606157"/>
              <a:gd name="connsiteY31" fmla="*/ 304525 h 592750"/>
              <a:gd name="connsiteX32" fmla="*/ 532997 w 606157"/>
              <a:gd name="connsiteY32" fmla="*/ 332760 h 592750"/>
              <a:gd name="connsiteX33" fmla="*/ 532997 w 606157"/>
              <a:gd name="connsiteY33" fmla="*/ 559114 h 592750"/>
              <a:gd name="connsiteX34" fmla="*/ 536887 w 606157"/>
              <a:gd name="connsiteY34" fmla="*/ 561957 h 592750"/>
              <a:gd name="connsiteX35" fmla="*/ 590785 w 606157"/>
              <a:gd name="connsiteY35" fmla="*/ 561957 h 592750"/>
              <a:gd name="connsiteX36" fmla="*/ 606157 w 606157"/>
              <a:gd name="connsiteY36" fmla="*/ 577401 h 592750"/>
              <a:gd name="connsiteX37" fmla="*/ 590785 w 606157"/>
              <a:gd name="connsiteY37" fmla="*/ 592750 h 592750"/>
              <a:gd name="connsiteX38" fmla="*/ 15372 w 606157"/>
              <a:gd name="connsiteY38" fmla="*/ 592750 h 592750"/>
              <a:gd name="connsiteX39" fmla="*/ 0 w 606157"/>
              <a:gd name="connsiteY39" fmla="*/ 577401 h 592750"/>
              <a:gd name="connsiteX40" fmla="*/ 15372 w 606157"/>
              <a:gd name="connsiteY40" fmla="*/ 561957 h 592750"/>
              <a:gd name="connsiteX41" fmla="*/ 50766 w 606157"/>
              <a:gd name="connsiteY41" fmla="*/ 561957 h 592750"/>
              <a:gd name="connsiteX42" fmla="*/ 50766 w 606157"/>
              <a:gd name="connsiteY42" fmla="*/ 369617 h 592750"/>
              <a:gd name="connsiteX43" fmla="*/ 23628 w 606157"/>
              <a:gd name="connsiteY43" fmla="*/ 369617 h 592750"/>
              <a:gd name="connsiteX44" fmla="*/ 11102 w 606157"/>
              <a:gd name="connsiteY44" fmla="*/ 363459 h 592750"/>
              <a:gd name="connsiteX45" fmla="*/ 13759 w 606157"/>
              <a:gd name="connsiteY45" fmla="*/ 349720 h 592750"/>
              <a:gd name="connsiteX46" fmla="*/ 81226 w 606157"/>
              <a:gd name="connsiteY46" fmla="*/ 260278 h 592750"/>
              <a:gd name="connsiteX47" fmla="*/ 94605 w 606157"/>
              <a:gd name="connsiteY47" fmla="*/ 253172 h 592750"/>
              <a:gd name="connsiteX48" fmla="*/ 107890 w 606157"/>
              <a:gd name="connsiteY48" fmla="*/ 260278 h 592750"/>
              <a:gd name="connsiteX49" fmla="*/ 175452 w 606157"/>
              <a:gd name="connsiteY49" fmla="*/ 349720 h 592750"/>
              <a:gd name="connsiteX50" fmla="*/ 178014 w 606157"/>
              <a:gd name="connsiteY50" fmla="*/ 363459 h 592750"/>
              <a:gd name="connsiteX51" fmla="*/ 165488 w 606157"/>
              <a:gd name="connsiteY51" fmla="*/ 369617 h 592750"/>
              <a:gd name="connsiteX52" fmla="*/ 138350 w 606157"/>
              <a:gd name="connsiteY52" fmla="*/ 369617 h 592750"/>
              <a:gd name="connsiteX53" fmla="*/ 138350 w 606157"/>
              <a:gd name="connsiteY53" fmla="*/ 561957 h 592750"/>
              <a:gd name="connsiteX54" fmla="*/ 199079 w 606157"/>
              <a:gd name="connsiteY54" fmla="*/ 561957 h 592750"/>
              <a:gd name="connsiteX55" fmla="*/ 199079 w 606157"/>
              <a:gd name="connsiteY55" fmla="*/ 250803 h 592750"/>
              <a:gd name="connsiteX56" fmla="*/ 172035 w 606157"/>
              <a:gd name="connsiteY56" fmla="*/ 250803 h 592750"/>
              <a:gd name="connsiteX57" fmla="*/ 159510 w 606157"/>
              <a:gd name="connsiteY57" fmla="*/ 244644 h 592750"/>
              <a:gd name="connsiteX58" fmla="*/ 162072 w 606157"/>
              <a:gd name="connsiteY58" fmla="*/ 230906 h 592750"/>
              <a:gd name="connsiteX59" fmla="*/ 229539 w 606157"/>
              <a:gd name="connsiteY59" fmla="*/ 141463 h 592750"/>
              <a:gd name="connsiteX60" fmla="*/ 242918 w 606157"/>
              <a:gd name="connsiteY60" fmla="*/ 134357 h 592750"/>
              <a:gd name="connsiteX61" fmla="*/ 458182 w 606157"/>
              <a:gd name="connsiteY61" fmla="*/ 0 h 592750"/>
              <a:gd name="connsiteX62" fmla="*/ 532629 w 606157"/>
              <a:gd name="connsiteY62" fmla="*/ 74306 h 592750"/>
              <a:gd name="connsiteX63" fmla="*/ 458182 w 606157"/>
              <a:gd name="connsiteY63" fmla="*/ 148612 h 592750"/>
              <a:gd name="connsiteX64" fmla="*/ 383735 w 606157"/>
              <a:gd name="connsiteY64" fmla="*/ 74306 h 592750"/>
              <a:gd name="connsiteX65" fmla="*/ 458182 w 606157"/>
              <a:gd name="connsiteY65" fmla="*/ 0 h 59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592750">
                <a:moveTo>
                  <a:pt x="454143" y="386956"/>
                </a:moveTo>
                <a:lnTo>
                  <a:pt x="454143" y="559114"/>
                </a:lnTo>
                <a:cubicBezTo>
                  <a:pt x="454143" y="560062"/>
                  <a:pt x="454048" y="561957"/>
                  <a:pt x="456800" y="561957"/>
                </a:cubicBezTo>
                <a:lnTo>
                  <a:pt x="466005" y="561957"/>
                </a:lnTo>
                <a:cubicBezTo>
                  <a:pt x="468282" y="561957"/>
                  <a:pt x="467997" y="560062"/>
                  <a:pt x="467997" y="559114"/>
                </a:cubicBezTo>
                <a:lnTo>
                  <a:pt x="467997" y="386956"/>
                </a:lnTo>
                <a:close/>
                <a:moveTo>
                  <a:pt x="242918" y="134357"/>
                </a:moveTo>
                <a:cubicBezTo>
                  <a:pt x="247947" y="134357"/>
                  <a:pt x="252787" y="136915"/>
                  <a:pt x="256203" y="141463"/>
                </a:cubicBezTo>
                <a:lnTo>
                  <a:pt x="323764" y="230906"/>
                </a:lnTo>
                <a:cubicBezTo>
                  <a:pt x="328699" y="237443"/>
                  <a:pt x="327465" y="242275"/>
                  <a:pt x="326327" y="244644"/>
                </a:cubicBezTo>
                <a:cubicBezTo>
                  <a:pt x="325188" y="246918"/>
                  <a:pt x="322056" y="250803"/>
                  <a:pt x="313801" y="250803"/>
                </a:cubicBezTo>
                <a:lnTo>
                  <a:pt x="286757" y="250803"/>
                </a:lnTo>
                <a:lnTo>
                  <a:pt x="286757" y="561957"/>
                </a:lnTo>
                <a:lnTo>
                  <a:pt x="386202" y="561957"/>
                </a:lnTo>
                <a:cubicBezTo>
                  <a:pt x="389713" y="561957"/>
                  <a:pt x="389144" y="560062"/>
                  <a:pt x="389144" y="559114"/>
                </a:cubicBezTo>
                <a:lnTo>
                  <a:pt x="389144" y="332760"/>
                </a:lnTo>
                <a:lnTo>
                  <a:pt x="389144" y="306799"/>
                </a:lnTo>
                <a:lnTo>
                  <a:pt x="378136" y="332192"/>
                </a:lnTo>
                <a:cubicBezTo>
                  <a:pt x="373392" y="342993"/>
                  <a:pt x="362764" y="350004"/>
                  <a:pt x="350998" y="350004"/>
                </a:cubicBezTo>
                <a:cubicBezTo>
                  <a:pt x="346918" y="350004"/>
                  <a:pt x="343027" y="349152"/>
                  <a:pt x="339232" y="347541"/>
                </a:cubicBezTo>
                <a:cubicBezTo>
                  <a:pt x="332020" y="344414"/>
                  <a:pt x="326421" y="338635"/>
                  <a:pt x="323575" y="331339"/>
                </a:cubicBezTo>
                <a:cubicBezTo>
                  <a:pt x="320633" y="324043"/>
                  <a:pt x="320728" y="315990"/>
                  <a:pt x="323859" y="308789"/>
                </a:cubicBezTo>
                <a:lnTo>
                  <a:pt x="380793" y="177278"/>
                </a:lnTo>
                <a:cubicBezTo>
                  <a:pt x="384969" y="167708"/>
                  <a:pt x="393224" y="159750"/>
                  <a:pt x="404041" y="159750"/>
                </a:cubicBezTo>
                <a:cubicBezTo>
                  <a:pt x="404990" y="159750"/>
                  <a:pt x="514304" y="159465"/>
                  <a:pt x="514683" y="159465"/>
                </a:cubicBezTo>
                <a:cubicBezTo>
                  <a:pt x="526544" y="159465"/>
                  <a:pt x="537552" y="166477"/>
                  <a:pt x="542296" y="177278"/>
                </a:cubicBezTo>
                <a:lnTo>
                  <a:pt x="599230" y="308789"/>
                </a:lnTo>
                <a:cubicBezTo>
                  <a:pt x="602361" y="315990"/>
                  <a:pt x="602456" y="324043"/>
                  <a:pt x="599610" y="331339"/>
                </a:cubicBezTo>
                <a:cubicBezTo>
                  <a:pt x="596668" y="338635"/>
                  <a:pt x="591070" y="344414"/>
                  <a:pt x="583858" y="347541"/>
                </a:cubicBezTo>
                <a:cubicBezTo>
                  <a:pt x="580062" y="349152"/>
                  <a:pt x="576172" y="350004"/>
                  <a:pt x="572092" y="350004"/>
                </a:cubicBezTo>
                <a:cubicBezTo>
                  <a:pt x="560325" y="350004"/>
                  <a:pt x="549698" y="342993"/>
                  <a:pt x="544953" y="332192"/>
                </a:cubicBezTo>
                <a:lnTo>
                  <a:pt x="532997" y="304525"/>
                </a:lnTo>
                <a:lnTo>
                  <a:pt x="532997" y="332760"/>
                </a:lnTo>
                <a:lnTo>
                  <a:pt x="532997" y="559114"/>
                </a:lnTo>
                <a:cubicBezTo>
                  <a:pt x="532997" y="560062"/>
                  <a:pt x="533282" y="561957"/>
                  <a:pt x="536887" y="561957"/>
                </a:cubicBezTo>
                <a:lnTo>
                  <a:pt x="590785" y="561957"/>
                </a:lnTo>
                <a:cubicBezTo>
                  <a:pt x="599230" y="561957"/>
                  <a:pt x="606157" y="568873"/>
                  <a:pt x="606157" y="577401"/>
                </a:cubicBezTo>
                <a:cubicBezTo>
                  <a:pt x="606157" y="585928"/>
                  <a:pt x="599230" y="592750"/>
                  <a:pt x="590785" y="592750"/>
                </a:cubicBezTo>
                <a:lnTo>
                  <a:pt x="15372" y="592750"/>
                </a:lnTo>
                <a:cubicBezTo>
                  <a:pt x="6927" y="592750"/>
                  <a:pt x="0" y="585833"/>
                  <a:pt x="0" y="577401"/>
                </a:cubicBezTo>
                <a:cubicBezTo>
                  <a:pt x="0" y="568873"/>
                  <a:pt x="6927" y="561957"/>
                  <a:pt x="15372" y="561957"/>
                </a:cubicBezTo>
                <a:lnTo>
                  <a:pt x="50766" y="561957"/>
                </a:lnTo>
                <a:lnTo>
                  <a:pt x="50766" y="369617"/>
                </a:lnTo>
                <a:lnTo>
                  <a:pt x="23628" y="369617"/>
                </a:lnTo>
                <a:cubicBezTo>
                  <a:pt x="15467" y="369617"/>
                  <a:pt x="12336" y="365733"/>
                  <a:pt x="11102" y="363459"/>
                </a:cubicBezTo>
                <a:cubicBezTo>
                  <a:pt x="9963" y="361090"/>
                  <a:pt x="8825" y="356258"/>
                  <a:pt x="13759" y="349720"/>
                </a:cubicBezTo>
                <a:lnTo>
                  <a:pt x="81226" y="260278"/>
                </a:lnTo>
                <a:cubicBezTo>
                  <a:pt x="84642" y="255730"/>
                  <a:pt x="89481" y="253172"/>
                  <a:pt x="94605" y="253172"/>
                </a:cubicBezTo>
                <a:cubicBezTo>
                  <a:pt x="99634" y="253172"/>
                  <a:pt x="104474" y="255730"/>
                  <a:pt x="107890" y="260278"/>
                </a:cubicBezTo>
                <a:lnTo>
                  <a:pt x="175452" y="349720"/>
                </a:lnTo>
                <a:cubicBezTo>
                  <a:pt x="180386" y="356258"/>
                  <a:pt x="179152" y="361090"/>
                  <a:pt x="178014" y="363459"/>
                </a:cubicBezTo>
                <a:cubicBezTo>
                  <a:pt x="176875" y="365733"/>
                  <a:pt x="173649" y="369617"/>
                  <a:pt x="165488" y="369617"/>
                </a:cubicBezTo>
                <a:lnTo>
                  <a:pt x="138350" y="369617"/>
                </a:lnTo>
                <a:lnTo>
                  <a:pt x="138350" y="561957"/>
                </a:lnTo>
                <a:lnTo>
                  <a:pt x="199079" y="561957"/>
                </a:lnTo>
                <a:lnTo>
                  <a:pt x="199079" y="250803"/>
                </a:lnTo>
                <a:lnTo>
                  <a:pt x="172035" y="250803"/>
                </a:lnTo>
                <a:cubicBezTo>
                  <a:pt x="163780" y="250803"/>
                  <a:pt x="160649" y="246918"/>
                  <a:pt x="159510" y="244644"/>
                </a:cubicBezTo>
                <a:cubicBezTo>
                  <a:pt x="158276" y="242275"/>
                  <a:pt x="157138" y="237443"/>
                  <a:pt x="162072" y="230906"/>
                </a:cubicBezTo>
                <a:lnTo>
                  <a:pt x="229539" y="141463"/>
                </a:lnTo>
                <a:cubicBezTo>
                  <a:pt x="232955" y="136915"/>
                  <a:pt x="237889" y="134357"/>
                  <a:pt x="242918" y="134357"/>
                </a:cubicBezTo>
                <a:close/>
                <a:moveTo>
                  <a:pt x="458182" y="0"/>
                </a:moveTo>
                <a:cubicBezTo>
                  <a:pt x="499298" y="0"/>
                  <a:pt x="532629" y="33268"/>
                  <a:pt x="532629" y="74306"/>
                </a:cubicBezTo>
                <a:cubicBezTo>
                  <a:pt x="532629" y="115344"/>
                  <a:pt x="499298" y="148612"/>
                  <a:pt x="458182" y="148612"/>
                </a:cubicBezTo>
                <a:cubicBezTo>
                  <a:pt x="417066" y="148612"/>
                  <a:pt x="383735" y="115344"/>
                  <a:pt x="383735" y="74306"/>
                </a:cubicBezTo>
                <a:cubicBezTo>
                  <a:pt x="383735" y="33268"/>
                  <a:pt x="417066" y="0"/>
                  <a:pt x="458182" y="0"/>
                </a:cubicBezTo>
                <a:close/>
              </a:path>
            </a:pathLst>
          </a:custGeom>
          <a:solidFill>
            <a:srgbClr val="FFC353"/>
          </a:solidFill>
          <a:ln>
            <a:noFill/>
          </a:ln>
        </p:spPr>
      </p:sp>
      <p:sp>
        <p:nvSpPr>
          <p:cNvPr id="33" name="矩形 32"/>
          <p:cNvSpPr/>
          <p:nvPr/>
        </p:nvSpPr>
        <p:spPr>
          <a:xfrm>
            <a:off x="5383562" y="2960358"/>
            <a:ext cx="5869118" cy="1754326"/>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此</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类互联网金融公司拥有成熟的电商平台和庞大的用户基础，通过与各大银行、通信服务商等合作，搭建</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网上线下</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全覆盖的支付渠道，在牢牢把握支付终端的基础上，经过整合、包装商业银行的产品和服务，从中赚取手续费，并进一步推广其他增值金融</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服务</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5383561" y="4880165"/>
            <a:ext cx="5869118"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106591" y="5408640"/>
            <a:ext cx="9372969" cy="535531"/>
          </a:xfrm>
          <a:prstGeom prst="rect">
            <a:avLst/>
          </a:prstGeom>
        </p:spPr>
        <p:txBody>
          <a:bodyPr wrap="square">
            <a:spAutoFit/>
          </a:bodyPr>
          <a:lstStyle/>
          <a:p>
            <a:pPr>
              <a:lnSpc>
                <a:spcPct val="120000"/>
              </a:lnSpc>
            </a:pPr>
            <a:r>
              <a:rPr lang="zh-CN"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代表</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企业包括阿里巴巴集团旗下的</a:t>
            </a:r>
            <a:r>
              <a:rPr lang="zh-CN" altLang="zh-CN" sz="2400" b="1"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支付宝、腾讯旗下的财付通、微信钱包</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等</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heart_262885"/>
          <p:cNvSpPr>
            <a:spLocks noChangeAspect="1"/>
          </p:cNvSpPr>
          <p:nvPr/>
        </p:nvSpPr>
        <p:spPr bwMode="auto">
          <a:xfrm>
            <a:off x="1399642" y="5437091"/>
            <a:ext cx="609685" cy="478628"/>
          </a:xfrm>
          <a:custGeom>
            <a:avLst/>
            <a:gdLst>
              <a:gd name="connsiteX0" fmla="*/ 388248 w 607639"/>
              <a:gd name="connsiteY0" fmla="*/ 218541 h 477022"/>
              <a:gd name="connsiteX1" fmla="*/ 455712 w 607639"/>
              <a:gd name="connsiteY1" fmla="*/ 260495 h 477022"/>
              <a:gd name="connsiteX2" fmla="*/ 523176 w 607639"/>
              <a:gd name="connsiteY2" fmla="*/ 218541 h 477022"/>
              <a:gd name="connsiteX3" fmla="*/ 607639 w 607639"/>
              <a:gd name="connsiteY3" fmla="*/ 300850 h 477022"/>
              <a:gd name="connsiteX4" fmla="*/ 523176 w 607639"/>
              <a:gd name="connsiteY4" fmla="*/ 415335 h 477022"/>
              <a:gd name="connsiteX5" fmla="*/ 455712 w 607639"/>
              <a:gd name="connsiteY5" fmla="*/ 477022 h 477022"/>
              <a:gd name="connsiteX6" fmla="*/ 388248 w 607639"/>
              <a:gd name="connsiteY6" fmla="*/ 415335 h 477022"/>
              <a:gd name="connsiteX7" fmla="*/ 303784 w 607639"/>
              <a:gd name="connsiteY7" fmla="*/ 300850 h 477022"/>
              <a:gd name="connsiteX8" fmla="*/ 388248 w 607639"/>
              <a:gd name="connsiteY8" fmla="*/ 218541 h 477022"/>
              <a:gd name="connsiteX9" fmla="*/ 155937 w 607639"/>
              <a:gd name="connsiteY9" fmla="*/ 0 h 477022"/>
              <a:gd name="connsiteX10" fmla="*/ 280366 w 607639"/>
              <a:gd name="connsiteY10" fmla="*/ 77415 h 477022"/>
              <a:gd name="connsiteX11" fmla="*/ 404794 w 607639"/>
              <a:gd name="connsiteY11" fmla="*/ 0 h 477022"/>
              <a:gd name="connsiteX12" fmla="*/ 560642 w 607639"/>
              <a:gd name="connsiteY12" fmla="*/ 151897 h 477022"/>
              <a:gd name="connsiteX13" fmla="*/ 558150 w 607639"/>
              <a:gd name="connsiteY13" fmla="*/ 183538 h 477022"/>
              <a:gd name="connsiteX14" fmla="*/ 523171 w 607639"/>
              <a:gd name="connsiteY14" fmla="*/ 179005 h 477022"/>
              <a:gd name="connsiteX15" fmla="*/ 455705 w 607639"/>
              <a:gd name="connsiteY15" fmla="*/ 201226 h 477022"/>
              <a:gd name="connsiteX16" fmla="*/ 388239 w 607639"/>
              <a:gd name="connsiteY16" fmla="*/ 179005 h 477022"/>
              <a:gd name="connsiteX17" fmla="*/ 298790 w 607639"/>
              <a:gd name="connsiteY17" fmla="*/ 214824 h 477022"/>
              <a:gd name="connsiteX18" fmla="*/ 264167 w 607639"/>
              <a:gd name="connsiteY18" fmla="*/ 300861 h 477022"/>
              <a:gd name="connsiteX19" fmla="*/ 292648 w 607639"/>
              <a:gd name="connsiteY19" fmla="*/ 383786 h 477022"/>
              <a:gd name="connsiteX20" fmla="*/ 331009 w 607639"/>
              <a:gd name="connsiteY20" fmla="*/ 421827 h 477022"/>
              <a:gd name="connsiteX21" fmla="*/ 280366 w 607639"/>
              <a:gd name="connsiteY21" fmla="*/ 477022 h 477022"/>
              <a:gd name="connsiteX22" fmla="*/ 155937 w 607639"/>
              <a:gd name="connsiteY22" fmla="*/ 363166 h 477022"/>
              <a:gd name="connsiteX23" fmla="*/ 0 w 607639"/>
              <a:gd name="connsiteY23" fmla="*/ 151897 h 477022"/>
              <a:gd name="connsiteX24" fmla="*/ 155937 w 607639"/>
              <a:gd name="connsiteY24" fmla="*/ 0 h 47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7639" h="477022">
                <a:moveTo>
                  <a:pt x="388248" y="218541"/>
                </a:moveTo>
                <a:cubicBezTo>
                  <a:pt x="417262" y="218541"/>
                  <a:pt x="442450" y="235429"/>
                  <a:pt x="455712" y="260495"/>
                </a:cubicBezTo>
                <a:cubicBezTo>
                  <a:pt x="468973" y="235429"/>
                  <a:pt x="494161" y="218541"/>
                  <a:pt x="523176" y="218541"/>
                </a:cubicBezTo>
                <a:cubicBezTo>
                  <a:pt x="573907" y="218541"/>
                  <a:pt x="607639" y="255340"/>
                  <a:pt x="607639" y="300850"/>
                </a:cubicBezTo>
                <a:cubicBezTo>
                  <a:pt x="607639" y="346270"/>
                  <a:pt x="581917" y="373825"/>
                  <a:pt x="523176" y="415335"/>
                </a:cubicBezTo>
                <a:cubicBezTo>
                  <a:pt x="471732" y="451601"/>
                  <a:pt x="455712" y="477022"/>
                  <a:pt x="455712" y="477022"/>
                </a:cubicBezTo>
                <a:cubicBezTo>
                  <a:pt x="455712" y="477022"/>
                  <a:pt x="439691" y="451601"/>
                  <a:pt x="388248" y="415335"/>
                </a:cubicBezTo>
                <a:cubicBezTo>
                  <a:pt x="329506" y="373825"/>
                  <a:pt x="303784" y="346270"/>
                  <a:pt x="303784" y="300850"/>
                </a:cubicBezTo>
                <a:cubicBezTo>
                  <a:pt x="303784" y="255340"/>
                  <a:pt x="337516" y="218541"/>
                  <a:pt x="388248" y="218541"/>
                </a:cubicBezTo>
                <a:close/>
                <a:moveTo>
                  <a:pt x="155937" y="0"/>
                </a:moveTo>
                <a:cubicBezTo>
                  <a:pt x="209340" y="0"/>
                  <a:pt x="255889" y="31197"/>
                  <a:pt x="280366" y="77415"/>
                </a:cubicBezTo>
                <a:cubicBezTo>
                  <a:pt x="304842" y="31197"/>
                  <a:pt x="351391" y="0"/>
                  <a:pt x="404794" y="0"/>
                </a:cubicBezTo>
                <a:cubicBezTo>
                  <a:pt x="498606" y="0"/>
                  <a:pt x="560642" y="67994"/>
                  <a:pt x="560642" y="151897"/>
                </a:cubicBezTo>
                <a:cubicBezTo>
                  <a:pt x="560642" y="163007"/>
                  <a:pt x="559841" y="173495"/>
                  <a:pt x="558150" y="183538"/>
                </a:cubicBezTo>
                <a:cubicBezTo>
                  <a:pt x="547024" y="180516"/>
                  <a:pt x="535276" y="179005"/>
                  <a:pt x="523171" y="179005"/>
                </a:cubicBezTo>
                <a:cubicBezTo>
                  <a:pt x="498606" y="179005"/>
                  <a:pt x="475108" y="187005"/>
                  <a:pt x="455705" y="201226"/>
                </a:cubicBezTo>
                <a:cubicBezTo>
                  <a:pt x="436302" y="187005"/>
                  <a:pt x="412805" y="179005"/>
                  <a:pt x="388239" y="179005"/>
                </a:cubicBezTo>
                <a:cubicBezTo>
                  <a:pt x="353528" y="179005"/>
                  <a:pt x="321753" y="191715"/>
                  <a:pt x="298790" y="214824"/>
                </a:cubicBezTo>
                <a:cubicBezTo>
                  <a:pt x="276449" y="237311"/>
                  <a:pt x="264167" y="267886"/>
                  <a:pt x="264167" y="300861"/>
                </a:cubicBezTo>
                <a:cubicBezTo>
                  <a:pt x="264167" y="331969"/>
                  <a:pt x="273512" y="359077"/>
                  <a:pt x="292648" y="383786"/>
                </a:cubicBezTo>
                <a:cubicBezTo>
                  <a:pt x="302261" y="396230"/>
                  <a:pt x="314276" y="408228"/>
                  <a:pt x="331009" y="421827"/>
                </a:cubicBezTo>
                <a:cubicBezTo>
                  <a:pt x="293627" y="455868"/>
                  <a:pt x="280366" y="477022"/>
                  <a:pt x="280366" y="477022"/>
                </a:cubicBezTo>
                <a:cubicBezTo>
                  <a:pt x="280366" y="477022"/>
                  <a:pt x="250727" y="430093"/>
                  <a:pt x="155937" y="363166"/>
                </a:cubicBezTo>
                <a:cubicBezTo>
                  <a:pt x="47351" y="286551"/>
                  <a:pt x="0" y="235800"/>
                  <a:pt x="0" y="151897"/>
                </a:cubicBezTo>
                <a:cubicBezTo>
                  <a:pt x="0" y="67994"/>
                  <a:pt x="62125" y="0"/>
                  <a:pt x="155937" y="0"/>
                </a:cubicBezTo>
                <a:close/>
              </a:path>
            </a:pathLst>
          </a:custGeom>
          <a:solidFill>
            <a:srgbClr val="FFC353"/>
          </a:solidFill>
          <a:ln>
            <a:noFill/>
          </a:ln>
        </p:spPr>
      </p:sp>
    </p:spTree>
    <p:extLst>
      <p:ext uri="{BB962C8B-B14F-4D97-AF65-F5344CB8AC3E}">
        <p14:creationId xmlns:p14="http://schemas.microsoft.com/office/powerpoint/2010/main" val="928297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šḷïḍé"/>
          <p:cNvGrpSpPr/>
          <p:nvPr/>
        </p:nvGrpSpPr>
        <p:grpSpPr>
          <a:xfrm>
            <a:off x="2799285" y="776413"/>
            <a:ext cx="1865929" cy="2166327"/>
            <a:chOff x="2799285" y="1320422"/>
            <a:chExt cx="1865929" cy="2166327"/>
          </a:xfrm>
        </p:grpSpPr>
        <p:sp>
          <p:nvSpPr>
            <p:cNvPr id="27" name="íŝlidê"/>
            <p:cNvSpPr/>
            <p:nvPr/>
          </p:nvSpPr>
          <p:spPr>
            <a:xfrm rot="5400000">
              <a:off x="2174153" y="1945554"/>
              <a:ext cx="2166327" cy="916064"/>
            </a:xfrm>
            <a:custGeom>
              <a:avLst/>
              <a:gdLst>
                <a:gd name="connsiteX0" fmla="*/ 0 w 2166327"/>
                <a:gd name="connsiteY0" fmla="*/ 0 h 916064"/>
                <a:gd name="connsiteX1" fmla="*/ 2166327 w 2166327"/>
                <a:gd name="connsiteY1" fmla="*/ 0 h 916064"/>
                <a:gd name="connsiteX2" fmla="*/ 2159127 w 2166327"/>
                <a:gd name="connsiteY2" fmla="*/ 12497 h 916064"/>
                <a:gd name="connsiteX3" fmla="*/ 2166326 w 2166327"/>
                <a:gd name="connsiteY3" fmla="*/ 12497 h 916064"/>
                <a:gd name="connsiteX4" fmla="*/ 1714542 w 2166327"/>
                <a:gd name="connsiteY4" fmla="*/ 916064 h 916064"/>
                <a:gd name="connsiteX5" fmla="*/ 451785 w 2166327"/>
                <a:gd name="connsiteY5" fmla="*/ 916064 h 916064"/>
                <a:gd name="connsiteX6" fmla="*/ 2 w 2166327"/>
                <a:gd name="connsiteY6" fmla="*/ 12497 h 916064"/>
                <a:gd name="connsiteX7" fmla="*/ 7200 w 2166327"/>
                <a:gd name="connsiteY7" fmla="*/ 12497 h 91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6327" h="916064">
                  <a:moveTo>
                    <a:pt x="0" y="0"/>
                  </a:moveTo>
                  <a:lnTo>
                    <a:pt x="2166327" y="0"/>
                  </a:lnTo>
                  <a:lnTo>
                    <a:pt x="2159127" y="12497"/>
                  </a:lnTo>
                  <a:lnTo>
                    <a:pt x="2166326" y="12497"/>
                  </a:lnTo>
                  <a:lnTo>
                    <a:pt x="1714542" y="916064"/>
                  </a:lnTo>
                  <a:lnTo>
                    <a:pt x="451785" y="916064"/>
                  </a:lnTo>
                  <a:lnTo>
                    <a:pt x="2" y="12497"/>
                  </a:lnTo>
                  <a:lnTo>
                    <a:pt x="7200" y="12497"/>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28" name="iṣľíḍê"/>
            <p:cNvSpPr/>
            <p:nvPr/>
          </p:nvSpPr>
          <p:spPr>
            <a:xfrm rot="5400000">
              <a:off x="3130269" y="1951803"/>
              <a:ext cx="2166323" cy="903566"/>
            </a:xfrm>
            <a:custGeom>
              <a:avLst/>
              <a:gdLst>
                <a:gd name="connsiteX0" fmla="*/ 1419283 w 2166323"/>
                <a:gd name="connsiteY0" fmla="*/ 178156 h 903566"/>
                <a:gd name="connsiteX1" fmla="*/ 1419283 w 2166323"/>
                <a:gd name="connsiteY1" fmla="*/ 0 h 903566"/>
                <a:gd name="connsiteX2" fmla="*/ 1714541 w 2166323"/>
                <a:gd name="connsiteY2" fmla="*/ 0 h 903566"/>
                <a:gd name="connsiteX3" fmla="*/ 2166323 w 2166323"/>
                <a:gd name="connsiteY3" fmla="*/ 903566 h 903566"/>
                <a:gd name="connsiteX4" fmla="*/ 1957743 w 2166323"/>
                <a:gd name="connsiteY4" fmla="*/ 903566 h 903566"/>
                <a:gd name="connsiteX5" fmla="*/ 1595038 w 2166323"/>
                <a:gd name="connsiteY5" fmla="*/ 178156 h 903566"/>
                <a:gd name="connsiteX6" fmla="*/ 0 w 2166323"/>
                <a:gd name="connsiteY6" fmla="*/ 903566 h 903566"/>
                <a:gd name="connsiteX7" fmla="*/ 451784 w 2166323"/>
                <a:gd name="connsiteY7" fmla="*/ 0 h 903566"/>
                <a:gd name="connsiteX8" fmla="*/ 883730 w 2166323"/>
                <a:gd name="connsiteY8" fmla="*/ 0 h 903566"/>
                <a:gd name="connsiteX9" fmla="*/ 883730 w 2166323"/>
                <a:gd name="connsiteY9" fmla="*/ 178156 h 903566"/>
                <a:gd name="connsiteX10" fmla="*/ 571289 w 2166323"/>
                <a:gd name="connsiteY10" fmla="*/ 178156 h 903566"/>
                <a:gd name="connsiteX11" fmla="*/ 208584 w 2166323"/>
                <a:gd name="connsiteY11" fmla="*/ 903566 h 90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6323" h="903566">
                  <a:moveTo>
                    <a:pt x="1419283" y="178156"/>
                  </a:moveTo>
                  <a:lnTo>
                    <a:pt x="1419283" y="0"/>
                  </a:lnTo>
                  <a:lnTo>
                    <a:pt x="1714541" y="0"/>
                  </a:lnTo>
                  <a:lnTo>
                    <a:pt x="2166323" y="903566"/>
                  </a:lnTo>
                  <a:lnTo>
                    <a:pt x="1957743" y="903566"/>
                  </a:lnTo>
                  <a:lnTo>
                    <a:pt x="1595038" y="178156"/>
                  </a:lnTo>
                  <a:close/>
                  <a:moveTo>
                    <a:pt x="0" y="903566"/>
                  </a:moveTo>
                  <a:lnTo>
                    <a:pt x="451784" y="0"/>
                  </a:lnTo>
                  <a:lnTo>
                    <a:pt x="883730" y="0"/>
                  </a:lnTo>
                  <a:lnTo>
                    <a:pt x="883730" y="178156"/>
                  </a:lnTo>
                  <a:lnTo>
                    <a:pt x="571289" y="178156"/>
                  </a:lnTo>
                  <a:lnTo>
                    <a:pt x="208584" y="903566"/>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grpSp>
      <p:sp>
        <p:nvSpPr>
          <p:cNvPr id="5" name="ïŝliḍe"/>
          <p:cNvSpPr/>
          <p:nvPr/>
        </p:nvSpPr>
        <p:spPr>
          <a:xfrm>
            <a:off x="0" y="1626949"/>
            <a:ext cx="2799285" cy="4734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6" name="is1íḓé"/>
          <p:cNvSpPr/>
          <p:nvPr/>
        </p:nvSpPr>
        <p:spPr>
          <a:xfrm>
            <a:off x="8206451" y="1631011"/>
            <a:ext cx="3985549" cy="4653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9" name="矩形 28"/>
          <p:cNvSpPr/>
          <p:nvPr/>
        </p:nvSpPr>
        <p:spPr>
          <a:xfrm>
            <a:off x="1071062" y="3914446"/>
            <a:ext cx="3265572" cy="565604"/>
          </a:xfrm>
          <a:prstGeom prst="rect">
            <a:avLst/>
          </a:prstGeom>
        </p:spPr>
        <p:txBody>
          <a:bodyPr wrap="square">
            <a:spAutoFit/>
          </a:bodyPr>
          <a:lstStyle/>
          <a:p>
            <a:pPr>
              <a:lnSpc>
                <a:spcPct val="120000"/>
              </a:lnSpc>
              <a:spcAft>
                <a:spcPts val="0"/>
              </a:spcAft>
              <a:tabLst>
                <a:tab pos="2247900" algn="l"/>
              </a:tabLst>
            </a:pPr>
            <a:r>
              <a:rPr lang="zh-CN" altLang="en-US" sz="2800" b="1" kern="100" dirty="0">
                <a:solidFill>
                  <a:srgbClr val="FF6E55"/>
                </a:solidFill>
                <a:latin typeface="微软雅黑" panose="020B0503020204020204" pitchFamily="34" charset="-122"/>
                <a:ea typeface="微软雅黑" panose="020B0503020204020204" pitchFamily="34" charset="-122"/>
                <a:cs typeface="宋体" panose="02010600030101010101" pitchFamily="2" charset="-122"/>
              </a:rPr>
              <a:t>（二）行业应用型</a:t>
            </a:r>
            <a:endParaRPr lang="zh-CN" altLang="zh-CN" sz="2000" kern="100" dirty="0">
              <a:solidFill>
                <a:srgbClr val="FF6E55"/>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p:cNvSpPr/>
          <p:nvPr/>
        </p:nvSpPr>
        <p:spPr>
          <a:xfrm>
            <a:off x="4383058" y="1580894"/>
            <a:ext cx="4048503" cy="565604"/>
          </a:xfrm>
          <a:prstGeom prst="rect">
            <a:avLst/>
          </a:prstGeom>
        </p:spPr>
        <p:txBody>
          <a:bodyPr wrap="square">
            <a:spAutoFit/>
          </a:bodyPr>
          <a:lstStyle/>
          <a:p>
            <a:pPr>
              <a:lnSpc>
                <a:spcPct val="120000"/>
              </a:lnSpc>
              <a:spcAft>
                <a:spcPts val="0"/>
              </a:spcAft>
            </a:pPr>
            <a:r>
              <a:rPr lang="zh-CN" altLang="zh-CN" sz="2800" b="1"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第三方支付的主要</a:t>
            </a:r>
            <a:r>
              <a:rPr lang="zh-CN" altLang="zh-CN" sz="2800" b="1"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模式</a:t>
            </a:r>
          </a:p>
        </p:txBody>
      </p:sp>
      <p:sp>
        <p:nvSpPr>
          <p:cNvPr id="31" name="man-succesing_75727"/>
          <p:cNvSpPr>
            <a:spLocks noChangeAspect="1"/>
          </p:cNvSpPr>
          <p:nvPr/>
        </p:nvSpPr>
        <p:spPr bwMode="auto">
          <a:xfrm>
            <a:off x="2891883" y="1506114"/>
            <a:ext cx="722917" cy="706926"/>
          </a:xfrm>
          <a:custGeom>
            <a:avLst/>
            <a:gdLst>
              <a:gd name="connsiteX0" fmla="*/ 454143 w 606157"/>
              <a:gd name="connsiteY0" fmla="*/ 386956 h 592750"/>
              <a:gd name="connsiteX1" fmla="*/ 454143 w 606157"/>
              <a:gd name="connsiteY1" fmla="*/ 559114 h 592750"/>
              <a:gd name="connsiteX2" fmla="*/ 456800 w 606157"/>
              <a:gd name="connsiteY2" fmla="*/ 561957 h 592750"/>
              <a:gd name="connsiteX3" fmla="*/ 466005 w 606157"/>
              <a:gd name="connsiteY3" fmla="*/ 561957 h 592750"/>
              <a:gd name="connsiteX4" fmla="*/ 467997 w 606157"/>
              <a:gd name="connsiteY4" fmla="*/ 559114 h 592750"/>
              <a:gd name="connsiteX5" fmla="*/ 467997 w 606157"/>
              <a:gd name="connsiteY5" fmla="*/ 386956 h 592750"/>
              <a:gd name="connsiteX6" fmla="*/ 242918 w 606157"/>
              <a:gd name="connsiteY6" fmla="*/ 134357 h 592750"/>
              <a:gd name="connsiteX7" fmla="*/ 256203 w 606157"/>
              <a:gd name="connsiteY7" fmla="*/ 141463 h 592750"/>
              <a:gd name="connsiteX8" fmla="*/ 323764 w 606157"/>
              <a:gd name="connsiteY8" fmla="*/ 230906 h 592750"/>
              <a:gd name="connsiteX9" fmla="*/ 326327 w 606157"/>
              <a:gd name="connsiteY9" fmla="*/ 244644 h 592750"/>
              <a:gd name="connsiteX10" fmla="*/ 313801 w 606157"/>
              <a:gd name="connsiteY10" fmla="*/ 250803 h 592750"/>
              <a:gd name="connsiteX11" fmla="*/ 286757 w 606157"/>
              <a:gd name="connsiteY11" fmla="*/ 250803 h 592750"/>
              <a:gd name="connsiteX12" fmla="*/ 286757 w 606157"/>
              <a:gd name="connsiteY12" fmla="*/ 561957 h 592750"/>
              <a:gd name="connsiteX13" fmla="*/ 386202 w 606157"/>
              <a:gd name="connsiteY13" fmla="*/ 561957 h 592750"/>
              <a:gd name="connsiteX14" fmla="*/ 389144 w 606157"/>
              <a:gd name="connsiteY14" fmla="*/ 559114 h 592750"/>
              <a:gd name="connsiteX15" fmla="*/ 389144 w 606157"/>
              <a:gd name="connsiteY15" fmla="*/ 332760 h 592750"/>
              <a:gd name="connsiteX16" fmla="*/ 389144 w 606157"/>
              <a:gd name="connsiteY16" fmla="*/ 306799 h 592750"/>
              <a:gd name="connsiteX17" fmla="*/ 378136 w 606157"/>
              <a:gd name="connsiteY17" fmla="*/ 332192 h 592750"/>
              <a:gd name="connsiteX18" fmla="*/ 350998 w 606157"/>
              <a:gd name="connsiteY18" fmla="*/ 350004 h 592750"/>
              <a:gd name="connsiteX19" fmla="*/ 339232 w 606157"/>
              <a:gd name="connsiteY19" fmla="*/ 347541 h 592750"/>
              <a:gd name="connsiteX20" fmla="*/ 323575 w 606157"/>
              <a:gd name="connsiteY20" fmla="*/ 331339 h 592750"/>
              <a:gd name="connsiteX21" fmla="*/ 323859 w 606157"/>
              <a:gd name="connsiteY21" fmla="*/ 308789 h 592750"/>
              <a:gd name="connsiteX22" fmla="*/ 380793 w 606157"/>
              <a:gd name="connsiteY22" fmla="*/ 177278 h 592750"/>
              <a:gd name="connsiteX23" fmla="*/ 404041 w 606157"/>
              <a:gd name="connsiteY23" fmla="*/ 159750 h 592750"/>
              <a:gd name="connsiteX24" fmla="*/ 514683 w 606157"/>
              <a:gd name="connsiteY24" fmla="*/ 159465 h 592750"/>
              <a:gd name="connsiteX25" fmla="*/ 542296 w 606157"/>
              <a:gd name="connsiteY25" fmla="*/ 177278 h 592750"/>
              <a:gd name="connsiteX26" fmla="*/ 599230 w 606157"/>
              <a:gd name="connsiteY26" fmla="*/ 308789 h 592750"/>
              <a:gd name="connsiteX27" fmla="*/ 599610 w 606157"/>
              <a:gd name="connsiteY27" fmla="*/ 331339 h 592750"/>
              <a:gd name="connsiteX28" fmla="*/ 583858 w 606157"/>
              <a:gd name="connsiteY28" fmla="*/ 347541 h 592750"/>
              <a:gd name="connsiteX29" fmla="*/ 572092 w 606157"/>
              <a:gd name="connsiteY29" fmla="*/ 350004 h 592750"/>
              <a:gd name="connsiteX30" fmla="*/ 544953 w 606157"/>
              <a:gd name="connsiteY30" fmla="*/ 332192 h 592750"/>
              <a:gd name="connsiteX31" fmla="*/ 532997 w 606157"/>
              <a:gd name="connsiteY31" fmla="*/ 304525 h 592750"/>
              <a:gd name="connsiteX32" fmla="*/ 532997 w 606157"/>
              <a:gd name="connsiteY32" fmla="*/ 332760 h 592750"/>
              <a:gd name="connsiteX33" fmla="*/ 532997 w 606157"/>
              <a:gd name="connsiteY33" fmla="*/ 559114 h 592750"/>
              <a:gd name="connsiteX34" fmla="*/ 536887 w 606157"/>
              <a:gd name="connsiteY34" fmla="*/ 561957 h 592750"/>
              <a:gd name="connsiteX35" fmla="*/ 590785 w 606157"/>
              <a:gd name="connsiteY35" fmla="*/ 561957 h 592750"/>
              <a:gd name="connsiteX36" fmla="*/ 606157 w 606157"/>
              <a:gd name="connsiteY36" fmla="*/ 577401 h 592750"/>
              <a:gd name="connsiteX37" fmla="*/ 590785 w 606157"/>
              <a:gd name="connsiteY37" fmla="*/ 592750 h 592750"/>
              <a:gd name="connsiteX38" fmla="*/ 15372 w 606157"/>
              <a:gd name="connsiteY38" fmla="*/ 592750 h 592750"/>
              <a:gd name="connsiteX39" fmla="*/ 0 w 606157"/>
              <a:gd name="connsiteY39" fmla="*/ 577401 h 592750"/>
              <a:gd name="connsiteX40" fmla="*/ 15372 w 606157"/>
              <a:gd name="connsiteY40" fmla="*/ 561957 h 592750"/>
              <a:gd name="connsiteX41" fmla="*/ 50766 w 606157"/>
              <a:gd name="connsiteY41" fmla="*/ 561957 h 592750"/>
              <a:gd name="connsiteX42" fmla="*/ 50766 w 606157"/>
              <a:gd name="connsiteY42" fmla="*/ 369617 h 592750"/>
              <a:gd name="connsiteX43" fmla="*/ 23628 w 606157"/>
              <a:gd name="connsiteY43" fmla="*/ 369617 h 592750"/>
              <a:gd name="connsiteX44" fmla="*/ 11102 w 606157"/>
              <a:gd name="connsiteY44" fmla="*/ 363459 h 592750"/>
              <a:gd name="connsiteX45" fmla="*/ 13759 w 606157"/>
              <a:gd name="connsiteY45" fmla="*/ 349720 h 592750"/>
              <a:gd name="connsiteX46" fmla="*/ 81226 w 606157"/>
              <a:gd name="connsiteY46" fmla="*/ 260278 h 592750"/>
              <a:gd name="connsiteX47" fmla="*/ 94605 w 606157"/>
              <a:gd name="connsiteY47" fmla="*/ 253172 h 592750"/>
              <a:gd name="connsiteX48" fmla="*/ 107890 w 606157"/>
              <a:gd name="connsiteY48" fmla="*/ 260278 h 592750"/>
              <a:gd name="connsiteX49" fmla="*/ 175452 w 606157"/>
              <a:gd name="connsiteY49" fmla="*/ 349720 h 592750"/>
              <a:gd name="connsiteX50" fmla="*/ 178014 w 606157"/>
              <a:gd name="connsiteY50" fmla="*/ 363459 h 592750"/>
              <a:gd name="connsiteX51" fmla="*/ 165488 w 606157"/>
              <a:gd name="connsiteY51" fmla="*/ 369617 h 592750"/>
              <a:gd name="connsiteX52" fmla="*/ 138350 w 606157"/>
              <a:gd name="connsiteY52" fmla="*/ 369617 h 592750"/>
              <a:gd name="connsiteX53" fmla="*/ 138350 w 606157"/>
              <a:gd name="connsiteY53" fmla="*/ 561957 h 592750"/>
              <a:gd name="connsiteX54" fmla="*/ 199079 w 606157"/>
              <a:gd name="connsiteY54" fmla="*/ 561957 h 592750"/>
              <a:gd name="connsiteX55" fmla="*/ 199079 w 606157"/>
              <a:gd name="connsiteY55" fmla="*/ 250803 h 592750"/>
              <a:gd name="connsiteX56" fmla="*/ 172035 w 606157"/>
              <a:gd name="connsiteY56" fmla="*/ 250803 h 592750"/>
              <a:gd name="connsiteX57" fmla="*/ 159510 w 606157"/>
              <a:gd name="connsiteY57" fmla="*/ 244644 h 592750"/>
              <a:gd name="connsiteX58" fmla="*/ 162072 w 606157"/>
              <a:gd name="connsiteY58" fmla="*/ 230906 h 592750"/>
              <a:gd name="connsiteX59" fmla="*/ 229539 w 606157"/>
              <a:gd name="connsiteY59" fmla="*/ 141463 h 592750"/>
              <a:gd name="connsiteX60" fmla="*/ 242918 w 606157"/>
              <a:gd name="connsiteY60" fmla="*/ 134357 h 592750"/>
              <a:gd name="connsiteX61" fmla="*/ 458182 w 606157"/>
              <a:gd name="connsiteY61" fmla="*/ 0 h 592750"/>
              <a:gd name="connsiteX62" fmla="*/ 532629 w 606157"/>
              <a:gd name="connsiteY62" fmla="*/ 74306 h 592750"/>
              <a:gd name="connsiteX63" fmla="*/ 458182 w 606157"/>
              <a:gd name="connsiteY63" fmla="*/ 148612 h 592750"/>
              <a:gd name="connsiteX64" fmla="*/ 383735 w 606157"/>
              <a:gd name="connsiteY64" fmla="*/ 74306 h 592750"/>
              <a:gd name="connsiteX65" fmla="*/ 458182 w 606157"/>
              <a:gd name="connsiteY65" fmla="*/ 0 h 59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592750">
                <a:moveTo>
                  <a:pt x="454143" y="386956"/>
                </a:moveTo>
                <a:lnTo>
                  <a:pt x="454143" y="559114"/>
                </a:lnTo>
                <a:cubicBezTo>
                  <a:pt x="454143" y="560062"/>
                  <a:pt x="454048" y="561957"/>
                  <a:pt x="456800" y="561957"/>
                </a:cubicBezTo>
                <a:lnTo>
                  <a:pt x="466005" y="561957"/>
                </a:lnTo>
                <a:cubicBezTo>
                  <a:pt x="468282" y="561957"/>
                  <a:pt x="467997" y="560062"/>
                  <a:pt x="467997" y="559114"/>
                </a:cubicBezTo>
                <a:lnTo>
                  <a:pt x="467997" y="386956"/>
                </a:lnTo>
                <a:close/>
                <a:moveTo>
                  <a:pt x="242918" y="134357"/>
                </a:moveTo>
                <a:cubicBezTo>
                  <a:pt x="247947" y="134357"/>
                  <a:pt x="252787" y="136915"/>
                  <a:pt x="256203" y="141463"/>
                </a:cubicBezTo>
                <a:lnTo>
                  <a:pt x="323764" y="230906"/>
                </a:lnTo>
                <a:cubicBezTo>
                  <a:pt x="328699" y="237443"/>
                  <a:pt x="327465" y="242275"/>
                  <a:pt x="326327" y="244644"/>
                </a:cubicBezTo>
                <a:cubicBezTo>
                  <a:pt x="325188" y="246918"/>
                  <a:pt x="322056" y="250803"/>
                  <a:pt x="313801" y="250803"/>
                </a:cubicBezTo>
                <a:lnTo>
                  <a:pt x="286757" y="250803"/>
                </a:lnTo>
                <a:lnTo>
                  <a:pt x="286757" y="561957"/>
                </a:lnTo>
                <a:lnTo>
                  <a:pt x="386202" y="561957"/>
                </a:lnTo>
                <a:cubicBezTo>
                  <a:pt x="389713" y="561957"/>
                  <a:pt x="389144" y="560062"/>
                  <a:pt x="389144" y="559114"/>
                </a:cubicBezTo>
                <a:lnTo>
                  <a:pt x="389144" y="332760"/>
                </a:lnTo>
                <a:lnTo>
                  <a:pt x="389144" y="306799"/>
                </a:lnTo>
                <a:lnTo>
                  <a:pt x="378136" y="332192"/>
                </a:lnTo>
                <a:cubicBezTo>
                  <a:pt x="373392" y="342993"/>
                  <a:pt x="362764" y="350004"/>
                  <a:pt x="350998" y="350004"/>
                </a:cubicBezTo>
                <a:cubicBezTo>
                  <a:pt x="346918" y="350004"/>
                  <a:pt x="343027" y="349152"/>
                  <a:pt x="339232" y="347541"/>
                </a:cubicBezTo>
                <a:cubicBezTo>
                  <a:pt x="332020" y="344414"/>
                  <a:pt x="326421" y="338635"/>
                  <a:pt x="323575" y="331339"/>
                </a:cubicBezTo>
                <a:cubicBezTo>
                  <a:pt x="320633" y="324043"/>
                  <a:pt x="320728" y="315990"/>
                  <a:pt x="323859" y="308789"/>
                </a:cubicBezTo>
                <a:lnTo>
                  <a:pt x="380793" y="177278"/>
                </a:lnTo>
                <a:cubicBezTo>
                  <a:pt x="384969" y="167708"/>
                  <a:pt x="393224" y="159750"/>
                  <a:pt x="404041" y="159750"/>
                </a:cubicBezTo>
                <a:cubicBezTo>
                  <a:pt x="404990" y="159750"/>
                  <a:pt x="514304" y="159465"/>
                  <a:pt x="514683" y="159465"/>
                </a:cubicBezTo>
                <a:cubicBezTo>
                  <a:pt x="526544" y="159465"/>
                  <a:pt x="537552" y="166477"/>
                  <a:pt x="542296" y="177278"/>
                </a:cubicBezTo>
                <a:lnTo>
                  <a:pt x="599230" y="308789"/>
                </a:lnTo>
                <a:cubicBezTo>
                  <a:pt x="602361" y="315990"/>
                  <a:pt x="602456" y="324043"/>
                  <a:pt x="599610" y="331339"/>
                </a:cubicBezTo>
                <a:cubicBezTo>
                  <a:pt x="596668" y="338635"/>
                  <a:pt x="591070" y="344414"/>
                  <a:pt x="583858" y="347541"/>
                </a:cubicBezTo>
                <a:cubicBezTo>
                  <a:pt x="580062" y="349152"/>
                  <a:pt x="576172" y="350004"/>
                  <a:pt x="572092" y="350004"/>
                </a:cubicBezTo>
                <a:cubicBezTo>
                  <a:pt x="560325" y="350004"/>
                  <a:pt x="549698" y="342993"/>
                  <a:pt x="544953" y="332192"/>
                </a:cubicBezTo>
                <a:lnTo>
                  <a:pt x="532997" y="304525"/>
                </a:lnTo>
                <a:lnTo>
                  <a:pt x="532997" y="332760"/>
                </a:lnTo>
                <a:lnTo>
                  <a:pt x="532997" y="559114"/>
                </a:lnTo>
                <a:cubicBezTo>
                  <a:pt x="532997" y="560062"/>
                  <a:pt x="533282" y="561957"/>
                  <a:pt x="536887" y="561957"/>
                </a:cubicBezTo>
                <a:lnTo>
                  <a:pt x="590785" y="561957"/>
                </a:lnTo>
                <a:cubicBezTo>
                  <a:pt x="599230" y="561957"/>
                  <a:pt x="606157" y="568873"/>
                  <a:pt x="606157" y="577401"/>
                </a:cubicBezTo>
                <a:cubicBezTo>
                  <a:pt x="606157" y="585928"/>
                  <a:pt x="599230" y="592750"/>
                  <a:pt x="590785" y="592750"/>
                </a:cubicBezTo>
                <a:lnTo>
                  <a:pt x="15372" y="592750"/>
                </a:lnTo>
                <a:cubicBezTo>
                  <a:pt x="6927" y="592750"/>
                  <a:pt x="0" y="585833"/>
                  <a:pt x="0" y="577401"/>
                </a:cubicBezTo>
                <a:cubicBezTo>
                  <a:pt x="0" y="568873"/>
                  <a:pt x="6927" y="561957"/>
                  <a:pt x="15372" y="561957"/>
                </a:cubicBezTo>
                <a:lnTo>
                  <a:pt x="50766" y="561957"/>
                </a:lnTo>
                <a:lnTo>
                  <a:pt x="50766" y="369617"/>
                </a:lnTo>
                <a:lnTo>
                  <a:pt x="23628" y="369617"/>
                </a:lnTo>
                <a:cubicBezTo>
                  <a:pt x="15467" y="369617"/>
                  <a:pt x="12336" y="365733"/>
                  <a:pt x="11102" y="363459"/>
                </a:cubicBezTo>
                <a:cubicBezTo>
                  <a:pt x="9963" y="361090"/>
                  <a:pt x="8825" y="356258"/>
                  <a:pt x="13759" y="349720"/>
                </a:cubicBezTo>
                <a:lnTo>
                  <a:pt x="81226" y="260278"/>
                </a:lnTo>
                <a:cubicBezTo>
                  <a:pt x="84642" y="255730"/>
                  <a:pt x="89481" y="253172"/>
                  <a:pt x="94605" y="253172"/>
                </a:cubicBezTo>
                <a:cubicBezTo>
                  <a:pt x="99634" y="253172"/>
                  <a:pt x="104474" y="255730"/>
                  <a:pt x="107890" y="260278"/>
                </a:cubicBezTo>
                <a:lnTo>
                  <a:pt x="175452" y="349720"/>
                </a:lnTo>
                <a:cubicBezTo>
                  <a:pt x="180386" y="356258"/>
                  <a:pt x="179152" y="361090"/>
                  <a:pt x="178014" y="363459"/>
                </a:cubicBezTo>
                <a:cubicBezTo>
                  <a:pt x="176875" y="365733"/>
                  <a:pt x="173649" y="369617"/>
                  <a:pt x="165488" y="369617"/>
                </a:cubicBezTo>
                <a:lnTo>
                  <a:pt x="138350" y="369617"/>
                </a:lnTo>
                <a:lnTo>
                  <a:pt x="138350" y="561957"/>
                </a:lnTo>
                <a:lnTo>
                  <a:pt x="199079" y="561957"/>
                </a:lnTo>
                <a:lnTo>
                  <a:pt x="199079" y="250803"/>
                </a:lnTo>
                <a:lnTo>
                  <a:pt x="172035" y="250803"/>
                </a:lnTo>
                <a:cubicBezTo>
                  <a:pt x="163780" y="250803"/>
                  <a:pt x="160649" y="246918"/>
                  <a:pt x="159510" y="244644"/>
                </a:cubicBezTo>
                <a:cubicBezTo>
                  <a:pt x="158276" y="242275"/>
                  <a:pt x="157138" y="237443"/>
                  <a:pt x="162072" y="230906"/>
                </a:cubicBezTo>
                <a:lnTo>
                  <a:pt x="229539" y="141463"/>
                </a:lnTo>
                <a:cubicBezTo>
                  <a:pt x="232955" y="136915"/>
                  <a:pt x="237889" y="134357"/>
                  <a:pt x="242918" y="134357"/>
                </a:cubicBezTo>
                <a:close/>
                <a:moveTo>
                  <a:pt x="458182" y="0"/>
                </a:moveTo>
                <a:cubicBezTo>
                  <a:pt x="499298" y="0"/>
                  <a:pt x="532629" y="33268"/>
                  <a:pt x="532629" y="74306"/>
                </a:cubicBezTo>
                <a:cubicBezTo>
                  <a:pt x="532629" y="115344"/>
                  <a:pt x="499298" y="148612"/>
                  <a:pt x="458182" y="148612"/>
                </a:cubicBezTo>
                <a:cubicBezTo>
                  <a:pt x="417066" y="148612"/>
                  <a:pt x="383735" y="115344"/>
                  <a:pt x="383735" y="74306"/>
                </a:cubicBezTo>
                <a:cubicBezTo>
                  <a:pt x="383735" y="33268"/>
                  <a:pt x="417066" y="0"/>
                  <a:pt x="458182" y="0"/>
                </a:cubicBezTo>
                <a:close/>
              </a:path>
            </a:pathLst>
          </a:custGeom>
          <a:solidFill>
            <a:srgbClr val="48B49C"/>
          </a:solidFill>
          <a:ln>
            <a:noFill/>
          </a:ln>
        </p:spPr>
      </p:sp>
      <p:sp>
        <p:nvSpPr>
          <p:cNvPr id="33" name="矩形 32"/>
          <p:cNvSpPr/>
          <p:nvPr/>
        </p:nvSpPr>
        <p:spPr>
          <a:xfrm>
            <a:off x="5383561" y="3157660"/>
            <a:ext cx="5869118" cy="1393779"/>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此类第三方支付机构主要面向企业用户，通过深度行业挖掘，为供应链上下游提供包括金融服务、营销推广、行业解决方案一揽子服务，获取服务费、信贷滞纳金等收入</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5383561" y="4687125"/>
            <a:ext cx="5869118"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218260" y="5371738"/>
            <a:ext cx="3981693" cy="424732"/>
          </a:xfrm>
          <a:prstGeom prst="rect">
            <a:avLst/>
          </a:prstGeom>
        </p:spPr>
        <p:txBody>
          <a:bodyPr wrap="square">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代表企业</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包括</a:t>
            </a:r>
            <a:endParaRPr lang="zh-CN" altLang="en-US" sz="2400" b="1" dirty="0">
              <a:solidFill>
                <a:srgbClr val="48B49C"/>
              </a:solidFill>
              <a:latin typeface="微软雅黑" panose="020B0503020204020204" pitchFamily="34" charset="-122"/>
              <a:ea typeface="微软雅黑" panose="020B0503020204020204" pitchFamily="34" charset="-122"/>
            </a:endParaRPr>
          </a:p>
        </p:txBody>
      </p:sp>
      <p:sp>
        <p:nvSpPr>
          <p:cNvPr id="37" name="heart_262885"/>
          <p:cNvSpPr>
            <a:spLocks noChangeAspect="1"/>
          </p:cNvSpPr>
          <p:nvPr/>
        </p:nvSpPr>
        <p:spPr bwMode="auto">
          <a:xfrm>
            <a:off x="1511311" y="5344790"/>
            <a:ext cx="609685" cy="478628"/>
          </a:xfrm>
          <a:custGeom>
            <a:avLst/>
            <a:gdLst>
              <a:gd name="connsiteX0" fmla="*/ 388248 w 607639"/>
              <a:gd name="connsiteY0" fmla="*/ 218541 h 477022"/>
              <a:gd name="connsiteX1" fmla="*/ 455712 w 607639"/>
              <a:gd name="connsiteY1" fmla="*/ 260495 h 477022"/>
              <a:gd name="connsiteX2" fmla="*/ 523176 w 607639"/>
              <a:gd name="connsiteY2" fmla="*/ 218541 h 477022"/>
              <a:gd name="connsiteX3" fmla="*/ 607639 w 607639"/>
              <a:gd name="connsiteY3" fmla="*/ 300850 h 477022"/>
              <a:gd name="connsiteX4" fmla="*/ 523176 w 607639"/>
              <a:gd name="connsiteY4" fmla="*/ 415335 h 477022"/>
              <a:gd name="connsiteX5" fmla="*/ 455712 w 607639"/>
              <a:gd name="connsiteY5" fmla="*/ 477022 h 477022"/>
              <a:gd name="connsiteX6" fmla="*/ 388248 w 607639"/>
              <a:gd name="connsiteY6" fmla="*/ 415335 h 477022"/>
              <a:gd name="connsiteX7" fmla="*/ 303784 w 607639"/>
              <a:gd name="connsiteY7" fmla="*/ 300850 h 477022"/>
              <a:gd name="connsiteX8" fmla="*/ 388248 w 607639"/>
              <a:gd name="connsiteY8" fmla="*/ 218541 h 477022"/>
              <a:gd name="connsiteX9" fmla="*/ 155937 w 607639"/>
              <a:gd name="connsiteY9" fmla="*/ 0 h 477022"/>
              <a:gd name="connsiteX10" fmla="*/ 280366 w 607639"/>
              <a:gd name="connsiteY10" fmla="*/ 77415 h 477022"/>
              <a:gd name="connsiteX11" fmla="*/ 404794 w 607639"/>
              <a:gd name="connsiteY11" fmla="*/ 0 h 477022"/>
              <a:gd name="connsiteX12" fmla="*/ 560642 w 607639"/>
              <a:gd name="connsiteY12" fmla="*/ 151897 h 477022"/>
              <a:gd name="connsiteX13" fmla="*/ 558150 w 607639"/>
              <a:gd name="connsiteY13" fmla="*/ 183538 h 477022"/>
              <a:gd name="connsiteX14" fmla="*/ 523171 w 607639"/>
              <a:gd name="connsiteY14" fmla="*/ 179005 h 477022"/>
              <a:gd name="connsiteX15" fmla="*/ 455705 w 607639"/>
              <a:gd name="connsiteY15" fmla="*/ 201226 h 477022"/>
              <a:gd name="connsiteX16" fmla="*/ 388239 w 607639"/>
              <a:gd name="connsiteY16" fmla="*/ 179005 h 477022"/>
              <a:gd name="connsiteX17" fmla="*/ 298790 w 607639"/>
              <a:gd name="connsiteY17" fmla="*/ 214824 h 477022"/>
              <a:gd name="connsiteX18" fmla="*/ 264167 w 607639"/>
              <a:gd name="connsiteY18" fmla="*/ 300861 h 477022"/>
              <a:gd name="connsiteX19" fmla="*/ 292648 w 607639"/>
              <a:gd name="connsiteY19" fmla="*/ 383786 h 477022"/>
              <a:gd name="connsiteX20" fmla="*/ 331009 w 607639"/>
              <a:gd name="connsiteY20" fmla="*/ 421827 h 477022"/>
              <a:gd name="connsiteX21" fmla="*/ 280366 w 607639"/>
              <a:gd name="connsiteY21" fmla="*/ 477022 h 477022"/>
              <a:gd name="connsiteX22" fmla="*/ 155937 w 607639"/>
              <a:gd name="connsiteY22" fmla="*/ 363166 h 477022"/>
              <a:gd name="connsiteX23" fmla="*/ 0 w 607639"/>
              <a:gd name="connsiteY23" fmla="*/ 151897 h 477022"/>
              <a:gd name="connsiteX24" fmla="*/ 155937 w 607639"/>
              <a:gd name="connsiteY24" fmla="*/ 0 h 47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7639" h="477022">
                <a:moveTo>
                  <a:pt x="388248" y="218541"/>
                </a:moveTo>
                <a:cubicBezTo>
                  <a:pt x="417262" y="218541"/>
                  <a:pt x="442450" y="235429"/>
                  <a:pt x="455712" y="260495"/>
                </a:cubicBezTo>
                <a:cubicBezTo>
                  <a:pt x="468973" y="235429"/>
                  <a:pt x="494161" y="218541"/>
                  <a:pt x="523176" y="218541"/>
                </a:cubicBezTo>
                <a:cubicBezTo>
                  <a:pt x="573907" y="218541"/>
                  <a:pt x="607639" y="255340"/>
                  <a:pt x="607639" y="300850"/>
                </a:cubicBezTo>
                <a:cubicBezTo>
                  <a:pt x="607639" y="346270"/>
                  <a:pt x="581917" y="373825"/>
                  <a:pt x="523176" y="415335"/>
                </a:cubicBezTo>
                <a:cubicBezTo>
                  <a:pt x="471732" y="451601"/>
                  <a:pt x="455712" y="477022"/>
                  <a:pt x="455712" y="477022"/>
                </a:cubicBezTo>
                <a:cubicBezTo>
                  <a:pt x="455712" y="477022"/>
                  <a:pt x="439691" y="451601"/>
                  <a:pt x="388248" y="415335"/>
                </a:cubicBezTo>
                <a:cubicBezTo>
                  <a:pt x="329506" y="373825"/>
                  <a:pt x="303784" y="346270"/>
                  <a:pt x="303784" y="300850"/>
                </a:cubicBezTo>
                <a:cubicBezTo>
                  <a:pt x="303784" y="255340"/>
                  <a:pt x="337516" y="218541"/>
                  <a:pt x="388248" y="218541"/>
                </a:cubicBezTo>
                <a:close/>
                <a:moveTo>
                  <a:pt x="155937" y="0"/>
                </a:moveTo>
                <a:cubicBezTo>
                  <a:pt x="209340" y="0"/>
                  <a:pt x="255889" y="31197"/>
                  <a:pt x="280366" y="77415"/>
                </a:cubicBezTo>
                <a:cubicBezTo>
                  <a:pt x="304842" y="31197"/>
                  <a:pt x="351391" y="0"/>
                  <a:pt x="404794" y="0"/>
                </a:cubicBezTo>
                <a:cubicBezTo>
                  <a:pt x="498606" y="0"/>
                  <a:pt x="560642" y="67994"/>
                  <a:pt x="560642" y="151897"/>
                </a:cubicBezTo>
                <a:cubicBezTo>
                  <a:pt x="560642" y="163007"/>
                  <a:pt x="559841" y="173495"/>
                  <a:pt x="558150" y="183538"/>
                </a:cubicBezTo>
                <a:cubicBezTo>
                  <a:pt x="547024" y="180516"/>
                  <a:pt x="535276" y="179005"/>
                  <a:pt x="523171" y="179005"/>
                </a:cubicBezTo>
                <a:cubicBezTo>
                  <a:pt x="498606" y="179005"/>
                  <a:pt x="475108" y="187005"/>
                  <a:pt x="455705" y="201226"/>
                </a:cubicBezTo>
                <a:cubicBezTo>
                  <a:pt x="436302" y="187005"/>
                  <a:pt x="412805" y="179005"/>
                  <a:pt x="388239" y="179005"/>
                </a:cubicBezTo>
                <a:cubicBezTo>
                  <a:pt x="353528" y="179005"/>
                  <a:pt x="321753" y="191715"/>
                  <a:pt x="298790" y="214824"/>
                </a:cubicBezTo>
                <a:cubicBezTo>
                  <a:pt x="276449" y="237311"/>
                  <a:pt x="264167" y="267886"/>
                  <a:pt x="264167" y="300861"/>
                </a:cubicBezTo>
                <a:cubicBezTo>
                  <a:pt x="264167" y="331969"/>
                  <a:pt x="273512" y="359077"/>
                  <a:pt x="292648" y="383786"/>
                </a:cubicBezTo>
                <a:cubicBezTo>
                  <a:pt x="302261" y="396230"/>
                  <a:pt x="314276" y="408228"/>
                  <a:pt x="331009" y="421827"/>
                </a:cubicBezTo>
                <a:cubicBezTo>
                  <a:pt x="293627" y="455868"/>
                  <a:pt x="280366" y="477022"/>
                  <a:pt x="280366" y="477022"/>
                </a:cubicBezTo>
                <a:cubicBezTo>
                  <a:pt x="280366" y="477022"/>
                  <a:pt x="250727" y="430093"/>
                  <a:pt x="155937" y="363166"/>
                </a:cubicBezTo>
                <a:cubicBezTo>
                  <a:pt x="47351" y="286551"/>
                  <a:pt x="0" y="235800"/>
                  <a:pt x="0" y="151897"/>
                </a:cubicBezTo>
                <a:cubicBezTo>
                  <a:pt x="0" y="67994"/>
                  <a:pt x="62125" y="0"/>
                  <a:pt x="155937" y="0"/>
                </a:cubicBezTo>
                <a:close/>
              </a:path>
            </a:pathLst>
          </a:custGeom>
          <a:solidFill>
            <a:srgbClr val="48B49C"/>
          </a:solidFill>
          <a:ln>
            <a:noFill/>
          </a:ln>
        </p:spPr>
      </p:sp>
      <p:pic>
        <p:nvPicPr>
          <p:cNvPr id="1026" name="Picture 2" descr="https://timgsa.baidu.com/timg?image&amp;quality=80&amp;size=b9999_10000&amp;sec=1539321592631&amp;di=68c50ebef4f1aac1e04624595a10cb1f&amp;imgtype=0&amp;src=http%3A%2F%2Fwww.mpaypass.com.cn%2FUpLoadFiles%2Fimage%2F2014052109574917.jpg"/>
          <p:cNvPicPr>
            <a:picLocks noChangeAspect="1" noChangeArrowheads="1"/>
          </p:cNvPicPr>
          <p:nvPr/>
        </p:nvPicPr>
        <p:blipFill rotWithShape="1">
          <a:blip r:embed="rId2">
            <a:extLst>
              <a:ext uri="{28A0092B-C50C-407E-A947-70E740481C1C}">
                <a14:useLocalDpi xmlns:a14="http://schemas.microsoft.com/office/drawing/2010/main" val="0"/>
              </a:ext>
            </a:extLst>
          </a:blip>
          <a:srcRect r="50244"/>
          <a:stretch/>
        </p:blipFill>
        <p:spPr bwMode="auto">
          <a:xfrm>
            <a:off x="7401245" y="5044104"/>
            <a:ext cx="1833749"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39321640381&amp;di=646365259ccca03fa7a9f17c68e80d20&amp;imgtype=0&amp;src=http%3A%2F%2Fwww.bandao.cn%2Fgao%2Fupload%2F201607%2F20160714162912_O9FNGGIN.png"/>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9053" t="24747" r="9975" b="32946"/>
          <a:stretch/>
        </p:blipFill>
        <p:spPr bwMode="auto">
          <a:xfrm>
            <a:off x="3873316" y="5044104"/>
            <a:ext cx="2951287"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6827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šḷïḍé"/>
          <p:cNvGrpSpPr/>
          <p:nvPr/>
        </p:nvGrpSpPr>
        <p:grpSpPr>
          <a:xfrm>
            <a:off x="2799285" y="776413"/>
            <a:ext cx="1865929" cy="2166327"/>
            <a:chOff x="2799285" y="1320422"/>
            <a:chExt cx="1865929" cy="2166327"/>
          </a:xfrm>
        </p:grpSpPr>
        <p:sp>
          <p:nvSpPr>
            <p:cNvPr id="27" name="íŝlidê"/>
            <p:cNvSpPr/>
            <p:nvPr/>
          </p:nvSpPr>
          <p:spPr>
            <a:xfrm rot="5400000">
              <a:off x="2174153" y="1945554"/>
              <a:ext cx="2166327" cy="916064"/>
            </a:xfrm>
            <a:custGeom>
              <a:avLst/>
              <a:gdLst>
                <a:gd name="connsiteX0" fmla="*/ 0 w 2166327"/>
                <a:gd name="connsiteY0" fmla="*/ 0 h 916064"/>
                <a:gd name="connsiteX1" fmla="*/ 2166327 w 2166327"/>
                <a:gd name="connsiteY1" fmla="*/ 0 h 916064"/>
                <a:gd name="connsiteX2" fmla="*/ 2159127 w 2166327"/>
                <a:gd name="connsiteY2" fmla="*/ 12497 h 916064"/>
                <a:gd name="connsiteX3" fmla="*/ 2166326 w 2166327"/>
                <a:gd name="connsiteY3" fmla="*/ 12497 h 916064"/>
                <a:gd name="connsiteX4" fmla="*/ 1714542 w 2166327"/>
                <a:gd name="connsiteY4" fmla="*/ 916064 h 916064"/>
                <a:gd name="connsiteX5" fmla="*/ 451785 w 2166327"/>
                <a:gd name="connsiteY5" fmla="*/ 916064 h 916064"/>
                <a:gd name="connsiteX6" fmla="*/ 2 w 2166327"/>
                <a:gd name="connsiteY6" fmla="*/ 12497 h 916064"/>
                <a:gd name="connsiteX7" fmla="*/ 7200 w 2166327"/>
                <a:gd name="connsiteY7" fmla="*/ 12497 h 91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6327" h="916064">
                  <a:moveTo>
                    <a:pt x="0" y="0"/>
                  </a:moveTo>
                  <a:lnTo>
                    <a:pt x="2166327" y="0"/>
                  </a:lnTo>
                  <a:lnTo>
                    <a:pt x="2159127" y="12497"/>
                  </a:lnTo>
                  <a:lnTo>
                    <a:pt x="2166326" y="12497"/>
                  </a:lnTo>
                  <a:lnTo>
                    <a:pt x="1714542" y="916064"/>
                  </a:lnTo>
                  <a:lnTo>
                    <a:pt x="451785" y="916064"/>
                  </a:lnTo>
                  <a:lnTo>
                    <a:pt x="2" y="12497"/>
                  </a:lnTo>
                  <a:lnTo>
                    <a:pt x="7200" y="12497"/>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28" name="iṣľíḍê"/>
            <p:cNvSpPr/>
            <p:nvPr/>
          </p:nvSpPr>
          <p:spPr>
            <a:xfrm rot="5400000">
              <a:off x="3130269" y="1951803"/>
              <a:ext cx="2166323" cy="903566"/>
            </a:xfrm>
            <a:custGeom>
              <a:avLst/>
              <a:gdLst>
                <a:gd name="connsiteX0" fmla="*/ 1419283 w 2166323"/>
                <a:gd name="connsiteY0" fmla="*/ 178156 h 903566"/>
                <a:gd name="connsiteX1" fmla="*/ 1419283 w 2166323"/>
                <a:gd name="connsiteY1" fmla="*/ 0 h 903566"/>
                <a:gd name="connsiteX2" fmla="*/ 1714541 w 2166323"/>
                <a:gd name="connsiteY2" fmla="*/ 0 h 903566"/>
                <a:gd name="connsiteX3" fmla="*/ 2166323 w 2166323"/>
                <a:gd name="connsiteY3" fmla="*/ 903566 h 903566"/>
                <a:gd name="connsiteX4" fmla="*/ 1957743 w 2166323"/>
                <a:gd name="connsiteY4" fmla="*/ 903566 h 903566"/>
                <a:gd name="connsiteX5" fmla="*/ 1595038 w 2166323"/>
                <a:gd name="connsiteY5" fmla="*/ 178156 h 903566"/>
                <a:gd name="connsiteX6" fmla="*/ 0 w 2166323"/>
                <a:gd name="connsiteY6" fmla="*/ 903566 h 903566"/>
                <a:gd name="connsiteX7" fmla="*/ 451784 w 2166323"/>
                <a:gd name="connsiteY7" fmla="*/ 0 h 903566"/>
                <a:gd name="connsiteX8" fmla="*/ 883730 w 2166323"/>
                <a:gd name="connsiteY8" fmla="*/ 0 h 903566"/>
                <a:gd name="connsiteX9" fmla="*/ 883730 w 2166323"/>
                <a:gd name="connsiteY9" fmla="*/ 178156 h 903566"/>
                <a:gd name="connsiteX10" fmla="*/ 571289 w 2166323"/>
                <a:gd name="connsiteY10" fmla="*/ 178156 h 903566"/>
                <a:gd name="connsiteX11" fmla="*/ 208584 w 2166323"/>
                <a:gd name="connsiteY11" fmla="*/ 903566 h 90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6323" h="903566">
                  <a:moveTo>
                    <a:pt x="1419283" y="178156"/>
                  </a:moveTo>
                  <a:lnTo>
                    <a:pt x="1419283" y="0"/>
                  </a:lnTo>
                  <a:lnTo>
                    <a:pt x="1714541" y="0"/>
                  </a:lnTo>
                  <a:lnTo>
                    <a:pt x="2166323" y="903566"/>
                  </a:lnTo>
                  <a:lnTo>
                    <a:pt x="1957743" y="903566"/>
                  </a:lnTo>
                  <a:lnTo>
                    <a:pt x="1595038" y="178156"/>
                  </a:lnTo>
                  <a:close/>
                  <a:moveTo>
                    <a:pt x="0" y="903566"/>
                  </a:moveTo>
                  <a:lnTo>
                    <a:pt x="451784" y="0"/>
                  </a:lnTo>
                  <a:lnTo>
                    <a:pt x="883730" y="0"/>
                  </a:lnTo>
                  <a:lnTo>
                    <a:pt x="883730" y="178156"/>
                  </a:lnTo>
                  <a:lnTo>
                    <a:pt x="571289" y="178156"/>
                  </a:lnTo>
                  <a:lnTo>
                    <a:pt x="208584" y="903566"/>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grpSp>
      <p:sp>
        <p:nvSpPr>
          <p:cNvPr id="5" name="ïŝliḍe"/>
          <p:cNvSpPr/>
          <p:nvPr/>
        </p:nvSpPr>
        <p:spPr>
          <a:xfrm>
            <a:off x="0" y="1626949"/>
            <a:ext cx="2799285" cy="4734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6" name="is1íḓé"/>
          <p:cNvSpPr/>
          <p:nvPr/>
        </p:nvSpPr>
        <p:spPr>
          <a:xfrm>
            <a:off x="8206451" y="1631011"/>
            <a:ext cx="3985549" cy="4653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9" name="矩形 28"/>
          <p:cNvSpPr/>
          <p:nvPr/>
        </p:nvSpPr>
        <p:spPr>
          <a:xfrm>
            <a:off x="1071062" y="3914446"/>
            <a:ext cx="3265572" cy="565604"/>
          </a:xfrm>
          <a:prstGeom prst="rect">
            <a:avLst/>
          </a:prstGeom>
        </p:spPr>
        <p:txBody>
          <a:bodyPr wrap="square">
            <a:spAutoFit/>
          </a:bodyPr>
          <a:lstStyle/>
          <a:p>
            <a:pPr>
              <a:lnSpc>
                <a:spcPct val="120000"/>
              </a:lnSpc>
              <a:spcAft>
                <a:spcPts val="0"/>
              </a:spcAft>
              <a:tabLst>
                <a:tab pos="2247900" algn="l"/>
              </a:tabLst>
            </a:pPr>
            <a:r>
              <a:rPr lang="zh-CN" altLang="en-US" sz="2800" b="1" kern="100" dirty="0">
                <a:solidFill>
                  <a:srgbClr val="1B6AA2"/>
                </a:solidFill>
                <a:latin typeface="微软雅黑" panose="020B0503020204020204" pitchFamily="34" charset="-122"/>
                <a:ea typeface="微软雅黑" panose="020B0503020204020204" pitchFamily="34" charset="-122"/>
                <a:cs typeface="宋体" panose="02010600030101010101" pitchFamily="2" charset="-122"/>
              </a:rPr>
              <a:t>（三）银行收单型</a:t>
            </a:r>
            <a:endParaRPr lang="zh-CN" altLang="zh-CN" sz="2000" kern="100" dirty="0">
              <a:solidFill>
                <a:srgbClr val="1B6AA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p:cNvSpPr/>
          <p:nvPr/>
        </p:nvSpPr>
        <p:spPr>
          <a:xfrm>
            <a:off x="4383058" y="1580894"/>
            <a:ext cx="4048503" cy="565604"/>
          </a:xfrm>
          <a:prstGeom prst="rect">
            <a:avLst/>
          </a:prstGeom>
        </p:spPr>
        <p:txBody>
          <a:bodyPr wrap="square">
            <a:spAutoFit/>
          </a:bodyPr>
          <a:lstStyle/>
          <a:p>
            <a:pPr>
              <a:lnSpc>
                <a:spcPct val="120000"/>
              </a:lnSpc>
              <a:spcAft>
                <a:spcPts val="0"/>
              </a:spcAft>
            </a:pPr>
            <a:r>
              <a:rPr lang="zh-CN" altLang="zh-CN" sz="2800" b="1"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第三方支付的主要</a:t>
            </a:r>
            <a:r>
              <a:rPr lang="zh-CN" altLang="zh-CN" sz="2800" b="1"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模式</a:t>
            </a:r>
          </a:p>
        </p:txBody>
      </p:sp>
      <p:sp>
        <p:nvSpPr>
          <p:cNvPr id="31" name="man-succesing_75727"/>
          <p:cNvSpPr>
            <a:spLocks noChangeAspect="1"/>
          </p:cNvSpPr>
          <p:nvPr/>
        </p:nvSpPr>
        <p:spPr bwMode="auto">
          <a:xfrm>
            <a:off x="2891883" y="1506114"/>
            <a:ext cx="722917" cy="706926"/>
          </a:xfrm>
          <a:custGeom>
            <a:avLst/>
            <a:gdLst>
              <a:gd name="connsiteX0" fmla="*/ 454143 w 606157"/>
              <a:gd name="connsiteY0" fmla="*/ 386956 h 592750"/>
              <a:gd name="connsiteX1" fmla="*/ 454143 w 606157"/>
              <a:gd name="connsiteY1" fmla="*/ 559114 h 592750"/>
              <a:gd name="connsiteX2" fmla="*/ 456800 w 606157"/>
              <a:gd name="connsiteY2" fmla="*/ 561957 h 592750"/>
              <a:gd name="connsiteX3" fmla="*/ 466005 w 606157"/>
              <a:gd name="connsiteY3" fmla="*/ 561957 h 592750"/>
              <a:gd name="connsiteX4" fmla="*/ 467997 w 606157"/>
              <a:gd name="connsiteY4" fmla="*/ 559114 h 592750"/>
              <a:gd name="connsiteX5" fmla="*/ 467997 w 606157"/>
              <a:gd name="connsiteY5" fmla="*/ 386956 h 592750"/>
              <a:gd name="connsiteX6" fmla="*/ 242918 w 606157"/>
              <a:gd name="connsiteY6" fmla="*/ 134357 h 592750"/>
              <a:gd name="connsiteX7" fmla="*/ 256203 w 606157"/>
              <a:gd name="connsiteY7" fmla="*/ 141463 h 592750"/>
              <a:gd name="connsiteX8" fmla="*/ 323764 w 606157"/>
              <a:gd name="connsiteY8" fmla="*/ 230906 h 592750"/>
              <a:gd name="connsiteX9" fmla="*/ 326327 w 606157"/>
              <a:gd name="connsiteY9" fmla="*/ 244644 h 592750"/>
              <a:gd name="connsiteX10" fmla="*/ 313801 w 606157"/>
              <a:gd name="connsiteY10" fmla="*/ 250803 h 592750"/>
              <a:gd name="connsiteX11" fmla="*/ 286757 w 606157"/>
              <a:gd name="connsiteY11" fmla="*/ 250803 h 592750"/>
              <a:gd name="connsiteX12" fmla="*/ 286757 w 606157"/>
              <a:gd name="connsiteY12" fmla="*/ 561957 h 592750"/>
              <a:gd name="connsiteX13" fmla="*/ 386202 w 606157"/>
              <a:gd name="connsiteY13" fmla="*/ 561957 h 592750"/>
              <a:gd name="connsiteX14" fmla="*/ 389144 w 606157"/>
              <a:gd name="connsiteY14" fmla="*/ 559114 h 592750"/>
              <a:gd name="connsiteX15" fmla="*/ 389144 w 606157"/>
              <a:gd name="connsiteY15" fmla="*/ 332760 h 592750"/>
              <a:gd name="connsiteX16" fmla="*/ 389144 w 606157"/>
              <a:gd name="connsiteY16" fmla="*/ 306799 h 592750"/>
              <a:gd name="connsiteX17" fmla="*/ 378136 w 606157"/>
              <a:gd name="connsiteY17" fmla="*/ 332192 h 592750"/>
              <a:gd name="connsiteX18" fmla="*/ 350998 w 606157"/>
              <a:gd name="connsiteY18" fmla="*/ 350004 h 592750"/>
              <a:gd name="connsiteX19" fmla="*/ 339232 w 606157"/>
              <a:gd name="connsiteY19" fmla="*/ 347541 h 592750"/>
              <a:gd name="connsiteX20" fmla="*/ 323575 w 606157"/>
              <a:gd name="connsiteY20" fmla="*/ 331339 h 592750"/>
              <a:gd name="connsiteX21" fmla="*/ 323859 w 606157"/>
              <a:gd name="connsiteY21" fmla="*/ 308789 h 592750"/>
              <a:gd name="connsiteX22" fmla="*/ 380793 w 606157"/>
              <a:gd name="connsiteY22" fmla="*/ 177278 h 592750"/>
              <a:gd name="connsiteX23" fmla="*/ 404041 w 606157"/>
              <a:gd name="connsiteY23" fmla="*/ 159750 h 592750"/>
              <a:gd name="connsiteX24" fmla="*/ 514683 w 606157"/>
              <a:gd name="connsiteY24" fmla="*/ 159465 h 592750"/>
              <a:gd name="connsiteX25" fmla="*/ 542296 w 606157"/>
              <a:gd name="connsiteY25" fmla="*/ 177278 h 592750"/>
              <a:gd name="connsiteX26" fmla="*/ 599230 w 606157"/>
              <a:gd name="connsiteY26" fmla="*/ 308789 h 592750"/>
              <a:gd name="connsiteX27" fmla="*/ 599610 w 606157"/>
              <a:gd name="connsiteY27" fmla="*/ 331339 h 592750"/>
              <a:gd name="connsiteX28" fmla="*/ 583858 w 606157"/>
              <a:gd name="connsiteY28" fmla="*/ 347541 h 592750"/>
              <a:gd name="connsiteX29" fmla="*/ 572092 w 606157"/>
              <a:gd name="connsiteY29" fmla="*/ 350004 h 592750"/>
              <a:gd name="connsiteX30" fmla="*/ 544953 w 606157"/>
              <a:gd name="connsiteY30" fmla="*/ 332192 h 592750"/>
              <a:gd name="connsiteX31" fmla="*/ 532997 w 606157"/>
              <a:gd name="connsiteY31" fmla="*/ 304525 h 592750"/>
              <a:gd name="connsiteX32" fmla="*/ 532997 w 606157"/>
              <a:gd name="connsiteY32" fmla="*/ 332760 h 592750"/>
              <a:gd name="connsiteX33" fmla="*/ 532997 w 606157"/>
              <a:gd name="connsiteY33" fmla="*/ 559114 h 592750"/>
              <a:gd name="connsiteX34" fmla="*/ 536887 w 606157"/>
              <a:gd name="connsiteY34" fmla="*/ 561957 h 592750"/>
              <a:gd name="connsiteX35" fmla="*/ 590785 w 606157"/>
              <a:gd name="connsiteY35" fmla="*/ 561957 h 592750"/>
              <a:gd name="connsiteX36" fmla="*/ 606157 w 606157"/>
              <a:gd name="connsiteY36" fmla="*/ 577401 h 592750"/>
              <a:gd name="connsiteX37" fmla="*/ 590785 w 606157"/>
              <a:gd name="connsiteY37" fmla="*/ 592750 h 592750"/>
              <a:gd name="connsiteX38" fmla="*/ 15372 w 606157"/>
              <a:gd name="connsiteY38" fmla="*/ 592750 h 592750"/>
              <a:gd name="connsiteX39" fmla="*/ 0 w 606157"/>
              <a:gd name="connsiteY39" fmla="*/ 577401 h 592750"/>
              <a:gd name="connsiteX40" fmla="*/ 15372 w 606157"/>
              <a:gd name="connsiteY40" fmla="*/ 561957 h 592750"/>
              <a:gd name="connsiteX41" fmla="*/ 50766 w 606157"/>
              <a:gd name="connsiteY41" fmla="*/ 561957 h 592750"/>
              <a:gd name="connsiteX42" fmla="*/ 50766 w 606157"/>
              <a:gd name="connsiteY42" fmla="*/ 369617 h 592750"/>
              <a:gd name="connsiteX43" fmla="*/ 23628 w 606157"/>
              <a:gd name="connsiteY43" fmla="*/ 369617 h 592750"/>
              <a:gd name="connsiteX44" fmla="*/ 11102 w 606157"/>
              <a:gd name="connsiteY44" fmla="*/ 363459 h 592750"/>
              <a:gd name="connsiteX45" fmla="*/ 13759 w 606157"/>
              <a:gd name="connsiteY45" fmla="*/ 349720 h 592750"/>
              <a:gd name="connsiteX46" fmla="*/ 81226 w 606157"/>
              <a:gd name="connsiteY46" fmla="*/ 260278 h 592750"/>
              <a:gd name="connsiteX47" fmla="*/ 94605 w 606157"/>
              <a:gd name="connsiteY47" fmla="*/ 253172 h 592750"/>
              <a:gd name="connsiteX48" fmla="*/ 107890 w 606157"/>
              <a:gd name="connsiteY48" fmla="*/ 260278 h 592750"/>
              <a:gd name="connsiteX49" fmla="*/ 175452 w 606157"/>
              <a:gd name="connsiteY49" fmla="*/ 349720 h 592750"/>
              <a:gd name="connsiteX50" fmla="*/ 178014 w 606157"/>
              <a:gd name="connsiteY50" fmla="*/ 363459 h 592750"/>
              <a:gd name="connsiteX51" fmla="*/ 165488 w 606157"/>
              <a:gd name="connsiteY51" fmla="*/ 369617 h 592750"/>
              <a:gd name="connsiteX52" fmla="*/ 138350 w 606157"/>
              <a:gd name="connsiteY52" fmla="*/ 369617 h 592750"/>
              <a:gd name="connsiteX53" fmla="*/ 138350 w 606157"/>
              <a:gd name="connsiteY53" fmla="*/ 561957 h 592750"/>
              <a:gd name="connsiteX54" fmla="*/ 199079 w 606157"/>
              <a:gd name="connsiteY54" fmla="*/ 561957 h 592750"/>
              <a:gd name="connsiteX55" fmla="*/ 199079 w 606157"/>
              <a:gd name="connsiteY55" fmla="*/ 250803 h 592750"/>
              <a:gd name="connsiteX56" fmla="*/ 172035 w 606157"/>
              <a:gd name="connsiteY56" fmla="*/ 250803 h 592750"/>
              <a:gd name="connsiteX57" fmla="*/ 159510 w 606157"/>
              <a:gd name="connsiteY57" fmla="*/ 244644 h 592750"/>
              <a:gd name="connsiteX58" fmla="*/ 162072 w 606157"/>
              <a:gd name="connsiteY58" fmla="*/ 230906 h 592750"/>
              <a:gd name="connsiteX59" fmla="*/ 229539 w 606157"/>
              <a:gd name="connsiteY59" fmla="*/ 141463 h 592750"/>
              <a:gd name="connsiteX60" fmla="*/ 242918 w 606157"/>
              <a:gd name="connsiteY60" fmla="*/ 134357 h 592750"/>
              <a:gd name="connsiteX61" fmla="*/ 458182 w 606157"/>
              <a:gd name="connsiteY61" fmla="*/ 0 h 592750"/>
              <a:gd name="connsiteX62" fmla="*/ 532629 w 606157"/>
              <a:gd name="connsiteY62" fmla="*/ 74306 h 592750"/>
              <a:gd name="connsiteX63" fmla="*/ 458182 w 606157"/>
              <a:gd name="connsiteY63" fmla="*/ 148612 h 592750"/>
              <a:gd name="connsiteX64" fmla="*/ 383735 w 606157"/>
              <a:gd name="connsiteY64" fmla="*/ 74306 h 592750"/>
              <a:gd name="connsiteX65" fmla="*/ 458182 w 606157"/>
              <a:gd name="connsiteY65" fmla="*/ 0 h 59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592750">
                <a:moveTo>
                  <a:pt x="454143" y="386956"/>
                </a:moveTo>
                <a:lnTo>
                  <a:pt x="454143" y="559114"/>
                </a:lnTo>
                <a:cubicBezTo>
                  <a:pt x="454143" y="560062"/>
                  <a:pt x="454048" y="561957"/>
                  <a:pt x="456800" y="561957"/>
                </a:cubicBezTo>
                <a:lnTo>
                  <a:pt x="466005" y="561957"/>
                </a:lnTo>
                <a:cubicBezTo>
                  <a:pt x="468282" y="561957"/>
                  <a:pt x="467997" y="560062"/>
                  <a:pt x="467997" y="559114"/>
                </a:cubicBezTo>
                <a:lnTo>
                  <a:pt x="467997" y="386956"/>
                </a:lnTo>
                <a:close/>
                <a:moveTo>
                  <a:pt x="242918" y="134357"/>
                </a:moveTo>
                <a:cubicBezTo>
                  <a:pt x="247947" y="134357"/>
                  <a:pt x="252787" y="136915"/>
                  <a:pt x="256203" y="141463"/>
                </a:cubicBezTo>
                <a:lnTo>
                  <a:pt x="323764" y="230906"/>
                </a:lnTo>
                <a:cubicBezTo>
                  <a:pt x="328699" y="237443"/>
                  <a:pt x="327465" y="242275"/>
                  <a:pt x="326327" y="244644"/>
                </a:cubicBezTo>
                <a:cubicBezTo>
                  <a:pt x="325188" y="246918"/>
                  <a:pt x="322056" y="250803"/>
                  <a:pt x="313801" y="250803"/>
                </a:cubicBezTo>
                <a:lnTo>
                  <a:pt x="286757" y="250803"/>
                </a:lnTo>
                <a:lnTo>
                  <a:pt x="286757" y="561957"/>
                </a:lnTo>
                <a:lnTo>
                  <a:pt x="386202" y="561957"/>
                </a:lnTo>
                <a:cubicBezTo>
                  <a:pt x="389713" y="561957"/>
                  <a:pt x="389144" y="560062"/>
                  <a:pt x="389144" y="559114"/>
                </a:cubicBezTo>
                <a:lnTo>
                  <a:pt x="389144" y="332760"/>
                </a:lnTo>
                <a:lnTo>
                  <a:pt x="389144" y="306799"/>
                </a:lnTo>
                <a:lnTo>
                  <a:pt x="378136" y="332192"/>
                </a:lnTo>
                <a:cubicBezTo>
                  <a:pt x="373392" y="342993"/>
                  <a:pt x="362764" y="350004"/>
                  <a:pt x="350998" y="350004"/>
                </a:cubicBezTo>
                <a:cubicBezTo>
                  <a:pt x="346918" y="350004"/>
                  <a:pt x="343027" y="349152"/>
                  <a:pt x="339232" y="347541"/>
                </a:cubicBezTo>
                <a:cubicBezTo>
                  <a:pt x="332020" y="344414"/>
                  <a:pt x="326421" y="338635"/>
                  <a:pt x="323575" y="331339"/>
                </a:cubicBezTo>
                <a:cubicBezTo>
                  <a:pt x="320633" y="324043"/>
                  <a:pt x="320728" y="315990"/>
                  <a:pt x="323859" y="308789"/>
                </a:cubicBezTo>
                <a:lnTo>
                  <a:pt x="380793" y="177278"/>
                </a:lnTo>
                <a:cubicBezTo>
                  <a:pt x="384969" y="167708"/>
                  <a:pt x="393224" y="159750"/>
                  <a:pt x="404041" y="159750"/>
                </a:cubicBezTo>
                <a:cubicBezTo>
                  <a:pt x="404990" y="159750"/>
                  <a:pt x="514304" y="159465"/>
                  <a:pt x="514683" y="159465"/>
                </a:cubicBezTo>
                <a:cubicBezTo>
                  <a:pt x="526544" y="159465"/>
                  <a:pt x="537552" y="166477"/>
                  <a:pt x="542296" y="177278"/>
                </a:cubicBezTo>
                <a:lnTo>
                  <a:pt x="599230" y="308789"/>
                </a:lnTo>
                <a:cubicBezTo>
                  <a:pt x="602361" y="315990"/>
                  <a:pt x="602456" y="324043"/>
                  <a:pt x="599610" y="331339"/>
                </a:cubicBezTo>
                <a:cubicBezTo>
                  <a:pt x="596668" y="338635"/>
                  <a:pt x="591070" y="344414"/>
                  <a:pt x="583858" y="347541"/>
                </a:cubicBezTo>
                <a:cubicBezTo>
                  <a:pt x="580062" y="349152"/>
                  <a:pt x="576172" y="350004"/>
                  <a:pt x="572092" y="350004"/>
                </a:cubicBezTo>
                <a:cubicBezTo>
                  <a:pt x="560325" y="350004"/>
                  <a:pt x="549698" y="342993"/>
                  <a:pt x="544953" y="332192"/>
                </a:cubicBezTo>
                <a:lnTo>
                  <a:pt x="532997" y="304525"/>
                </a:lnTo>
                <a:lnTo>
                  <a:pt x="532997" y="332760"/>
                </a:lnTo>
                <a:lnTo>
                  <a:pt x="532997" y="559114"/>
                </a:lnTo>
                <a:cubicBezTo>
                  <a:pt x="532997" y="560062"/>
                  <a:pt x="533282" y="561957"/>
                  <a:pt x="536887" y="561957"/>
                </a:cubicBezTo>
                <a:lnTo>
                  <a:pt x="590785" y="561957"/>
                </a:lnTo>
                <a:cubicBezTo>
                  <a:pt x="599230" y="561957"/>
                  <a:pt x="606157" y="568873"/>
                  <a:pt x="606157" y="577401"/>
                </a:cubicBezTo>
                <a:cubicBezTo>
                  <a:pt x="606157" y="585928"/>
                  <a:pt x="599230" y="592750"/>
                  <a:pt x="590785" y="592750"/>
                </a:cubicBezTo>
                <a:lnTo>
                  <a:pt x="15372" y="592750"/>
                </a:lnTo>
                <a:cubicBezTo>
                  <a:pt x="6927" y="592750"/>
                  <a:pt x="0" y="585833"/>
                  <a:pt x="0" y="577401"/>
                </a:cubicBezTo>
                <a:cubicBezTo>
                  <a:pt x="0" y="568873"/>
                  <a:pt x="6927" y="561957"/>
                  <a:pt x="15372" y="561957"/>
                </a:cubicBezTo>
                <a:lnTo>
                  <a:pt x="50766" y="561957"/>
                </a:lnTo>
                <a:lnTo>
                  <a:pt x="50766" y="369617"/>
                </a:lnTo>
                <a:lnTo>
                  <a:pt x="23628" y="369617"/>
                </a:lnTo>
                <a:cubicBezTo>
                  <a:pt x="15467" y="369617"/>
                  <a:pt x="12336" y="365733"/>
                  <a:pt x="11102" y="363459"/>
                </a:cubicBezTo>
                <a:cubicBezTo>
                  <a:pt x="9963" y="361090"/>
                  <a:pt x="8825" y="356258"/>
                  <a:pt x="13759" y="349720"/>
                </a:cubicBezTo>
                <a:lnTo>
                  <a:pt x="81226" y="260278"/>
                </a:lnTo>
                <a:cubicBezTo>
                  <a:pt x="84642" y="255730"/>
                  <a:pt x="89481" y="253172"/>
                  <a:pt x="94605" y="253172"/>
                </a:cubicBezTo>
                <a:cubicBezTo>
                  <a:pt x="99634" y="253172"/>
                  <a:pt x="104474" y="255730"/>
                  <a:pt x="107890" y="260278"/>
                </a:cubicBezTo>
                <a:lnTo>
                  <a:pt x="175452" y="349720"/>
                </a:lnTo>
                <a:cubicBezTo>
                  <a:pt x="180386" y="356258"/>
                  <a:pt x="179152" y="361090"/>
                  <a:pt x="178014" y="363459"/>
                </a:cubicBezTo>
                <a:cubicBezTo>
                  <a:pt x="176875" y="365733"/>
                  <a:pt x="173649" y="369617"/>
                  <a:pt x="165488" y="369617"/>
                </a:cubicBezTo>
                <a:lnTo>
                  <a:pt x="138350" y="369617"/>
                </a:lnTo>
                <a:lnTo>
                  <a:pt x="138350" y="561957"/>
                </a:lnTo>
                <a:lnTo>
                  <a:pt x="199079" y="561957"/>
                </a:lnTo>
                <a:lnTo>
                  <a:pt x="199079" y="250803"/>
                </a:lnTo>
                <a:lnTo>
                  <a:pt x="172035" y="250803"/>
                </a:lnTo>
                <a:cubicBezTo>
                  <a:pt x="163780" y="250803"/>
                  <a:pt x="160649" y="246918"/>
                  <a:pt x="159510" y="244644"/>
                </a:cubicBezTo>
                <a:cubicBezTo>
                  <a:pt x="158276" y="242275"/>
                  <a:pt x="157138" y="237443"/>
                  <a:pt x="162072" y="230906"/>
                </a:cubicBezTo>
                <a:lnTo>
                  <a:pt x="229539" y="141463"/>
                </a:lnTo>
                <a:cubicBezTo>
                  <a:pt x="232955" y="136915"/>
                  <a:pt x="237889" y="134357"/>
                  <a:pt x="242918" y="134357"/>
                </a:cubicBezTo>
                <a:close/>
                <a:moveTo>
                  <a:pt x="458182" y="0"/>
                </a:moveTo>
                <a:cubicBezTo>
                  <a:pt x="499298" y="0"/>
                  <a:pt x="532629" y="33268"/>
                  <a:pt x="532629" y="74306"/>
                </a:cubicBezTo>
                <a:cubicBezTo>
                  <a:pt x="532629" y="115344"/>
                  <a:pt x="499298" y="148612"/>
                  <a:pt x="458182" y="148612"/>
                </a:cubicBezTo>
                <a:cubicBezTo>
                  <a:pt x="417066" y="148612"/>
                  <a:pt x="383735" y="115344"/>
                  <a:pt x="383735" y="74306"/>
                </a:cubicBezTo>
                <a:cubicBezTo>
                  <a:pt x="383735" y="33268"/>
                  <a:pt x="417066" y="0"/>
                  <a:pt x="458182" y="0"/>
                </a:cubicBezTo>
                <a:close/>
              </a:path>
            </a:pathLst>
          </a:custGeom>
          <a:solidFill>
            <a:srgbClr val="A5779E"/>
          </a:solidFill>
          <a:ln>
            <a:noFill/>
          </a:ln>
        </p:spPr>
      </p:sp>
      <p:sp>
        <p:nvSpPr>
          <p:cNvPr id="33" name="矩形 32"/>
          <p:cNvSpPr/>
          <p:nvPr/>
        </p:nvSpPr>
        <p:spPr>
          <a:xfrm>
            <a:off x="6400800" y="2826374"/>
            <a:ext cx="4977780" cy="142192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银行收单型，也可称为</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POS</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收单型。所谓</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POS</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收单即通过销售终端收取账单的支付方式</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，现在</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POS</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收单统指通过</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POS</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机进行的消费、预授权、余额查询和转账等交易</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471920" y="4364905"/>
            <a:ext cx="490666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852500" y="5239389"/>
            <a:ext cx="4792140" cy="535531"/>
          </a:xfrm>
          <a:prstGeom prst="rect">
            <a:avLst/>
          </a:prstGeom>
        </p:spPr>
        <p:txBody>
          <a:bodyPr wrap="square">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目前国内</a:t>
            </a:r>
            <a:r>
              <a:rPr lang="zh-CN" altLang="en-US" sz="2400" b="1" dirty="0">
                <a:solidFill>
                  <a:srgbClr val="1B6AA2"/>
                </a:solidFill>
                <a:latin typeface="微软雅黑" panose="020B0503020204020204" pitchFamily="34" charset="-122"/>
                <a:ea typeface="微软雅黑" panose="020B0503020204020204" pitchFamily="34" charset="-122"/>
                <a:cs typeface="宋体" panose="02010600030101010101" pitchFamily="2" charset="-122"/>
              </a:rPr>
              <a:t>拉卡拉</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为其中较为成功的典型</a:t>
            </a:r>
            <a:endParaRPr lang="zh-CN" altLang="en-US" sz="2400" b="1" dirty="0">
              <a:solidFill>
                <a:srgbClr val="48B49C"/>
              </a:solidFill>
              <a:latin typeface="微软雅黑" panose="020B0503020204020204" pitchFamily="34" charset="-122"/>
              <a:ea typeface="微软雅黑" panose="020B0503020204020204" pitchFamily="34" charset="-122"/>
            </a:endParaRPr>
          </a:p>
        </p:txBody>
      </p:sp>
      <p:sp>
        <p:nvSpPr>
          <p:cNvPr id="37" name="heart_262885"/>
          <p:cNvSpPr>
            <a:spLocks noChangeAspect="1"/>
          </p:cNvSpPr>
          <p:nvPr/>
        </p:nvSpPr>
        <p:spPr bwMode="auto">
          <a:xfrm>
            <a:off x="1145551" y="5212441"/>
            <a:ext cx="609685" cy="478628"/>
          </a:xfrm>
          <a:custGeom>
            <a:avLst/>
            <a:gdLst>
              <a:gd name="connsiteX0" fmla="*/ 388248 w 607639"/>
              <a:gd name="connsiteY0" fmla="*/ 218541 h 477022"/>
              <a:gd name="connsiteX1" fmla="*/ 455712 w 607639"/>
              <a:gd name="connsiteY1" fmla="*/ 260495 h 477022"/>
              <a:gd name="connsiteX2" fmla="*/ 523176 w 607639"/>
              <a:gd name="connsiteY2" fmla="*/ 218541 h 477022"/>
              <a:gd name="connsiteX3" fmla="*/ 607639 w 607639"/>
              <a:gd name="connsiteY3" fmla="*/ 300850 h 477022"/>
              <a:gd name="connsiteX4" fmla="*/ 523176 w 607639"/>
              <a:gd name="connsiteY4" fmla="*/ 415335 h 477022"/>
              <a:gd name="connsiteX5" fmla="*/ 455712 w 607639"/>
              <a:gd name="connsiteY5" fmla="*/ 477022 h 477022"/>
              <a:gd name="connsiteX6" fmla="*/ 388248 w 607639"/>
              <a:gd name="connsiteY6" fmla="*/ 415335 h 477022"/>
              <a:gd name="connsiteX7" fmla="*/ 303784 w 607639"/>
              <a:gd name="connsiteY7" fmla="*/ 300850 h 477022"/>
              <a:gd name="connsiteX8" fmla="*/ 388248 w 607639"/>
              <a:gd name="connsiteY8" fmla="*/ 218541 h 477022"/>
              <a:gd name="connsiteX9" fmla="*/ 155937 w 607639"/>
              <a:gd name="connsiteY9" fmla="*/ 0 h 477022"/>
              <a:gd name="connsiteX10" fmla="*/ 280366 w 607639"/>
              <a:gd name="connsiteY10" fmla="*/ 77415 h 477022"/>
              <a:gd name="connsiteX11" fmla="*/ 404794 w 607639"/>
              <a:gd name="connsiteY11" fmla="*/ 0 h 477022"/>
              <a:gd name="connsiteX12" fmla="*/ 560642 w 607639"/>
              <a:gd name="connsiteY12" fmla="*/ 151897 h 477022"/>
              <a:gd name="connsiteX13" fmla="*/ 558150 w 607639"/>
              <a:gd name="connsiteY13" fmla="*/ 183538 h 477022"/>
              <a:gd name="connsiteX14" fmla="*/ 523171 w 607639"/>
              <a:gd name="connsiteY14" fmla="*/ 179005 h 477022"/>
              <a:gd name="connsiteX15" fmla="*/ 455705 w 607639"/>
              <a:gd name="connsiteY15" fmla="*/ 201226 h 477022"/>
              <a:gd name="connsiteX16" fmla="*/ 388239 w 607639"/>
              <a:gd name="connsiteY16" fmla="*/ 179005 h 477022"/>
              <a:gd name="connsiteX17" fmla="*/ 298790 w 607639"/>
              <a:gd name="connsiteY17" fmla="*/ 214824 h 477022"/>
              <a:gd name="connsiteX18" fmla="*/ 264167 w 607639"/>
              <a:gd name="connsiteY18" fmla="*/ 300861 h 477022"/>
              <a:gd name="connsiteX19" fmla="*/ 292648 w 607639"/>
              <a:gd name="connsiteY19" fmla="*/ 383786 h 477022"/>
              <a:gd name="connsiteX20" fmla="*/ 331009 w 607639"/>
              <a:gd name="connsiteY20" fmla="*/ 421827 h 477022"/>
              <a:gd name="connsiteX21" fmla="*/ 280366 w 607639"/>
              <a:gd name="connsiteY21" fmla="*/ 477022 h 477022"/>
              <a:gd name="connsiteX22" fmla="*/ 155937 w 607639"/>
              <a:gd name="connsiteY22" fmla="*/ 363166 h 477022"/>
              <a:gd name="connsiteX23" fmla="*/ 0 w 607639"/>
              <a:gd name="connsiteY23" fmla="*/ 151897 h 477022"/>
              <a:gd name="connsiteX24" fmla="*/ 155937 w 607639"/>
              <a:gd name="connsiteY24" fmla="*/ 0 h 47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7639" h="477022">
                <a:moveTo>
                  <a:pt x="388248" y="218541"/>
                </a:moveTo>
                <a:cubicBezTo>
                  <a:pt x="417262" y="218541"/>
                  <a:pt x="442450" y="235429"/>
                  <a:pt x="455712" y="260495"/>
                </a:cubicBezTo>
                <a:cubicBezTo>
                  <a:pt x="468973" y="235429"/>
                  <a:pt x="494161" y="218541"/>
                  <a:pt x="523176" y="218541"/>
                </a:cubicBezTo>
                <a:cubicBezTo>
                  <a:pt x="573907" y="218541"/>
                  <a:pt x="607639" y="255340"/>
                  <a:pt x="607639" y="300850"/>
                </a:cubicBezTo>
                <a:cubicBezTo>
                  <a:pt x="607639" y="346270"/>
                  <a:pt x="581917" y="373825"/>
                  <a:pt x="523176" y="415335"/>
                </a:cubicBezTo>
                <a:cubicBezTo>
                  <a:pt x="471732" y="451601"/>
                  <a:pt x="455712" y="477022"/>
                  <a:pt x="455712" y="477022"/>
                </a:cubicBezTo>
                <a:cubicBezTo>
                  <a:pt x="455712" y="477022"/>
                  <a:pt x="439691" y="451601"/>
                  <a:pt x="388248" y="415335"/>
                </a:cubicBezTo>
                <a:cubicBezTo>
                  <a:pt x="329506" y="373825"/>
                  <a:pt x="303784" y="346270"/>
                  <a:pt x="303784" y="300850"/>
                </a:cubicBezTo>
                <a:cubicBezTo>
                  <a:pt x="303784" y="255340"/>
                  <a:pt x="337516" y="218541"/>
                  <a:pt x="388248" y="218541"/>
                </a:cubicBezTo>
                <a:close/>
                <a:moveTo>
                  <a:pt x="155937" y="0"/>
                </a:moveTo>
                <a:cubicBezTo>
                  <a:pt x="209340" y="0"/>
                  <a:pt x="255889" y="31197"/>
                  <a:pt x="280366" y="77415"/>
                </a:cubicBezTo>
                <a:cubicBezTo>
                  <a:pt x="304842" y="31197"/>
                  <a:pt x="351391" y="0"/>
                  <a:pt x="404794" y="0"/>
                </a:cubicBezTo>
                <a:cubicBezTo>
                  <a:pt x="498606" y="0"/>
                  <a:pt x="560642" y="67994"/>
                  <a:pt x="560642" y="151897"/>
                </a:cubicBezTo>
                <a:cubicBezTo>
                  <a:pt x="560642" y="163007"/>
                  <a:pt x="559841" y="173495"/>
                  <a:pt x="558150" y="183538"/>
                </a:cubicBezTo>
                <a:cubicBezTo>
                  <a:pt x="547024" y="180516"/>
                  <a:pt x="535276" y="179005"/>
                  <a:pt x="523171" y="179005"/>
                </a:cubicBezTo>
                <a:cubicBezTo>
                  <a:pt x="498606" y="179005"/>
                  <a:pt x="475108" y="187005"/>
                  <a:pt x="455705" y="201226"/>
                </a:cubicBezTo>
                <a:cubicBezTo>
                  <a:pt x="436302" y="187005"/>
                  <a:pt x="412805" y="179005"/>
                  <a:pt x="388239" y="179005"/>
                </a:cubicBezTo>
                <a:cubicBezTo>
                  <a:pt x="353528" y="179005"/>
                  <a:pt x="321753" y="191715"/>
                  <a:pt x="298790" y="214824"/>
                </a:cubicBezTo>
                <a:cubicBezTo>
                  <a:pt x="276449" y="237311"/>
                  <a:pt x="264167" y="267886"/>
                  <a:pt x="264167" y="300861"/>
                </a:cubicBezTo>
                <a:cubicBezTo>
                  <a:pt x="264167" y="331969"/>
                  <a:pt x="273512" y="359077"/>
                  <a:pt x="292648" y="383786"/>
                </a:cubicBezTo>
                <a:cubicBezTo>
                  <a:pt x="302261" y="396230"/>
                  <a:pt x="314276" y="408228"/>
                  <a:pt x="331009" y="421827"/>
                </a:cubicBezTo>
                <a:cubicBezTo>
                  <a:pt x="293627" y="455868"/>
                  <a:pt x="280366" y="477022"/>
                  <a:pt x="280366" y="477022"/>
                </a:cubicBezTo>
                <a:cubicBezTo>
                  <a:pt x="280366" y="477022"/>
                  <a:pt x="250727" y="430093"/>
                  <a:pt x="155937" y="363166"/>
                </a:cubicBezTo>
                <a:cubicBezTo>
                  <a:pt x="47351" y="286551"/>
                  <a:pt x="0" y="235800"/>
                  <a:pt x="0" y="151897"/>
                </a:cubicBezTo>
                <a:cubicBezTo>
                  <a:pt x="0" y="67994"/>
                  <a:pt x="62125" y="0"/>
                  <a:pt x="155937" y="0"/>
                </a:cubicBezTo>
                <a:close/>
              </a:path>
            </a:pathLst>
          </a:custGeom>
          <a:solidFill>
            <a:srgbClr val="A5779E"/>
          </a:solidFill>
          <a:ln>
            <a:noFill/>
          </a:ln>
        </p:spPr>
      </p:sp>
      <p:sp>
        <p:nvSpPr>
          <p:cNvPr id="16" name="矩形 15"/>
          <p:cNvSpPr/>
          <p:nvPr/>
        </p:nvSpPr>
        <p:spPr>
          <a:xfrm>
            <a:off x="6400800" y="4481507"/>
            <a:ext cx="4977780" cy="142192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此类模式在发展初期是互联网金融公司通过电子账单处理平台和银联</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POS</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终端为线上商户提供账单号收款、账户直充等服务，获得支付牌照后转为银行卡收单盈利模式</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779124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šḷïḍé"/>
          <p:cNvGrpSpPr/>
          <p:nvPr/>
        </p:nvGrpSpPr>
        <p:grpSpPr>
          <a:xfrm>
            <a:off x="2799285" y="776413"/>
            <a:ext cx="1865929" cy="2166327"/>
            <a:chOff x="2799285" y="1320422"/>
            <a:chExt cx="1865929" cy="2166327"/>
          </a:xfrm>
        </p:grpSpPr>
        <p:sp>
          <p:nvSpPr>
            <p:cNvPr id="27" name="íŝlidê"/>
            <p:cNvSpPr/>
            <p:nvPr/>
          </p:nvSpPr>
          <p:spPr>
            <a:xfrm rot="5400000">
              <a:off x="2174153" y="1945554"/>
              <a:ext cx="2166327" cy="916064"/>
            </a:xfrm>
            <a:custGeom>
              <a:avLst/>
              <a:gdLst>
                <a:gd name="connsiteX0" fmla="*/ 0 w 2166327"/>
                <a:gd name="connsiteY0" fmla="*/ 0 h 916064"/>
                <a:gd name="connsiteX1" fmla="*/ 2166327 w 2166327"/>
                <a:gd name="connsiteY1" fmla="*/ 0 h 916064"/>
                <a:gd name="connsiteX2" fmla="*/ 2159127 w 2166327"/>
                <a:gd name="connsiteY2" fmla="*/ 12497 h 916064"/>
                <a:gd name="connsiteX3" fmla="*/ 2166326 w 2166327"/>
                <a:gd name="connsiteY3" fmla="*/ 12497 h 916064"/>
                <a:gd name="connsiteX4" fmla="*/ 1714542 w 2166327"/>
                <a:gd name="connsiteY4" fmla="*/ 916064 h 916064"/>
                <a:gd name="connsiteX5" fmla="*/ 451785 w 2166327"/>
                <a:gd name="connsiteY5" fmla="*/ 916064 h 916064"/>
                <a:gd name="connsiteX6" fmla="*/ 2 w 2166327"/>
                <a:gd name="connsiteY6" fmla="*/ 12497 h 916064"/>
                <a:gd name="connsiteX7" fmla="*/ 7200 w 2166327"/>
                <a:gd name="connsiteY7" fmla="*/ 12497 h 91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6327" h="916064">
                  <a:moveTo>
                    <a:pt x="0" y="0"/>
                  </a:moveTo>
                  <a:lnTo>
                    <a:pt x="2166327" y="0"/>
                  </a:lnTo>
                  <a:lnTo>
                    <a:pt x="2159127" y="12497"/>
                  </a:lnTo>
                  <a:lnTo>
                    <a:pt x="2166326" y="12497"/>
                  </a:lnTo>
                  <a:lnTo>
                    <a:pt x="1714542" y="916064"/>
                  </a:lnTo>
                  <a:lnTo>
                    <a:pt x="451785" y="916064"/>
                  </a:lnTo>
                  <a:lnTo>
                    <a:pt x="2" y="12497"/>
                  </a:lnTo>
                  <a:lnTo>
                    <a:pt x="7200" y="12497"/>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28" name="iṣľíḍê"/>
            <p:cNvSpPr/>
            <p:nvPr/>
          </p:nvSpPr>
          <p:spPr>
            <a:xfrm rot="5400000">
              <a:off x="3130269" y="1951803"/>
              <a:ext cx="2166323" cy="903566"/>
            </a:xfrm>
            <a:custGeom>
              <a:avLst/>
              <a:gdLst>
                <a:gd name="connsiteX0" fmla="*/ 1419283 w 2166323"/>
                <a:gd name="connsiteY0" fmla="*/ 178156 h 903566"/>
                <a:gd name="connsiteX1" fmla="*/ 1419283 w 2166323"/>
                <a:gd name="connsiteY1" fmla="*/ 0 h 903566"/>
                <a:gd name="connsiteX2" fmla="*/ 1714541 w 2166323"/>
                <a:gd name="connsiteY2" fmla="*/ 0 h 903566"/>
                <a:gd name="connsiteX3" fmla="*/ 2166323 w 2166323"/>
                <a:gd name="connsiteY3" fmla="*/ 903566 h 903566"/>
                <a:gd name="connsiteX4" fmla="*/ 1957743 w 2166323"/>
                <a:gd name="connsiteY4" fmla="*/ 903566 h 903566"/>
                <a:gd name="connsiteX5" fmla="*/ 1595038 w 2166323"/>
                <a:gd name="connsiteY5" fmla="*/ 178156 h 903566"/>
                <a:gd name="connsiteX6" fmla="*/ 0 w 2166323"/>
                <a:gd name="connsiteY6" fmla="*/ 903566 h 903566"/>
                <a:gd name="connsiteX7" fmla="*/ 451784 w 2166323"/>
                <a:gd name="connsiteY7" fmla="*/ 0 h 903566"/>
                <a:gd name="connsiteX8" fmla="*/ 883730 w 2166323"/>
                <a:gd name="connsiteY8" fmla="*/ 0 h 903566"/>
                <a:gd name="connsiteX9" fmla="*/ 883730 w 2166323"/>
                <a:gd name="connsiteY9" fmla="*/ 178156 h 903566"/>
                <a:gd name="connsiteX10" fmla="*/ 571289 w 2166323"/>
                <a:gd name="connsiteY10" fmla="*/ 178156 h 903566"/>
                <a:gd name="connsiteX11" fmla="*/ 208584 w 2166323"/>
                <a:gd name="connsiteY11" fmla="*/ 903566 h 90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6323" h="903566">
                  <a:moveTo>
                    <a:pt x="1419283" y="178156"/>
                  </a:moveTo>
                  <a:lnTo>
                    <a:pt x="1419283" y="0"/>
                  </a:lnTo>
                  <a:lnTo>
                    <a:pt x="1714541" y="0"/>
                  </a:lnTo>
                  <a:lnTo>
                    <a:pt x="2166323" y="903566"/>
                  </a:lnTo>
                  <a:lnTo>
                    <a:pt x="1957743" y="903566"/>
                  </a:lnTo>
                  <a:lnTo>
                    <a:pt x="1595038" y="178156"/>
                  </a:lnTo>
                  <a:close/>
                  <a:moveTo>
                    <a:pt x="0" y="903566"/>
                  </a:moveTo>
                  <a:lnTo>
                    <a:pt x="451784" y="0"/>
                  </a:lnTo>
                  <a:lnTo>
                    <a:pt x="883730" y="0"/>
                  </a:lnTo>
                  <a:lnTo>
                    <a:pt x="883730" y="178156"/>
                  </a:lnTo>
                  <a:lnTo>
                    <a:pt x="571289" y="178156"/>
                  </a:lnTo>
                  <a:lnTo>
                    <a:pt x="208584" y="903566"/>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grpSp>
      <p:sp>
        <p:nvSpPr>
          <p:cNvPr id="5" name="ïŝliḍe"/>
          <p:cNvSpPr/>
          <p:nvPr/>
        </p:nvSpPr>
        <p:spPr>
          <a:xfrm>
            <a:off x="0" y="1626949"/>
            <a:ext cx="2799285" cy="4734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6" name="is1íḓé"/>
          <p:cNvSpPr/>
          <p:nvPr/>
        </p:nvSpPr>
        <p:spPr>
          <a:xfrm>
            <a:off x="8206451" y="1631011"/>
            <a:ext cx="3985549" cy="4653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9" name="矩形 28"/>
          <p:cNvSpPr/>
          <p:nvPr/>
        </p:nvSpPr>
        <p:spPr>
          <a:xfrm>
            <a:off x="1071062" y="3914446"/>
            <a:ext cx="3265572" cy="565604"/>
          </a:xfrm>
          <a:prstGeom prst="rect">
            <a:avLst/>
          </a:prstGeom>
        </p:spPr>
        <p:txBody>
          <a:bodyPr wrap="square">
            <a:spAutoFit/>
          </a:bodyPr>
          <a:lstStyle/>
          <a:p>
            <a:pPr>
              <a:lnSpc>
                <a:spcPct val="120000"/>
              </a:lnSpc>
              <a:spcAft>
                <a:spcPts val="0"/>
              </a:spcAft>
              <a:tabLst>
                <a:tab pos="2247900" algn="l"/>
              </a:tabLst>
            </a:pPr>
            <a:r>
              <a:rPr lang="zh-CN" altLang="en-US" sz="2800" b="1" kern="100" dirty="0">
                <a:solidFill>
                  <a:srgbClr val="48B49C"/>
                </a:solidFill>
                <a:latin typeface="微软雅黑" panose="020B0503020204020204" pitchFamily="34" charset="-122"/>
                <a:ea typeface="微软雅黑" panose="020B0503020204020204" pitchFamily="34" charset="-122"/>
                <a:cs typeface="宋体" panose="02010600030101010101" pitchFamily="2" charset="-122"/>
              </a:rPr>
              <a:t>（四）预付卡型</a:t>
            </a:r>
            <a:endParaRPr lang="zh-CN" altLang="zh-CN" sz="2000" kern="100" dirty="0">
              <a:solidFill>
                <a:srgbClr val="48B49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p:cNvSpPr/>
          <p:nvPr/>
        </p:nvSpPr>
        <p:spPr>
          <a:xfrm>
            <a:off x="4383058" y="1580894"/>
            <a:ext cx="4048503" cy="565604"/>
          </a:xfrm>
          <a:prstGeom prst="rect">
            <a:avLst/>
          </a:prstGeom>
        </p:spPr>
        <p:txBody>
          <a:bodyPr wrap="square">
            <a:spAutoFit/>
          </a:bodyPr>
          <a:lstStyle/>
          <a:p>
            <a:pPr>
              <a:lnSpc>
                <a:spcPct val="120000"/>
              </a:lnSpc>
              <a:spcAft>
                <a:spcPts val="0"/>
              </a:spcAft>
            </a:pPr>
            <a:r>
              <a:rPr lang="zh-CN" altLang="zh-CN" sz="2800" b="1"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第三方支付的主要</a:t>
            </a:r>
            <a:r>
              <a:rPr lang="zh-CN" altLang="zh-CN" sz="2800" b="1"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模式</a:t>
            </a:r>
          </a:p>
        </p:txBody>
      </p:sp>
      <p:sp>
        <p:nvSpPr>
          <p:cNvPr id="31" name="man-succesing_75727"/>
          <p:cNvSpPr>
            <a:spLocks noChangeAspect="1"/>
          </p:cNvSpPr>
          <p:nvPr/>
        </p:nvSpPr>
        <p:spPr bwMode="auto">
          <a:xfrm>
            <a:off x="2891883" y="1506114"/>
            <a:ext cx="722917" cy="706926"/>
          </a:xfrm>
          <a:custGeom>
            <a:avLst/>
            <a:gdLst>
              <a:gd name="connsiteX0" fmla="*/ 454143 w 606157"/>
              <a:gd name="connsiteY0" fmla="*/ 386956 h 592750"/>
              <a:gd name="connsiteX1" fmla="*/ 454143 w 606157"/>
              <a:gd name="connsiteY1" fmla="*/ 559114 h 592750"/>
              <a:gd name="connsiteX2" fmla="*/ 456800 w 606157"/>
              <a:gd name="connsiteY2" fmla="*/ 561957 h 592750"/>
              <a:gd name="connsiteX3" fmla="*/ 466005 w 606157"/>
              <a:gd name="connsiteY3" fmla="*/ 561957 h 592750"/>
              <a:gd name="connsiteX4" fmla="*/ 467997 w 606157"/>
              <a:gd name="connsiteY4" fmla="*/ 559114 h 592750"/>
              <a:gd name="connsiteX5" fmla="*/ 467997 w 606157"/>
              <a:gd name="connsiteY5" fmla="*/ 386956 h 592750"/>
              <a:gd name="connsiteX6" fmla="*/ 242918 w 606157"/>
              <a:gd name="connsiteY6" fmla="*/ 134357 h 592750"/>
              <a:gd name="connsiteX7" fmla="*/ 256203 w 606157"/>
              <a:gd name="connsiteY7" fmla="*/ 141463 h 592750"/>
              <a:gd name="connsiteX8" fmla="*/ 323764 w 606157"/>
              <a:gd name="connsiteY8" fmla="*/ 230906 h 592750"/>
              <a:gd name="connsiteX9" fmla="*/ 326327 w 606157"/>
              <a:gd name="connsiteY9" fmla="*/ 244644 h 592750"/>
              <a:gd name="connsiteX10" fmla="*/ 313801 w 606157"/>
              <a:gd name="connsiteY10" fmla="*/ 250803 h 592750"/>
              <a:gd name="connsiteX11" fmla="*/ 286757 w 606157"/>
              <a:gd name="connsiteY11" fmla="*/ 250803 h 592750"/>
              <a:gd name="connsiteX12" fmla="*/ 286757 w 606157"/>
              <a:gd name="connsiteY12" fmla="*/ 561957 h 592750"/>
              <a:gd name="connsiteX13" fmla="*/ 386202 w 606157"/>
              <a:gd name="connsiteY13" fmla="*/ 561957 h 592750"/>
              <a:gd name="connsiteX14" fmla="*/ 389144 w 606157"/>
              <a:gd name="connsiteY14" fmla="*/ 559114 h 592750"/>
              <a:gd name="connsiteX15" fmla="*/ 389144 w 606157"/>
              <a:gd name="connsiteY15" fmla="*/ 332760 h 592750"/>
              <a:gd name="connsiteX16" fmla="*/ 389144 w 606157"/>
              <a:gd name="connsiteY16" fmla="*/ 306799 h 592750"/>
              <a:gd name="connsiteX17" fmla="*/ 378136 w 606157"/>
              <a:gd name="connsiteY17" fmla="*/ 332192 h 592750"/>
              <a:gd name="connsiteX18" fmla="*/ 350998 w 606157"/>
              <a:gd name="connsiteY18" fmla="*/ 350004 h 592750"/>
              <a:gd name="connsiteX19" fmla="*/ 339232 w 606157"/>
              <a:gd name="connsiteY19" fmla="*/ 347541 h 592750"/>
              <a:gd name="connsiteX20" fmla="*/ 323575 w 606157"/>
              <a:gd name="connsiteY20" fmla="*/ 331339 h 592750"/>
              <a:gd name="connsiteX21" fmla="*/ 323859 w 606157"/>
              <a:gd name="connsiteY21" fmla="*/ 308789 h 592750"/>
              <a:gd name="connsiteX22" fmla="*/ 380793 w 606157"/>
              <a:gd name="connsiteY22" fmla="*/ 177278 h 592750"/>
              <a:gd name="connsiteX23" fmla="*/ 404041 w 606157"/>
              <a:gd name="connsiteY23" fmla="*/ 159750 h 592750"/>
              <a:gd name="connsiteX24" fmla="*/ 514683 w 606157"/>
              <a:gd name="connsiteY24" fmla="*/ 159465 h 592750"/>
              <a:gd name="connsiteX25" fmla="*/ 542296 w 606157"/>
              <a:gd name="connsiteY25" fmla="*/ 177278 h 592750"/>
              <a:gd name="connsiteX26" fmla="*/ 599230 w 606157"/>
              <a:gd name="connsiteY26" fmla="*/ 308789 h 592750"/>
              <a:gd name="connsiteX27" fmla="*/ 599610 w 606157"/>
              <a:gd name="connsiteY27" fmla="*/ 331339 h 592750"/>
              <a:gd name="connsiteX28" fmla="*/ 583858 w 606157"/>
              <a:gd name="connsiteY28" fmla="*/ 347541 h 592750"/>
              <a:gd name="connsiteX29" fmla="*/ 572092 w 606157"/>
              <a:gd name="connsiteY29" fmla="*/ 350004 h 592750"/>
              <a:gd name="connsiteX30" fmla="*/ 544953 w 606157"/>
              <a:gd name="connsiteY30" fmla="*/ 332192 h 592750"/>
              <a:gd name="connsiteX31" fmla="*/ 532997 w 606157"/>
              <a:gd name="connsiteY31" fmla="*/ 304525 h 592750"/>
              <a:gd name="connsiteX32" fmla="*/ 532997 w 606157"/>
              <a:gd name="connsiteY32" fmla="*/ 332760 h 592750"/>
              <a:gd name="connsiteX33" fmla="*/ 532997 w 606157"/>
              <a:gd name="connsiteY33" fmla="*/ 559114 h 592750"/>
              <a:gd name="connsiteX34" fmla="*/ 536887 w 606157"/>
              <a:gd name="connsiteY34" fmla="*/ 561957 h 592750"/>
              <a:gd name="connsiteX35" fmla="*/ 590785 w 606157"/>
              <a:gd name="connsiteY35" fmla="*/ 561957 h 592750"/>
              <a:gd name="connsiteX36" fmla="*/ 606157 w 606157"/>
              <a:gd name="connsiteY36" fmla="*/ 577401 h 592750"/>
              <a:gd name="connsiteX37" fmla="*/ 590785 w 606157"/>
              <a:gd name="connsiteY37" fmla="*/ 592750 h 592750"/>
              <a:gd name="connsiteX38" fmla="*/ 15372 w 606157"/>
              <a:gd name="connsiteY38" fmla="*/ 592750 h 592750"/>
              <a:gd name="connsiteX39" fmla="*/ 0 w 606157"/>
              <a:gd name="connsiteY39" fmla="*/ 577401 h 592750"/>
              <a:gd name="connsiteX40" fmla="*/ 15372 w 606157"/>
              <a:gd name="connsiteY40" fmla="*/ 561957 h 592750"/>
              <a:gd name="connsiteX41" fmla="*/ 50766 w 606157"/>
              <a:gd name="connsiteY41" fmla="*/ 561957 h 592750"/>
              <a:gd name="connsiteX42" fmla="*/ 50766 w 606157"/>
              <a:gd name="connsiteY42" fmla="*/ 369617 h 592750"/>
              <a:gd name="connsiteX43" fmla="*/ 23628 w 606157"/>
              <a:gd name="connsiteY43" fmla="*/ 369617 h 592750"/>
              <a:gd name="connsiteX44" fmla="*/ 11102 w 606157"/>
              <a:gd name="connsiteY44" fmla="*/ 363459 h 592750"/>
              <a:gd name="connsiteX45" fmla="*/ 13759 w 606157"/>
              <a:gd name="connsiteY45" fmla="*/ 349720 h 592750"/>
              <a:gd name="connsiteX46" fmla="*/ 81226 w 606157"/>
              <a:gd name="connsiteY46" fmla="*/ 260278 h 592750"/>
              <a:gd name="connsiteX47" fmla="*/ 94605 w 606157"/>
              <a:gd name="connsiteY47" fmla="*/ 253172 h 592750"/>
              <a:gd name="connsiteX48" fmla="*/ 107890 w 606157"/>
              <a:gd name="connsiteY48" fmla="*/ 260278 h 592750"/>
              <a:gd name="connsiteX49" fmla="*/ 175452 w 606157"/>
              <a:gd name="connsiteY49" fmla="*/ 349720 h 592750"/>
              <a:gd name="connsiteX50" fmla="*/ 178014 w 606157"/>
              <a:gd name="connsiteY50" fmla="*/ 363459 h 592750"/>
              <a:gd name="connsiteX51" fmla="*/ 165488 w 606157"/>
              <a:gd name="connsiteY51" fmla="*/ 369617 h 592750"/>
              <a:gd name="connsiteX52" fmla="*/ 138350 w 606157"/>
              <a:gd name="connsiteY52" fmla="*/ 369617 h 592750"/>
              <a:gd name="connsiteX53" fmla="*/ 138350 w 606157"/>
              <a:gd name="connsiteY53" fmla="*/ 561957 h 592750"/>
              <a:gd name="connsiteX54" fmla="*/ 199079 w 606157"/>
              <a:gd name="connsiteY54" fmla="*/ 561957 h 592750"/>
              <a:gd name="connsiteX55" fmla="*/ 199079 w 606157"/>
              <a:gd name="connsiteY55" fmla="*/ 250803 h 592750"/>
              <a:gd name="connsiteX56" fmla="*/ 172035 w 606157"/>
              <a:gd name="connsiteY56" fmla="*/ 250803 h 592750"/>
              <a:gd name="connsiteX57" fmla="*/ 159510 w 606157"/>
              <a:gd name="connsiteY57" fmla="*/ 244644 h 592750"/>
              <a:gd name="connsiteX58" fmla="*/ 162072 w 606157"/>
              <a:gd name="connsiteY58" fmla="*/ 230906 h 592750"/>
              <a:gd name="connsiteX59" fmla="*/ 229539 w 606157"/>
              <a:gd name="connsiteY59" fmla="*/ 141463 h 592750"/>
              <a:gd name="connsiteX60" fmla="*/ 242918 w 606157"/>
              <a:gd name="connsiteY60" fmla="*/ 134357 h 592750"/>
              <a:gd name="connsiteX61" fmla="*/ 458182 w 606157"/>
              <a:gd name="connsiteY61" fmla="*/ 0 h 592750"/>
              <a:gd name="connsiteX62" fmla="*/ 532629 w 606157"/>
              <a:gd name="connsiteY62" fmla="*/ 74306 h 592750"/>
              <a:gd name="connsiteX63" fmla="*/ 458182 w 606157"/>
              <a:gd name="connsiteY63" fmla="*/ 148612 h 592750"/>
              <a:gd name="connsiteX64" fmla="*/ 383735 w 606157"/>
              <a:gd name="connsiteY64" fmla="*/ 74306 h 592750"/>
              <a:gd name="connsiteX65" fmla="*/ 458182 w 606157"/>
              <a:gd name="connsiteY65" fmla="*/ 0 h 59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592750">
                <a:moveTo>
                  <a:pt x="454143" y="386956"/>
                </a:moveTo>
                <a:lnTo>
                  <a:pt x="454143" y="559114"/>
                </a:lnTo>
                <a:cubicBezTo>
                  <a:pt x="454143" y="560062"/>
                  <a:pt x="454048" y="561957"/>
                  <a:pt x="456800" y="561957"/>
                </a:cubicBezTo>
                <a:lnTo>
                  <a:pt x="466005" y="561957"/>
                </a:lnTo>
                <a:cubicBezTo>
                  <a:pt x="468282" y="561957"/>
                  <a:pt x="467997" y="560062"/>
                  <a:pt x="467997" y="559114"/>
                </a:cubicBezTo>
                <a:lnTo>
                  <a:pt x="467997" y="386956"/>
                </a:lnTo>
                <a:close/>
                <a:moveTo>
                  <a:pt x="242918" y="134357"/>
                </a:moveTo>
                <a:cubicBezTo>
                  <a:pt x="247947" y="134357"/>
                  <a:pt x="252787" y="136915"/>
                  <a:pt x="256203" y="141463"/>
                </a:cubicBezTo>
                <a:lnTo>
                  <a:pt x="323764" y="230906"/>
                </a:lnTo>
                <a:cubicBezTo>
                  <a:pt x="328699" y="237443"/>
                  <a:pt x="327465" y="242275"/>
                  <a:pt x="326327" y="244644"/>
                </a:cubicBezTo>
                <a:cubicBezTo>
                  <a:pt x="325188" y="246918"/>
                  <a:pt x="322056" y="250803"/>
                  <a:pt x="313801" y="250803"/>
                </a:cubicBezTo>
                <a:lnTo>
                  <a:pt x="286757" y="250803"/>
                </a:lnTo>
                <a:lnTo>
                  <a:pt x="286757" y="561957"/>
                </a:lnTo>
                <a:lnTo>
                  <a:pt x="386202" y="561957"/>
                </a:lnTo>
                <a:cubicBezTo>
                  <a:pt x="389713" y="561957"/>
                  <a:pt x="389144" y="560062"/>
                  <a:pt x="389144" y="559114"/>
                </a:cubicBezTo>
                <a:lnTo>
                  <a:pt x="389144" y="332760"/>
                </a:lnTo>
                <a:lnTo>
                  <a:pt x="389144" y="306799"/>
                </a:lnTo>
                <a:lnTo>
                  <a:pt x="378136" y="332192"/>
                </a:lnTo>
                <a:cubicBezTo>
                  <a:pt x="373392" y="342993"/>
                  <a:pt x="362764" y="350004"/>
                  <a:pt x="350998" y="350004"/>
                </a:cubicBezTo>
                <a:cubicBezTo>
                  <a:pt x="346918" y="350004"/>
                  <a:pt x="343027" y="349152"/>
                  <a:pt x="339232" y="347541"/>
                </a:cubicBezTo>
                <a:cubicBezTo>
                  <a:pt x="332020" y="344414"/>
                  <a:pt x="326421" y="338635"/>
                  <a:pt x="323575" y="331339"/>
                </a:cubicBezTo>
                <a:cubicBezTo>
                  <a:pt x="320633" y="324043"/>
                  <a:pt x="320728" y="315990"/>
                  <a:pt x="323859" y="308789"/>
                </a:cubicBezTo>
                <a:lnTo>
                  <a:pt x="380793" y="177278"/>
                </a:lnTo>
                <a:cubicBezTo>
                  <a:pt x="384969" y="167708"/>
                  <a:pt x="393224" y="159750"/>
                  <a:pt x="404041" y="159750"/>
                </a:cubicBezTo>
                <a:cubicBezTo>
                  <a:pt x="404990" y="159750"/>
                  <a:pt x="514304" y="159465"/>
                  <a:pt x="514683" y="159465"/>
                </a:cubicBezTo>
                <a:cubicBezTo>
                  <a:pt x="526544" y="159465"/>
                  <a:pt x="537552" y="166477"/>
                  <a:pt x="542296" y="177278"/>
                </a:cubicBezTo>
                <a:lnTo>
                  <a:pt x="599230" y="308789"/>
                </a:lnTo>
                <a:cubicBezTo>
                  <a:pt x="602361" y="315990"/>
                  <a:pt x="602456" y="324043"/>
                  <a:pt x="599610" y="331339"/>
                </a:cubicBezTo>
                <a:cubicBezTo>
                  <a:pt x="596668" y="338635"/>
                  <a:pt x="591070" y="344414"/>
                  <a:pt x="583858" y="347541"/>
                </a:cubicBezTo>
                <a:cubicBezTo>
                  <a:pt x="580062" y="349152"/>
                  <a:pt x="576172" y="350004"/>
                  <a:pt x="572092" y="350004"/>
                </a:cubicBezTo>
                <a:cubicBezTo>
                  <a:pt x="560325" y="350004"/>
                  <a:pt x="549698" y="342993"/>
                  <a:pt x="544953" y="332192"/>
                </a:cubicBezTo>
                <a:lnTo>
                  <a:pt x="532997" y="304525"/>
                </a:lnTo>
                <a:lnTo>
                  <a:pt x="532997" y="332760"/>
                </a:lnTo>
                <a:lnTo>
                  <a:pt x="532997" y="559114"/>
                </a:lnTo>
                <a:cubicBezTo>
                  <a:pt x="532997" y="560062"/>
                  <a:pt x="533282" y="561957"/>
                  <a:pt x="536887" y="561957"/>
                </a:cubicBezTo>
                <a:lnTo>
                  <a:pt x="590785" y="561957"/>
                </a:lnTo>
                <a:cubicBezTo>
                  <a:pt x="599230" y="561957"/>
                  <a:pt x="606157" y="568873"/>
                  <a:pt x="606157" y="577401"/>
                </a:cubicBezTo>
                <a:cubicBezTo>
                  <a:pt x="606157" y="585928"/>
                  <a:pt x="599230" y="592750"/>
                  <a:pt x="590785" y="592750"/>
                </a:cubicBezTo>
                <a:lnTo>
                  <a:pt x="15372" y="592750"/>
                </a:lnTo>
                <a:cubicBezTo>
                  <a:pt x="6927" y="592750"/>
                  <a:pt x="0" y="585833"/>
                  <a:pt x="0" y="577401"/>
                </a:cubicBezTo>
                <a:cubicBezTo>
                  <a:pt x="0" y="568873"/>
                  <a:pt x="6927" y="561957"/>
                  <a:pt x="15372" y="561957"/>
                </a:cubicBezTo>
                <a:lnTo>
                  <a:pt x="50766" y="561957"/>
                </a:lnTo>
                <a:lnTo>
                  <a:pt x="50766" y="369617"/>
                </a:lnTo>
                <a:lnTo>
                  <a:pt x="23628" y="369617"/>
                </a:lnTo>
                <a:cubicBezTo>
                  <a:pt x="15467" y="369617"/>
                  <a:pt x="12336" y="365733"/>
                  <a:pt x="11102" y="363459"/>
                </a:cubicBezTo>
                <a:cubicBezTo>
                  <a:pt x="9963" y="361090"/>
                  <a:pt x="8825" y="356258"/>
                  <a:pt x="13759" y="349720"/>
                </a:cubicBezTo>
                <a:lnTo>
                  <a:pt x="81226" y="260278"/>
                </a:lnTo>
                <a:cubicBezTo>
                  <a:pt x="84642" y="255730"/>
                  <a:pt x="89481" y="253172"/>
                  <a:pt x="94605" y="253172"/>
                </a:cubicBezTo>
                <a:cubicBezTo>
                  <a:pt x="99634" y="253172"/>
                  <a:pt x="104474" y="255730"/>
                  <a:pt x="107890" y="260278"/>
                </a:cubicBezTo>
                <a:lnTo>
                  <a:pt x="175452" y="349720"/>
                </a:lnTo>
                <a:cubicBezTo>
                  <a:pt x="180386" y="356258"/>
                  <a:pt x="179152" y="361090"/>
                  <a:pt x="178014" y="363459"/>
                </a:cubicBezTo>
                <a:cubicBezTo>
                  <a:pt x="176875" y="365733"/>
                  <a:pt x="173649" y="369617"/>
                  <a:pt x="165488" y="369617"/>
                </a:cubicBezTo>
                <a:lnTo>
                  <a:pt x="138350" y="369617"/>
                </a:lnTo>
                <a:lnTo>
                  <a:pt x="138350" y="561957"/>
                </a:lnTo>
                <a:lnTo>
                  <a:pt x="199079" y="561957"/>
                </a:lnTo>
                <a:lnTo>
                  <a:pt x="199079" y="250803"/>
                </a:lnTo>
                <a:lnTo>
                  <a:pt x="172035" y="250803"/>
                </a:lnTo>
                <a:cubicBezTo>
                  <a:pt x="163780" y="250803"/>
                  <a:pt x="160649" y="246918"/>
                  <a:pt x="159510" y="244644"/>
                </a:cubicBezTo>
                <a:cubicBezTo>
                  <a:pt x="158276" y="242275"/>
                  <a:pt x="157138" y="237443"/>
                  <a:pt x="162072" y="230906"/>
                </a:cubicBezTo>
                <a:lnTo>
                  <a:pt x="229539" y="141463"/>
                </a:lnTo>
                <a:cubicBezTo>
                  <a:pt x="232955" y="136915"/>
                  <a:pt x="237889" y="134357"/>
                  <a:pt x="242918" y="134357"/>
                </a:cubicBezTo>
                <a:close/>
                <a:moveTo>
                  <a:pt x="458182" y="0"/>
                </a:moveTo>
                <a:cubicBezTo>
                  <a:pt x="499298" y="0"/>
                  <a:pt x="532629" y="33268"/>
                  <a:pt x="532629" y="74306"/>
                </a:cubicBezTo>
                <a:cubicBezTo>
                  <a:pt x="532629" y="115344"/>
                  <a:pt x="499298" y="148612"/>
                  <a:pt x="458182" y="148612"/>
                </a:cubicBezTo>
                <a:cubicBezTo>
                  <a:pt x="417066" y="148612"/>
                  <a:pt x="383735" y="115344"/>
                  <a:pt x="383735" y="74306"/>
                </a:cubicBezTo>
                <a:cubicBezTo>
                  <a:pt x="383735" y="33268"/>
                  <a:pt x="417066" y="0"/>
                  <a:pt x="458182" y="0"/>
                </a:cubicBezTo>
                <a:close/>
              </a:path>
            </a:pathLst>
          </a:custGeom>
          <a:solidFill>
            <a:srgbClr val="FF6E55"/>
          </a:solidFill>
          <a:ln>
            <a:noFill/>
          </a:ln>
        </p:spPr>
      </p:sp>
      <p:sp>
        <p:nvSpPr>
          <p:cNvPr id="33" name="矩形 32"/>
          <p:cNvSpPr/>
          <p:nvPr/>
        </p:nvSpPr>
        <p:spPr>
          <a:xfrm>
            <a:off x="5373711" y="3141334"/>
            <a:ext cx="6044580" cy="142192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预付卡，是指发卡机构以特定载体和形式发行的，可在发卡机构之外购买商品或服务的预付价值。通过发行面向企业或者个人的预付卡，向购买人收取手续费，与银行产品形成替代，挤占银行用户资源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5444831" y="4679865"/>
            <a:ext cx="597346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852500" y="5225915"/>
            <a:ext cx="5543980" cy="535531"/>
          </a:xfrm>
          <a:prstGeom prst="rect">
            <a:avLst/>
          </a:prstGeom>
        </p:spPr>
        <p:txBody>
          <a:bodyPr wrap="square">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代表企业包括</a:t>
            </a:r>
            <a:r>
              <a:rPr lang="zh-CN" altLang="en-US" sz="2400" b="1" dirty="0">
                <a:solidFill>
                  <a:srgbClr val="48B49C"/>
                </a:solidFill>
                <a:latin typeface="微软雅黑" panose="020B0503020204020204" pitchFamily="34" charset="-122"/>
                <a:ea typeface="微软雅黑" panose="020B0503020204020204" pitchFamily="34" charset="-122"/>
                <a:cs typeface="宋体" panose="02010600030101010101" pitchFamily="2" charset="-122"/>
              </a:rPr>
              <a:t>资和信、商服通、百联集团</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等</a:t>
            </a:r>
            <a:endParaRPr lang="zh-CN" altLang="en-US" sz="2400" b="1" dirty="0">
              <a:solidFill>
                <a:srgbClr val="48B49C"/>
              </a:solidFill>
              <a:latin typeface="微软雅黑" panose="020B0503020204020204" pitchFamily="34" charset="-122"/>
              <a:ea typeface="微软雅黑" panose="020B0503020204020204" pitchFamily="34" charset="-122"/>
            </a:endParaRPr>
          </a:p>
        </p:txBody>
      </p:sp>
      <p:sp>
        <p:nvSpPr>
          <p:cNvPr id="37" name="heart_262885"/>
          <p:cNvSpPr>
            <a:spLocks noChangeAspect="1"/>
          </p:cNvSpPr>
          <p:nvPr/>
        </p:nvSpPr>
        <p:spPr bwMode="auto">
          <a:xfrm>
            <a:off x="1145551" y="5254366"/>
            <a:ext cx="609685" cy="478628"/>
          </a:xfrm>
          <a:custGeom>
            <a:avLst/>
            <a:gdLst>
              <a:gd name="connsiteX0" fmla="*/ 388248 w 607639"/>
              <a:gd name="connsiteY0" fmla="*/ 218541 h 477022"/>
              <a:gd name="connsiteX1" fmla="*/ 455712 w 607639"/>
              <a:gd name="connsiteY1" fmla="*/ 260495 h 477022"/>
              <a:gd name="connsiteX2" fmla="*/ 523176 w 607639"/>
              <a:gd name="connsiteY2" fmla="*/ 218541 h 477022"/>
              <a:gd name="connsiteX3" fmla="*/ 607639 w 607639"/>
              <a:gd name="connsiteY3" fmla="*/ 300850 h 477022"/>
              <a:gd name="connsiteX4" fmla="*/ 523176 w 607639"/>
              <a:gd name="connsiteY4" fmla="*/ 415335 h 477022"/>
              <a:gd name="connsiteX5" fmla="*/ 455712 w 607639"/>
              <a:gd name="connsiteY5" fmla="*/ 477022 h 477022"/>
              <a:gd name="connsiteX6" fmla="*/ 388248 w 607639"/>
              <a:gd name="connsiteY6" fmla="*/ 415335 h 477022"/>
              <a:gd name="connsiteX7" fmla="*/ 303784 w 607639"/>
              <a:gd name="connsiteY7" fmla="*/ 300850 h 477022"/>
              <a:gd name="connsiteX8" fmla="*/ 388248 w 607639"/>
              <a:gd name="connsiteY8" fmla="*/ 218541 h 477022"/>
              <a:gd name="connsiteX9" fmla="*/ 155937 w 607639"/>
              <a:gd name="connsiteY9" fmla="*/ 0 h 477022"/>
              <a:gd name="connsiteX10" fmla="*/ 280366 w 607639"/>
              <a:gd name="connsiteY10" fmla="*/ 77415 h 477022"/>
              <a:gd name="connsiteX11" fmla="*/ 404794 w 607639"/>
              <a:gd name="connsiteY11" fmla="*/ 0 h 477022"/>
              <a:gd name="connsiteX12" fmla="*/ 560642 w 607639"/>
              <a:gd name="connsiteY12" fmla="*/ 151897 h 477022"/>
              <a:gd name="connsiteX13" fmla="*/ 558150 w 607639"/>
              <a:gd name="connsiteY13" fmla="*/ 183538 h 477022"/>
              <a:gd name="connsiteX14" fmla="*/ 523171 w 607639"/>
              <a:gd name="connsiteY14" fmla="*/ 179005 h 477022"/>
              <a:gd name="connsiteX15" fmla="*/ 455705 w 607639"/>
              <a:gd name="connsiteY15" fmla="*/ 201226 h 477022"/>
              <a:gd name="connsiteX16" fmla="*/ 388239 w 607639"/>
              <a:gd name="connsiteY16" fmla="*/ 179005 h 477022"/>
              <a:gd name="connsiteX17" fmla="*/ 298790 w 607639"/>
              <a:gd name="connsiteY17" fmla="*/ 214824 h 477022"/>
              <a:gd name="connsiteX18" fmla="*/ 264167 w 607639"/>
              <a:gd name="connsiteY18" fmla="*/ 300861 h 477022"/>
              <a:gd name="connsiteX19" fmla="*/ 292648 w 607639"/>
              <a:gd name="connsiteY19" fmla="*/ 383786 h 477022"/>
              <a:gd name="connsiteX20" fmla="*/ 331009 w 607639"/>
              <a:gd name="connsiteY20" fmla="*/ 421827 h 477022"/>
              <a:gd name="connsiteX21" fmla="*/ 280366 w 607639"/>
              <a:gd name="connsiteY21" fmla="*/ 477022 h 477022"/>
              <a:gd name="connsiteX22" fmla="*/ 155937 w 607639"/>
              <a:gd name="connsiteY22" fmla="*/ 363166 h 477022"/>
              <a:gd name="connsiteX23" fmla="*/ 0 w 607639"/>
              <a:gd name="connsiteY23" fmla="*/ 151897 h 477022"/>
              <a:gd name="connsiteX24" fmla="*/ 155937 w 607639"/>
              <a:gd name="connsiteY24" fmla="*/ 0 h 47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7639" h="477022">
                <a:moveTo>
                  <a:pt x="388248" y="218541"/>
                </a:moveTo>
                <a:cubicBezTo>
                  <a:pt x="417262" y="218541"/>
                  <a:pt x="442450" y="235429"/>
                  <a:pt x="455712" y="260495"/>
                </a:cubicBezTo>
                <a:cubicBezTo>
                  <a:pt x="468973" y="235429"/>
                  <a:pt x="494161" y="218541"/>
                  <a:pt x="523176" y="218541"/>
                </a:cubicBezTo>
                <a:cubicBezTo>
                  <a:pt x="573907" y="218541"/>
                  <a:pt x="607639" y="255340"/>
                  <a:pt x="607639" y="300850"/>
                </a:cubicBezTo>
                <a:cubicBezTo>
                  <a:pt x="607639" y="346270"/>
                  <a:pt x="581917" y="373825"/>
                  <a:pt x="523176" y="415335"/>
                </a:cubicBezTo>
                <a:cubicBezTo>
                  <a:pt x="471732" y="451601"/>
                  <a:pt x="455712" y="477022"/>
                  <a:pt x="455712" y="477022"/>
                </a:cubicBezTo>
                <a:cubicBezTo>
                  <a:pt x="455712" y="477022"/>
                  <a:pt x="439691" y="451601"/>
                  <a:pt x="388248" y="415335"/>
                </a:cubicBezTo>
                <a:cubicBezTo>
                  <a:pt x="329506" y="373825"/>
                  <a:pt x="303784" y="346270"/>
                  <a:pt x="303784" y="300850"/>
                </a:cubicBezTo>
                <a:cubicBezTo>
                  <a:pt x="303784" y="255340"/>
                  <a:pt x="337516" y="218541"/>
                  <a:pt x="388248" y="218541"/>
                </a:cubicBezTo>
                <a:close/>
                <a:moveTo>
                  <a:pt x="155937" y="0"/>
                </a:moveTo>
                <a:cubicBezTo>
                  <a:pt x="209340" y="0"/>
                  <a:pt x="255889" y="31197"/>
                  <a:pt x="280366" y="77415"/>
                </a:cubicBezTo>
                <a:cubicBezTo>
                  <a:pt x="304842" y="31197"/>
                  <a:pt x="351391" y="0"/>
                  <a:pt x="404794" y="0"/>
                </a:cubicBezTo>
                <a:cubicBezTo>
                  <a:pt x="498606" y="0"/>
                  <a:pt x="560642" y="67994"/>
                  <a:pt x="560642" y="151897"/>
                </a:cubicBezTo>
                <a:cubicBezTo>
                  <a:pt x="560642" y="163007"/>
                  <a:pt x="559841" y="173495"/>
                  <a:pt x="558150" y="183538"/>
                </a:cubicBezTo>
                <a:cubicBezTo>
                  <a:pt x="547024" y="180516"/>
                  <a:pt x="535276" y="179005"/>
                  <a:pt x="523171" y="179005"/>
                </a:cubicBezTo>
                <a:cubicBezTo>
                  <a:pt x="498606" y="179005"/>
                  <a:pt x="475108" y="187005"/>
                  <a:pt x="455705" y="201226"/>
                </a:cubicBezTo>
                <a:cubicBezTo>
                  <a:pt x="436302" y="187005"/>
                  <a:pt x="412805" y="179005"/>
                  <a:pt x="388239" y="179005"/>
                </a:cubicBezTo>
                <a:cubicBezTo>
                  <a:pt x="353528" y="179005"/>
                  <a:pt x="321753" y="191715"/>
                  <a:pt x="298790" y="214824"/>
                </a:cubicBezTo>
                <a:cubicBezTo>
                  <a:pt x="276449" y="237311"/>
                  <a:pt x="264167" y="267886"/>
                  <a:pt x="264167" y="300861"/>
                </a:cubicBezTo>
                <a:cubicBezTo>
                  <a:pt x="264167" y="331969"/>
                  <a:pt x="273512" y="359077"/>
                  <a:pt x="292648" y="383786"/>
                </a:cubicBezTo>
                <a:cubicBezTo>
                  <a:pt x="302261" y="396230"/>
                  <a:pt x="314276" y="408228"/>
                  <a:pt x="331009" y="421827"/>
                </a:cubicBezTo>
                <a:cubicBezTo>
                  <a:pt x="293627" y="455868"/>
                  <a:pt x="280366" y="477022"/>
                  <a:pt x="280366" y="477022"/>
                </a:cubicBezTo>
                <a:cubicBezTo>
                  <a:pt x="280366" y="477022"/>
                  <a:pt x="250727" y="430093"/>
                  <a:pt x="155937" y="363166"/>
                </a:cubicBezTo>
                <a:cubicBezTo>
                  <a:pt x="47351" y="286551"/>
                  <a:pt x="0" y="235800"/>
                  <a:pt x="0" y="151897"/>
                </a:cubicBezTo>
                <a:cubicBezTo>
                  <a:pt x="0" y="67994"/>
                  <a:pt x="62125" y="0"/>
                  <a:pt x="155937" y="0"/>
                </a:cubicBezTo>
                <a:close/>
              </a:path>
            </a:pathLst>
          </a:custGeom>
          <a:solidFill>
            <a:srgbClr val="FF6E55"/>
          </a:solidFill>
          <a:ln>
            <a:noFill/>
          </a:ln>
        </p:spPr>
      </p:sp>
    </p:spTree>
    <p:extLst>
      <p:ext uri="{BB962C8B-B14F-4D97-AF65-F5344CB8AC3E}">
        <p14:creationId xmlns:p14="http://schemas.microsoft.com/office/powerpoint/2010/main" val="40814205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5217082"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第三节  电子商务信息安全</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228810"/>
            <a:ext cx="8822237" cy="587469"/>
          </a:xfrm>
          <a:prstGeom prst="rect">
            <a:avLst/>
          </a:prstGeom>
        </p:spPr>
        <p:txBody>
          <a:bodyPr wrap="square">
            <a:spAutoFit/>
          </a:bodyPr>
          <a:lstStyle/>
          <a:p>
            <a:pPr>
              <a:lnSpc>
                <a:spcPct val="120000"/>
              </a:lnSpc>
            </a:pP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美国著名未来学家阿尔温</a:t>
            </a: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托夫勒说过：“电脑网络的建立和普及将彻底改变人类生存及生活的模式，控制与掌握网络的人就是未来命运的主宰。谁掌握了信息，控制了网络，谁就拥有整个世界。”</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26454222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电子商务面临的安全威胁</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4145587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23213A5A-E2C7-47F5-90FB-3D56C67281C8}"/>
              </a:ext>
            </a:extLst>
          </p:cNvPr>
          <p:cNvSpPr/>
          <p:nvPr/>
        </p:nvSpPr>
        <p:spPr>
          <a:xfrm>
            <a:off x="0" y="1684944"/>
            <a:ext cx="12192000" cy="1323014"/>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Rectangle 14"/>
          <p:cNvSpPr/>
          <p:nvPr/>
        </p:nvSpPr>
        <p:spPr>
          <a:xfrm>
            <a:off x="1962676" y="1946598"/>
            <a:ext cx="8266648" cy="799706"/>
          </a:xfrm>
          <a:prstGeom prst="rect">
            <a:avLst/>
          </a:prstGeom>
        </p:spPr>
        <p:txBody>
          <a:bodyPr wrap="square">
            <a:spAutoFit/>
          </a:bodyPr>
          <a:lstStyle/>
          <a:p>
            <a:pPr>
              <a:lnSpc>
                <a:spcPct val="120000"/>
              </a:lnSpc>
            </a:pP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电子商务信息安全问题是以信息技术和计算机网络为基础的电子商务与传统商务比较，它不可避免的面临着一系列的特有信息</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安全</a:t>
            </a:r>
            <a:r>
              <a:rPr lang="zh-CN" altLang="en-US" sz="2000" noProof="1" smtClean="0">
                <a:solidFill>
                  <a:schemeClr val="bg1"/>
                </a:solidFill>
                <a:latin typeface="微软雅黑" panose="020B0503020204020204" pitchFamily="34" charset="-122"/>
                <a:ea typeface="微软雅黑" panose="020B0503020204020204" pitchFamily="34" charset="-122"/>
                <a:cs typeface="Open Sans Light" pitchFamily="34" charset="0"/>
              </a:rPr>
              <a:t>威胁</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a:t>
            </a:r>
          </a:p>
        </p:txBody>
      </p:sp>
      <p:grpSp>
        <p:nvGrpSpPr>
          <p:cNvPr id="6" name="组合 5"/>
          <p:cNvGrpSpPr/>
          <p:nvPr/>
        </p:nvGrpSpPr>
        <p:grpSpPr>
          <a:xfrm>
            <a:off x="3996783" y="898817"/>
            <a:ext cx="4198433" cy="523220"/>
            <a:chOff x="4202896" y="323639"/>
            <a:chExt cx="4198433" cy="523220"/>
          </a:xfrm>
        </p:grpSpPr>
        <p:sp>
          <p:nvSpPr>
            <p:cNvPr id="11" name="Rectangle 20"/>
            <p:cNvSpPr/>
            <p:nvPr/>
          </p:nvSpPr>
          <p:spPr>
            <a:xfrm>
              <a:off x="4202896" y="323639"/>
              <a:ext cx="4198433" cy="523220"/>
            </a:xfrm>
            <a:prstGeom prst="rect">
              <a:avLst/>
            </a:prstGeom>
          </p:spPr>
          <p:txBody>
            <a:bodyPr wrap="square">
              <a:spAutoFit/>
            </a:bodyPr>
            <a:lstStyle/>
            <a:p>
              <a:pPr algn="ctr"/>
              <a:r>
                <a:rPr lang="zh-CN" altLang="en-US" sz="2800" b="1" dirty="0">
                  <a:solidFill>
                    <a:schemeClr val="accent2">
                      <a:lumMod val="50000"/>
                    </a:schemeClr>
                  </a:solidFill>
                  <a:latin typeface="微软雅黑" panose="020B0503020204020204" pitchFamily="34" charset="-122"/>
                  <a:ea typeface="微软雅黑" panose="020B0503020204020204" pitchFamily="34" charset="-122"/>
                  <a:cs typeface="Open Sans" pitchFamily="34" charset="0"/>
                </a:rPr>
                <a:t>电子商务面临的安全威胁</a:t>
              </a:r>
              <a:endParaRPr lang="id-ID" sz="2800" b="1" dirty="0">
                <a:solidFill>
                  <a:schemeClr val="accent2">
                    <a:lumMod val="50000"/>
                  </a:schemeClr>
                </a:solidFill>
                <a:latin typeface="微软雅黑" panose="020B0503020204020204" pitchFamily="34" charset="-122"/>
                <a:ea typeface="微软雅黑" panose="020B0503020204020204" pitchFamily="34" charset="-122"/>
                <a:cs typeface="Open Sans" pitchFamily="34" charset="0"/>
              </a:endParaRPr>
            </a:p>
          </p:txBody>
        </p:sp>
        <p:cxnSp>
          <p:nvCxnSpPr>
            <p:cNvPr id="12" name="Straight Connector 25"/>
            <p:cNvCxnSpPr>
              <a:cxnSpLocks/>
            </p:cNvCxnSpPr>
            <p:nvPr/>
          </p:nvCxnSpPr>
          <p:spPr>
            <a:xfrm rot="5400000">
              <a:off x="8285574" y="584455"/>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31"/>
            <p:cNvCxnSpPr/>
            <p:nvPr/>
          </p:nvCxnSpPr>
          <p:spPr>
            <a:xfrm rot="5400000">
              <a:off x="4105131" y="584455"/>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3" name="MH_SubTitle_2"/>
          <p:cNvSpPr txBox="1">
            <a:spLocks noChangeArrowheads="1"/>
          </p:cNvSpPr>
          <p:nvPr>
            <p:custDataLst>
              <p:tags r:id="rId3"/>
            </p:custDataLst>
          </p:nvPr>
        </p:nvSpPr>
        <p:spPr bwMode="auto">
          <a:xfrm>
            <a:off x="4477226" y="5589547"/>
            <a:ext cx="1363662"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a:lnSpc>
                <a:spcPct val="130000"/>
              </a:lnSpc>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信息被篡改</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MH_SubTitle_4"/>
          <p:cNvSpPr txBox="1">
            <a:spLocks noChangeArrowheads="1"/>
          </p:cNvSpPr>
          <p:nvPr>
            <p:custDataLst>
              <p:tags r:id="rId4"/>
            </p:custDataLst>
          </p:nvPr>
        </p:nvSpPr>
        <p:spPr bwMode="auto">
          <a:xfrm>
            <a:off x="6487795" y="5589547"/>
            <a:ext cx="1363662"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a:lnSpc>
                <a:spcPct val="130000"/>
              </a:lnSpc>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信息破坏</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720659" y="3882846"/>
            <a:ext cx="6791325" cy="1565594"/>
            <a:chOff x="2720659" y="3882846"/>
            <a:chExt cx="6791325" cy="1565594"/>
          </a:xfrm>
        </p:grpSpPr>
        <p:grpSp>
          <p:nvGrpSpPr>
            <p:cNvPr id="37" name="组合 36"/>
            <p:cNvGrpSpPr/>
            <p:nvPr/>
          </p:nvGrpSpPr>
          <p:grpSpPr>
            <a:xfrm>
              <a:off x="2720659" y="4313377"/>
              <a:ext cx="6791325" cy="1135063"/>
              <a:chOff x="2822259" y="3561716"/>
              <a:chExt cx="6791325" cy="1135063"/>
            </a:xfrm>
          </p:grpSpPr>
          <p:sp>
            <p:nvSpPr>
              <p:cNvPr id="20" name="MH_Other_1"/>
              <p:cNvSpPr/>
              <p:nvPr>
                <p:custDataLst>
                  <p:tags r:id="rId8"/>
                </p:custDataLst>
              </p:nvPr>
            </p:nvSpPr>
            <p:spPr>
              <a:xfrm>
                <a:off x="7883208" y="3745866"/>
                <a:ext cx="703262" cy="701675"/>
              </a:xfrm>
              <a:prstGeom prst="ellipse">
                <a:avLst/>
              </a:prstGeom>
              <a:solidFill>
                <a:srgbClr val="48B49C"/>
              </a:solidFill>
              <a:ln w="25400" cap="flat" cmpd="sng" algn="ctr">
                <a:noFill/>
                <a:prstDash val="solid"/>
              </a:ln>
              <a:effectLst/>
            </p:spPr>
            <p:txBody>
              <a:bodyPr lIns="68580" tIns="34290" rIns="68580" bIns="34290" anchor="ctr"/>
              <a:lstStyle/>
              <a:p>
                <a:pPr algn="ctr">
                  <a:defRPr/>
                </a:pPr>
                <a:r>
                  <a:rPr lang="en-US" altLang="zh-CN" sz="2400" b="1" kern="0" dirty="0">
                    <a:solidFill>
                      <a:srgbClr val="FFFFFF"/>
                    </a:solidFill>
                    <a:latin typeface="微软雅黑" panose="020B0503020204020204" pitchFamily="34" charset="-122"/>
                    <a:ea typeface="微软雅黑" panose="020B0503020204020204" pitchFamily="34" charset="-122"/>
                  </a:rPr>
                  <a:t>05</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1" name="MH_Other_2"/>
              <p:cNvSpPr/>
              <p:nvPr>
                <p:custDataLst>
                  <p:tags r:id="rId9"/>
                </p:custDataLst>
              </p:nvPr>
            </p:nvSpPr>
            <p:spPr>
              <a:xfrm>
                <a:off x="6884671" y="3815716"/>
                <a:ext cx="703263" cy="701675"/>
              </a:xfrm>
              <a:prstGeom prst="ellipse">
                <a:avLst/>
              </a:prstGeom>
              <a:solidFill>
                <a:srgbClr val="48B49C"/>
              </a:solidFill>
              <a:ln w="25400" cap="flat" cmpd="sng" algn="ctr">
                <a:noFill/>
                <a:prstDash val="solid"/>
              </a:ln>
              <a:effectLst/>
            </p:spPr>
            <p:txBody>
              <a:bodyPr lIns="68580" tIns="34290" rIns="68580" bIns="34290" anchor="ctr"/>
              <a:lstStyle/>
              <a:p>
                <a:pPr algn="ctr">
                  <a:defRPr/>
                </a:pPr>
                <a:r>
                  <a:rPr lang="en-US" altLang="zh-CN" sz="2400" b="1" kern="0" dirty="0">
                    <a:solidFill>
                      <a:srgbClr val="FFFFFF"/>
                    </a:solidFill>
                    <a:latin typeface="微软雅黑" panose="020B0503020204020204" pitchFamily="34" charset="-122"/>
                    <a:ea typeface="微软雅黑" panose="020B0503020204020204" pitchFamily="34" charset="-122"/>
                  </a:rPr>
                  <a:t>04</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 name="MH_Other_3"/>
              <p:cNvSpPr/>
              <p:nvPr>
                <p:custDataLst>
                  <p:tags r:id="rId10"/>
                </p:custDataLst>
              </p:nvPr>
            </p:nvSpPr>
            <p:spPr>
              <a:xfrm>
                <a:off x="5886133" y="3745866"/>
                <a:ext cx="703262" cy="701675"/>
              </a:xfrm>
              <a:prstGeom prst="ellipse">
                <a:avLst/>
              </a:prstGeom>
              <a:solidFill>
                <a:srgbClr val="48B49C"/>
              </a:solidFill>
              <a:ln w="25400" cap="flat" cmpd="sng" algn="ctr">
                <a:noFill/>
                <a:prstDash val="solid"/>
              </a:ln>
              <a:effectLst/>
            </p:spPr>
            <p:txBody>
              <a:bodyPr lIns="68580" tIns="34290" rIns="68580" bIns="34290" anchor="ctr"/>
              <a:lstStyle/>
              <a:p>
                <a:pPr algn="ctr">
                  <a:defRPr/>
                </a:pPr>
                <a:r>
                  <a:rPr lang="en-US" altLang="zh-CN" sz="2400" b="1" kern="0" dirty="0">
                    <a:solidFill>
                      <a:srgbClr val="FFFFFF"/>
                    </a:solidFill>
                    <a:latin typeface="微软雅黑" panose="020B0503020204020204" pitchFamily="34" charset="-122"/>
                    <a:ea typeface="微软雅黑" panose="020B0503020204020204" pitchFamily="34" charset="-122"/>
                  </a:rPr>
                  <a:t>03</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 name="MH_Other_4"/>
              <p:cNvSpPr/>
              <p:nvPr>
                <p:custDataLst>
                  <p:tags r:id="rId11"/>
                </p:custDataLst>
              </p:nvPr>
            </p:nvSpPr>
            <p:spPr>
              <a:xfrm>
                <a:off x="4874896" y="3815716"/>
                <a:ext cx="701675" cy="701675"/>
              </a:xfrm>
              <a:prstGeom prst="ellipse">
                <a:avLst/>
              </a:prstGeom>
              <a:solidFill>
                <a:srgbClr val="48B49C"/>
              </a:solidFill>
              <a:ln w="25400" cap="flat" cmpd="sng" algn="ctr">
                <a:noFill/>
                <a:prstDash val="solid"/>
              </a:ln>
              <a:effectLst/>
            </p:spPr>
            <p:txBody>
              <a:bodyPr lIns="68580" tIns="34290" rIns="68580" bIns="34290" anchor="ctr"/>
              <a:lstStyle/>
              <a:p>
                <a:pPr algn="ctr">
                  <a:defRPr/>
                </a:pPr>
                <a:r>
                  <a:rPr lang="en-US" altLang="zh-CN" sz="2400" b="1" kern="0" dirty="0">
                    <a:solidFill>
                      <a:srgbClr val="FFFFFF"/>
                    </a:solidFill>
                    <a:latin typeface="微软雅黑" panose="020B0503020204020204" pitchFamily="34" charset="-122"/>
                    <a:ea typeface="微软雅黑" panose="020B0503020204020204" pitchFamily="34" charset="-122"/>
                  </a:rPr>
                  <a:t>02</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4" name="MH_Other_5"/>
              <p:cNvSpPr/>
              <p:nvPr>
                <p:custDataLst>
                  <p:tags r:id="rId12"/>
                </p:custDataLst>
              </p:nvPr>
            </p:nvSpPr>
            <p:spPr>
              <a:xfrm>
                <a:off x="3868421" y="3745866"/>
                <a:ext cx="701675" cy="701675"/>
              </a:xfrm>
              <a:prstGeom prst="ellipse">
                <a:avLst/>
              </a:prstGeom>
              <a:solidFill>
                <a:srgbClr val="48B49C"/>
              </a:solidFill>
              <a:ln w="25400" cap="flat" cmpd="sng" algn="ctr">
                <a:noFill/>
                <a:prstDash val="solid"/>
              </a:ln>
              <a:effectLst/>
            </p:spPr>
            <p:txBody>
              <a:bodyPr lIns="68580" tIns="34290" rIns="68580" bIns="34290" anchor="ctr"/>
              <a:lstStyle/>
              <a:p>
                <a:pPr algn="ctr">
                  <a:defRPr/>
                </a:pPr>
                <a:r>
                  <a:rPr lang="en-US" altLang="zh-CN" sz="2400" b="1" kern="0" dirty="0">
                    <a:solidFill>
                      <a:srgbClr val="FFFFFF"/>
                    </a:solidFill>
                    <a:latin typeface="微软雅黑" panose="020B0503020204020204" pitchFamily="34" charset="-122"/>
                    <a:ea typeface="微软雅黑" panose="020B0503020204020204" pitchFamily="34" charset="-122"/>
                  </a:rPr>
                  <a:t>01</a:t>
                </a:r>
                <a:endParaRPr lang="zh-CN" altLang="en-US" sz="2700" b="1" kern="0" dirty="0">
                  <a:solidFill>
                    <a:srgbClr val="FFFFFF"/>
                  </a:solidFill>
                  <a:latin typeface="微软雅黑" panose="020B0503020204020204" pitchFamily="34" charset="-122"/>
                  <a:ea typeface="微软雅黑" panose="020B0503020204020204" pitchFamily="34" charset="-122"/>
                </a:endParaRPr>
              </a:p>
            </p:txBody>
          </p:sp>
          <p:sp>
            <p:nvSpPr>
              <p:cNvPr id="25" name="MH_Other_6"/>
              <p:cNvSpPr/>
              <p:nvPr>
                <p:custDataLst>
                  <p:tags r:id="rId13"/>
                </p:custDataLst>
              </p:nvPr>
            </p:nvSpPr>
            <p:spPr>
              <a:xfrm>
                <a:off x="3142934" y="3566479"/>
                <a:ext cx="155575" cy="155575"/>
              </a:xfrm>
              <a:prstGeom prst="chevron">
                <a:avLst/>
              </a:prstGeom>
              <a:solidFill>
                <a:srgbClr val="48B49C">
                  <a:alpha val="65882"/>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sp>
            <p:nvSpPr>
              <p:cNvPr id="26" name="MH_Other_7"/>
              <p:cNvSpPr/>
              <p:nvPr>
                <p:custDataLst>
                  <p:tags r:id="rId14"/>
                </p:custDataLst>
              </p:nvPr>
            </p:nvSpPr>
            <p:spPr>
              <a:xfrm>
                <a:off x="2987359" y="3566479"/>
                <a:ext cx="155575" cy="155575"/>
              </a:xfrm>
              <a:prstGeom prst="chevron">
                <a:avLst/>
              </a:prstGeom>
              <a:solidFill>
                <a:srgbClr val="48B49C">
                  <a:alpha val="65882"/>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sp>
            <p:nvSpPr>
              <p:cNvPr id="27" name="MH_Other_8"/>
              <p:cNvSpPr/>
              <p:nvPr>
                <p:custDataLst>
                  <p:tags r:id="rId15"/>
                </p:custDataLst>
              </p:nvPr>
            </p:nvSpPr>
            <p:spPr>
              <a:xfrm>
                <a:off x="2822259" y="3566479"/>
                <a:ext cx="155575" cy="155575"/>
              </a:xfrm>
              <a:prstGeom prst="chevron">
                <a:avLst/>
              </a:prstGeom>
              <a:solidFill>
                <a:srgbClr val="48B49C">
                  <a:alpha val="65882"/>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sp>
            <p:nvSpPr>
              <p:cNvPr id="28" name="MH_Other_9"/>
              <p:cNvSpPr/>
              <p:nvPr>
                <p:custDataLst>
                  <p:tags r:id="rId16"/>
                </p:custDataLst>
              </p:nvPr>
            </p:nvSpPr>
            <p:spPr>
              <a:xfrm flipV="1">
                <a:off x="3296921" y="356330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solidFill>
                <a:srgbClr val="48B49C">
                  <a:alpha val="58824"/>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sp>
            <p:nvSpPr>
              <p:cNvPr id="29" name="MH_Other_10"/>
              <p:cNvSpPr/>
              <p:nvPr>
                <p:custDataLst>
                  <p:tags r:id="rId17"/>
                </p:custDataLst>
              </p:nvPr>
            </p:nvSpPr>
            <p:spPr>
              <a:xfrm flipH="1">
                <a:off x="9165908" y="3561716"/>
                <a:ext cx="157162" cy="155575"/>
              </a:xfrm>
              <a:prstGeom prst="chevron">
                <a:avLst/>
              </a:prstGeom>
              <a:solidFill>
                <a:srgbClr val="48B49C">
                  <a:alpha val="65882"/>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sp>
            <p:nvSpPr>
              <p:cNvPr id="30" name="MH_Other_11"/>
              <p:cNvSpPr/>
              <p:nvPr>
                <p:custDataLst>
                  <p:tags r:id="rId18"/>
                </p:custDataLst>
              </p:nvPr>
            </p:nvSpPr>
            <p:spPr>
              <a:xfrm flipH="1">
                <a:off x="9308783" y="3561716"/>
                <a:ext cx="157162" cy="155575"/>
              </a:xfrm>
              <a:prstGeom prst="chevron">
                <a:avLst/>
              </a:prstGeom>
              <a:solidFill>
                <a:srgbClr val="48B49C">
                  <a:alpha val="65882"/>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sp>
            <p:nvSpPr>
              <p:cNvPr id="31" name="MH_Other_12"/>
              <p:cNvSpPr/>
              <p:nvPr>
                <p:custDataLst>
                  <p:tags r:id="rId19"/>
                </p:custDataLst>
              </p:nvPr>
            </p:nvSpPr>
            <p:spPr>
              <a:xfrm flipH="1">
                <a:off x="9458009" y="3561716"/>
                <a:ext cx="155575" cy="155575"/>
              </a:xfrm>
              <a:prstGeom prst="chevron">
                <a:avLst/>
              </a:prstGeom>
              <a:solidFill>
                <a:srgbClr val="48B49C">
                  <a:alpha val="65882"/>
                </a:srgbClr>
              </a:solidFill>
              <a:ln w="25400" cap="flat" cmpd="sng" algn="ctr">
                <a:noFill/>
                <a:prstDash val="solid"/>
              </a:ln>
              <a:effectLst/>
            </p:spPr>
            <p:txBody>
              <a:bodyPr lIns="68580" tIns="34290" rIns="68580" bIns="34290" anchor="ctr"/>
              <a:lstStyle/>
              <a:p>
                <a:pPr algn="ctr">
                  <a:defRPr/>
                </a:pPr>
                <a:endParaRPr lang="zh-CN" altLang="en-US" sz="1350" b="1" kern="0" dirty="0">
                  <a:solidFill>
                    <a:srgbClr val="FFFFFF"/>
                  </a:solidFill>
                  <a:latin typeface="微软雅黑" panose="020B0503020204020204" pitchFamily="34" charset="-122"/>
                  <a:ea typeface="微软雅黑" panose="020B0503020204020204" pitchFamily="34" charset="-122"/>
                </a:endParaRPr>
              </a:p>
            </p:txBody>
          </p:sp>
        </p:grpSp>
        <p:sp>
          <p:nvSpPr>
            <p:cNvPr id="32" name="MH_SubTitle_1"/>
            <p:cNvSpPr txBox="1">
              <a:spLocks noChangeArrowheads="1"/>
            </p:cNvSpPr>
            <p:nvPr>
              <p:custDataLst>
                <p:tags r:id="rId5"/>
              </p:custDataLst>
            </p:nvPr>
          </p:nvSpPr>
          <p:spPr bwMode="auto">
            <a:xfrm>
              <a:off x="3458881" y="3882846"/>
              <a:ext cx="1363662"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a:lnSpc>
                  <a:spcPct val="130000"/>
                </a:lnSpc>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信息泄密</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MH_SubTitle_3"/>
            <p:cNvSpPr txBox="1">
              <a:spLocks noChangeArrowheads="1"/>
            </p:cNvSpPr>
            <p:nvPr>
              <p:custDataLst>
                <p:tags r:id="rId6"/>
              </p:custDataLst>
            </p:nvPr>
          </p:nvSpPr>
          <p:spPr bwMode="auto">
            <a:xfrm>
              <a:off x="5474971" y="3882846"/>
              <a:ext cx="136611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a:lnSpc>
                  <a:spcPct val="130000"/>
                </a:lnSpc>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无法确认身份</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MH_SubTitle_5"/>
            <p:cNvSpPr txBox="1">
              <a:spLocks noChangeArrowheads="1"/>
            </p:cNvSpPr>
            <p:nvPr>
              <p:custDataLst>
                <p:tags r:id="rId7"/>
              </p:custDataLst>
            </p:nvPr>
          </p:nvSpPr>
          <p:spPr bwMode="auto">
            <a:xfrm>
              <a:off x="7472044" y="3934917"/>
              <a:ext cx="136611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a:lnSpc>
                  <a:spcPct val="130000"/>
                </a:lnSpc>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抵赖行为</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ustDataLst>
      <p:tags r:id="rId2"/>
    </p:custDataLst>
    <p:extLst>
      <p:ext uri="{BB962C8B-B14F-4D97-AF65-F5344CB8AC3E}">
        <p14:creationId xmlns:p14="http://schemas.microsoft.com/office/powerpoint/2010/main" val="18891790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fontScale="92500"/>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电子商务信息安全基本要求</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15993452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4775200"/>
            <a:ext cx="12192000" cy="20828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227045" y="5159458"/>
            <a:ext cx="10141995" cy="1089529"/>
          </a:xfrm>
          <a:prstGeom prst="rect">
            <a:avLst/>
          </a:prstGeom>
        </p:spPr>
        <p:txBody>
          <a:bodyPr wrap="square">
            <a:spAutoFit/>
          </a:bodyPr>
          <a:lstStyle/>
          <a:p>
            <a:pPr algn="ctr">
              <a:lnSpc>
                <a:spcPct val="120000"/>
              </a:lnSpc>
            </a:pPr>
            <a:r>
              <a:rPr lang="zh-CN" altLang="en-US" b="1" noProof="1">
                <a:solidFill>
                  <a:schemeClr val="bg1"/>
                </a:solidFill>
                <a:latin typeface="微软雅黑" panose="020B0503020204020204" pitchFamily="34" charset="-122"/>
                <a:ea typeface="微软雅黑" panose="020B0503020204020204" pitchFamily="34" charset="-122"/>
                <a:cs typeface="Open Sans Light" pitchFamily="34" charset="0"/>
              </a:rPr>
              <a:t>参与电子商务活动的各方面通过互联网来传递信息，这对网络传输过程中数据的安全保密提出了很高的要求。尤其对电子支付中涉及的敏感数据，必须确保万无一失。因此，通过一个完整的保障体系来规避电子商务活动中的各种风险，以保证网上交易的顺利进行，是电子商务安全的重点内容</a:t>
            </a:r>
          </a:p>
        </p:txBody>
      </p:sp>
      <p:sp>
        <p:nvSpPr>
          <p:cNvPr id="19" name="文本框 18"/>
          <p:cNvSpPr txBox="1"/>
          <p:nvPr/>
        </p:nvSpPr>
        <p:spPr>
          <a:xfrm>
            <a:off x="742949" y="508740"/>
            <a:ext cx="6257291"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电子商务信息安全的基本要求</a:t>
            </a:r>
          </a:p>
        </p:txBody>
      </p:sp>
      <p:sp>
        <p:nvSpPr>
          <p:cNvPr id="20" name="文本框 19"/>
          <p:cNvSpPr txBox="1"/>
          <p:nvPr/>
        </p:nvSpPr>
        <p:spPr>
          <a:xfrm>
            <a:off x="1227045" y="1005426"/>
            <a:ext cx="7144795" cy="461665"/>
          </a:xfrm>
          <a:prstGeom prst="rect">
            <a:avLst/>
          </a:prstGeom>
          <a:noFill/>
        </p:spPr>
        <p:txBody>
          <a:bodyPr wrap="square" rtlCol="0">
            <a:spAutoFit/>
          </a:bodyPr>
          <a:lstStyle/>
          <a:p>
            <a:r>
              <a:rPr lang="en-US" altLang="zh-CN" sz="2400" dirty="0">
                <a:solidFill>
                  <a:srgbClr val="1B6AA2"/>
                </a:solidFill>
                <a:latin typeface="微软雅黑" panose="020B0503020204020204" pitchFamily="34" charset="-122"/>
                <a:ea typeface="微软雅黑" panose="020B0503020204020204" pitchFamily="34" charset="-122"/>
              </a:rPr>
              <a:t>The Security of E-commerce Information</a:t>
            </a:r>
          </a:p>
        </p:txBody>
      </p:sp>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49410" y="1689457"/>
            <a:ext cx="3243263" cy="3245968"/>
          </a:xfrm>
          <a:prstGeom prst="rect">
            <a:avLst/>
          </a:prstGeom>
          <a:ln w="76200">
            <a:solidFill>
              <a:srgbClr val="1B6AA2"/>
            </a:solidFill>
          </a:ln>
        </p:spPr>
      </p:pic>
    </p:spTree>
    <p:extLst>
      <p:ext uri="{BB962C8B-B14F-4D97-AF65-F5344CB8AC3E}">
        <p14:creationId xmlns:p14="http://schemas.microsoft.com/office/powerpoint/2010/main" val="37017225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1"/>
          <p:cNvSpPr>
            <a:spLocks noChangeArrowheads="1"/>
          </p:cNvSpPr>
          <p:nvPr/>
        </p:nvSpPr>
        <p:spPr bwMode="auto">
          <a:xfrm>
            <a:off x="2791143" y="875582"/>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zh-CN" altLang="en-US" dirty="0">
                <a:solidFill>
                  <a:srgbClr val="7F7F7F"/>
                </a:solidFill>
                <a:latin typeface="微软雅黑" panose="020B0503020204020204" pitchFamily="34" charset="-122"/>
                <a:ea typeface="微软雅黑" panose="020B0503020204020204" pitchFamily="34" charset="-122"/>
              </a:rPr>
              <a:t>电子商务信息安全的基本要求</a:t>
            </a:r>
          </a:p>
        </p:txBody>
      </p:sp>
      <p:sp>
        <p:nvSpPr>
          <p:cNvPr id="3" name="文本框 31"/>
          <p:cNvSpPr>
            <a:spLocks noChangeArrowheads="1"/>
          </p:cNvSpPr>
          <p:nvPr/>
        </p:nvSpPr>
        <p:spPr bwMode="auto">
          <a:xfrm>
            <a:off x="3038793" y="1354937"/>
            <a:ext cx="6107112" cy="307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400" dirty="0">
                <a:solidFill>
                  <a:srgbClr val="7F7F7F"/>
                </a:solidFill>
                <a:latin typeface="微软雅黑" panose="020B0503020204020204" pitchFamily="34" charset="-122"/>
                <a:ea typeface="微软雅黑" panose="020B0503020204020204" pitchFamily="34" charset="-122"/>
              </a:rPr>
              <a:t>一个安全的电子商务系统必须满足以下安全要求：</a:t>
            </a:r>
            <a:endParaRPr lang="en-US" altLang="zh-CN" sz="1400" dirty="0">
              <a:solidFill>
                <a:srgbClr val="7F7F7F"/>
              </a:solidFill>
              <a:latin typeface="微软雅黑" panose="020B0503020204020204" pitchFamily="34" charset="-122"/>
              <a:ea typeface="微软雅黑" panose="020B0503020204020204" pitchFamily="34" charset="-122"/>
            </a:endParaRPr>
          </a:p>
        </p:txBody>
      </p:sp>
      <p:grpSp>
        <p:nvGrpSpPr>
          <p:cNvPr id="4" name="组合 3"/>
          <p:cNvGrpSpPr>
            <a:grpSpLocks/>
          </p:cNvGrpSpPr>
          <p:nvPr/>
        </p:nvGrpSpPr>
        <p:grpSpPr bwMode="auto">
          <a:xfrm>
            <a:off x="1898968" y="1822049"/>
            <a:ext cx="8386762" cy="111125"/>
            <a:chOff x="688893" y="2574256"/>
            <a:chExt cx="7739508" cy="81111"/>
          </a:xfrm>
        </p:grpSpPr>
        <p:sp>
          <p:nvSpPr>
            <p:cNvPr id="5" name="Rectangle 4"/>
            <p:cNvSpPr>
              <a:spLocks noChangeArrowheads="1"/>
            </p:cNvSpPr>
            <p:nvPr/>
          </p:nvSpPr>
          <p:spPr bwMode="auto">
            <a:xfrm>
              <a:off x="688893" y="2574256"/>
              <a:ext cx="1539000" cy="81111"/>
            </a:xfrm>
            <a:prstGeom prst="rect">
              <a:avLst/>
            </a:prstGeom>
            <a:solidFill>
              <a:srgbClr val="202F3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2239021" y="2574256"/>
              <a:ext cx="1539000" cy="81111"/>
            </a:xfrm>
            <a:prstGeom prst="rect">
              <a:avLst/>
            </a:prstGeom>
            <a:solidFill>
              <a:srgbClr val="1C949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微软雅黑" panose="020B0503020204020204" pitchFamily="34" charset="-122"/>
                <a:ea typeface="微软雅黑" panose="020B0503020204020204" pitchFamily="34" charset="-122"/>
              </a:endParaRPr>
            </a:p>
          </p:txBody>
        </p:sp>
        <p:sp>
          <p:nvSpPr>
            <p:cNvPr id="7" name="Rectangle 6"/>
            <p:cNvSpPr>
              <a:spLocks noChangeArrowheads="1"/>
            </p:cNvSpPr>
            <p:nvPr/>
          </p:nvSpPr>
          <p:spPr bwMode="auto">
            <a:xfrm>
              <a:off x="3789153" y="2574256"/>
              <a:ext cx="1539000" cy="81111"/>
            </a:xfrm>
            <a:prstGeom prst="rect">
              <a:avLst/>
            </a:prstGeom>
            <a:solidFill>
              <a:srgbClr val="7CB55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微软雅黑" panose="020B0503020204020204" pitchFamily="34" charset="-122"/>
                <a:ea typeface="微软雅黑" panose="020B0503020204020204" pitchFamily="34" charset="-122"/>
              </a:endParaRPr>
            </a:p>
          </p:txBody>
        </p:sp>
        <p:sp>
          <p:nvSpPr>
            <p:cNvPr id="8" name="Rectangle 7"/>
            <p:cNvSpPr>
              <a:spLocks noChangeArrowheads="1"/>
            </p:cNvSpPr>
            <p:nvPr/>
          </p:nvSpPr>
          <p:spPr bwMode="auto">
            <a:xfrm>
              <a:off x="5339276" y="2574256"/>
              <a:ext cx="1539000" cy="81111"/>
            </a:xfrm>
            <a:prstGeom prst="rect">
              <a:avLst/>
            </a:prstGeom>
            <a:solidFill>
              <a:srgbClr val="FAC14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6889401" y="2574256"/>
              <a:ext cx="1539000" cy="81111"/>
            </a:xfrm>
            <a:prstGeom prst="rect">
              <a:avLst/>
            </a:prstGeom>
            <a:solidFill>
              <a:srgbClr val="F95647"/>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38201" y="2829481"/>
            <a:ext cx="1824346" cy="2515677"/>
            <a:chOff x="838201" y="2910761"/>
            <a:chExt cx="1824346" cy="2515677"/>
          </a:xfrm>
        </p:grpSpPr>
        <p:sp>
          <p:nvSpPr>
            <p:cNvPr id="10" name="MH_Other_1"/>
            <p:cNvSpPr/>
            <p:nvPr>
              <p:custDataLst>
                <p:tags r:id="rId10"/>
              </p:custDataLst>
            </p:nvPr>
          </p:nvSpPr>
          <p:spPr>
            <a:xfrm>
              <a:off x="838201" y="2910761"/>
              <a:ext cx="1824346" cy="2515677"/>
            </a:xfrm>
            <a:prstGeom prst="roundRect">
              <a:avLst>
                <a:gd name="adj" fmla="val 10351"/>
              </a:avLst>
            </a:prstGeom>
            <a:solidFill>
              <a:schemeClr val="accent1"/>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dirty="0">
                  <a:solidFill>
                    <a:srgbClr val="FFFFFF"/>
                  </a:solidFill>
                  <a:latin typeface="微软雅黑" panose="020B0503020204020204" pitchFamily="34" charset="-122"/>
                  <a:ea typeface="微软雅黑" panose="020B0503020204020204" pitchFamily="34" charset="-122"/>
                </a:rPr>
                <a:t>信息</a:t>
              </a:r>
              <a:r>
                <a:rPr lang="zh-CN" altLang="en-US" dirty="0" smtClean="0">
                  <a:solidFill>
                    <a:srgbClr val="FFFFFF"/>
                  </a:solidFill>
                  <a:latin typeface="微软雅黑" panose="020B0503020204020204" pitchFamily="34" charset="-122"/>
                  <a:ea typeface="微软雅黑" panose="020B0503020204020204" pitchFamily="34" charset="-122"/>
                </a:rPr>
                <a:t>传输</a:t>
              </a:r>
              <a:endParaRPr lang="en-US" altLang="zh-CN" dirty="0" smtClean="0">
                <a:solidFill>
                  <a:srgbClr val="FFFFFF"/>
                </a:solidFill>
                <a:latin typeface="微软雅黑" panose="020B0503020204020204" pitchFamily="34" charset="-122"/>
                <a:ea typeface="微软雅黑" panose="020B0503020204020204" pitchFamily="34" charset="-122"/>
              </a:endParaRPr>
            </a:p>
            <a:p>
              <a:pPr algn="ctr"/>
              <a:r>
                <a:rPr lang="zh-CN" altLang="en-US" dirty="0" smtClean="0">
                  <a:solidFill>
                    <a:srgbClr val="FFFFFF"/>
                  </a:solidFill>
                  <a:latin typeface="微软雅黑" panose="020B0503020204020204" pitchFamily="34" charset="-122"/>
                  <a:ea typeface="微软雅黑" panose="020B0503020204020204" pitchFamily="34" charset="-122"/>
                </a:rPr>
                <a:t>保密性</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 name="MH_SubTitle_1"/>
            <p:cNvSpPr/>
            <p:nvPr>
              <p:custDataLst>
                <p:tags r:id="rId11"/>
              </p:custDataLst>
            </p:nvPr>
          </p:nvSpPr>
          <p:spPr>
            <a:xfrm>
              <a:off x="876606" y="2946477"/>
              <a:ext cx="1747533" cy="1651516"/>
            </a:xfrm>
            <a:prstGeom prst="round2SameRect">
              <a:avLst>
                <a:gd name="adj1" fmla="val 10078"/>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lnSpc>
                  <a:spcPct val="120000"/>
                </a:lnSpc>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信息的保密性是指信息在传输或存储过程中不被他人窃取</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013733" y="2829481"/>
            <a:ext cx="1824346" cy="2515677"/>
            <a:chOff x="3299371" y="2910761"/>
            <a:chExt cx="1824346" cy="2515677"/>
          </a:xfrm>
        </p:grpSpPr>
        <p:sp>
          <p:nvSpPr>
            <p:cNvPr id="12" name="MH_Other_2"/>
            <p:cNvSpPr/>
            <p:nvPr>
              <p:custDataLst>
                <p:tags r:id="rId8"/>
              </p:custDataLst>
            </p:nvPr>
          </p:nvSpPr>
          <p:spPr>
            <a:xfrm>
              <a:off x="3299371" y="2910761"/>
              <a:ext cx="1824346" cy="2515677"/>
            </a:xfrm>
            <a:prstGeom prst="roundRect">
              <a:avLst>
                <a:gd name="adj" fmla="val 10351"/>
              </a:avLst>
            </a:prstGeom>
            <a:solidFill>
              <a:schemeClr val="accent2"/>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sz="2000" dirty="0">
                  <a:solidFill>
                    <a:srgbClr val="FFFFFF"/>
                  </a:solidFill>
                  <a:latin typeface="微软雅黑" panose="020B0503020204020204" pitchFamily="34" charset="-122"/>
                  <a:ea typeface="微软雅黑" panose="020B0503020204020204" pitchFamily="34" charset="-122"/>
                </a:rPr>
                <a:t>交易</a:t>
              </a:r>
              <a:r>
                <a:rPr lang="zh-CN" altLang="en-US" sz="2000" dirty="0" smtClean="0">
                  <a:solidFill>
                    <a:srgbClr val="FFFFFF"/>
                  </a:solidFill>
                  <a:latin typeface="微软雅黑" panose="020B0503020204020204" pitchFamily="34" charset="-122"/>
                  <a:ea typeface="微软雅黑" panose="020B0503020204020204" pitchFamily="34" charset="-122"/>
                </a:rPr>
                <a:t>文件</a:t>
              </a:r>
              <a:endParaRPr lang="en-US" altLang="zh-CN" sz="2000" dirty="0" smtClean="0">
                <a:solidFill>
                  <a:srgbClr val="FFFFFF"/>
                </a:solidFill>
                <a:latin typeface="微软雅黑" panose="020B0503020204020204" pitchFamily="34" charset="-122"/>
                <a:ea typeface="微软雅黑" panose="020B0503020204020204" pitchFamily="34" charset="-122"/>
              </a:endParaRPr>
            </a:p>
            <a:p>
              <a:pPr algn="ctr"/>
              <a:r>
                <a:rPr lang="zh-CN" altLang="en-US" sz="2000" dirty="0" smtClean="0">
                  <a:solidFill>
                    <a:srgbClr val="FFFFFF"/>
                  </a:solidFill>
                  <a:latin typeface="微软雅黑" panose="020B0503020204020204" pitchFamily="34" charset="-122"/>
                  <a:ea typeface="微软雅黑" panose="020B0503020204020204" pitchFamily="34" charset="-122"/>
                </a:rPr>
                <a:t>完整性</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3" name="MH_SubTitle_2"/>
            <p:cNvSpPr/>
            <p:nvPr>
              <p:custDataLst>
                <p:tags r:id="rId9"/>
              </p:custDataLst>
            </p:nvPr>
          </p:nvSpPr>
          <p:spPr>
            <a:xfrm>
              <a:off x="3337776" y="2946477"/>
              <a:ext cx="1747533" cy="1651516"/>
            </a:xfrm>
            <a:prstGeom prst="round2SameRect">
              <a:avLst>
                <a:gd name="adj1" fmla="val 10078"/>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zh-CN" altLang="en-US" sz="1400" dirty="0">
                  <a:solidFill>
                    <a:schemeClr val="accent2">
                      <a:lumMod val="75000"/>
                    </a:schemeClr>
                  </a:solidFill>
                  <a:latin typeface="微软雅黑" panose="020B0503020204020204" pitchFamily="34" charset="-122"/>
                  <a:ea typeface="微软雅黑" panose="020B0503020204020204" pitchFamily="34" charset="-122"/>
                </a:rPr>
                <a:t>信息的完整性</a:t>
              </a:r>
              <a:r>
                <a:rPr lang="zh-CN" altLang="en-US" sz="1400" dirty="0" smtClean="0">
                  <a:solidFill>
                    <a:schemeClr val="accent2">
                      <a:lumMod val="75000"/>
                    </a:schemeClr>
                  </a:solidFill>
                  <a:latin typeface="微软雅黑" panose="020B0503020204020204" pitchFamily="34" charset="-122"/>
                  <a:ea typeface="微软雅黑" panose="020B0503020204020204" pitchFamily="34" charset="-122"/>
                </a:rPr>
                <a:t>包括在</a:t>
              </a:r>
              <a:r>
                <a:rPr lang="zh-CN" altLang="en-US" sz="1400" dirty="0">
                  <a:solidFill>
                    <a:schemeClr val="accent2">
                      <a:lumMod val="75000"/>
                    </a:schemeClr>
                  </a:solidFill>
                  <a:latin typeface="微软雅黑" panose="020B0503020204020204" pitchFamily="34" charset="-122"/>
                  <a:ea typeface="微软雅黑" panose="020B0503020204020204" pitchFamily="34" charset="-122"/>
                </a:rPr>
                <a:t>存储时要防止被非法篡改和破坏，在传输过程中邀请接收端收到的信息与发送方发送的信息完全一致</a:t>
              </a:r>
              <a:endParaRPr lang="en-US" altLang="zh-CN" sz="1400" dirty="0">
                <a:solidFill>
                  <a:schemeClr val="accent2">
                    <a:lumMod val="7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189265" y="2829481"/>
            <a:ext cx="1824346" cy="2515677"/>
            <a:chOff x="5760541" y="2910761"/>
            <a:chExt cx="1824346" cy="2515677"/>
          </a:xfrm>
        </p:grpSpPr>
        <p:sp>
          <p:nvSpPr>
            <p:cNvPr id="14" name="MH_Other_3"/>
            <p:cNvSpPr/>
            <p:nvPr>
              <p:custDataLst>
                <p:tags r:id="rId6"/>
              </p:custDataLst>
            </p:nvPr>
          </p:nvSpPr>
          <p:spPr>
            <a:xfrm>
              <a:off x="5760541" y="2910761"/>
              <a:ext cx="1824346" cy="2515677"/>
            </a:xfrm>
            <a:prstGeom prst="roundRect">
              <a:avLst>
                <a:gd name="adj" fmla="val 10351"/>
              </a:avLst>
            </a:prstGeom>
            <a:solidFill>
              <a:schemeClr val="accent3"/>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sz="2000" dirty="0" smtClean="0">
                  <a:solidFill>
                    <a:srgbClr val="FFFFFF"/>
                  </a:solidFill>
                  <a:latin typeface="微软雅黑" panose="020B0503020204020204" pitchFamily="34" charset="-122"/>
                  <a:ea typeface="微软雅黑" panose="020B0503020204020204" pitchFamily="34" charset="-122"/>
                </a:rPr>
                <a:t>信息</a:t>
              </a:r>
              <a:endParaRPr lang="en-US" altLang="zh-CN" sz="2000" dirty="0" smtClean="0">
                <a:solidFill>
                  <a:srgbClr val="FFFFFF"/>
                </a:solidFill>
                <a:latin typeface="微软雅黑" panose="020B0503020204020204" pitchFamily="34" charset="-122"/>
                <a:ea typeface="微软雅黑" panose="020B0503020204020204" pitchFamily="34" charset="-122"/>
              </a:endParaRPr>
            </a:p>
            <a:p>
              <a:pPr algn="ctr"/>
              <a:r>
                <a:rPr lang="zh-CN" altLang="en-US" sz="2000" dirty="0" smtClean="0">
                  <a:solidFill>
                    <a:srgbClr val="FFFFFF"/>
                  </a:solidFill>
                  <a:latin typeface="微软雅黑" panose="020B0503020204020204" pitchFamily="34" charset="-122"/>
                  <a:ea typeface="微软雅黑" panose="020B0503020204020204" pitchFamily="34" charset="-122"/>
                </a:rPr>
                <a:t>不可否认</a:t>
              </a:r>
              <a:r>
                <a:rPr lang="zh-CN" altLang="en-US" sz="2000" dirty="0">
                  <a:solidFill>
                    <a:srgbClr val="FFFFFF"/>
                  </a:solidFill>
                  <a:latin typeface="微软雅黑" panose="020B0503020204020204" pitchFamily="34" charset="-122"/>
                  <a:ea typeface="微软雅黑" panose="020B0503020204020204" pitchFamily="34" charset="-122"/>
                </a:rPr>
                <a:t>性</a:t>
              </a:r>
            </a:p>
          </p:txBody>
        </p:sp>
        <p:sp>
          <p:nvSpPr>
            <p:cNvPr id="15" name="MH_SubTitle_3"/>
            <p:cNvSpPr/>
            <p:nvPr>
              <p:custDataLst>
                <p:tags r:id="rId7"/>
              </p:custDataLst>
            </p:nvPr>
          </p:nvSpPr>
          <p:spPr>
            <a:xfrm>
              <a:off x="5798946" y="2946477"/>
              <a:ext cx="1747533" cy="1651516"/>
            </a:xfrm>
            <a:prstGeom prst="round2SameRect">
              <a:avLst>
                <a:gd name="adj1" fmla="val 10078"/>
                <a:gd name="adj2" fmla="val 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zh-CN" altLang="en-US" sz="1400" dirty="0">
                  <a:solidFill>
                    <a:schemeClr val="accent3">
                      <a:lumMod val="75000"/>
                    </a:schemeClr>
                  </a:solidFill>
                  <a:latin typeface="微软雅黑" panose="020B0503020204020204" pitchFamily="34" charset="-122"/>
                  <a:ea typeface="微软雅黑" panose="020B0503020204020204" pitchFamily="34" charset="-122"/>
                </a:rPr>
                <a:t>信息的不可否认性指当事人无法抵赖自己的交易行为</a:t>
              </a:r>
              <a:endParaRPr lang="en-US" altLang="zh-CN" sz="1400" dirty="0">
                <a:solidFill>
                  <a:schemeClr val="accent3">
                    <a:lumMod val="7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364797" y="2829481"/>
            <a:ext cx="1867169" cy="2515677"/>
            <a:chOff x="8221712" y="2910761"/>
            <a:chExt cx="1867169" cy="2515677"/>
          </a:xfrm>
        </p:grpSpPr>
        <p:sp>
          <p:nvSpPr>
            <p:cNvPr id="16" name="MH_Other_4"/>
            <p:cNvSpPr/>
            <p:nvPr>
              <p:custDataLst>
                <p:tags r:id="rId4"/>
              </p:custDataLst>
            </p:nvPr>
          </p:nvSpPr>
          <p:spPr>
            <a:xfrm>
              <a:off x="8221712" y="2910761"/>
              <a:ext cx="1867169" cy="2515677"/>
            </a:xfrm>
            <a:prstGeom prst="roundRect">
              <a:avLst>
                <a:gd name="adj" fmla="val 10351"/>
              </a:avLst>
            </a:prstGeom>
            <a:solidFill>
              <a:schemeClr val="accent4"/>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dirty="0">
                  <a:solidFill>
                    <a:srgbClr val="FFFFFF"/>
                  </a:solidFill>
                  <a:latin typeface="微软雅黑" panose="020B0503020204020204" pitchFamily="34" charset="-122"/>
                  <a:ea typeface="微软雅黑" panose="020B0503020204020204" pitchFamily="34" charset="-122"/>
                </a:rPr>
                <a:t>交易者</a:t>
              </a:r>
              <a:r>
                <a:rPr lang="zh-CN" altLang="en-US" dirty="0" smtClean="0">
                  <a:solidFill>
                    <a:srgbClr val="FFFFFF"/>
                  </a:solidFill>
                  <a:latin typeface="微软雅黑" panose="020B0503020204020204" pitchFamily="34" charset="-122"/>
                  <a:ea typeface="微软雅黑" panose="020B0503020204020204" pitchFamily="34" charset="-122"/>
                </a:rPr>
                <a:t>身份</a:t>
              </a:r>
              <a:endParaRPr lang="en-US" altLang="zh-CN" dirty="0" smtClean="0">
                <a:solidFill>
                  <a:srgbClr val="FFFFFF"/>
                </a:solidFill>
                <a:latin typeface="微软雅黑" panose="020B0503020204020204" pitchFamily="34" charset="-122"/>
                <a:ea typeface="微软雅黑" panose="020B0503020204020204" pitchFamily="34" charset="-122"/>
              </a:endParaRPr>
            </a:p>
            <a:p>
              <a:pPr algn="ctr"/>
              <a:r>
                <a:rPr lang="zh-CN" altLang="en-US" dirty="0" smtClean="0">
                  <a:solidFill>
                    <a:srgbClr val="FFFFFF"/>
                  </a:solidFill>
                  <a:latin typeface="微软雅黑" panose="020B0503020204020204" pitchFamily="34" charset="-122"/>
                  <a:ea typeface="微软雅黑" panose="020B0503020204020204" pitchFamily="34" charset="-122"/>
                </a:rPr>
                <a:t>真实性</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7" name="MH_SubTitle_4"/>
            <p:cNvSpPr/>
            <p:nvPr>
              <p:custDataLst>
                <p:tags r:id="rId5"/>
              </p:custDataLst>
            </p:nvPr>
          </p:nvSpPr>
          <p:spPr>
            <a:xfrm>
              <a:off x="8260118" y="2946477"/>
              <a:ext cx="1792999" cy="1651516"/>
            </a:xfrm>
            <a:prstGeom prst="round2SameRect">
              <a:avLst>
                <a:gd name="adj1" fmla="val 1007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zh-CN" altLang="en-US" sz="1400" dirty="0">
                  <a:solidFill>
                    <a:schemeClr val="accent4">
                      <a:lumMod val="75000"/>
                    </a:schemeClr>
                  </a:solidFill>
                  <a:latin typeface="微软雅黑" panose="020B0503020204020204" pitchFamily="34" charset="-122"/>
                  <a:ea typeface="微软雅黑" panose="020B0503020204020204" pitchFamily="34" charset="-122"/>
                </a:rPr>
                <a:t>身份的真实性是指能够确认交易双方的真实身份，具体来说就是交易双方是确实存在的，不是假冒的</a:t>
              </a:r>
              <a:endParaRPr lang="en-US" altLang="zh-CN" sz="1400" dirty="0">
                <a:solidFill>
                  <a:schemeClr val="accent4">
                    <a:lumMod val="7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9583152" y="2829481"/>
            <a:ext cx="1867169" cy="2515677"/>
            <a:chOff x="8221712" y="2910761"/>
            <a:chExt cx="1867169" cy="2515677"/>
          </a:xfrm>
        </p:grpSpPr>
        <p:sp>
          <p:nvSpPr>
            <p:cNvPr id="21" name="MH_Other_4"/>
            <p:cNvSpPr/>
            <p:nvPr>
              <p:custDataLst>
                <p:tags r:id="rId2"/>
              </p:custDataLst>
            </p:nvPr>
          </p:nvSpPr>
          <p:spPr>
            <a:xfrm>
              <a:off x="8221712" y="2910761"/>
              <a:ext cx="1867169" cy="2515677"/>
            </a:xfrm>
            <a:prstGeom prst="roundRect">
              <a:avLst>
                <a:gd name="adj" fmla="val 10351"/>
              </a:avLst>
            </a:prstGeom>
            <a:solidFill>
              <a:srgbClr val="1B6AA2"/>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dirty="0">
                  <a:solidFill>
                    <a:srgbClr val="FFFFFF"/>
                  </a:solidFill>
                  <a:latin typeface="微软雅黑" panose="020B0503020204020204" pitchFamily="34" charset="-122"/>
                  <a:ea typeface="微软雅黑" panose="020B0503020204020204" pitchFamily="34" charset="-122"/>
                </a:rPr>
                <a:t>访问的可控性</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22" name="MH_SubTitle_4"/>
            <p:cNvSpPr/>
            <p:nvPr>
              <p:custDataLst>
                <p:tags r:id="rId3"/>
              </p:custDataLst>
            </p:nvPr>
          </p:nvSpPr>
          <p:spPr>
            <a:xfrm>
              <a:off x="8260118" y="2946477"/>
              <a:ext cx="1792999" cy="1651516"/>
            </a:xfrm>
            <a:prstGeom prst="round2SameRect">
              <a:avLst>
                <a:gd name="adj1" fmla="val 10078"/>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zh-CN" altLang="en-US" sz="1400" dirty="0">
                  <a:solidFill>
                    <a:schemeClr val="accent5"/>
                  </a:solidFill>
                  <a:latin typeface="微软雅黑" panose="020B0503020204020204" pitchFamily="34" charset="-122"/>
                  <a:ea typeface="微软雅黑" panose="020B0503020204020204" pitchFamily="34" charset="-122"/>
                </a:rPr>
                <a:t>访问的可控性是指拒绝非法用户访问，合法用户可访问系统授权和指定的资源</a:t>
              </a:r>
              <a:endParaRPr lang="en-US" altLang="zh-CN" sz="1400" dirty="0">
                <a:solidFill>
                  <a:schemeClr val="accent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093264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592942916"/>
              </p:ext>
            </p:extLst>
          </p:nvPr>
        </p:nvGraphicFramePr>
        <p:xfrm>
          <a:off x="1767840" y="1867332"/>
          <a:ext cx="8879840" cy="4055946"/>
        </p:xfrm>
        <a:graphic>
          <a:graphicData uri="http://schemas.openxmlformats.org/drawingml/2006/table">
            <a:tbl>
              <a:tblPr firstRow="1" firstCol="1" bandRow="1">
                <a:tableStyleId>{5C22544A-7EE6-4342-B048-85BDC9FD1C3A}</a:tableStyleId>
              </a:tblPr>
              <a:tblGrid>
                <a:gridCol w="2623732">
                  <a:extLst>
                    <a:ext uri="{9D8B030D-6E8A-4147-A177-3AD203B41FA5}">
                      <a16:colId xmlns:a16="http://schemas.microsoft.com/office/drawing/2014/main" val="1947192079"/>
                    </a:ext>
                  </a:extLst>
                </a:gridCol>
                <a:gridCol w="6256108">
                  <a:extLst>
                    <a:ext uri="{9D8B030D-6E8A-4147-A177-3AD203B41FA5}">
                      <a16:colId xmlns:a16="http://schemas.microsoft.com/office/drawing/2014/main" val="1956673845"/>
                    </a:ext>
                  </a:extLst>
                </a:gridCol>
              </a:tblGrid>
              <a:tr h="675991">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安全要求</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技术措施</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extLst>
                  <a:ext uri="{0D108BD9-81ED-4DB2-BD59-A6C34878D82A}">
                    <a16:rowId xmlns:a16="http://schemas.microsoft.com/office/drawing/2014/main" val="941518904"/>
                  </a:ext>
                </a:extLst>
              </a:tr>
              <a:tr h="675991">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保密性</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tc>
                  <a:txBody>
                    <a:bodyPr/>
                    <a:lstStyle/>
                    <a:p>
                      <a:pPr algn="ctr">
                        <a:lnSpc>
                          <a:spcPct val="150000"/>
                        </a:lnSpc>
                        <a:spcAft>
                          <a:spcPts val="0"/>
                        </a:spcAft>
                      </a:pPr>
                      <a:r>
                        <a:rPr lang="zh-CN" sz="1800" kern="0" dirty="0">
                          <a:solidFill>
                            <a:schemeClr val="tx1">
                              <a:lumMod val="65000"/>
                              <a:lumOff val="35000"/>
                            </a:schemeClr>
                          </a:solidFill>
                          <a:effectLst/>
                          <a:latin typeface="微软雅黑" panose="020B0503020204020204" pitchFamily="34" charset="-122"/>
                          <a:ea typeface="微软雅黑" panose="020B0503020204020204" pitchFamily="34" charset="-122"/>
                        </a:rPr>
                        <a:t>保密性技术，如加密和解密技术、防火墙技术等</a:t>
                      </a:r>
                      <a:endParaRPr lang="zh-CN" sz="1800"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extLst>
                  <a:ext uri="{0D108BD9-81ED-4DB2-BD59-A6C34878D82A}">
                    <a16:rowId xmlns:a16="http://schemas.microsoft.com/office/drawing/2014/main" val="1100423411"/>
                  </a:ext>
                </a:extLst>
              </a:tr>
              <a:tr h="675991">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完整性</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tc>
                  <a:txBody>
                    <a:bodyPr/>
                    <a:lstStyle/>
                    <a:p>
                      <a:pPr algn="ctr">
                        <a:lnSpc>
                          <a:spcPct val="150000"/>
                        </a:lnSpc>
                        <a:spcAft>
                          <a:spcPts val="0"/>
                        </a:spcAft>
                      </a:pPr>
                      <a:r>
                        <a:rPr lang="zh-CN" sz="1800" kern="0" dirty="0">
                          <a:solidFill>
                            <a:schemeClr val="tx1">
                              <a:lumMod val="65000"/>
                              <a:lumOff val="35000"/>
                            </a:schemeClr>
                          </a:solidFill>
                          <a:effectLst/>
                          <a:latin typeface="微软雅黑" panose="020B0503020204020204" pitchFamily="34" charset="-122"/>
                          <a:ea typeface="微软雅黑" panose="020B0503020204020204" pitchFamily="34" charset="-122"/>
                        </a:rPr>
                        <a:t>采用信息摘要的方法或者采用数字签名的方法</a:t>
                      </a:r>
                      <a:endParaRPr lang="zh-CN" sz="1800"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extLst>
                  <a:ext uri="{0D108BD9-81ED-4DB2-BD59-A6C34878D82A}">
                    <a16:rowId xmlns:a16="http://schemas.microsoft.com/office/drawing/2014/main" val="4125305968"/>
                  </a:ext>
                </a:extLst>
              </a:tr>
              <a:tr h="675991">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不可否认性</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tc>
                  <a:txBody>
                    <a:bodyPr/>
                    <a:lstStyle/>
                    <a:p>
                      <a:pPr algn="ctr">
                        <a:lnSpc>
                          <a:spcPct val="150000"/>
                        </a:lnSpc>
                        <a:spcAft>
                          <a:spcPts val="0"/>
                        </a:spcAft>
                      </a:pPr>
                      <a:r>
                        <a:rPr lang="zh-CN" sz="1800" kern="0" dirty="0">
                          <a:solidFill>
                            <a:schemeClr val="tx1">
                              <a:lumMod val="65000"/>
                              <a:lumOff val="35000"/>
                            </a:schemeClr>
                          </a:solidFill>
                          <a:effectLst/>
                          <a:latin typeface="微软雅黑" panose="020B0503020204020204" pitchFamily="34" charset="-122"/>
                          <a:ea typeface="微软雅黑" panose="020B0503020204020204" pitchFamily="34" charset="-122"/>
                        </a:rPr>
                        <a:t>采用数字签名和数字戳等技术</a:t>
                      </a:r>
                      <a:endParaRPr lang="zh-CN" sz="1800"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extLst>
                  <a:ext uri="{0D108BD9-81ED-4DB2-BD59-A6C34878D82A}">
                    <a16:rowId xmlns:a16="http://schemas.microsoft.com/office/drawing/2014/main" val="1566946240"/>
                  </a:ext>
                </a:extLst>
              </a:tr>
              <a:tr h="675991">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身份真实性</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tc>
                  <a:txBody>
                    <a:bodyPr/>
                    <a:lstStyle/>
                    <a:p>
                      <a:pPr algn="ctr">
                        <a:lnSpc>
                          <a:spcPct val="150000"/>
                        </a:lnSpc>
                        <a:spcAft>
                          <a:spcPts val="0"/>
                        </a:spcAft>
                      </a:pPr>
                      <a:r>
                        <a:rPr lang="zh-CN" sz="1800" kern="0" dirty="0">
                          <a:solidFill>
                            <a:schemeClr val="tx1">
                              <a:lumMod val="65000"/>
                              <a:lumOff val="35000"/>
                            </a:schemeClr>
                          </a:solidFill>
                          <a:effectLst/>
                          <a:latin typeface="微软雅黑" panose="020B0503020204020204" pitchFamily="34" charset="-122"/>
                          <a:ea typeface="微软雅黑" panose="020B0503020204020204" pitchFamily="34" charset="-122"/>
                        </a:rPr>
                        <a:t>身份认证、数字证书</a:t>
                      </a:r>
                      <a:endParaRPr lang="zh-CN" sz="1800"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extLst>
                  <a:ext uri="{0D108BD9-81ED-4DB2-BD59-A6C34878D82A}">
                    <a16:rowId xmlns:a16="http://schemas.microsoft.com/office/drawing/2014/main" val="1498871342"/>
                  </a:ext>
                </a:extLst>
              </a:tr>
              <a:tr h="675991">
                <a:tc>
                  <a:txBody>
                    <a:bodyPr/>
                    <a:lstStyle/>
                    <a:p>
                      <a:pPr algn="ctr">
                        <a:lnSpc>
                          <a:spcPct val="150000"/>
                        </a:lnSpc>
                        <a:spcAft>
                          <a:spcPts val="0"/>
                        </a:spcAft>
                      </a:pPr>
                      <a:r>
                        <a:rPr lang="zh-CN" sz="2000" kern="0">
                          <a:effectLst/>
                          <a:latin typeface="微软雅黑" panose="020B0503020204020204" pitchFamily="34" charset="-122"/>
                          <a:ea typeface="微软雅黑" panose="020B0503020204020204" pitchFamily="34" charset="-122"/>
                        </a:rPr>
                        <a:t>访问可控性</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tc>
                  <a:txBody>
                    <a:bodyPr/>
                    <a:lstStyle/>
                    <a:p>
                      <a:pPr algn="ctr">
                        <a:lnSpc>
                          <a:spcPct val="150000"/>
                        </a:lnSpc>
                        <a:spcAft>
                          <a:spcPts val="0"/>
                        </a:spcAft>
                      </a:pPr>
                      <a:r>
                        <a:rPr lang="zh-CN" sz="1800" kern="0" dirty="0">
                          <a:solidFill>
                            <a:schemeClr val="tx1">
                              <a:lumMod val="65000"/>
                              <a:lumOff val="35000"/>
                            </a:schemeClr>
                          </a:solidFill>
                          <a:effectLst/>
                          <a:latin typeface="微软雅黑" panose="020B0503020204020204" pitchFamily="34" charset="-122"/>
                          <a:ea typeface="微软雅黑" panose="020B0503020204020204" pitchFamily="34" charset="-122"/>
                        </a:rPr>
                        <a:t>专用网络、防火墙、包过滤路由器等</a:t>
                      </a:r>
                      <a:endParaRPr lang="zh-CN" sz="1800"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86081" marR="86081" marT="0" marB="0" anchor="ctr"/>
                </a:tc>
                <a:extLst>
                  <a:ext uri="{0D108BD9-81ED-4DB2-BD59-A6C34878D82A}">
                    <a16:rowId xmlns:a16="http://schemas.microsoft.com/office/drawing/2014/main" val="3582448281"/>
                  </a:ext>
                </a:extLst>
              </a:tr>
            </a:tbl>
          </a:graphicData>
        </a:graphic>
      </p:graphicFrame>
      <p:grpSp>
        <p:nvGrpSpPr>
          <p:cNvPr id="8" name="组合 7"/>
          <p:cNvGrpSpPr/>
          <p:nvPr/>
        </p:nvGrpSpPr>
        <p:grpSpPr>
          <a:xfrm>
            <a:off x="3377349" y="994199"/>
            <a:ext cx="5660821" cy="523220"/>
            <a:chOff x="4268864" y="323639"/>
            <a:chExt cx="5660821" cy="523220"/>
          </a:xfrm>
        </p:grpSpPr>
        <p:sp>
          <p:nvSpPr>
            <p:cNvPr id="5" name="Rectangle 20"/>
            <p:cNvSpPr/>
            <p:nvPr/>
          </p:nvSpPr>
          <p:spPr>
            <a:xfrm>
              <a:off x="4434226" y="323639"/>
              <a:ext cx="5330098" cy="523220"/>
            </a:xfrm>
            <a:prstGeom prst="rect">
              <a:avLst/>
            </a:prstGeom>
          </p:spPr>
          <p:txBody>
            <a:bodyPr wrap="square">
              <a:spAutoFit/>
            </a:bodyPr>
            <a:lstStyle/>
            <a:p>
              <a:pPr algn="ct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电子商务的安全要求及技术措施</a:t>
              </a:r>
            </a:p>
          </p:txBody>
        </p:sp>
        <p:cxnSp>
          <p:nvCxnSpPr>
            <p:cNvPr id="6" name="Straight Connector 25"/>
            <p:cNvCxnSpPr>
              <a:cxnSpLocks/>
            </p:cNvCxnSpPr>
            <p:nvPr/>
          </p:nvCxnSpPr>
          <p:spPr>
            <a:xfrm rot="5400000">
              <a:off x="9821917" y="584241"/>
              <a:ext cx="213520" cy="2016"/>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31"/>
            <p:cNvCxnSpPr/>
            <p:nvPr/>
          </p:nvCxnSpPr>
          <p:spPr>
            <a:xfrm rot="5400000">
              <a:off x="4163112" y="584241"/>
              <a:ext cx="213520" cy="2016"/>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77374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电子商务信息安全技术</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8429733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1"/>
          <p:cNvSpPr>
            <a:spLocks noChangeArrowheads="1"/>
          </p:cNvSpPr>
          <p:nvPr/>
        </p:nvSpPr>
        <p:spPr bwMode="auto">
          <a:xfrm>
            <a:off x="2794794" y="973798"/>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zh-CN" altLang="en-US" dirty="0">
                <a:solidFill>
                  <a:srgbClr val="7F7F7F"/>
                </a:solidFill>
                <a:latin typeface="Impact" panose="020B0806030902050204" pitchFamily="34" charset="0"/>
                <a:ea typeface="微软雅黑" panose="020B0503020204020204" pitchFamily="34" charset="-122"/>
              </a:rPr>
              <a:t>电子商务信息安全技术</a:t>
            </a:r>
          </a:p>
        </p:txBody>
      </p:sp>
      <p:sp>
        <p:nvSpPr>
          <p:cNvPr id="3" name="文本框 31"/>
          <p:cNvSpPr>
            <a:spLocks noChangeArrowheads="1"/>
          </p:cNvSpPr>
          <p:nvPr/>
        </p:nvSpPr>
        <p:spPr bwMode="auto">
          <a:xfrm>
            <a:off x="3059113" y="1453833"/>
            <a:ext cx="6107112"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000" dirty="0">
                <a:solidFill>
                  <a:srgbClr val="7F7F7F"/>
                </a:solidFill>
                <a:latin typeface="微软雅黑" panose="020B0503020204020204" pitchFamily="34" charset="-122"/>
                <a:ea typeface="微软雅黑" panose="020B0503020204020204" pitchFamily="34" charset="-122"/>
              </a:rPr>
              <a:t>The Security of</a:t>
            </a:r>
            <a:r>
              <a:rPr lang="zh-CN" altLang="en-US" sz="1000" dirty="0">
                <a:solidFill>
                  <a:srgbClr val="7F7F7F"/>
                </a:solidFill>
                <a:latin typeface="微软雅黑" panose="020B0503020204020204" pitchFamily="34" charset="-122"/>
                <a:ea typeface="微软雅黑" panose="020B0503020204020204" pitchFamily="34" charset="-122"/>
              </a:rPr>
              <a:t> </a:t>
            </a:r>
            <a:r>
              <a:rPr lang="en-US" altLang="zh-CN" sz="1000" dirty="0">
                <a:solidFill>
                  <a:srgbClr val="7F7F7F"/>
                </a:solidFill>
                <a:latin typeface="微软雅黑" panose="020B0503020204020204" pitchFamily="34" charset="-122"/>
                <a:ea typeface="微软雅黑" panose="020B0503020204020204" pitchFamily="34" charset="-122"/>
              </a:rPr>
              <a:t>E-commerce Information</a:t>
            </a:r>
          </a:p>
        </p:txBody>
      </p:sp>
      <p:grpSp>
        <p:nvGrpSpPr>
          <p:cNvPr id="4" name="组合 3"/>
          <p:cNvGrpSpPr>
            <a:grpSpLocks/>
          </p:cNvGrpSpPr>
          <p:nvPr/>
        </p:nvGrpSpPr>
        <p:grpSpPr bwMode="auto">
          <a:xfrm>
            <a:off x="1919288" y="1760855"/>
            <a:ext cx="8386762" cy="111125"/>
            <a:chOff x="688893" y="2574256"/>
            <a:chExt cx="7739508" cy="81111"/>
          </a:xfrm>
        </p:grpSpPr>
        <p:sp>
          <p:nvSpPr>
            <p:cNvPr id="5" name="Rectangle 4"/>
            <p:cNvSpPr>
              <a:spLocks noChangeArrowheads="1"/>
            </p:cNvSpPr>
            <p:nvPr/>
          </p:nvSpPr>
          <p:spPr bwMode="auto">
            <a:xfrm>
              <a:off x="688893" y="2574256"/>
              <a:ext cx="1539000" cy="81111"/>
            </a:xfrm>
            <a:prstGeom prst="rect">
              <a:avLst/>
            </a:prstGeom>
            <a:solidFill>
              <a:srgbClr val="202F3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6" name="Rectangle 5"/>
            <p:cNvSpPr>
              <a:spLocks noChangeArrowheads="1"/>
            </p:cNvSpPr>
            <p:nvPr/>
          </p:nvSpPr>
          <p:spPr bwMode="auto">
            <a:xfrm>
              <a:off x="2239021" y="2574256"/>
              <a:ext cx="1539000" cy="81111"/>
            </a:xfrm>
            <a:prstGeom prst="rect">
              <a:avLst/>
            </a:prstGeom>
            <a:solidFill>
              <a:srgbClr val="1C949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7" name="Rectangle 6"/>
            <p:cNvSpPr>
              <a:spLocks noChangeArrowheads="1"/>
            </p:cNvSpPr>
            <p:nvPr/>
          </p:nvSpPr>
          <p:spPr bwMode="auto">
            <a:xfrm>
              <a:off x="3789153" y="2574256"/>
              <a:ext cx="1539000" cy="81111"/>
            </a:xfrm>
            <a:prstGeom prst="rect">
              <a:avLst/>
            </a:prstGeom>
            <a:solidFill>
              <a:srgbClr val="7CB55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8" name="Rectangle 7"/>
            <p:cNvSpPr>
              <a:spLocks noChangeArrowheads="1"/>
            </p:cNvSpPr>
            <p:nvPr/>
          </p:nvSpPr>
          <p:spPr bwMode="auto">
            <a:xfrm>
              <a:off x="5339276" y="2574256"/>
              <a:ext cx="1539000" cy="81111"/>
            </a:xfrm>
            <a:prstGeom prst="rect">
              <a:avLst/>
            </a:prstGeom>
            <a:solidFill>
              <a:srgbClr val="FAC14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9" name="Rectangle 8"/>
            <p:cNvSpPr>
              <a:spLocks noChangeArrowheads="1"/>
            </p:cNvSpPr>
            <p:nvPr/>
          </p:nvSpPr>
          <p:spPr bwMode="auto">
            <a:xfrm>
              <a:off x="6889401" y="2574256"/>
              <a:ext cx="1539000" cy="81111"/>
            </a:xfrm>
            <a:prstGeom prst="rect">
              <a:avLst/>
            </a:prstGeom>
            <a:solidFill>
              <a:srgbClr val="F95647"/>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gr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t="14975" b="8377"/>
          <a:stretch/>
        </p:blipFill>
        <p:spPr>
          <a:xfrm>
            <a:off x="0" y="3129280"/>
            <a:ext cx="12192000" cy="3718560"/>
          </a:xfrm>
          <a:prstGeom prst="rect">
            <a:avLst/>
          </a:prstGeom>
        </p:spPr>
      </p:pic>
      <p:sp>
        <p:nvSpPr>
          <p:cNvPr id="11" name="矩形 10"/>
          <p:cNvSpPr/>
          <p:nvPr/>
        </p:nvSpPr>
        <p:spPr>
          <a:xfrm>
            <a:off x="1919288" y="3531485"/>
            <a:ext cx="289560" cy="28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400777" y="3491599"/>
            <a:ext cx="1569660" cy="369332"/>
          </a:xfrm>
          <a:prstGeom prst="rect">
            <a:avLst/>
          </a:prstGeom>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数据加密技术</a:t>
            </a:r>
            <a:endParaRPr lang="zh-CN" altLang="en-US" sz="4400" dirty="0">
              <a:solidFill>
                <a:schemeClr val="bg1"/>
              </a:solidFill>
            </a:endParaRPr>
          </a:p>
        </p:txBody>
      </p:sp>
      <p:sp>
        <p:nvSpPr>
          <p:cNvPr id="13" name="矩形 12"/>
          <p:cNvSpPr/>
          <p:nvPr/>
        </p:nvSpPr>
        <p:spPr>
          <a:xfrm>
            <a:off x="1919288" y="4155578"/>
            <a:ext cx="289560" cy="2895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400777" y="4115692"/>
            <a:ext cx="1569660" cy="369332"/>
          </a:xfrm>
          <a:prstGeom prst="rect">
            <a:avLst/>
          </a:prstGeom>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数字摘要技术</a:t>
            </a:r>
            <a:endParaRPr lang="zh-CN" altLang="en-US" sz="4400" dirty="0">
              <a:solidFill>
                <a:schemeClr val="bg1"/>
              </a:solidFill>
            </a:endParaRPr>
          </a:p>
        </p:txBody>
      </p:sp>
      <p:sp>
        <p:nvSpPr>
          <p:cNvPr id="15" name="矩形 14"/>
          <p:cNvSpPr/>
          <p:nvPr/>
        </p:nvSpPr>
        <p:spPr>
          <a:xfrm>
            <a:off x="1919288" y="4779671"/>
            <a:ext cx="289560" cy="2895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400777" y="4748909"/>
            <a:ext cx="1569660" cy="369332"/>
          </a:xfrm>
          <a:prstGeom prst="rect">
            <a:avLst/>
          </a:prstGeom>
        </p:spPr>
        <p:txBody>
          <a:bodyPr wrap="none">
            <a:spAutoFit/>
          </a:bodyPr>
          <a:lstStyle/>
          <a:p>
            <a:r>
              <a:rPr lang="zh-CN" altLang="en-US" kern="100" dirty="0">
                <a:solidFill>
                  <a:schemeClr val="bg1"/>
                </a:solidFill>
                <a:ea typeface="微软雅黑" panose="020B0503020204020204" pitchFamily="34" charset="-122"/>
                <a:cs typeface="Times New Roman" panose="02020603050405020304" pitchFamily="18" charset="0"/>
              </a:rPr>
              <a:t>数字签名技术</a:t>
            </a:r>
            <a:endParaRPr lang="zh-CN" altLang="en-US" sz="4400" dirty="0">
              <a:solidFill>
                <a:schemeClr val="bg1"/>
              </a:solidFill>
            </a:endParaRPr>
          </a:p>
        </p:txBody>
      </p:sp>
      <p:sp>
        <p:nvSpPr>
          <p:cNvPr id="17" name="矩形 16"/>
          <p:cNvSpPr/>
          <p:nvPr/>
        </p:nvSpPr>
        <p:spPr>
          <a:xfrm>
            <a:off x="1919288" y="5406772"/>
            <a:ext cx="289560" cy="2895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400777" y="5376010"/>
            <a:ext cx="1107996" cy="369332"/>
          </a:xfrm>
          <a:prstGeom prst="rect">
            <a:avLst/>
          </a:prstGeom>
        </p:spPr>
        <p:txBody>
          <a:bodyPr wrap="none">
            <a:spAutoFit/>
          </a:bodyPr>
          <a:lstStyle/>
          <a:p>
            <a:r>
              <a:rPr lang="zh-CN" altLang="en-US" kern="100" dirty="0">
                <a:solidFill>
                  <a:schemeClr val="bg1"/>
                </a:solidFill>
                <a:ea typeface="微软雅黑" panose="020B0503020204020204" pitchFamily="34" charset="-122"/>
                <a:cs typeface="Times New Roman" panose="02020603050405020304" pitchFamily="18" charset="0"/>
              </a:rPr>
              <a:t>认证技术</a:t>
            </a:r>
            <a:endParaRPr lang="zh-CN" altLang="en-US" sz="4400" dirty="0">
              <a:solidFill>
                <a:schemeClr val="bg1"/>
              </a:solidFill>
            </a:endParaRPr>
          </a:p>
        </p:txBody>
      </p:sp>
      <p:sp>
        <p:nvSpPr>
          <p:cNvPr id="19" name="矩形 18"/>
          <p:cNvSpPr/>
          <p:nvPr/>
        </p:nvSpPr>
        <p:spPr>
          <a:xfrm>
            <a:off x="1919288" y="6039989"/>
            <a:ext cx="289560" cy="2895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00777" y="6009227"/>
            <a:ext cx="1107996" cy="369332"/>
          </a:xfrm>
          <a:prstGeom prst="rect">
            <a:avLst/>
          </a:prstGeom>
        </p:spPr>
        <p:txBody>
          <a:bodyPr wrap="none">
            <a:spAutoFit/>
          </a:bodyPr>
          <a:lstStyle/>
          <a:p>
            <a:r>
              <a:rPr lang="zh-CN" altLang="en-US" kern="100" dirty="0">
                <a:solidFill>
                  <a:schemeClr val="bg1"/>
                </a:solidFill>
                <a:ea typeface="微软雅黑" panose="020B0503020204020204" pitchFamily="34" charset="-122"/>
                <a:cs typeface="Times New Roman" panose="02020603050405020304" pitchFamily="18" charset="0"/>
              </a:rPr>
              <a:t>安全协议</a:t>
            </a:r>
            <a:endParaRPr lang="zh-CN" altLang="en-US" sz="4400" dirty="0">
              <a:solidFill>
                <a:schemeClr val="bg1"/>
              </a:solidFill>
            </a:endParaRPr>
          </a:p>
        </p:txBody>
      </p:sp>
      <p:sp>
        <p:nvSpPr>
          <p:cNvPr id="21" name="矩形 20"/>
          <p:cNvSpPr/>
          <p:nvPr/>
        </p:nvSpPr>
        <p:spPr>
          <a:xfrm>
            <a:off x="1919288" y="2261136"/>
            <a:ext cx="8386762" cy="757130"/>
          </a:xfrm>
          <a:prstGeom prst="rect">
            <a:avLst/>
          </a:prstGeom>
        </p:spPr>
        <p:txBody>
          <a:bodyPr wrap="square">
            <a:spAutoFit/>
          </a:bodyPr>
          <a:lstStyle/>
          <a:p>
            <a:pPr>
              <a:lnSpc>
                <a:spcPct val="12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基于电子商务信息安全的要求，可以通过以下电子商务信息安全技术确保它的安全。目前实现电子商务信息安全的技术</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包括</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286658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55566" y="1100019"/>
            <a:ext cx="9566434" cy="1686616"/>
          </a:xfrm>
          <a:prstGeom prst="rect">
            <a:avLst/>
          </a:prstGeom>
        </p:spPr>
        <p:txBody>
          <a:bodyPr wrap="square">
            <a:spAutoFit/>
          </a:bodyPr>
          <a:lstStyle/>
          <a:p>
            <a:pPr>
              <a:lnSpc>
                <a:spcPct val="120000"/>
              </a:lnSpc>
              <a:spcAft>
                <a:spcPts val="1200"/>
              </a:spcAft>
            </a:pPr>
            <a:r>
              <a:rPr lang="zh-CN" altLang="zh-CN" sz="2400" b="1" kern="100" dirty="0">
                <a:solidFill>
                  <a:srgbClr val="FF6E55"/>
                </a:solidFill>
                <a:latin typeface="微软雅黑" panose="020B0503020204020204" pitchFamily="34" charset="-122"/>
                <a:ea typeface="微软雅黑" panose="020B0503020204020204" pitchFamily="34" charset="-122"/>
                <a:cs typeface="宋体" panose="02010600030101010101" pitchFamily="2" charset="-122"/>
              </a:rPr>
              <a:t>（一）加密技术</a:t>
            </a:r>
            <a:endParaRPr lang="zh-CN" altLang="zh-CN" b="1" kern="100" dirty="0">
              <a:solidFill>
                <a:srgbClr val="FF6E55"/>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spcAft>
                <a:spcPts val="0"/>
              </a:spcAft>
            </a:pP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加密就是把数据和信息（称为明文）转换为不可辨识形式（密文）的过程。使不应了解该数据和信息的人不能够知道和识别。欲知密文的内容，需将其转变为明文，这就是解密过程。加密和解密组成加密系统，明文和密文统称为</a:t>
            </a: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报文</a:t>
            </a: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。加密</a:t>
            </a:r>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技术的一般实现</a:t>
            </a: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流程如下图：</a:t>
            </a:r>
            <a:endParaRPr lang="zh-CN" altLang="zh-CN"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554412" y="3249883"/>
            <a:ext cx="5609908" cy="2660379"/>
          </a:xfrm>
          <a:prstGeom prst="rect">
            <a:avLst/>
          </a:prstGeom>
          <a:noFill/>
        </p:spPr>
      </p:pic>
      <p:sp>
        <p:nvSpPr>
          <p:cNvPr id="4" name="wireless-internet_72798"/>
          <p:cNvSpPr>
            <a:spLocks noChangeAspect="1"/>
          </p:cNvSpPr>
          <p:nvPr/>
        </p:nvSpPr>
        <p:spPr bwMode="auto">
          <a:xfrm>
            <a:off x="10164689" y="558772"/>
            <a:ext cx="1514622" cy="1384555"/>
          </a:xfrm>
          <a:custGeom>
            <a:avLst/>
            <a:gdLst>
              <a:gd name="connsiteX0" fmla="*/ 304348 w 608697"/>
              <a:gd name="connsiteY0" fmla="*/ 180877 h 556426"/>
              <a:gd name="connsiteX1" fmla="*/ 366093 w 608697"/>
              <a:gd name="connsiteY1" fmla="*/ 242550 h 556426"/>
              <a:gd name="connsiteX2" fmla="*/ 327540 w 608697"/>
              <a:gd name="connsiteY2" fmla="*/ 299754 h 556426"/>
              <a:gd name="connsiteX3" fmla="*/ 327540 w 608697"/>
              <a:gd name="connsiteY3" fmla="*/ 556426 h 556426"/>
              <a:gd name="connsiteX4" fmla="*/ 281157 w 608697"/>
              <a:gd name="connsiteY4" fmla="*/ 556426 h 556426"/>
              <a:gd name="connsiteX5" fmla="*/ 281157 w 608697"/>
              <a:gd name="connsiteY5" fmla="*/ 299754 h 556426"/>
              <a:gd name="connsiteX6" fmla="*/ 242604 w 608697"/>
              <a:gd name="connsiteY6" fmla="*/ 242550 h 556426"/>
              <a:gd name="connsiteX7" fmla="*/ 304348 w 608697"/>
              <a:gd name="connsiteY7" fmla="*/ 180877 h 556426"/>
              <a:gd name="connsiteX8" fmla="*/ 369923 w 608697"/>
              <a:gd name="connsiteY8" fmla="*/ 79057 h 556426"/>
              <a:gd name="connsiteX9" fmla="*/ 393558 w 608697"/>
              <a:gd name="connsiteY9" fmla="*/ 80137 h 556426"/>
              <a:gd name="connsiteX10" fmla="*/ 495934 w 608697"/>
              <a:gd name="connsiteY10" fmla="*/ 240793 h 556426"/>
              <a:gd name="connsiteX11" fmla="*/ 393558 w 608697"/>
              <a:gd name="connsiteY11" fmla="*/ 401449 h 556426"/>
              <a:gd name="connsiteX12" fmla="*/ 380426 w 608697"/>
              <a:gd name="connsiteY12" fmla="*/ 404428 h 556426"/>
              <a:gd name="connsiteX13" fmla="*/ 352444 w 608697"/>
              <a:gd name="connsiteY13" fmla="*/ 386627 h 556426"/>
              <a:gd name="connsiteX14" fmla="*/ 367293 w 608697"/>
              <a:gd name="connsiteY14" fmla="*/ 345588 h 556426"/>
              <a:gd name="connsiteX15" fmla="*/ 434150 w 608697"/>
              <a:gd name="connsiteY15" fmla="*/ 240793 h 556426"/>
              <a:gd name="connsiteX16" fmla="*/ 367293 w 608697"/>
              <a:gd name="connsiteY16" fmla="*/ 135998 h 556426"/>
              <a:gd name="connsiteX17" fmla="*/ 352444 w 608697"/>
              <a:gd name="connsiteY17" fmla="*/ 94958 h 556426"/>
              <a:gd name="connsiteX18" fmla="*/ 369923 w 608697"/>
              <a:gd name="connsiteY18" fmla="*/ 79057 h 556426"/>
              <a:gd name="connsiteX19" fmla="*/ 239303 w 608697"/>
              <a:gd name="connsiteY19" fmla="*/ 78821 h 556426"/>
              <a:gd name="connsiteX20" fmla="*/ 256752 w 608697"/>
              <a:gd name="connsiteY20" fmla="*/ 94828 h 556426"/>
              <a:gd name="connsiteX21" fmla="*/ 241682 w 608697"/>
              <a:gd name="connsiteY21" fmla="*/ 135799 h 556426"/>
              <a:gd name="connsiteX22" fmla="*/ 174536 w 608697"/>
              <a:gd name="connsiteY22" fmla="*/ 240759 h 556426"/>
              <a:gd name="connsiteX23" fmla="*/ 241682 w 608697"/>
              <a:gd name="connsiteY23" fmla="*/ 345720 h 556426"/>
              <a:gd name="connsiteX24" fmla="*/ 256752 w 608697"/>
              <a:gd name="connsiteY24" fmla="*/ 386765 h 556426"/>
              <a:gd name="connsiteX25" fmla="*/ 228700 w 608697"/>
              <a:gd name="connsiteY25" fmla="*/ 404569 h 556426"/>
              <a:gd name="connsiteX26" fmla="*/ 215644 w 608697"/>
              <a:gd name="connsiteY26" fmla="*/ 401738 h 556426"/>
              <a:gd name="connsiteX27" fmla="*/ 112763 w 608697"/>
              <a:gd name="connsiteY27" fmla="*/ 240759 h 556426"/>
              <a:gd name="connsiteX28" fmla="*/ 215644 w 608697"/>
              <a:gd name="connsiteY28" fmla="*/ 79855 h 556426"/>
              <a:gd name="connsiteX29" fmla="*/ 239303 w 608697"/>
              <a:gd name="connsiteY29" fmla="*/ 78821 h 556426"/>
              <a:gd name="connsiteX30" fmla="*/ 433751 w 608697"/>
              <a:gd name="connsiteY30" fmla="*/ 2149 h 556426"/>
              <a:gd name="connsiteX31" fmla="*/ 457409 w 608697"/>
              <a:gd name="connsiteY31" fmla="*/ 3220 h 556426"/>
              <a:gd name="connsiteX32" fmla="*/ 566548 w 608697"/>
              <a:gd name="connsiteY32" fmla="*/ 98265 h 556426"/>
              <a:gd name="connsiteX33" fmla="*/ 608697 w 608697"/>
              <a:gd name="connsiteY33" fmla="*/ 240757 h 556426"/>
              <a:gd name="connsiteX34" fmla="*/ 566548 w 608697"/>
              <a:gd name="connsiteY34" fmla="*/ 383324 h 556426"/>
              <a:gd name="connsiteX35" fmla="*/ 457409 w 608697"/>
              <a:gd name="connsiteY35" fmla="*/ 478295 h 556426"/>
              <a:gd name="connsiteX36" fmla="*/ 444279 w 608697"/>
              <a:gd name="connsiteY36" fmla="*/ 481274 h 556426"/>
              <a:gd name="connsiteX37" fmla="*/ 416304 w 608697"/>
              <a:gd name="connsiteY37" fmla="*/ 463472 h 556426"/>
              <a:gd name="connsiteX38" fmla="*/ 431150 w 608697"/>
              <a:gd name="connsiteY38" fmla="*/ 422430 h 556426"/>
              <a:gd name="connsiteX39" fmla="*/ 546928 w 608697"/>
              <a:gd name="connsiteY39" fmla="*/ 240757 h 556426"/>
              <a:gd name="connsiteX40" fmla="*/ 431150 w 608697"/>
              <a:gd name="connsiteY40" fmla="*/ 59085 h 556426"/>
              <a:gd name="connsiteX41" fmla="*/ 416304 w 608697"/>
              <a:gd name="connsiteY41" fmla="*/ 18117 h 556426"/>
              <a:gd name="connsiteX42" fmla="*/ 433751 w 608697"/>
              <a:gd name="connsiteY42" fmla="*/ 2149 h 556426"/>
              <a:gd name="connsiteX43" fmla="*/ 175731 w 608697"/>
              <a:gd name="connsiteY43" fmla="*/ 1886 h 556426"/>
              <a:gd name="connsiteX44" fmla="*/ 193175 w 608697"/>
              <a:gd name="connsiteY44" fmla="*/ 17837 h 556426"/>
              <a:gd name="connsiteX45" fmla="*/ 178109 w 608697"/>
              <a:gd name="connsiteY45" fmla="*/ 58883 h 556426"/>
              <a:gd name="connsiteX46" fmla="*/ 61756 w 608697"/>
              <a:gd name="connsiteY46" fmla="*/ 240793 h 556426"/>
              <a:gd name="connsiteX47" fmla="*/ 178109 w 608697"/>
              <a:gd name="connsiteY47" fmla="*/ 422778 h 556426"/>
              <a:gd name="connsiteX48" fmla="*/ 193175 w 608697"/>
              <a:gd name="connsiteY48" fmla="*/ 463749 h 556426"/>
              <a:gd name="connsiteX49" fmla="*/ 165131 w 608697"/>
              <a:gd name="connsiteY49" fmla="*/ 481627 h 556426"/>
              <a:gd name="connsiteX50" fmla="*/ 152079 w 608697"/>
              <a:gd name="connsiteY50" fmla="*/ 478722 h 556426"/>
              <a:gd name="connsiteX51" fmla="*/ 42439 w 608697"/>
              <a:gd name="connsiteY51" fmla="*/ 383744 h 556426"/>
              <a:gd name="connsiteX52" fmla="*/ 0 w 608697"/>
              <a:gd name="connsiteY52" fmla="*/ 240793 h 556426"/>
              <a:gd name="connsiteX53" fmla="*/ 42439 w 608697"/>
              <a:gd name="connsiteY53" fmla="*/ 97917 h 556426"/>
              <a:gd name="connsiteX54" fmla="*/ 152079 w 608697"/>
              <a:gd name="connsiteY54" fmla="*/ 2864 h 556426"/>
              <a:gd name="connsiteX55" fmla="*/ 175731 w 608697"/>
              <a:gd name="connsiteY55" fmla="*/ 1886 h 55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8697" h="556426">
                <a:moveTo>
                  <a:pt x="304348" y="180877"/>
                </a:moveTo>
                <a:cubicBezTo>
                  <a:pt x="338502" y="180877"/>
                  <a:pt x="366093" y="208436"/>
                  <a:pt x="366093" y="242550"/>
                </a:cubicBezTo>
                <a:cubicBezTo>
                  <a:pt x="366093" y="268470"/>
                  <a:pt x="350135" y="290592"/>
                  <a:pt x="327540" y="299754"/>
                </a:cubicBezTo>
                <a:lnTo>
                  <a:pt x="327540" y="556426"/>
                </a:lnTo>
                <a:lnTo>
                  <a:pt x="281157" y="556426"/>
                </a:lnTo>
                <a:lnTo>
                  <a:pt x="281157" y="299754"/>
                </a:lnTo>
                <a:cubicBezTo>
                  <a:pt x="258562" y="290592"/>
                  <a:pt x="242604" y="268470"/>
                  <a:pt x="242604" y="242550"/>
                </a:cubicBezTo>
                <a:cubicBezTo>
                  <a:pt x="242604" y="208436"/>
                  <a:pt x="270195" y="180877"/>
                  <a:pt x="304348" y="180877"/>
                </a:cubicBezTo>
                <a:close/>
                <a:moveTo>
                  <a:pt x="369923" y="79057"/>
                </a:moveTo>
                <a:cubicBezTo>
                  <a:pt x="377366" y="76376"/>
                  <a:pt x="385835" y="76525"/>
                  <a:pt x="393558" y="80137"/>
                </a:cubicBezTo>
                <a:cubicBezTo>
                  <a:pt x="455790" y="109259"/>
                  <a:pt x="495934" y="172344"/>
                  <a:pt x="495934" y="240793"/>
                </a:cubicBezTo>
                <a:cubicBezTo>
                  <a:pt x="495934" y="309315"/>
                  <a:pt x="455790" y="372401"/>
                  <a:pt x="393558" y="401449"/>
                </a:cubicBezTo>
                <a:cubicBezTo>
                  <a:pt x="389305" y="403460"/>
                  <a:pt x="384828" y="404428"/>
                  <a:pt x="380426" y="404428"/>
                </a:cubicBezTo>
                <a:cubicBezTo>
                  <a:pt x="368860" y="404428"/>
                  <a:pt x="357742" y="397799"/>
                  <a:pt x="352444" y="386627"/>
                </a:cubicBezTo>
                <a:cubicBezTo>
                  <a:pt x="345206" y="371209"/>
                  <a:pt x="351847" y="352813"/>
                  <a:pt x="367293" y="345588"/>
                </a:cubicBezTo>
                <a:cubicBezTo>
                  <a:pt x="407885" y="326595"/>
                  <a:pt x="434150" y="285481"/>
                  <a:pt x="434150" y="240793"/>
                </a:cubicBezTo>
                <a:cubicBezTo>
                  <a:pt x="434150" y="196104"/>
                  <a:pt x="407885" y="154990"/>
                  <a:pt x="367293" y="135998"/>
                </a:cubicBezTo>
                <a:cubicBezTo>
                  <a:pt x="351847" y="128773"/>
                  <a:pt x="345206" y="110376"/>
                  <a:pt x="352444" y="94958"/>
                </a:cubicBezTo>
                <a:cubicBezTo>
                  <a:pt x="356063" y="87250"/>
                  <a:pt x="362480" y="81738"/>
                  <a:pt x="369923" y="79057"/>
                </a:cubicBezTo>
                <a:close/>
                <a:moveTo>
                  <a:pt x="239303" y="78821"/>
                </a:moveTo>
                <a:cubicBezTo>
                  <a:pt x="246736" y="81531"/>
                  <a:pt x="253134" y="87081"/>
                  <a:pt x="256752" y="94828"/>
                </a:cubicBezTo>
                <a:cubicBezTo>
                  <a:pt x="263914" y="110248"/>
                  <a:pt x="257200" y="128648"/>
                  <a:pt x="241682" y="135799"/>
                </a:cubicBezTo>
                <a:cubicBezTo>
                  <a:pt x="200947" y="154720"/>
                  <a:pt x="174536" y="195915"/>
                  <a:pt x="174536" y="240759"/>
                </a:cubicBezTo>
                <a:cubicBezTo>
                  <a:pt x="174536" y="285604"/>
                  <a:pt x="200947" y="326873"/>
                  <a:pt x="241682" y="345720"/>
                </a:cubicBezTo>
                <a:cubicBezTo>
                  <a:pt x="257200" y="352945"/>
                  <a:pt x="263914" y="371271"/>
                  <a:pt x="256752" y="386765"/>
                </a:cubicBezTo>
                <a:cubicBezTo>
                  <a:pt x="251455" y="398014"/>
                  <a:pt x="240339" y="404569"/>
                  <a:pt x="228700" y="404569"/>
                </a:cubicBezTo>
                <a:cubicBezTo>
                  <a:pt x="224298" y="404569"/>
                  <a:pt x="219897" y="403675"/>
                  <a:pt x="215644" y="401738"/>
                </a:cubicBezTo>
                <a:cubicBezTo>
                  <a:pt x="153125" y="372761"/>
                  <a:pt x="112763" y="309516"/>
                  <a:pt x="112763" y="240759"/>
                </a:cubicBezTo>
                <a:cubicBezTo>
                  <a:pt x="112763" y="172002"/>
                  <a:pt x="153125" y="108833"/>
                  <a:pt x="215644" y="79855"/>
                </a:cubicBezTo>
                <a:cubicBezTo>
                  <a:pt x="223403" y="76242"/>
                  <a:pt x="231871" y="76112"/>
                  <a:pt x="239303" y="78821"/>
                </a:cubicBezTo>
                <a:close/>
                <a:moveTo>
                  <a:pt x="433751" y="2149"/>
                </a:moveTo>
                <a:cubicBezTo>
                  <a:pt x="441183" y="-541"/>
                  <a:pt x="449650" y="-392"/>
                  <a:pt x="457409" y="3220"/>
                </a:cubicBezTo>
                <a:cubicBezTo>
                  <a:pt x="501945" y="24076"/>
                  <a:pt x="539692" y="56925"/>
                  <a:pt x="566548" y="98265"/>
                </a:cubicBezTo>
                <a:cubicBezTo>
                  <a:pt x="594150" y="140722"/>
                  <a:pt x="608697" y="189958"/>
                  <a:pt x="608697" y="240757"/>
                </a:cubicBezTo>
                <a:cubicBezTo>
                  <a:pt x="608697" y="291557"/>
                  <a:pt x="594150" y="340867"/>
                  <a:pt x="566548" y="383324"/>
                </a:cubicBezTo>
                <a:cubicBezTo>
                  <a:pt x="539692" y="424590"/>
                  <a:pt x="501945" y="457438"/>
                  <a:pt x="457409" y="478295"/>
                </a:cubicBezTo>
                <a:cubicBezTo>
                  <a:pt x="453156" y="480306"/>
                  <a:pt x="448680" y="481274"/>
                  <a:pt x="444279" y="481274"/>
                </a:cubicBezTo>
                <a:cubicBezTo>
                  <a:pt x="432642" y="481274"/>
                  <a:pt x="421526" y="474645"/>
                  <a:pt x="416304" y="463472"/>
                </a:cubicBezTo>
                <a:cubicBezTo>
                  <a:pt x="409068" y="448053"/>
                  <a:pt x="415707" y="429655"/>
                  <a:pt x="431150" y="422430"/>
                </a:cubicBezTo>
                <a:cubicBezTo>
                  <a:pt x="501497" y="389507"/>
                  <a:pt x="546928" y="318223"/>
                  <a:pt x="546928" y="240757"/>
                </a:cubicBezTo>
                <a:cubicBezTo>
                  <a:pt x="546928" y="163291"/>
                  <a:pt x="501497" y="92008"/>
                  <a:pt x="431150" y="59085"/>
                </a:cubicBezTo>
                <a:cubicBezTo>
                  <a:pt x="415707" y="51860"/>
                  <a:pt x="409068" y="33536"/>
                  <a:pt x="416304" y="18117"/>
                </a:cubicBezTo>
                <a:cubicBezTo>
                  <a:pt x="419922" y="10371"/>
                  <a:pt x="426319" y="4840"/>
                  <a:pt x="433751" y="2149"/>
                </a:cubicBezTo>
                <a:close/>
                <a:moveTo>
                  <a:pt x="175731" y="1886"/>
                </a:moveTo>
                <a:cubicBezTo>
                  <a:pt x="183162" y="4596"/>
                  <a:pt x="189558" y="10127"/>
                  <a:pt x="193175" y="17837"/>
                </a:cubicBezTo>
                <a:cubicBezTo>
                  <a:pt x="200335" y="33332"/>
                  <a:pt x="193622" y="51657"/>
                  <a:pt x="178109" y="58883"/>
                </a:cubicBezTo>
                <a:cubicBezTo>
                  <a:pt x="107477" y="91659"/>
                  <a:pt x="61756" y="163097"/>
                  <a:pt x="61756" y="240793"/>
                </a:cubicBezTo>
                <a:cubicBezTo>
                  <a:pt x="61756" y="318563"/>
                  <a:pt x="107477" y="390001"/>
                  <a:pt x="178109" y="422778"/>
                </a:cubicBezTo>
                <a:cubicBezTo>
                  <a:pt x="193622" y="429929"/>
                  <a:pt x="200335" y="448329"/>
                  <a:pt x="193175" y="463749"/>
                </a:cubicBezTo>
                <a:cubicBezTo>
                  <a:pt x="187879" y="474997"/>
                  <a:pt x="176766" y="481627"/>
                  <a:pt x="165131" y="481627"/>
                </a:cubicBezTo>
                <a:cubicBezTo>
                  <a:pt x="160730" y="481627"/>
                  <a:pt x="156330" y="480659"/>
                  <a:pt x="152079" y="478722"/>
                </a:cubicBezTo>
                <a:cubicBezTo>
                  <a:pt x="107328" y="457938"/>
                  <a:pt x="69364" y="425087"/>
                  <a:pt x="42439" y="383744"/>
                </a:cubicBezTo>
                <a:cubicBezTo>
                  <a:pt x="14693" y="341209"/>
                  <a:pt x="0" y="291746"/>
                  <a:pt x="0" y="240793"/>
                </a:cubicBezTo>
                <a:cubicBezTo>
                  <a:pt x="0" y="189840"/>
                  <a:pt x="14693" y="140452"/>
                  <a:pt x="42439" y="97917"/>
                </a:cubicBezTo>
                <a:cubicBezTo>
                  <a:pt x="69364" y="56499"/>
                  <a:pt x="107328" y="23648"/>
                  <a:pt x="152079" y="2864"/>
                </a:cubicBezTo>
                <a:cubicBezTo>
                  <a:pt x="159835" y="-711"/>
                  <a:pt x="168301" y="-823"/>
                  <a:pt x="175731" y="1886"/>
                </a:cubicBezTo>
                <a:close/>
              </a:path>
            </a:pathLst>
          </a:custGeom>
          <a:solidFill>
            <a:srgbClr val="FF6E55">
              <a:alpha val="27059"/>
            </a:srgbClr>
          </a:solidFill>
          <a:ln>
            <a:noFill/>
          </a:ln>
        </p:spPr>
      </p:sp>
      <p:cxnSp>
        <p:nvCxnSpPr>
          <p:cNvPr id="5" name="直接连接符 4">
            <a:extLst>
              <a:ext uri="{FF2B5EF4-FFF2-40B4-BE49-F238E27FC236}">
                <a16:creationId xmlns:a16="http://schemas.microsoft.com/office/drawing/2014/main" id="{FE4BB833-7AFC-43EC-9D0A-535C287205C2}"/>
              </a:ext>
            </a:extLst>
          </p:cNvPr>
          <p:cNvCxnSpPr/>
          <p:nvPr/>
        </p:nvCxnSpPr>
        <p:spPr>
          <a:xfrm rot="10800000">
            <a:off x="4590807" y="3014803"/>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88754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ïšľiḑê">
            <a:extLst>
              <a:ext uri="{FF2B5EF4-FFF2-40B4-BE49-F238E27FC236}">
                <a16:creationId xmlns:a16="http://schemas.microsoft.com/office/drawing/2014/main" id="{19AF8DD5-58E5-4F23-A866-F8EC196D3AF9}"/>
              </a:ext>
            </a:extLst>
          </p:cNvPr>
          <p:cNvSpPr/>
          <p:nvPr/>
        </p:nvSpPr>
        <p:spPr>
          <a:xfrm rot="16200000">
            <a:off x="5159563" y="-157912"/>
            <a:ext cx="1870524" cy="121943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sp>
        <p:nvSpPr>
          <p:cNvPr id="2" name="矩形 1"/>
          <p:cNvSpPr/>
          <p:nvPr/>
        </p:nvSpPr>
        <p:spPr>
          <a:xfrm>
            <a:off x="1355566" y="1100019"/>
            <a:ext cx="9566434" cy="1686616"/>
          </a:xfrm>
          <a:prstGeom prst="rect">
            <a:avLst/>
          </a:prstGeom>
        </p:spPr>
        <p:txBody>
          <a:bodyPr wrap="square">
            <a:spAutoFit/>
          </a:bodyPr>
          <a:lstStyle/>
          <a:p>
            <a:pPr>
              <a:lnSpc>
                <a:spcPct val="120000"/>
              </a:lnSpc>
              <a:spcAft>
                <a:spcPts val="1200"/>
              </a:spcAft>
            </a:pPr>
            <a:r>
              <a:rPr lang="zh-CN" altLang="en-US" sz="2400" b="1" kern="100" dirty="0">
                <a:solidFill>
                  <a:srgbClr val="48B49C"/>
                </a:solidFill>
                <a:latin typeface="微软雅黑" panose="020B0503020204020204" pitchFamily="34" charset="-122"/>
                <a:ea typeface="微软雅黑" panose="020B0503020204020204" pitchFamily="34" charset="-122"/>
                <a:cs typeface="宋体" panose="02010600030101010101" pitchFamily="2" charset="-122"/>
              </a:rPr>
              <a:t>（二）数字证书</a:t>
            </a:r>
          </a:p>
          <a:p>
            <a:pPr>
              <a:lnSpc>
                <a:spcPct val="120000"/>
              </a:lnSpc>
              <a:spcAft>
                <a:spcPts val="0"/>
              </a:spcAft>
            </a:pPr>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数字证书是一个经授权中心数字签名的包含公开密钥拥有者信息公开密钥的文件。数字证书可提供证实电子商务参与方的身份、保证操作的不可抵赖性、保证交易数据不被篡改、数据加密等功能。主要包括：</a:t>
            </a:r>
            <a:endParaRPr lang="zh-CN" altLang="zh-CN"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7513" y="2873850"/>
            <a:ext cx="1080000" cy="1080000"/>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16251" t="-2822" r="27393" b="2822"/>
          <a:stretch/>
        </p:blipFill>
        <p:spPr>
          <a:xfrm>
            <a:off x="8386315" y="2873850"/>
            <a:ext cx="1082040" cy="1080000"/>
          </a:xfrm>
          <a:prstGeom prst="rect">
            <a:avLst/>
          </a:prstGeom>
        </p:spPr>
      </p:pic>
      <p:sp>
        <p:nvSpPr>
          <p:cNvPr id="9" name="矩形 8"/>
          <p:cNvSpPr/>
          <p:nvPr/>
        </p:nvSpPr>
        <p:spPr>
          <a:xfrm>
            <a:off x="2384718" y="4260515"/>
            <a:ext cx="1569660" cy="369332"/>
          </a:xfrm>
          <a:prstGeom prst="rect">
            <a:avLst/>
          </a:prstGeom>
          <a:solidFill>
            <a:srgbClr val="48B49C"/>
          </a:solidFill>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个人数字证书</a:t>
            </a:r>
            <a:endParaRPr lang="zh-CN" altLang="en-US" dirty="0">
              <a:solidFill>
                <a:schemeClr val="bg1"/>
              </a:solidFill>
            </a:endParaRPr>
          </a:p>
        </p:txBody>
      </p:sp>
      <p:sp>
        <p:nvSpPr>
          <p:cNvPr id="10" name="矩形 9"/>
          <p:cNvSpPr/>
          <p:nvPr/>
        </p:nvSpPr>
        <p:spPr>
          <a:xfrm>
            <a:off x="5157266" y="4260515"/>
            <a:ext cx="1800493" cy="369332"/>
          </a:xfrm>
          <a:prstGeom prst="rect">
            <a:avLst/>
          </a:prstGeom>
          <a:solidFill>
            <a:srgbClr val="48B49C"/>
          </a:solidFill>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服务器数字证书</a:t>
            </a:r>
            <a:endParaRPr lang="zh-CN" altLang="en-US" dirty="0">
              <a:solidFill>
                <a:schemeClr val="bg1"/>
              </a:solidFill>
            </a:endParaRPr>
          </a:p>
        </p:txBody>
      </p:sp>
      <p:sp>
        <p:nvSpPr>
          <p:cNvPr id="11" name="矩形 10"/>
          <p:cNvSpPr/>
          <p:nvPr/>
        </p:nvSpPr>
        <p:spPr>
          <a:xfrm>
            <a:off x="7911672" y="4260515"/>
            <a:ext cx="2031325" cy="369332"/>
          </a:xfrm>
          <a:prstGeom prst="rect">
            <a:avLst/>
          </a:prstGeom>
          <a:solidFill>
            <a:srgbClr val="48B49C"/>
          </a:solidFill>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代码签名数字证书</a:t>
            </a:r>
            <a:endParaRPr lang="zh-CN" altLang="en-US" dirty="0">
              <a:solidFill>
                <a:schemeClr val="bg1"/>
              </a:solidFill>
            </a:endParaRPr>
          </a:p>
        </p:txBody>
      </p:sp>
      <p:sp>
        <p:nvSpPr>
          <p:cNvPr id="12" name="矩形 11"/>
          <p:cNvSpPr/>
          <p:nvPr/>
        </p:nvSpPr>
        <p:spPr>
          <a:xfrm>
            <a:off x="1585096" y="5335465"/>
            <a:ext cx="9107374" cy="757130"/>
          </a:xfrm>
          <a:prstGeom prst="rect">
            <a:avLst/>
          </a:prstGeom>
        </p:spPr>
        <p:txBody>
          <a:bodyPr wrap="square">
            <a:spAutoFit/>
          </a:bodyPr>
          <a:lstStyle/>
          <a:p>
            <a:pPr>
              <a:lnSpc>
                <a:spcPct val="120000"/>
              </a:lnSpc>
            </a:pP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数字证书颁发过程一般为：用户向注册中心提出申请、注册中心进行受理，为用户产生密钥对，然后生成一个数字证书请求文件、认证中心进行核实，然后进行签名生成数字证书</a:t>
            </a:r>
            <a:endPar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realtor_86289"/>
          <p:cNvSpPr>
            <a:spLocks noChangeAspect="1"/>
          </p:cNvSpPr>
          <p:nvPr/>
        </p:nvSpPr>
        <p:spPr bwMode="auto">
          <a:xfrm>
            <a:off x="2713502" y="2880527"/>
            <a:ext cx="912091" cy="994704"/>
          </a:xfrm>
          <a:custGeom>
            <a:avLst/>
            <a:gdLst>
              <a:gd name="T0" fmla="*/ 2518 w 2518"/>
              <a:gd name="T1" fmla="*/ 2650 h 2750"/>
              <a:gd name="T2" fmla="*/ 100 w 2518"/>
              <a:gd name="T3" fmla="*/ 2750 h 2750"/>
              <a:gd name="T4" fmla="*/ 0 w 2518"/>
              <a:gd name="T5" fmla="*/ 2207 h 2750"/>
              <a:gd name="T6" fmla="*/ 735 w 2518"/>
              <a:gd name="T7" fmla="*/ 1547 h 2750"/>
              <a:gd name="T8" fmla="*/ 871 w 2518"/>
              <a:gd name="T9" fmla="*/ 1596 h 2750"/>
              <a:gd name="T10" fmla="*/ 1098 w 2518"/>
              <a:gd name="T11" fmla="*/ 1922 h 2750"/>
              <a:gd name="T12" fmla="*/ 1069 w 2518"/>
              <a:gd name="T13" fmla="*/ 1733 h 2750"/>
              <a:gd name="T14" fmla="*/ 1366 w 2518"/>
              <a:gd name="T15" fmla="*/ 1688 h 2750"/>
              <a:gd name="T16" fmla="*/ 1459 w 2518"/>
              <a:gd name="T17" fmla="*/ 1826 h 2750"/>
              <a:gd name="T18" fmla="*/ 1453 w 2518"/>
              <a:gd name="T19" fmla="*/ 2031 h 2750"/>
              <a:gd name="T20" fmla="*/ 1705 w 2518"/>
              <a:gd name="T21" fmla="*/ 1543 h 2750"/>
              <a:gd name="T22" fmla="*/ 2221 w 2518"/>
              <a:gd name="T23" fmla="*/ 1765 h 2750"/>
              <a:gd name="T24" fmla="*/ 1774 w 2518"/>
              <a:gd name="T25" fmla="*/ 827 h 2750"/>
              <a:gd name="T26" fmla="*/ 1774 w 2518"/>
              <a:gd name="T27" fmla="*/ 827 h 2750"/>
              <a:gd name="T28" fmla="*/ 1752 w 2518"/>
              <a:gd name="T29" fmla="*/ 1190 h 2750"/>
              <a:gd name="T30" fmla="*/ 1453 w 2518"/>
              <a:gd name="T31" fmla="*/ 1525 h 2750"/>
              <a:gd name="T32" fmla="*/ 1065 w 2518"/>
              <a:gd name="T33" fmla="*/ 1525 h 2750"/>
              <a:gd name="T34" fmla="*/ 766 w 2518"/>
              <a:gd name="T35" fmla="*/ 1190 h 2750"/>
              <a:gd name="T36" fmla="*/ 582 w 2518"/>
              <a:gd name="T37" fmla="*/ 719 h 2750"/>
              <a:gd name="T38" fmla="*/ 632 w 2518"/>
              <a:gd name="T39" fmla="*/ 594 h 2750"/>
              <a:gd name="T40" fmla="*/ 633 w 2518"/>
              <a:gd name="T41" fmla="*/ 586 h 2750"/>
              <a:gd name="T42" fmla="*/ 874 w 2518"/>
              <a:gd name="T43" fmla="*/ 132 h 2750"/>
              <a:gd name="T44" fmla="*/ 1259 w 2518"/>
              <a:gd name="T45" fmla="*/ 0 h 2750"/>
              <a:gd name="T46" fmla="*/ 1292 w 2518"/>
              <a:gd name="T47" fmla="*/ 2 h 2750"/>
              <a:gd name="T48" fmla="*/ 1891 w 2518"/>
              <a:gd name="T49" fmla="*/ 669 h 2750"/>
              <a:gd name="T50" fmla="*/ 1959 w 2518"/>
              <a:gd name="T51" fmla="*/ 960 h 2750"/>
              <a:gd name="T52" fmla="*/ 1691 w 2518"/>
              <a:gd name="T53" fmla="*/ 720 h 2750"/>
              <a:gd name="T54" fmla="*/ 1526 w 2518"/>
              <a:gd name="T55" fmla="*/ 617 h 2750"/>
              <a:gd name="T56" fmla="*/ 1041 w 2518"/>
              <a:gd name="T57" fmla="*/ 482 h 2750"/>
              <a:gd name="T58" fmla="*/ 827 w 2518"/>
              <a:gd name="T59" fmla="*/ 674 h 2750"/>
              <a:gd name="T60" fmla="*/ 751 w 2518"/>
              <a:gd name="T61" fmla="*/ 826 h 2750"/>
              <a:gd name="T62" fmla="*/ 813 w 2518"/>
              <a:gd name="T63" fmla="*/ 996 h 2750"/>
              <a:gd name="T64" fmla="*/ 921 w 2518"/>
              <a:gd name="T65" fmla="*/ 1052 h 2750"/>
              <a:gd name="T66" fmla="*/ 1151 w 2518"/>
              <a:gd name="T67" fmla="*/ 1344 h 2750"/>
              <a:gd name="T68" fmla="*/ 1439 w 2518"/>
              <a:gd name="T69" fmla="*/ 1304 h 2750"/>
              <a:gd name="T70" fmla="*/ 1705 w 2518"/>
              <a:gd name="T71" fmla="*/ 996 h 2750"/>
              <a:gd name="T72" fmla="*/ 1774 w 2518"/>
              <a:gd name="T73" fmla="*/ 827 h 2750"/>
              <a:gd name="T74" fmla="*/ 1692 w 2518"/>
              <a:gd name="T75" fmla="*/ 720 h 2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18" h="2750">
                <a:moveTo>
                  <a:pt x="2518" y="2207"/>
                </a:moveTo>
                <a:lnTo>
                  <a:pt x="2518" y="2650"/>
                </a:lnTo>
                <a:cubicBezTo>
                  <a:pt x="2518" y="2705"/>
                  <a:pt x="2473" y="2750"/>
                  <a:pt x="2418" y="2750"/>
                </a:cubicBezTo>
                <a:lnTo>
                  <a:pt x="100" y="2750"/>
                </a:lnTo>
                <a:cubicBezTo>
                  <a:pt x="45" y="2750"/>
                  <a:pt x="0" y="2705"/>
                  <a:pt x="0" y="2650"/>
                </a:cubicBezTo>
                <a:lnTo>
                  <a:pt x="0" y="2207"/>
                </a:lnTo>
                <a:cubicBezTo>
                  <a:pt x="0" y="2012"/>
                  <a:pt x="117" y="1839"/>
                  <a:pt x="297" y="1765"/>
                </a:cubicBezTo>
                <a:lnTo>
                  <a:pt x="735" y="1547"/>
                </a:lnTo>
                <a:cubicBezTo>
                  <a:pt x="760" y="1535"/>
                  <a:pt x="788" y="1534"/>
                  <a:pt x="813" y="1543"/>
                </a:cubicBezTo>
                <a:cubicBezTo>
                  <a:pt x="839" y="1552"/>
                  <a:pt x="860" y="1571"/>
                  <a:pt x="871" y="1596"/>
                </a:cubicBezTo>
                <a:lnTo>
                  <a:pt x="1066" y="2031"/>
                </a:lnTo>
                <a:lnTo>
                  <a:pt x="1098" y="1922"/>
                </a:lnTo>
                <a:lnTo>
                  <a:pt x="1059" y="1826"/>
                </a:lnTo>
                <a:cubicBezTo>
                  <a:pt x="1047" y="1795"/>
                  <a:pt x="1050" y="1760"/>
                  <a:pt x="1069" y="1733"/>
                </a:cubicBezTo>
                <a:cubicBezTo>
                  <a:pt x="1087" y="1705"/>
                  <a:pt x="1118" y="1688"/>
                  <a:pt x="1152" y="1688"/>
                </a:cubicBezTo>
                <a:lnTo>
                  <a:pt x="1366" y="1688"/>
                </a:lnTo>
                <a:cubicBezTo>
                  <a:pt x="1400" y="1688"/>
                  <a:pt x="1431" y="1705"/>
                  <a:pt x="1449" y="1733"/>
                </a:cubicBezTo>
                <a:cubicBezTo>
                  <a:pt x="1468" y="1760"/>
                  <a:pt x="1472" y="1795"/>
                  <a:pt x="1459" y="1826"/>
                </a:cubicBezTo>
                <a:lnTo>
                  <a:pt x="1420" y="1922"/>
                </a:lnTo>
                <a:lnTo>
                  <a:pt x="1453" y="2031"/>
                </a:lnTo>
                <a:lnTo>
                  <a:pt x="1647" y="1596"/>
                </a:lnTo>
                <a:cubicBezTo>
                  <a:pt x="1658" y="1571"/>
                  <a:pt x="1679" y="1552"/>
                  <a:pt x="1705" y="1543"/>
                </a:cubicBezTo>
                <a:cubicBezTo>
                  <a:pt x="1730" y="1534"/>
                  <a:pt x="1759" y="1535"/>
                  <a:pt x="1783" y="1547"/>
                </a:cubicBezTo>
                <a:lnTo>
                  <a:pt x="2221" y="1765"/>
                </a:lnTo>
                <a:cubicBezTo>
                  <a:pt x="2402" y="1839"/>
                  <a:pt x="2518" y="2012"/>
                  <a:pt x="2518" y="2207"/>
                </a:cubicBezTo>
                <a:close/>
                <a:moveTo>
                  <a:pt x="1774" y="827"/>
                </a:moveTo>
                <a:cubicBezTo>
                  <a:pt x="1774" y="827"/>
                  <a:pt x="1771" y="827"/>
                  <a:pt x="1774" y="827"/>
                </a:cubicBezTo>
                <a:lnTo>
                  <a:pt x="1774" y="827"/>
                </a:lnTo>
                <a:close/>
                <a:moveTo>
                  <a:pt x="1959" y="960"/>
                </a:moveTo>
                <a:cubicBezTo>
                  <a:pt x="1915" y="1126"/>
                  <a:pt x="1817" y="1176"/>
                  <a:pt x="1752" y="1190"/>
                </a:cubicBezTo>
                <a:cubicBezTo>
                  <a:pt x="1715" y="1262"/>
                  <a:pt x="1646" y="1385"/>
                  <a:pt x="1576" y="1450"/>
                </a:cubicBezTo>
                <a:cubicBezTo>
                  <a:pt x="1544" y="1481"/>
                  <a:pt x="1502" y="1506"/>
                  <a:pt x="1453" y="1525"/>
                </a:cubicBezTo>
                <a:cubicBezTo>
                  <a:pt x="1391" y="1550"/>
                  <a:pt x="1326" y="1562"/>
                  <a:pt x="1259" y="1562"/>
                </a:cubicBezTo>
                <a:cubicBezTo>
                  <a:pt x="1192" y="1562"/>
                  <a:pt x="1127" y="1550"/>
                  <a:pt x="1065" y="1525"/>
                </a:cubicBezTo>
                <a:cubicBezTo>
                  <a:pt x="1016" y="1506"/>
                  <a:pt x="974" y="1481"/>
                  <a:pt x="942" y="1450"/>
                </a:cubicBezTo>
                <a:cubicBezTo>
                  <a:pt x="872" y="1385"/>
                  <a:pt x="803" y="1262"/>
                  <a:pt x="766" y="1190"/>
                </a:cubicBezTo>
                <a:cubicBezTo>
                  <a:pt x="701" y="1176"/>
                  <a:pt x="603" y="1126"/>
                  <a:pt x="560" y="960"/>
                </a:cubicBezTo>
                <a:cubicBezTo>
                  <a:pt x="534" y="862"/>
                  <a:pt x="541" y="781"/>
                  <a:pt x="582" y="719"/>
                </a:cubicBezTo>
                <a:cubicBezTo>
                  <a:pt x="595" y="698"/>
                  <a:pt x="611" y="681"/>
                  <a:pt x="627" y="669"/>
                </a:cubicBezTo>
                <a:cubicBezTo>
                  <a:pt x="627" y="648"/>
                  <a:pt x="629" y="622"/>
                  <a:pt x="632" y="594"/>
                </a:cubicBezTo>
                <a:cubicBezTo>
                  <a:pt x="632" y="593"/>
                  <a:pt x="632" y="592"/>
                  <a:pt x="632" y="591"/>
                </a:cubicBezTo>
                <a:cubicBezTo>
                  <a:pt x="633" y="589"/>
                  <a:pt x="633" y="588"/>
                  <a:pt x="633" y="586"/>
                </a:cubicBezTo>
                <a:cubicBezTo>
                  <a:pt x="646" y="480"/>
                  <a:pt x="683" y="337"/>
                  <a:pt x="783" y="219"/>
                </a:cubicBezTo>
                <a:cubicBezTo>
                  <a:pt x="811" y="185"/>
                  <a:pt x="842" y="156"/>
                  <a:pt x="874" y="132"/>
                </a:cubicBezTo>
                <a:cubicBezTo>
                  <a:pt x="965" y="54"/>
                  <a:pt x="1085" y="0"/>
                  <a:pt x="1241" y="0"/>
                </a:cubicBezTo>
                <a:cubicBezTo>
                  <a:pt x="1247" y="0"/>
                  <a:pt x="1253" y="0"/>
                  <a:pt x="1259" y="0"/>
                </a:cubicBezTo>
                <a:lnTo>
                  <a:pt x="1259" y="0"/>
                </a:lnTo>
                <a:cubicBezTo>
                  <a:pt x="1261" y="0"/>
                  <a:pt x="1273" y="0"/>
                  <a:pt x="1292" y="2"/>
                </a:cubicBezTo>
                <a:cubicBezTo>
                  <a:pt x="1693" y="28"/>
                  <a:pt x="1843" y="326"/>
                  <a:pt x="1867" y="486"/>
                </a:cubicBezTo>
                <a:cubicBezTo>
                  <a:pt x="1884" y="558"/>
                  <a:pt x="1890" y="623"/>
                  <a:pt x="1891" y="669"/>
                </a:cubicBezTo>
                <a:cubicBezTo>
                  <a:pt x="1907" y="681"/>
                  <a:pt x="1923" y="698"/>
                  <a:pt x="1937" y="719"/>
                </a:cubicBezTo>
                <a:cubicBezTo>
                  <a:pt x="1977" y="781"/>
                  <a:pt x="1984" y="862"/>
                  <a:pt x="1959" y="960"/>
                </a:cubicBezTo>
                <a:close/>
                <a:moveTo>
                  <a:pt x="1692" y="720"/>
                </a:moveTo>
                <a:lnTo>
                  <a:pt x="1691" y="720"/>
                </a:lnTo>
                <a:cubicBezTo>
                  <a:pt x="1691" y="719"/>
                  <a:pt x="1694" y="674"/>
                  <a:pt x="1687" y="611"/>
                </a:cubicBezTo>
                <a:cubicBezTo>
                  <a:pt x="1642" y="615"/>
                  <a:pt x="1586" y="617"/>
                  <a:pt x="1526" y="617"/>
                </a:cubicBezTo>
                <a:cubicBezTo>
                  <a:pt x="1377" y="617"/>
                  <a:pt x="1268" y="601"/>
                  <a:pt x="1193" y="568"/>
                </a:cubicBezTo>
                <a:cubicBezTo>
                  <a:pt x="1131" y="540"/>
                  <a:pt x="1081" y="510"/>
                  <a:pt x="1041" y="482"/>
                </a:cubicBezTo>
                <a:cubicBezTo>
                  <a:pt x="1027" y="508"/>
                  <a:pt x="1009" y="534"/>
                  <a:pt x="988" y="557"/>
                </a:cubicBezTo>
                <a:cubicBezTo>
                  <a:pt x="934" y="615"/>
                  <a:pt x="873" y="652"/>
                  <a:pt x="827" y="674"/>
                </a:cubicBezTo>
                <a:cubicBezTo>
                  <a:pt x="826" y="702"/>
                  <a:pt x="827" y="720"/>
                  <a:pt x="827" y="720"/>
                </a:cubicBezTo>
                <a:cubicBezTo>
                  <a:pt x="832" y="770"/>
                  <a:pt x="799" y="815"/>
                  <a:pt x="751" y="826"/>
                </a:cubicBezTo>
                <a:cubicBezTo>
                  <a:pt x="746" y="829"/>
                  <a:pt x="738" y="854"/>
                  <a:pt x="753" y="909"/>
                </a:cubicBezTo>
                <a:cubicBezTo>
                  <a:pt x="767" y="962"/>
                  <a:pt x="789" y="994"/>
                  <a:pt x="813" y="996"/>
                </a:cubicBezTo>
                <a:cubicBezTo>
                  <a:pt x="822" y="993"/>
                  <a:pt x="831" y="992"/>
                  <a:pt x="839" y="992"/>
                </a:cubicBezTo>
                <a:cubicBezTo>
                  <a:pt x="875" y="992"/>
                  <a:pt x="904" y="1016"/>
                  <a:pt x="921" y="1052"/>
                </a:cubicBezTo>
                <a:cubicBezTo>
                  <a:pt x="955" y="1124"/>
                  <a:pt x="1027" y="1256"/>
                  <a:pt x="1079" y="1304"/>
                </a:cubicBezTo>
                <a:cubicBezTo>
                  <a:pt x="1094" y="1319"/>
                  <a:pt x="1120" y="1333"/>
                  <a:pt x="1151" y="1344"/>
                </a:cubicBezTo>
                <a:cubicBezTo>
                  <a:pt x="1221" y="1368"/>
                  <a:pt x="1297" y="1368"/>
                  <a:pt x="1367" y="1344"/>
                </a:cubicBezTo>
                <a:cubicBezTo>
                  <a:pt x="1398" y="1333"/>
                  <a:pt x="1424" y="1319"/>
                  <a:pt x="1439" y="1304"/>
                </a:cubicBezTo>
                <a:cubicBezTo>
                  <a:pt x="1491" y="1256"/>
                  <a:pt x="1564" y="1124"/>
                  <a:pt x="1597" y="1052"/>
                </a:cubicBezTo>
                <a:cubicBezTo>
                  <a:pt x="1618" y="1007"/>
                  <a:pt x="1658" y="982"/>
                  <a:pt x="1705" y="996"/>
                </a:cubicBezTo>
                <a:cubicBezTo>
                  <a:pt x="1729" y="994"/>
                  <a:pt x="1751" y="962"/>
                  <a:pt x="1765" y="909"/>
                </a:cubicBezTo>
                <a:cubicBezTo>
                  <a:pt x="1778" y="860"/>
                  <a:pt x="1774" y="840"/>
                  <a:pt x="1774" y="827"/>
                </a:cubicBezTo>
                <a:cubicBezTo>
                  <a:pt x="1774" y="824"/>
                  <a:pt x="1774" y="825"/>
                  <a:pt x="1774" y="826"/>
                </a:cubicBezTo>
                <a:cubicBezTo>
                  <a:pt x="1783" y="773"/>
                  <a:pt x="1745" y="725"/>
                  <a:pt x="1692" y="720"/>
                </a:cubicBezTo>
                <a:close/>
              </a:path>
            </a:pathLst>
          </a:custGeom>
          <a:solidFill>
            <a:schemeClr val="bg1">
              <a:lumMod val="50000"/>
            </a:schemeClr>
          </a:solidFill>
          <a:ln>
            <a:noFill/>
          </a:ln>
        </p:spPr>
      </p:sp>
    </p:spTree>
    <p:extLst>
      <p:ext uri="{BB962C8B-B14F-4D97-AF65-F5344CB8AC3E}">
        <p14:creationId xmlns:p14="http://schemas.microsoft.com/office/powerpoint/2010/main" val="11464833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55566" y="1100019"/>
            <a:ext cx="9566434" cy="497957"/>
          </a:xfrm>
          <a:prstGeom prst="rect">
            <a:avLst/>
          </a:prstGeom>
        </p:spPr>
        <p:txBody>
          <a:bodyPr wrap="square">
            <a:spAutoFit/>
          </a:bodyPr>
          <a:lstStyle/>
          <a:p>
            <a:pPr>
              <a:lnSpc>
                <a:spcPct val="120000"/>
              </a:lnSpc>
              <a:spcAft>
                <a:spcPts val="1200"/>
              </a:spcAft>
            </a:pPr>
            <a:r>
              <a:rPr lang="zh-CN" altLang="en-US" sz="2400" b="1" kern="100"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（三）防火墙</a:t>
            </a:r>
            <a:r>
              <a:rPr lang="zh-CN" altLang="en-US" sz="2400" b="1" kern="100" dirty="0" smtClean="0">
                <a:solidFill>
                  <a:srgbClr val="A5779E"/>
                </a:solidFill>
                <a:latin typeface="微软雅黑" panose="020B0503020204020204" pitchFamily="34" charset="-122"/>
                <a:ea typeface="微软雅黑" panose="020B0503020204020204" pitchFamily="34" charset="-122"/>
                <a:cs typeface="宋体" panose="02010600030101010101" pitchFamily="2" charset="-122"/>
              </a:rPr>
              <a:t>技术</a:t>
            </a:r>
            <a:endParaRPr lang="zh-CN" altLang="en-US" sz="2400" b="1" kern="100" dirty="0">
              <a:solidFill>
                <a:srgbClr val="A5779E"/>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17" name="MH_Other_3"/>
          <p:cNvCxnSpPr/>
          <p:nvPr>
            <p:custDataLst>
              <p:tags r:id="rId2"/>
            </p:custDataLst>
          </p:nvPr>
        </p:nvCxnSpPr>
        <p:spPr>
          <a:xfrm>
            <a:off x="3266599" y="2014220"/>
            <a:ext cx="0" cy="3708400"/>
          </a:xfrm>
          <a:prstGeom prst="line">
            <a:avLst/>
          </a:prstGeom>
          <a:solidFill>
            <a:schemeClr val="accent1"/>
          </a:solidFill>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MH_Other_4"/>
          <p:cNvSpPr/>
          <p:nvPr>
            <p:custDataLst>
              <p:tags r:id="rId3"/>
            </p:custDataLst>
          </p:nvPr>
        </p:nvSpPr>
        <p:spPr>
          <a:xfrm>
            <a:off x="3157062" y="4497388"/>
            <a:ext cx="220663" cy="2206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FFFFFF"/>
              </a:solidFill>
              <a:ea typeface="PMingLiU" panose="02020500000000000000" pitchFamily="18" charset="-120"/>
            </a:endParaRPr>
          </a:p>
        </p:txBody>
      </p:sp>
      <p:sp>
        <p:nvSpPr>
          <p:cNvPr id="19" name="MH_Other_5"/>
          <p:cNvSpPr/>
          <p:nvPr>
            <p:custDataLst>
              <p:tags r:id="rId4"/>
            </p:custDataLst>
          </p:nvPr>
        </p:nvSpPr>
        <p:spPr>
          <a:xfrm>
            <a:off x="3157062" y="2470151"/>
            <a:ext cx="220663" cy="2206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FFFFFF"/>
              </a:solidFill>
              <a:ea typeface="PMingLiU" panose="02020500000000000000" pitchFamily="18" charset="-120"/>
            </a:endParaRPr>
          </a:p>
        </p:txBody>
      </p:sp>
      <p:cxnSp>
        <p:nvCxnSpPr>
          <p:cNvPr id="20" name="MH_Other_6"/>
          <p:cNvCxnSpPr/>
          <p:nvPr>
            <p:custDataLst>
              <p:tags r:id="rId5"/>
            </p:custDataLst>
          </p:nvPr>
        </p:nvCxnSpPr>
        <p:spPr>
          <a:xfrm flipV="1">
            <a:off x="3377725" y="2571750"/>
            <a:ext cx="3995737" cy="7938"/>
          </a:xfrm>
          <a:prstGeom prst="line">
            <a:avLst/>
          </a:prstGeom>
          <a:solidFill>
            <a:srgbClr val="D3481D"/>
          </a:solidFill>
          <a:ln w="19050" cap="flat" cmpd="sng" algn="ctr">
            <a:solidFill>
              <a:schemeClr val="accent1">
                <a:lumMod val="20000"/>
                <a:lumOff val="80000"/>
              </a:schemeClr>
            </a:solidFill>
            <a:prstDash val="solid"/>
            <a:miter lim="800000"/>
          </a:ln>
          <a:effectLst/>
        </p:spPr>
      </p:cxnSp>
      <p:cxnSp>
        <p:nvCxnSpPr>
          <p:cNvPr id="21" name="MH_Other_7"/>
          <p:cNvCxnSpPr/>
          <p:nvPr>
            <p:custDataLst>
              <p:tags r:id="rId6"/>
            </p:custDataLst>
          </p:nvPr>
        </p:nvCxnSpPr>
        <p:spPr>
          <a:xfrm flipV="1">
            <a:off x="3377725" y="4603750"/>
            <a:ext cx="3995737" cy="7938"/>
          </a:xfrm>
          <a:prstGeom prst="line">
            <a:avLst/>
          </a:prstGeom>
          <a:solidFill>
            <a:srgbClr val="D3481D"/>
          </a:solidFill>
          <a:ln w="19050" cap="flat" cmpd="sng" algn="ctr">
            <a:solidFill>
              <a:schemeClr val="accent1">
                <a:lumMod val="20000"/>
                <a:lumOff val="80000"/>
              </a:schemeClr>
            </a:solidFill>
            <a:prstDash val="solid"/>
            <a:miter lim="800000"/>
          </a:ln>
          <a:effectLst/>
        </p:spPr>
      </p:cxnSp>
      <p:sp>
        <p:nvSpPr>
          <p:cNvPr id="22" name="MH_Text_1"/>
          <p:cNvSpPr>
            <a:spLocks noChangeArrowheads="1"/>
          </p:cNvSpPr>
          <p:nvPr>
            <p:custDataLst>
              <p:tags r:id="rId7"/>
            </p:custDataLst>
          </p:nvPr>
        </p:nvSpPr>
        <p:spPr bwMode="auto">
          <a:xfrm>
            <a:off x="3677762" y="2589214"/>
            <a:ext cx="7813198" cy="157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algn="just">
              <a:lnSpc>
                <a:spcPct val="120000"/>
              </a:lnSpc>
              <a:buFont typeface="Wingdings" panose="05000000000000000000" pitchFamily="2" charset="2"/>
              <a:buChar char="l"/>
              <a:defRPr/>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指</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在外部网络和内部网络之间设置网络</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防火墙，又</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称筛选</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路由器</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defRPr/>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网络</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防火墙检测进入信息的协议、目的地址、端口（网络层）及被传输的信息形式（应用层）等，滤除不符合规定的外来</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信息</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defRPr/>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网络</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防火墙也对用户网络向外部网络发出的信息进行检测</a:t>
            </a:r>
          </a:p>
        </p:txBody>
      </p:sp>
      <p:sp>
        <p:nvSpPr>
          <p:cNvPr id="23" name="MH_SubTitle_1"/>
          <p:cNvSpPr txBox="1">
            <a:spLocks noChangeArrowheads="1"/>
          </p:cNvSpPr>
          <p:nvPr>
            <p:custDataLst>
              <p:tags r:id="rId8"/>
            </p:custDataLst>
          </p:nvPr>
        </p:nvSpPr>
        <p:spPr bwMode="auto">
          <a:xfrm>
            <a:off x="3677761" y="1739900"/>
            <a:ext cx="3430588"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网络防火墙</a:t>
            </a:r>
            <a:endParaRPr lang="zh-HK"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 name="MH_Text_2"/>
          <p:cNvSpPr>
            <a:spLocks noChangeArrowheads="1"/>
          </p:cNvSpPr>
          <p:nvPr>
            <p:custDataLst>
              <p:tags r:id="rId9"/>
            </p:custDataLst>
          </p:nvPr>
        </p:nvSpPr>
        <p:spPr bwMode="auto">
          <a:xfrm>
            <a:off x="3677762" y="4616450"/>
            <a:ext cx="7813198" cy="165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algn="just">
              <a:lnSpc>
                <a:spcPct val="120000"/>
              </a:lnSpc>
              <a:buFont typeface="Wingdings" panose="05000000000000000000" pitchFamily="2" charset="2"/>
              <a:buChar char="l"/>
              <a:defRPr/>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指</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在外部网络和用户计算机之间设置</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防火墙，也</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可以是用户计算机的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一部分</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defRPr/>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计算机</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防火墙检测接口规程、传输协议、目的地址及</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或被传输的信息结构等，将不符合规定的进入信息</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剔除</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defRPr/>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计算机</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防火墙对用户计算机输出的信息进行检查，并加上相应协议层的标志，用以将信息传送到接收用户计算机（或网络）中去</a:t>
            </a:r>
          </a:p>
        </p:txBody>
      </p:sp>
      <p:sp>
        <p:nvSpPr>
          <p:cNvPr id="25" name="MH_SubTitle_2"/>
          <p:cNvSpPr txBox="1">
            <a:spLocks noChangeArrowheads="1"/>
          </p:cNvSpPr>
          <p:nvPr>
            <p:custDataLst>
              <p:tags r:id="rId10"/>
            </p:custDataLst>
          </p:nvPr>
        </p:nvSpPr>
        <p:spPr bwMode="auto">
          <a:xfrm>
            <a:off x="3677761" y="3765550"/>
            <a:ext cx="3430588"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计算机防火墙</a:t>
            </a:r>
            <a:endParaRPr lang="zh-HK"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114268" y="2965134"/>
            <a:ext cx="1471930" cy="2127680"/>
            <a:chOff x="1866108" y="3051175"/>
            <a:chExt cx="1471930" cy="2127680"/>
          </a:xfrm>
        </p:grpSpPr>
        <p:grpSp>
          <p:nvGrpSpPr>
            <p:cNvPr id="4" name="组合 3"/>
            <p:cNvGrpSpPr/>
            <p:nvPr/>
          </p:nvGrpSpPr>
          <p:grpSpPr>
            <a:xfrm>
              <a:off x="1866108" y="3051175"/>
              <a:ext cx="1471930" cy="1471930"/>
              <a:chOff x="1467326" y="2764790"/>
              <a:chExt cx="2044700" cy="2044700"/>
            </a:xfrm>
          </p:grpSpPr>
          <p:sp>
            <p:nvSpPr>
              <p:cNvPr id="15" name="MH_Other_1"/>
              <p:cNvSpPr/>
              <p:nvPr>
                <p:custDataLst>
                  <p:tags r:id="rId11"/>
                </p:custDataLst>
              </p:nvPr>
            </p:nvSpPr>
            <p:spPr>
              <a:xfrm>
                <a:off x="1467326" y="2764790"/>
                <a:ext cx="2044700" cy="2044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FFFFFF"/>
                  </a:solidFill>
                  <a:ea typeface="PMingLiU" panose="02020500000000000000" pitchFamily="18" charset="-120"/>
                </a:endParaRPr>
              </a:p>
            </p:txBody>
          </p:sp>
          <p:sp>
            <p:nvSpPr>
              <p:cNvPr id="16" name="MH_Other_2"/>
              <p:cNvSpPr>
                <a:spLocks/>
              </p:cNvSpPr>
              <p:nvPr>
                <p:custDataLst>
                  <p:tags r:id="rId12"/>
                </p:custDataLst>
              </p:nvPr>
            </p:nvSpPr>
            <p:spPr bwMode="auto">
              <a:xfrm>
                <a:off x="1859440" y="3145790"/>
                <a:ext cx="1362075" cy="1282700"/>
              </a:xfrm>
              <a:custGeom>
                <a:avLst/>
                <a:gdLst>
                  <a:gd name="T0" fmla="*/ 373604 w 1361803"/>
                  <a:gd name="T1" fmla="*/ 892336 h 1281345"/>
                  <a:gd name="T2" fmla="*/ 476200 w 1361803"/>
                  <a:gd name="T3" fmla="*/ 934187 h 1281345"/>
                  <a:gd name="T4" fmla="*/ 554139 w 1361803"/>
                  <a:gd name="T5" fmla="*/ 951356 h 1281345"/>
                  <a:gd name="T6" fmla="*/ 528484 w 1361803"/>
                  <a:gd name="T7" fmla="*/ 1028618 h 1281345"/>
                  <a:gd name="T8" fmla="*/ 460417 w 1361803"/>
                  <a:gd name="T9" fmla="*/ 1051153 h 1281345"/>
                  <a:gd name="T10" fmla="*/ 352881 w 1361803"/>
                  <a:gd name="T11" fmla="*/ 987840 h 1281345"/>
                  <a:gd name="T12" fmla="*/ 286785 w 1361803"/>
                  <a:gd name="T13" fmla="*/ 1060811 h 1281345"/>
                  <a:gd name="T14" fmla="*/ 312434 w 1361803"/>
                  <a:gd name="T15" fmla="*/ 895552 h 1281345"/>
                  <a:gd name="T16" fmla="*/ 274750 w 1361803"/>
                  <a:gd name="T17" fmla="*/ 693935 h 1281345"/>
                  <a:gd name="T18" fmla="*/ 665920 w 1361803"/>
                  <a:gd name="T19" fmla="*/ 693935 h 1281345"/>
                  <a:gd name="T20" fmla="*/ 633318 w 1361803"/>
                  <a:gd name="T21" fmla="*/ 779681 h 1281345"/>
                  <a:gd name="T22" fmla="*/ 270797 w 1361803"/>
                  <a:gd name="T23" fmla="*/ 785039 h 1281345"/>
                  <a:gd name="T24" fmla="*/ 255979 w 1361803"/>
                  <a:gd name="T25" fmla="*/ 713227 h 1281345"/>
                  <a:gd name="T26" fmla="*/ 278558 w 1361803"/>
                  <a:gd name="T27" fmla="*/ 509459 h 1281345"/>
                  <a:gd name="T28" fmla="*/ 746925 w 1361803"/>
                  <a:gd name="T29" fmla="*/ 509459 h 1281345"/>
                  <a:gd name="T30" fmla="*/ 766688 w 1361803"/>
                  <a:gd name="T31" fmla="*/ 562075 h 1281345"/>
                  <a:gd name="T32" fmla="*/ 279544 w 1361803"/>
                  <a:gd name="T33" fmla="*/ 599656 h 1281345"/>
                  <a:gd name="T34" fmla="*/ 256813 w 1361803"/>
                  <a:gd name="T35" fmla="*/ 533083 h 1281345"/>
                  <a:gd name="T36" fmla="*/ 944591 w 1361803"/>
                  <a:gd name="T37" fmla="*/ 457790 h 1281345"/>
                  <a:gd name="T38" fmla="*/ 1023588 w 1361803"/>
                  <a:gd name="T39" fmla="*/ 650972 h 1281345"/>
                  <a:gd name="T40" fmla="*/ 636495 w 1361803"/>
                  <a:gd name="T41" fmla="*/ 1052366 h 1281345"/>
                  <a:gd name="T42" fmla="*/ 601932 w 1361803"/>
                  <a:gd name="T43" fmla="*/ 1022315 h 1281345"/>
                  <a:gd name="T44" fmla="*/ 940644 w 1361803"/>
                  <a:gd name="T45" fmla="*/ 465300 h 1281345"/>
                  <a:gd name="T46" fmla="*/ 1339566 w 1361803"/>
                  <a:gd name="T47" fmla="*/ 326100 h 1281345"/>
                  <a:gd name="T48" fmla="*/ 1356355 w 1361803"/>
                  <a:gd name="T49" fmla="*/ 377558 h 1281345"/>
                  <a:gd name="T50" fmla="*/ 1136163 w 1361803"/>
                  <a:gd name="T51" fmla="*/ 671299 h 1281345"/>
                  <a:gd name="T52" fmla="*/ 1082839 w 1361803"/>
                  <a:gd name="T53" fmla="*/ 684164 h 1281345"/>
                  <a:gd name="T54" fmla="*/ 1123322 w 1361803"/>
                  <a:gd name="T55" fmla="*/ 602689 h 1281345"/>
                  <a:gd name="T56" fmla="*/ 1312908 w 1361803"/>
                  <a:gd name="T57" fmla="*/ 337893 h 1281345"/>
                  <a:gd name="T58" fmla="*/ 526769 w 1361803"/>
                  <a:gd name="T59" fmla="*/ 231614 h 1281345"/>
                  <a:gd name="T60" fmla="*/ 766688 w 1361803"/>
                  <a:gd name="T61" fmla="*/ 247720 h 1281345"/>
                  <a:gd name="T62" fmla="*/ 749907 w 1361803"/>
                  <a:gd name="T63" fmla="*/ 321812 h 1281345"/>
                  <a:gd name="T64" fmla="*/ 529735 w 1361803"/>
                  <a:gd name="T65" fmla="*/ 321812 h 1281345"/>
                  <a:gd name="T66" fmla="*/ 511959 w 1361803"/>
                  <a:gd name="T67" fmla="*/ 248795 h 1281345"/>
                  <a:gd name="T68" fmla="*/ 1245419 w 1361803"/>
                  <a:gd name="T69" fmla="*/ 139267 h 1281345"/>
                  <a:gd name="T70" fmla="*/ 1309122 w 1361803"/>
                  <a:gd name="T71" fmla="*/ 242312 h 1281345"/>
                  <a:gd name="T72" fmla="*/ 1116528 w 1361803"/>
                  <a:gd name="T73" fmla="*/ 537108 h 1281345"/>
                  <a:gd name="T74" fmla="*/ 998003 w 1361803"/>
                  <a:gd name="T75" fmla="*/ 389175 h 1281345"/>
                  <a:gd name="T76" fmla="*/ 1207394 w 1361803"/>
                  <a:gd name="T77" fmla="*/ 150121 h 1281345"/>
                  <a:gd name="T78" fmla="*/ 327005 w 1361803"/>
                  <a:gd name="T79" fmla="*/ 0 h 1281345"/>
                  <a:gd name="T80" fmla="*/ 1023501 w 1361803"/>
                  <a:gd name="T81" fmla="*/ 138369 h 1281345"/>
                  <a:gd name="T82" fmla="*/ 1015602 w 1361803"/>
                  <a:gd name="T83" fmla="*/ 240270 h 1281345"/>
                  <a:gd name="T84" fmla="*/ 909891 w 1361803"/>
                  <a:gd name="T85" fmla="*/ 384002 h 1281345"/>
                  <a:gd name="T86" fmla="*/ 897047 w 1361803"/>
                  <a:gd name="T87" fmla="*/ 317499 h 1281345"/>
                  <a:gd name="T88" fmla="*/ 872348 w 1361803"/>
                  <a:gd name="T89" fmla="*/ 137297 h 1281345"/>
                  <a:gd name="T90" fmla="*/ 382329 w 1361803"/>
                  <a:gd name="T91" fmla="*/ 137297 h 1281345"/>
                  <a:gd name="T92" fmla="*/ 382329 w 1361803"/>
                  <a:gd name="T93" fmla="*/ 317499 h 1281345"/>
                  <a:gd name="T94" fmla="*/ 143255 w 1361803"/>
                  <a:gd name="T95" fmla="*/ 414036 h 1281345"/>
                  <a:gd name="T96" fmla="*/ 126454 w 1361803"/>
                  <a:gd name="T97" fmla="*/ 433342 h 1281345"/>
                  <a:gd name="T98" fmla="*/ 151153 w 1361803"/>
                  <a:gd name="T99" fmla="*/ 1156294 h 1281345"/>
                  <a:gd name="T100" fmla="*/ 897047 w 1361803"/>
                  <a:gd name="T101" fmla="*/ 1128406 h 1281345"/>
                  <a:gd name="T102" fmla="*/ 902973 w 1361803"/>
                  <a:gd name="T103" fmla="*/ 912806 h 1281345"/>
                  <a:gd name="T104" fmla="*/ 1022515 w 1361803"/>
                  <a:gd name="T105" fmla="*/ 776583 h 1281345"/>
                  <a:gd name="T106" fmla="*/ 1023501 w 1361803"/>
                  <a:gd name="T107" fmla="*/ 1146641 h 1281345"/>
                  <a:gd name="T108" fmla="*/ 131394 w 1361803"/>
                  <a:gd name="T109" fmla="*/ 1293592 h 1281345"/>
                  <a:gd name="T110" fmla="*/ 0 w 1361803"/>
                  <a:gd name="T111" fmla="*/ 338951 h 1281345"/>
                  <a:gd name="T112" fmla="*/ 261801 w 1361803"/>
                  <a:gd name="T113" fmla="*/ 28960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 name="矩形 2"/>
            <p:cNvSpPr/>
            <p:nvPr/>
          </p:nvSpPr>
          <p:spPr>
            <a:xfrm>
              <a:off x="2006204" y="4643324"/>
              <a:ext cx="1204436" cy="535531"/>
            </a:xfrm>
            <a:prstGeom prst="rect">
              <a:avLst/>
            </a:prstGeom>
          </p:spPr>
          <p:txBody>
            <a:bodyPr wrap="square">
              <a:spAutoFit/>
            </a:bodyPr>
            <a:lstStyle/>
            <a:p>
              <a:pPr algn="ctr">
                <a:lnSpc>
                  <a:spcPct val="120000"/>
                </a:lnSpc>
                <a:spcAft>
                  <a:spcPts val="0"/>
                </a:spcAft>
              </a:pP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防火墙</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15272030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355566" y="1100019"/>
            <a:ext cx="9566434" cy="2326791"/>
          </a:xfrm>
          <a:prstGeom prst="rect">
            <a:avLst/>
          </a:prstGeom>
        </p:spPr>
        <p:txBody>
          <a:bodyPr wrap="square">
            <a:spAutoFit/>
          </a:bodyPr>
          <a:lstStyle/>
          <a:p>
            <a:pPr>
              <a:lnSpc>
                <a:spcPct val="120000"/>
              </a:lnSpc>
              <a:spcAft>
                <a:spcPts val="1200"/>
              </a:spcAft>
            </a:pPr>
            <a:r>
              <a:rPr lang="zh-CN" altLang="en-US" sz="2400" b="1" kern="100" dirty="0" smtClean="0">
                <a:solidFill>
                  <a:srgbClr val="1B6AA2"/>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400" b="1" kern="100" dirty="0">
                <a:solidFill>
                  <a:srgbClr val="1B6AA2"/>
                </a:solidFill>
                <a:latin typeface="微软雅黑" panose="020B0503020204020204" pitchFamily="34" charset="-122"/>
                <a:ea typeface="微软雅黑" panose="020B0503020204020204" pitchFamily="34" charset="-122"/>
                <a:cs typeface="宋体" panose="02010600030101010101" pitchFamily="2" charset="-122"/>
              </a:rPr>
              <a:t>四）认证技术</a:t>
            </a:r>
          </a:p>
          <a:p>
            <a:pPr marL="285750" indent="-285750">
              <a:lnSpc>
                <a:spcPct val="120000"/>
              </a:lnSpc>
              <a:spcAft>
                <a:spcPts val="1200"/>
              </a:spcAft>
              <a:buFont typeface="Wingdings" panose="05000000000000000000" pitchFamily="2" charset="2"/>
              <a:buChar char="l"/>
            </a:pP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认证</a:t>
            </a:r>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技术是网络安全技术的重要组成部分之一。认证指的是证实被认证对象是否属实和是否有效的一个</a:t>
            </a: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过程</a:t>
            </a:r>
            <a:endParaRPr lang="en-US"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1200"/>
              </a:spcAft>
              <a:buFont typeface="Wingdings" panose="05000000000000000000" pitchFamily="2" charset="2"/>
              <a:buChar char="l"/>
            </a:pP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其</a:t>
            </a:r>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基本思想是通过验证被认证对象的属性来达到确认被认证对象是否真实有效的</a:t>
            </a: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目的</a:t>
            </a:r>
            <a:endParaRPr lang="en-US"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20000"/>
              </a:lnSpc>
              <a:spcAft>
                <a:spcPts val="1200"/>
              </a:spcAft>
              <a:buFont typeface="Wingdings" panose="05000000000000000000" pitchFamily="2" charset="2"/>
              <a:buChar char="l"/>
            </a:pPr>
            <a:r>
              <a:rPr lang="zh-CN" altLang="en-US"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被</a:t>
            </a:r>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认证对象的属性可以是口令、数字签名或者像</a:t>
            </a:r>
            <a:r>
              <a:rPr lang="zh-CN" altLang="en-US" b="1" kern="100" dirty="0">
                <a:solidFill>
                  <a:srgbClr val="1B6AA2"/>
                </a:solidFill>
                <a:latin typeface="微软雅黑" panose="020B0503020204020204" pitchFamily="34" charset="-122"/>
                <a:ea typeface="微软雅黑" panose="020B0503020204020204" pitchFamily="34" charset="-122"/>
                <a:cs typeface="Times New Roman" panose="02020603050405020304" pitchFamily="18" charset="0"/>
              </a:rPr>
              <a:t>指纹、声音、视网膜</a:t>
            </a:r>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这样的</a:t>
            </a: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生理特征</a:t>
            </a:r>
            <a:endParaRPr lang="zh-CN" altLang="zh-CN"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9" name="组合 8"/>
          <p:cNvGrpSpPr/>
          <p:nvPr/>
        </p:nvGrpSpPr>
        <p:grpSpPr>
          <a:xfrm>
            <a:off x="1355566" y="3503043"/>
            <a:ext cx="9566434" cy="681622"/>
            <a:chOff x="1355566" y="3503043"/>
            <a:chExt cx="9566434" cy="681622"/>
          </a:xfrm>
        </p:grpSpPr>
        <p:sp>
          <p:nvSpPr>
            <p:cNvPr id="28" name="ïšľiḑê">
              <a:extLst>
                <a:ext uri="{FF2B5EF4-FFF2-40B4-BE49-F238E27FC236}">
                  <a16:creationId xmlns:a16="http://schemas.microsoft.com/office/drawing/2014/main" id="{19AF8DD5-58E5-4F23-A866-F8EC196D3AF9}"/>
                </a:ext>
              </a:extLst>
            </p:cNvPr>
            <p:cNvSpPr/>
            <p:nvPr/>
          </p:nvSpPr>
          <p:spPr>
            <a:xfrm rot="16200000">
              <a:off x="5797972" y="-939363"/>
              <a:ext cx="681622" cy="9566434"/>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sp>
          <p:nvSpPr>
            <p:cNvPr id="27" name="矩形 26"/>
            <p:cNvSpPr/>
            <p:nvPr/>
          </p:nvSpPr>
          <p:spPr>
            <a:xfrm>
              <a:off x="1886822" y="3645562"/>
              <a:ext cx="8503920" cy="396583"/>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认证常常被用于通信双方相互确认身份，以保证通信的</a:t>
              </a:r>
              <a:r>
                <a:rPr lang="zh-CN" altLang="zh-CN"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安全。一般</a:t>
              </a:r>
              <a:r>
                <a:rPr lang="zh-CN" altLang="zh-CN"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可以分为两种</a:t>
              </a:r>
              <a:r>
                <a:rPr lang="zh-CN" altLang="zh-CN"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tasks_338612"/>
          <p:cNvSpPr>
            <a:spLocks noChangeAspect="1"/>
          </p:cNvSpPr>
          <p:nvPr/>
        </p:nvSpPr>
        <p:spPr bwMode="auto">
          <a:xfrm>
            <a:off x="8210799" y="4534618"/>
            <a:ext cx="425201" cy="463074"/>
          </a:xfrm>
          <a:custGeom>
            <a:avLst/>
            <a:gdLst>
              <a:gd name="connsiteX0" fmla="*/ 456215 w 557749"/>
              <a:gd name="connsiteY0" fmla="*/ 404898 h 607428"/>
              <a:gd name="connsiteX1" fmla="*/ 438248 w 557749"/>
              <a:gd name="connsiteY1" fmla="*/ 412336 h 607428"/>
              <a:gd name="connsiteX2" fmla="*/ 405471 w 557749"/>
              <a:gd name="connsiteY2" fmla="*/ 445052 h 607428"/>
              <a:gd name="connsiteX3" fmla="*/ 398043 w 557749"/>
              <a:gd name="connsiteY3" fmla="*/ 437637 h 607428"/>
              <a:gd name="connsiteX4" fmla="*/ 362109 w 557749"/>
              <a:gd name="connsiteY4" fmla="*/ 437637 h 607428"/>
              <a:gd name="connsiteX5" fmla="*/ 362109 w 557749"/>
              <a:gd name="connsiteY5" fmla="*/ 473505 h 607428"/>
              <a:gd name="connsiteX6" fmla="*/ 387550 w 557749"/>
              <a:gd name="connsiteY6" fmla="*/ 498806 h 607428"/>
              <a:gd name="connsiteX7" fmla="*/ 405471 w 557749"/>
              <a:gd name="connsiteY7" fmla="*/ 506221 h 607428"/>
              <a:gd name="connsiteX8" fmla="*/ 423391 w 557749"/>
              <a:gd name="connsiteY8" fmla="*/ 498806 h 607428"/>
              <a:gd name="connsiteX9" fmla="*/ 474182 w 557749"/>
              <a:gd name="connsiteY9" fmla="*/ 448203 h 607428"/>
              <a:gd name="connsiteX10" fmla="*/ 474182 w 557749"/>
              <a:gd name="connsiteY10" fmla="*/ 412336 h 607428"/>
              <a:gd name="connsiteX11" fmla="*/ 456215 w 557749"/>
              <a:gd name="connsiteY11" fmla="*/ 404898 h 607428"/>
              <a:gd name="connsiteX12" fmla="*/ 405564 w 557749"/>
              <a:gd name="connsiteY12" fmla="*/ 303714 h 607428"/>
              <a:gd name="connsiteX13" fmla="*/ 557749 w 557749"/>
              <a:gd name="connsiteY13" fmla="*/ 455617 h 607428"/>
              <a:gd name="connsiteX14" fmla="*/ 405564 w 557749"/>
              <a:gd name="connsiteY14" fmla="*/ 607428 h 607428"/>
              <a:gd name="connsiteX15" fmla="*/ 253471 w 557749"/>
              <a:gd name="connsiteY15" fmla="*/ 455617 h 607428"/>
              <a:gd name="connsiteX16" fmla="*/ 405564 w 557749"/>
              <a:gd name="connsiteY16" fmla="*/ 303714 h 607428"/>
              <a:gd name="connsiteX17" fmla="*/ 278818 w 557749"/>
              <a:gd name="connsiteY17" fmla="*/ 177145 h 607428"/>
              <a:gd name="connsiteX18" fmla="*/ 253471 w 557749"/>
              <a:gd name="connsiteY18" fmla="*/ 202452 h 607428"/>
              <a:gd name="connsiteX19" fmla="*/ 278818 w 557749"/>
              <a:gd name="connsiteY19" fmla="*/ 227759 h 607428"/>
              <a:gd name="connsiteX20" fmla="*/ 380207 w 557749"/>
              <a:gd name="connsiteY20" fmla="*/ 227759 h 607428"/>
              <a:gd name="connsiteX21" fmla="*/ 405554 w 557749"/>
              <a:gd name="connsiteY21" fmla="*/ 202452 h 607428"/>
              <a:gd name="connsiteX22" fmla="*/ 380207 w 557749"/>
              <a:gd name="connsiteY22" fmla="*/ 177145 h 607428"/>
              <a:gd name="connsiteX23" fmla="*/ 126643 w 557749"/>
              <a:gd name="connsiteY23" fmla="*/ 177145 h 607428"/>
              <a:gd name="connsiteX24" fmla="*/ 101296 w 557749"/>
              <a:gd name="connsiteY24" fmla="*/ 202452 h 607428"/>
              <a:gd name="connsiteX25" fmla="*/ 126643 w 557749"/>
              <a:gd name="connsiteY25" fmla="*/ 227759 h 607428"/>
              <a:gd name="connsiteX26" fmla="*/ 177430 w 557749"/>
              <a:gd name="connsiteY26" fmla="*/ 227759 h 607428"/>
              <a:gd name="connsiteX27" fmla="*/ 202777 w 557749"/>
              <a:gd name="connsiteY27" fmla="*/ 202452 h 607428"/>
              <a:gd name="connsiteX28" fmla="*/ 177430 w 557749"/>
              <a:gd name="connsiteY28" fmla="*/ 177145 h 607428"/>
              <a:gd name="connsiteX29" fmla="*/ 177430 w 557749"/>
              <a:gd name="connsiteY29" fmla="*/ 50520 h 607428"/>
              <a:gd name="connsiteX30" fmla="*/ 177430 w 557749"/>
              <a:gd name="connsiteY30" fmla="*/ 101226 h 607428"/>
              <a:gd name="connsiteX31" fmla="*/ 329605 w 557749"/>
              <a:gd name="connsiteY31" fmla="*/ 101226 h 607428"/>
              <a:gd name="connsiteX32" fmla="*/ 329605 w 557749"/>
              <a:gd name="connsiteY32" fmla="*/ 50520 h 607428"/>
              <a:gd name="connsiteX33" fmla="*/ 165267 w 557749"/>
              <a:gd name="connsiteY33" fmla="*/ 0 h 607428"/>
              <a:gd name="connsiteX34" fmla="*/ 341582 w 557749"/>
              <a:gd name="connsiteY34" fmla="*/ 0 h 607428"/>
              <a:gd name="connsiteX35" fmla="*/ 380207 w 557749"/>
              <a:gd name="connsiteY35" fmla="*/ 38562 h 607428"/>
              <a:gd name="connsiteX36" fmla="*/ 380207 w 557749"/>
              <a:gd name="connsiteY36" fmla="*/ 50706 h 607428"/>
              <a:gd name="connsiteX37" fmla="*/ 451606 w 557749"/>
              <a:gd name="connsiteY37" fmla="*/ 50706 h 607428"/>
              <a:gd name="connsiteX38" fmla="*/ 506942 w 557749"/>
              <a:gd name="connsiteY38" fmla="*/ 105954 h 607428"/>
              <a:gd name="connsiteX39" fmla="*/ 506942 w 557749"/>
              <a:gd name="connsiteY39" fmla="*/ 280318 h 607428"/>
              <a:gd name="connsiteX40" fmla="*/ 405554 w 557749"/>
              <a:gd name="connsiteY40" fmla="*/ 252880 h 607428"/>
              <a:gd name="connsiteX41" fmla="*/ 266934 w 557749"/>
              <a:gd name="connsiteY41" fmla="*/ 308035 h 607428"/>
              <a:gd name="connsiteX42" fmla="*/ 253471 w 557749"/>
              <a:gd name="connsiteY42" fmla="*/ 303585 h 607428"/>
              <a:gd name="connsiteX43" fmla="*/ 126643 w 557749"/>
              <a:gd name="connsiteY43" fmla="*/ 303585 h 607428"/>
              <a:gd name="connsiteX44" fmla="*/ 101296 w 557749"/>
              <a:gd name="connsiteY44" fmla="*/ 328892 h 607428"/>
              <a:gd name="connsiteX45" fmla="*/ 126643 w 557749"/>
              <a:gd name="connsiteY45" fmla="*/ 354198 h 607428"/>
              <a:gd name="connsiteX46" fmla="*/ 230167 w 557749"/>
              <a:gd name="connsiteY46" fmla="*/ 354198 h 607428"/>
              <a:gd name="connsiteX47" fmla="*/ 209090 w 557749"/>
              <a:gd name="connsiteY47" fmla="*/ 406109 h 607428"/>
              <a:gd name="connsiteX48" fmla="*/ 202777 w 557749"/>
              <a:gd name="connsiteY48" fmla="*/ 404904 h 607428"/>
              <a:gd name="connsiteX49" fmla="*/ 101388 w 557749"/>
              <a:gd name="connsiteY49" fmla="*/ 404904 h 607428"/>
              <a:gd name="connsiteX50" fmla="*/ 76041 w 557749"/>
              <a:gd name="connsiteY50" fmla="*/ 430211 h 607428"/>
              <a:gd name="connsiteX51" fmla="*/ 101388 w 557749"/>
              <a:gd name="connsiteY51" fmla="*/ 455610 h 607428"/>
              <a:gd name="connsiteX52" fmla="*/ 202777 w 557749"/>
              <a:gd name="connsiteY52" fmla="*/ 455610 h 607428"/>
              <a:gd name="connsiteX53" fmla="*/ 271855 w 557749"/>
              <a:gd name="connsiteY53" fmla="*/ 607356 h 607428"/>
              <a:gd name="connsiteX54" fmla="*/ 55337 w 557749"/>
              <a:gd name="connsiteY54" fmla="*/ 607356 h 607428"/>
              <a:gd name="connsiteX55" fmla="*/ 0 w 557749"/>
              <a:gd name="connsiteY55" fmla="*/ 552108 h 607428"/>
              <a:gd name="connsiteX56" fmla="*/ 0 w 557749"/>
              <a:gd name="connsiteY56" fmla="*/ 105768 h 607428"/>
              <a:gd name="connsiteX57" fmla="*/ 55337 w 557749"/>
              <a:gd name="connsiteY57" fmla="*/ 50520 h 607428"/>
              <a:gd name="connsiteX58" fmla="*/ 126643 w 557749"/>
              <a:gd name="connsiteY58" fmla="*/ 50520 h 607428"/>
              <a:gd name="connsiteX59" fmla="*/ 126643 w 557749"/>
              <a:gd name="connsiteY59" fmla="*/ 38562 h 607428"/>
              <a:gd name="connsiteX60" fmla="*/ 165267 w 557749"/>
              <a:gd name="connsiteY60" fmla="*/ 0 h 60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57749" h="607428">
                <a:moveTo>
                  <a:pt x="456215" y="404898"/>
                </a:moveTo>
                <a:cubicBezTo>
                  <a:pt x="449715" y="404898"/>
                  <a:pt x="443215" y="407377"/>
                  <a:pt x="438248" y="412336"/>
                </a:cubicBezTo>
                <a:lnTo>
                  <a:pt x="405471" y="445052"/>
                </a:lnTo>
                <a:lnTo>
                  <a:pt x="398043" y="437637"/>
                </a:lnTo>
                <a:cubicBezTo>
                  <a:pt x="388107" y="427813"/>
                  <a:pt x="372044" y="427813"/>
                  <a:pt x="362109" y="437637"/>
                </a:cubicBezTo>
                <a:cubicBezTo>
                  <a:pt x="352266" y="447554"/>
                  <a:pt x="352266" y="463588"/>
                  <a:pt x="362109" y="473505"/>
                </a:cubicBezTo>
                <a:lnTo>
                  <a:pt x="387550" y="498806"/>
                </a:lnTo>
                <a:cubicBezTo>
                  <a:pt x="392471" y="503811"/>
                  <a:pt x="399064" y="506221"/>
                  <a:pt x="405471" y="506221"/>
                </a:cubicBezTo>
                <a:cubicBezTo>
                  <a:pt x="412063" y="506221"/>
                  <a:pt x="418470" y="503811"/>
                  <a:pt x="423391" y="498806"/>
                </a:cubicBezTo>
                <a:lnTo>
                  <a:pt x="474182" y="448203"/>
                </a:lnTo>
                <a:cubicBezTo>
                  <a:pt x="484117" y="438286"/>
                  <a:pt x="484117" y="422345"/>
                  <a:pt x="474182" y="412336"/>
                </a:cubicBezTo>
                <a:cubicBezTo>
                  <a:pt x="469214" y="407377"/>
                  <a:pt x="462714" y="404898"/>
                  <a:pt x="456215" y="404898"/>
                </a:cubicBezTo>
                <a:close/>
                <a:moveTo>
                  <a:pt x="405564" y="303714"/>
                </a:moveTo>
                <a:cubicBezTo>
                  <a:pt x="489502" y="303714"/>
                  <a:pt x="557749" y="371834"/>
                  <a:pt x="557749" y="455617"/>
                </a:cubicBezTo>
                <a:cubicBezTo>
                  <a:pt x="557749" y="539401"/>
                  <a:pt x="489502" y="607428"/>
                  <a:pt x="405564" y="607428"/>
                </a:cubicBezTo>
                <a:cubicBezTo>
                  <a:pt x="321625" y="607428"/>
                  <a:pt x="253471" y="539401"/>
                  <a:pt x="253471" y="455617"/>
                </a:cubicBezTo>
                <a:cubicBezTo>
                  <a:pt x="253471" y="371834"/>
                  <a:pt x="321625" y="303714"/>
                  <a:pt x="405564" y="303714"/>
                </a:cubicBezTo>
                <a:close/>
                <a:moveTo>
                  <a:pt x="278818" y="177145"/>
                </a:moveTo>
                <a:cubicBezTo>
                  <a:pt x="264798" y="177145"/>
                  <a:pt x="253471" y="188455"/>
                  <a:pt x="253471" y="202452"/>
                </a:cubicBezTo>
                <a:cubicBezTo>
                  <a:pt x="253471" y="216449"/>
                  <a:pt x="264798" y="227759"/>
                  <a:pt x="278818" y="227759"/>
                </a:cubicBezTo>
                <a:lnTo>
                  <a:pt x="380207" y="227759"/>
                </a:lnTo>
                <a:cubicBezTo>
                  <a:pt x="394226" y="227759"/>
                  <a:pt x="405554" y="216449"/>
                  <a:pt x="405554" y="202452"/>
                </a:cubicBezTo>
                <a:cubicBezTo>
                  <a:pt x="405554" y="188455"/>
                  <a:pt x="394226" y="177145"/>
                  <a:pt x="380207" y="177145"/>
                </a:cubicBezTo>
                <a:close/>
                <a:moveTo>
                  <a:pt x="126643" y="177145"/>
                </a:moveTo>
                <a:cubicBezTo>
                  <a:pt x="112716" y="177145"/>
                  <a:pt x="101296" y="188455"/>
                  <a:pt x="101296" y="202452"/>
                </a:cubicBezTo>
                <a:cubicBezTo>
                  <a:pt x="101296" y="216449"/>
                  <a:pt x="112716" y="227759"/>
                  <a:pt x="126643" y="227759"/>
                </a:cubicBezTo>
                <a:lnTo>
                  <a:pt x="177430" y="227759"/>
                </a:lnTo>
                <a:cubicBezTo>
                  <a:pt x="191450" y="227759"/>
                  <a:pt x="202777" y="216449"/>
                  <a:pt x="202777" y="202452"/>
                </a:cubicBezTo>
                <a:cubicBezTo>
                  <a:pt x="202777" y="188455"/>
                  <a:pt x="191450" y="177145"/>
                  <a:pt x="177430" y="177145"/>
                </a:cubicBezTo>
                <a:close/>
                <a:moveTo>
                  <a:pt x="177430" y="50520"/>
                </a:moveTo>
                <a:lnTo>
                  <a:pt x="177430" y="101226"/>
                </a:lnTo>
                <a:lnTo>
                  <a:pt x="329605" y="101226"/>
                </a:lnTo>
                <a:lnTo>
                  <a:pt x="329605" y="50520"/>
                </a:lnTo>
                <a:close/>
                <a:moveTo>
                  <a:pt x="165267" y="0"/>
                </a:moveTo>
                <a:lnTo>
                  <a:pt x="341582" y="0"/>
                </a:lnTo>
                <a:cubicBezTo>
                  <a:pt x="362844" y="0"/>
                  <a:pt x="380207" y="17334"/>
                  <a:pt x="380207" y="38562"/>
                </a:cubicBezTo>
                <a:lnTo>
                  <a:pt x="380207" y="50706"/>
                </a:lnTo>
                <a:lnTo>
                  <a:pt x="451606" y="50706"/>
                </a:lnTo>
                <a:cubicBezTo>
                  <a:pt x="482059" y="50706"/>
                  <a:pt x="506942" y="75363"/>
                  <a:pt x="506942" y="105954"/>
                </a:cubicBezTo>
                <a:lnTo>
                  <a:pt x="506942" y="280318"/>
                </a:lnTo>
                <a:cubicBezTo>
                  <a:pt x="477138" y="262984"/>
                  <a:pt x="442599" y="252880"/>
                  <a:pt x="405554" y="252880"/>
                </a:cubicBezTo>
                <a:cubicBezTo>
                  <a:pt x="351888" y="252880"/>
                  <a:pt x="303237" y="274015"/>
                  <a:pt x="266934" y="308035"/>
                </a:cubicBezTo>
                <a:cubicBezTo>
                  <a:pt x="262941" y="305439"/>
                  <a:pt x="258485" y="303585"/>
                  <a:pt x="253471" y="303585"/>
                </a:cubicBezTo>
                <a:lnTo>
                  <a:pt x="126643" y="303585"/>
                </a:lnTo>
                <a:cubicBezTo>
                  <a:pt x="112716" y="303585"/>
                  <a:pt x="101296" y="314894"/>
                  <a:pt x="101296" y="328892"/>
                </a:cubicBezTo>
                <a:cubicBezTo>
                  <a:pt x="101296" y="342889"/>
                  <a:pt x="112716" y="354198"/>
                  <a:pt x="126643" y="354198"/>
                </a:cubicBezTo>
                <a:lnTo>
                  <a:pt x="230167" y="354198"/>
                </a:lnTo>
                <a:cubicBezTo>
                  <a:pt x="220882" y="370328"/>
                  <a:pt x="213826" y="387755"/>
                  <a:pt x="209090" y="406109"/>
                </a:cubicBezTo>
                <a:cubicBezTo>
                  <a:pt x="207048" y="405646"/>
                  <a:pt x="205005" y="404904"/>
                  <a:pt x="202777" y="404904"/>
                </a:cubicBezTo>
                <a:lnTo>
                  <a:pt x="101388" y="404904"/>
                </a:lnTo>
                <a:cubicBezTo>
                  <a:pt x="87461" y="404904"/>
                  <a:pt x="76041" y="416306"/>
                  <a:pt x="76041" y="430211"/>
                </a:cubicBezTo>
                <a:cubicBezTo>
                  <a:pt x="76041" y="444208"/>
                  <a:pt x="87461" y="455610"/>
                  <a:pt x="101388" y="455610"/>
                </a:cubicBezTo>
                <a:lnTo>
                  <a:pt x="202777" y="455610"/>
                </a:lnTo>
                <a:cubicBezTo>
                  <a:pt x="202777" y="516141"/>
                  <a:pt x="229517" y="570370"/>
                  <a:pt x="271855" y="607356"/>
                </a:cubicBezTo>
                <a:lnTo>
                  <a:pt x="55337" y="607356"/>
                </a:lnTo>
                <a:cubicBezTo>
                  <a:pt x="24883" y="607356"/>
                  <a:pt x="0" y="582606"/>
                  <a:pt x="0" y="552108"/>
                </a:cubicBezTo>
                <a:lnTo>
                  <a:pt x="0" y="105768"/>
                </a:lnTo>
                <a:cubicBezTo>
                  <a:pt x="0" y="75363"/>
                  <a:pt x="24790" y="50520"/>
                  <a:pt x="55337" y="50520"/>
                </a:cubicBezTo>
                <a:lnTo>
                  <a:pt x="126643" y="50520"/>
                </a:lnTo>
                <a:lnTo>
                  <a:pt x="126643" y="38562"/>
                </a:lnTo>
                <a:cubicBezTo>
                  <a:pt x="126643" y="17334"/>
                  <a:pt x="144005" y="0"/>
                  <a:pt x="165267" y="0"/>
                </a:cubicBezTo>
                <a:close/>
              </a:path>
            </a:pathLst>
          </a:custGeom>
          <a:solidFill>
            <a:schemeClr val="accent1"/>
          </a:solidFill>
          <a:ln>
            <a:noFill/>
          </a:ln>
        </p:spPr>
      </p:sp>
      <p:sp>
        <p:nvSpPr>
          <p:cNvPr id="30" name="targeting_269004"/>
          <p:cNvSpPr>
            <a:spLocks noChangeAspect="1"/>
          </p:cNvSpPr>
          <p:nvPr/>
        </p:nvSpPr>
        <p:spPr bwMode="auto">
          <a:xfrm>
            <a:off x="3407886" y="4534972"/>
            <a:ext cx="463074" cy="462367"/>
          </a:xfrm>
          <a:custGeom>
            <a:avLst/>
            <a:gdLst>
              <a:gd name="connsiteX0" fmla="*/ 312566 w 607611"/>
              <a:gd name="connsiteY0" fmla="*/ 199350 h 606684"/>
              <a:gd name="connsiteX1" fmla="*/ 317461 w 607611"/>
              <a:gd name="connsiteY1" fmla="*/ 212594 h 606684"/>
              <a:gd name="connsiteX2" fmla="*/ 272871 w 607611"/>
              <a:gd name="connsiteY2" fmla="*/ 257127 h 606684"/>
              <a:gd name="connsiteX3" fmla="*/ 248307 w 607611"/>
              <a:gd name="connsiteY3" fmla="*/ 308503 h 606684"/>
              <a:gd name="connsiteX4" fmla="*/ 298504 w 607611"/>
              <a:gd name="connsiteY4" fmla="*/ 358724 h 606684"/>
              <a:gd name="connsiteX5" fmla="*/ 349947 w 607611"/>
              <a:gd name="connsiteY5" fmla="*/ 334102 h 606684"/>
              <a:gd name="connsiteX6" fmla="*/ 394538 w 607611"/>
              <a:gd name="connsiteY6" fmla="*/ 289570 h 606684"/>
              <a:gd name="connsiteX7" fmla="*/ 407799 w 607611"/>
              <a:gd name="connsiteY7" fmla="*/ 294459 h 606684"/>
              <a:gd name="connsiteX8" fmla="*/ 298682 w 607611"/>
              <a:gd name="connsiteY8" fmla="*/ 407701 h 606684"/>
              <a:gd name="connsiteX9" fmla="*/ 199177 w 607611"/>
              <a:gd name="connsiteY9" fmla="*/ 308325 h 606684"/>
              <a:gd name="connsiteX10" fmla="*/ 312566 w 607611"/>
              <a:gd name="connsiteY10" fmla="*/ 199350 h 606684"/>
              <a:gd name="connsiteX11" fmla="*/ 289073 w 607611"/>
              <a:gd name="connsiteY11" fmla="*/ 119424 h 606684"/>
              <a:gd name="connsiteX12" fmla="*/ 379882 w 607611"/>
              <a:gd name="connsiteY12" fmla="*/ 135456 h 606684"/>
              <a:gd name="connsiteX13" fmla="*/ 382196 w 607611"/>
              <a:gd name="connsiteY13" fmla="*/ 147989 h 606684"/>
              <a:gd name="connsiteX14" fmla="*/ 356564 w 607611"/>
              <a:gd name="connsiteY14" fmla="*/ 173587 h 606684"/>
              <a:gd name="connsiteX15" fmla="*/ 348465 w 607611"/>
              <a:gd name="connsiteY15" fmla="*/ 175454 h 606684"/>
              <a:gd name="connsiteX16" fmla="*/ 168058 w 607611"/>
              <a:gd name="connsiteY16" fmla="*/ 300691 h 606684"/>
              <a:gd name="connsiteX17" fmla="*/ 306367 w 607611"/>
              <a:gd name="connsiteY17" fmla="*/ 438904 h 606684"/>
              <a:gd name="connsiteX18" fmla="*/ 431770 w 607611"/>
              <a:gd name="connsiteY18" fmla="*/ 258649 h 606684"/>
              <a:gd name="connsiteX19" fmla="*/ 433639 w 607611"/>
              <a:gd name="connsiteY19" fmla="*/ 250560 h 606684"/>
              <a:gd name="connsiteX20" fmla="*/ 459272 w 607611"/>
              <a:gd name="connsiteY20" fmla="*/ 225051 h 606684"/>
              <a:gd name="connsiteX21" fmla="*/ 471821 w 607611"/>
              <a:gd name="connsiteY21" fmla="*/ 227273 h 606684"/>
              <a:gd name="connsiteX22" fmla="*/ 309749 w 607611"/>
              <a:gd name="connsiteY22" fmla="*/ 487701 h 606684"/>
              <a:gd name="connsiteX23" fmla="*/ 119107 w 607611"/>
              <a:gd name="connsiteY23" fmla="*/ 297313 h 606684"/>
              <a:gd name="connsiteX24" fmla="*/ 289073 w 607611"/>
              <a:gd name="connsiteY24" fmla="*/ 119424 h 606684"/>
              <a:gd name="connsiteX25" fmla="*/ 565287 w 607611"/>
              <a:gd name="connsiteY25" fmla="*/ 18863 h 606684"/>
              <a:gd name="connsiteX26" fmla="*/ 581833 w 607611"/>
              <a:gd name="connsiteY26" fmla="*/ 25660 h 606684"/>
              <a:gd name="connsiteX27" fmla="*/ 581833 w 607611"/>
              <a:gd name="connsiteY27" fmla="*/ 58714 h 606684"/>
              <a:gd name="connsiteX28" fmla="*/ 320218 w 607611"/>
              <a:gd name="connsiteY28" fmla="*/ 319856 h 606684"/>
              <a:gd name="connsiteX29" fmla="*/ 287105 w 607611"/>
              <a:gd name="connsiteY29" fmla="*/ 319856 h 606684"/>
              <a:gd name="connsiteX30" fmla="*/ 287105 w 607611"/>
              <a:gd name="connsiteY30" fmla="*/ 286891 h 606684"/>
              <a:gd name="connsiteX31" fmla="*/ 548808 w 607611"/>
              <a:gd name="connsiteY31" fmla="*/ 25660 h 606684"/>
              <a:gd name="connsiteX32" fmla="*/ 565287 w 607611"/>
              <a:gd name="connsiteY32" fmla="*/ 18863 h 606684"/>
              <a:gd name="connsiteX33" fmla="*/ 313851 w 607611"/>
              <a:gd name="connsiteY33" fmla="*/ 143 h 606684"/>
              <a:gd name="connsiteX34" fmla="*/ 468340 w 607611"/>
              <a:gd name="connsiteY34" fmla="*/ 48769 h 606684"/>
              <a:gd name="connsiteX35" fmla="*/ 469587 w 607611"/>
              <a:gd name="connsiteY35" fmla="*/ 60767 h 606684"/>
              <a:gd name="connsiteX36" fmla="*/ 416893 w 607611"/>
              <a:gd name="connsiteY36" fmla="*/ 113380 h 606684"/>
              <a:gd name="connsiteX37" fmla="*/ 407725 w 607611"/>
              <a:gd name="connsiteY37" fmla="*/ 114713 h 606684"/>
              <a:gd name="connsiteX38" fmla="*/ 87916 w 607611"/>
              <a:gd name="connsiteY38" fmla="*/ 298680 h 606684"/>
              <a:gd name="connsiteX39" fmla="*/ 308480 w 607611"/>
              <a:gd name="connsiteY39" fmla="*/ 518818 h 606684"/>
              <a:gd name="connsiteX40" fmla="*/ 492729 w 607611"/>
              <a:gd name="connsiteY40" fmla="*/ 199587 h 606684"/>
              <a:gd name="connsiteX41" fmla="*/ 494064 w 607611"/>
              <a:gd name="connsiteY41" fmla="*/ 190344 h 606684"/>
              <a:gd name="connsiteX42" fmla="*/ 546668 w 607611"/>
              <a:gd name="connsiteY42" fmla="*/ 137731 h 606684"/>
              <a:gd name="connsiteX43" fmla="*/ 558684 w 607611"/>
              <a:gd name="connsiteY43" fmla="*/ 138975 h 606684"/>
              <a:gd name="connsiteX44" fmla="*/ 313376 w 607611"/>
              <a:gd name="connsiteY44" fmla="*/ 606536 h 606684"/>
              <a:gd name="connsiteX45" fmla="*/ 154 w 607611"/>
              <a:gd name="connsiteY45" fmla="*/ 293703 h 606684"/>
              <a:gd name="connsiteX46" fmla="*/ 313851 w 607611"/>
              <a:gd name="connsiteY46" fmla="*/ 143 h 60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611" h="606684">
                <a:moveTo>
                  <a:pt x="312566" y="199350"/>
                </a:moveTo>
                <a:cubicBezTo>
                  <a:pt x="319241" y="199883"/>
                  <a:pt x="322179" y="207883"/>
                  <a:pt x="317461" y="212594"/>
                </a:cubicBezTo>
                <a:lnTo>
                  <a:pt x="272871" y="257127"/>
                </a:lnTo>
                <a:cubicBezTo>
                  <a:pt x="256584" y="267971"/>
                  <a:pt x="246348" y="287170"/>
                  <a:pt x="248307" y="308503"/>
                </a:cubicBezTo>
                <a:cubicBezTo>
                  <a:pt x="250710" y="334991"/>
                  <a:pt x="272070" y="356324"/>
                  <a:pt x="298504" y="358724"/>
                </a:cubicBezTo>
                <a:cubicBezTo>
                  <a:pt x="319864" y="360591"/>
                  <a:pt x="339089" y="350369"/>
                  <a:pt x="349947" y="334102"/>
                </a:cubicBezTo>
                <a:lnTo>
                  <a:pt x="394538" y="289570"/>
                </a:lnTo>
                <a:cubicBezTo>
                  <a:pt x="399255" y="284859"/>
                  <a:pt x="407265" y="287881"/>
                  <a:pt x="407799" y="294459"/>
                </a:cubicBezTo>
                <a:cubicBezTo>
                  <a:pt x="413228" y="357213"/>
                  <a:pt x="361874" y="410634"/>
                  <a:pt x="298682" y="407701"/>
                </a:cubicBezTo>
                <a:cubicBezTo>
                  <a:pt x="245191" y="405212"/>
                  <a:pt x="201758" y="361835"/>
                  <a:pt x="199177" y="308325"/>
                </a:cubicBezTo>
                <a:cubicBezTo>
                  <a:pt x="196240" y="245216"/>
                  <a:pt x="249820" y="193928"/>
                  <a:pt x="312566" y="199350"/>
                </a:cubicBezTo>
                <a:close/>
                <a:moveTo>
                  <a:pt x="289073" y="119424"/>
                </a:moveTo>
                <a:cubicBezTo>
                  <a:pt x="318821" y="116974"/>
                  <a:pt x="349866" y="121813"/>
                  <a:pt x="379882" y="135456"/>
                </a:cubicBezTo>
                <a:cubicBezTo>
                  <a:pt x="384866" y="137679"/>
                  <a:pt x="386023" y="144167"/>
                  <a:pt x="382196" y="147989"/>
                </a:cubicBezTo>
                <a:lnTo>
                  <a:pt x="356564" y="173587"/>
                </a:lnTo>
                <a:cubicBezTo>
                  <a:pt x="354428" y="175721"/>
                  <a:pt x="351313" y="176432"/>
                  <a:pt x="348465" y="175454"/>
                </a:cubicBezTo>
                <a:cubicBezTo>
                  <a:pt x="260887" y="144789"/>
                  <a:pt x="169749" y="209585"/>
                  <a:pt x="168058" y="300691"/>
                </a:cubicBezTo>
                <a:cubicBezTo>
                  <a:pt x="166545" y="377575"/>
                  <a:pt x="229469" y="440415"/>
                  <a:pt x="306367" y="438904"/>
                </a:cubicBezTo>
                <a:cubicBezTo>
                  <a:pt x="397416" y="437127"/>
                  <a:pt x="462565" y="346288"/>
                  <a:pt x="431770" y="258649"/>
                </a:cubicBezTo>
                <a:cubicBezTo>
                  <a:pt x="430791" y="255805"/>
                  <a:pt x="431503" y="252694"/>
                  <a:pt x="433639" y="250560"/>
                </a:cubicBezTo>
                <a:lnTo>
                  <a:pt x="459272" y="225051"/>
                </a:lnTo>
                <a:cubicBezTo>
                  <a:pt x="463099" y="221140"/>
                  <a:pt x="469596" y="222296"/>
                  <a:pt x="471821" y="227273"/>
                </a:cubicBezTo>
                <a:cubicBezTo>
                  <a:pt x="526557" y="347266"/>
                  <a:pt x="439958" y="483524"/>
                  <a:pt x="309749" y="487701"/>
                </a:cubicBezTo>
                <a:cubicBezTo>
                  <a:pt x="203125" y="491079"/>
                  <a:pt x="115725" y="403795"/>
                  <a:pt x="119107" y="297313"/>
                </a:cubicBezTo>
                <a:cubicBezTo>
                  <a:pt x="122244" y="199719"/>
                  <a:pt x="199826" y="126774"/>
                  <a:pt x="289073" y="119424"/>
                </a:cubicBezTo>
                <a:close/>
                <a:moveTo>
                  <a:pt x="565287" y="18863"/>
                </a:moveTo>
                <a:cubicBezTo>
                  <a:pt x="571262" y="18863"/>
                  <a:pt x="577248" y="21129"/>
                  <a:pt x="581833" y="25660"/>
                </a:cubicBezTo>
                <a:cubicBezTo>
                  <a:pt x="590912" y="34812"/>
                  <a:pt x="590912" y="49562"/>
                  <a:pt x="581833" y="58714"/>
                </a:cubicBezTo>
                <a:lnTo>
                  <a:pt x="320218" y="319856"/>
                </a:lnTo>
                <a:cubicBezTo>
                  <a:pt x="311050" y="328919"/>
                  <a:pt x="296273" y="328919"/>
                  <a:pt x="287105" y="319856"/>
                </a:cubicBezTo>
                <a:cubicBezTo>
                  <a:pt x="278025" y="310704"/>
                  <a:pt x="278025" y="295954"/>
                  <a:pt x="287105" y="286891"/>
                </a:cubicBezTo>
                <a:lnTo>
                  <a:pt x="548808" y="25660"/>
                </a:lnTo>
                <a:cubicBezTo>
                  <a:pt x="553348" y="21129"/>
                  <a:pt x="559312" y="18863"/>
                  <a:pt x="565287" y="18863"/>
                </a:cubicBezTo>
                <a:close/>
                <a:moveTo>
                  <a:pt x="313851" y="143"/>
                </a:moveTo>
                <a:cubicBezTo>
                  <a:pt x="366314" y="1761"/>
                  <a:pt x="419519" y="17175"/>
                  <a:pt x="468340" y="48769"/>
                </a:cubicBezTo>
                <a:cubicBezTo>
                  <a:pt x="472524" y="51435"/>
                  <a:pt x="473058" y="57301"/>
                  <a:pt x="469587" y="60767"/>
                </a:cubicBezTo>
                <a:lnTo>
                  <a:pt x="416893" y="113380"/>
                </a:lnTo>
                <a:cubicBezTo>
                  <a:pt x="414490" y="115779"/>
                  <a:pt x="410752" y="116313"/>
                  <a:pt x="407725" y="114713"/>
                </a:cubicBezTo>
                <a:cubicBezTo>
                  <a:pt x="266112" y="36594"/>
                  <a:pt x="91388" y="137731"/>
                  <a:pt x="87916" y="298680"/>
                </a:cubicBezTo>
                <a:cubicBezTo>
                  <a:pt x="85246" y="421236"/>
                  <a:pt x="185648" y="521484"/>
                  <a:pt x="308480" y="518818"/>
                </a:cubicBezTo>
                <a:cubicBezTo>
                  <a:pt x="469587" y="515352"/>
                  <a:pt x="570968" y="340983"/>
                  <a:pt x="492729" y="199587"/>
                </a:cubicBezTo>
                <a:cubicBezTo>
                  <a:pt x="491038" y="196565"/>
                  <a:pt x="491572" y="192743"/>
                  <a:pt x="494064" y="190344"/>
                </a:cubicBezTo>
                <a:lnTo>
                  <a:pt x="546668" y="137731"/>
                </a:lnTo>
                <a:cubicBezTo>
                  <a:pt x="550140" y="134265"/>
                  <a:pt x="556014" y="134887"/>
                  <a:pt x="558684" y="138975"/>
                </a:cubicBezTo>
                <a:cubicBezTo>
                  <a:pt x="685611" y="334496"/>
                  <a:pt x="552098" y="598982"/>
                  <a:pt x="313376" y="606536"/>
                </a:cubicBezTo>
                <a:cubicBezTo>
                  <a:pt x="138295" y="611957"/>
                  <a:pt x="-5365" y="468605"/>
                  <a:pt x="154" y="293703"/>
                </a:cubicBezTo>
                <a:cubicBezTo>
                  <a:pt x="5761" y="114602"/>
                  <a:pt x="156464" y="-4710"/>
                  <a:pt x="313851" y="143"/>
                </a:cubicBezTo>
                <a:close/>
              </a:path>
            </a:pathLst>
          </a:custGeom>
          <a:solidFill>
            <a:schemeClr val="accent1"/>
          </a:solidFill>
          <a:ln>
            <a:noFill/>
          </a:ln>
        </p:spPr>
      </p:sp>
      <p:sp>
        <p:nvSpPr>
          <p:cNvPr id="6" name="矩形 5"/>
          <p:cNvSpPr/>
          <p:nvPr/>
        </p:nvSpPr>
        <p:spPr>
          <a:xfrm>
            <a:off x="2037754" y="5264285"/>
            <a:ext cx="3203338" cy="424732"/>
          </a:xfrm>
          <a:prstGeom prst="rect">
            <a:avLst/>
          </a:prstGeom>
        </p:spPr>
        <p:txBody>
          <a:bodyPr wrap="square">
            <a:spAutoFit/>
          </a:bodyPr>
          <a:lstStyle/>
          <a:p>
            <a:pPr>
              <a:lnSpc>
                <a:spcPct val="12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身份认证，用于鉴别用户</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身份</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6022742" y="5292434"/>
            <a:ext cx="4801314" cy="396583"/>
          </a:xfrm>
          <a:prstGeom prst="rect">
            <a:avLst/>
          </a:prstGeom>
        </p:spPr>
        <p:txBody>
          <a:bodyPr wrap="none">
            <a:spAutoFit/>
          </a:bodyPr>
          <a:lstStyle/>
          <a:p>
            <a:pPr>
              <a:lnSpc>
                <a:spcPct val="12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消息认证，用于保证信息的完整性和抗否认</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02104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355566" y="1100019"/>
            <a:ext cx="9566434" cy="497957"/>
          </a:xfrm>
          <a:prstGeom prst="rect">
            <a:avLst/>
          </a:prstGeom>
        </p:spPr>
        <p:txBody>
          <a:bodyPr wrap="square">
            <a:spAutoFit/>
          </a:bodyPr>
          <a:lstStyle/>
          <a:p>
            <a:pPr>
              <a:lnSpc>
                <a:spcPct val="120000"/>
              </a:lnSpc>
              <a:spcAft>
                <a:spcPts val="1200"/>
              </a:spcAft>
            </a:pPr>
            <a:r>
              <a:rPr lang="zh-CN" altLang="en-US" sz="2400" b="1" kern="100" dirty="0">
                <a:solidFill>
                  <a:srgbClr val="FFC353"/>
                </a:solidFill>
                <a:latin typeface="微软雅黑" panose="020B0503020204020204" pitchFamily="34" charset="-122"/>
                <a:ea typeface="微软雅黑" panose="020B0503020204020204" pitchFamily="34" charset="-122"/>
                <a:cs typeface="宋体" panose="02010600030101010101" pitchFamily="2" charset="-122"/>
              </a:rPr>
              <a:t>（五）安全</a:t>
            </a:r>
            <a:r>
              <a:rPr lang="zh-CN" altLang="en-US" sz="2400" b="1" kern="100" dirty="0" smtClean="0">
                <a:solidFill>
                  <a:srgbClr val="FFC353"/>
                </a:solidFill>
                <a:latin typeface="微软雅黑" panose="020B0503020204020204" pitchFamily="34" charset="-122"/>
                <a:ea typeface="微软雅黑" panose="020B0503020204020204" pitchFamily="34" charset="-122"/>
                <a:cs typeface="宋体" panose="02010600030101010101" pitchFamily="2" charset="-122"/>
              </a:rPr>
              <a:t>协议</a:t>
            </a:r>
            <a:endParaRPr lang="zh-CN" altLang="en-US" sz="2400" b="1" kern="100" dirty="0">
              <a:solidFill>
                <a:srgbClr val="FFC353"/>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矩形 1"/>
          <p:cNvSpPr/>
          <p:nvPr/>
        </p:nvSpPr>
        <p:spPr>
          <a:xfrm>
            <a:off x="1592303" y="5293274"/>
            <a:ext cx="9092959" cy="461665"/>
          </a:xfrm>
          <a:prstGeom prst="rect">
            <a:avLst/>
          </a:prstGeom>
        </p:spPr>
        <p:txBody>
          <a:bodyPr wrap="square">
            <a:spAutoFit/>
          </a:bodyPr>
          <a:lstStyle/>
          <a:p>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在电子商务交易过程中主要的安全协议有：</a:t>
            </a:r>
            <a:r>
              <a:rPr lang="en-US" altLang="zh-CN" sz="2400" b="1"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SSL</a:t>
            </a:r>
            <a:r>
              <a:rPr lang="zh-CN" altLang="zh-CN" sz="2400" b="1"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安全协议和</a:t>
            </a:r>
            <a:r>
              <a:rPr lang="en-US" altLang="zh-CN" sz="2400" b="1"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SET</a:t>
            </a:r>
            <a:r>
              <a:rPr lang="zh-CN" altLang="zh-CN" sz="2400" b="1" dirty="0">
                <a:solidFill>
                  <a:srgbClr val="A5779E"/>
                </a:solidFill>
                <a:latin typeface="微软雅黑" panose="020B0503020204020204" pitchFamily="34" charset="-122"/>
                <a:ea typeface="微软雅黑" panose="020B0503020204020204" pitchFamily="34" charset="-122"/>
                <a:cs typeface="宋体" panose="02010600030101010101" pitchFamily="2" charset="-122"/>
              </a:rPr>
              <a:t>安全协议</a:t>
            </a:r>
            <a:endParaRPr lang="zh-CN" altLang="en-US" b="1" dirty="0">
              <a:solidFill>
                <a:srgbClr val="A5779E"/>
              </a:solidFill>
              <a:latin typeface="微软雅黑" panose="020B0503020204020204" pitchFamily="34" charset="-122"/>
              <a:ea typeface="微软雅黑" panose="020B0503020204020204" pitchFamily="34" charset="-122"/>
            </a:endParaRPr>
          </a:p>
        </p:txBody>
      </p:sp>
      <p:sp>
        <p:nvSpPr>
          <p:cNvPr id="11" name="矩形 10"/>
          <p:cNvSpPr/>
          <p:nvPr/>
        </p:nvSpPr>
        <p:spPr>
          <a:xfrm>
            <a:off x="0" y="1808480"/>
            <a:ext cx="12192000" cy="3007360"/>
          </a:xfrm>
          <a:prstGeom prst="rect">
            <a:avLst/>
          </a:prstGeom>
          <a:solidFill>
            <a:srgbClr val="FFC35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744980" y="2105075"/>
            <a:ext cx="8702040" cy="400110"/>
          </a:xfrm>
          <a:prstGeom prst="rect">
            <a:avLst/>
          </a:prstGeom>
        </p:spPr>
        <p:txBody>
          <a:bodyPr wrap="square">
            <a:spAutoFit/>
          </a:bodyPr>
          <a:lstStyle/>
          <a:p>
            <a:r>
              <a:rPr lang="zh-CN"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电子商务信息安全还要求通信双方遵循一定的通信规则，这就是通信协议。</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744980" y="2568309"/>
            <a:ext cx="2723823" cy="369332"/>
          </a:xfrm>
          <a:prstGeom prst="rect">
            <a:avLst/>
          </a:prstGeom>
        </p:spPr>
        <p:txBody>
          <a:bodyPr wrap="non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通信协议包括三个要素：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514485" y="3023721"/>
            <a:ext cx="289560" cy="28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514485" y="3574713"/>
            <a:ext cx="289560" cy="2895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514485" y="4125706"/>
            <a:ext cx="289560" cy="2895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048000" y="2977554"/>
            <a:ext cx="7789939" cy="369332"/>
          </a:xfrm>
          <a:prstGeom prst="rect">
            <a:avLst/>
          </a:prstGeom>
        </p:spPr>
        <p:txBody>
          <a:bodyPr wrap="squar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语法，即如何通信，包括数据的格式、编码和信号等级（电平的高低）等；</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048000" y="3534827"/>
            <a:ext cx="6096000" cy="369332"/>
          </a:xfrm>
          <a:prstGeom prst="rect">
            <a:avLst/>
          </a:prstGeom>
        </p:spPr>
        <p:txBody>
          <a:bodyPr>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语义：即通信内容，包括数据内容、含义以及控制信息等；</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3048000" y="4092100"/>
            <a:ext cx="8061960" cy="369332"/>
          </a:xfrm>
          <a:prstGeom prst="rect">
            <a:avLst/>
          </a:prstGeom>
        </p:spPr>
        <p:txBody>
          <a:bodyPr wrap="squar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定时规则（时序）：即何时通信，明确通信的顺序、速率匹配和排序。</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37218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6918653" cy="584775"/>
          </a:xfrm>
          <a:prstGeom prst="rect">
            <a:avLst/>
          </a:prstGeom>
          <a:noFill/>
        </p:spPr>
        <p:txBody>
          <a:bodyPr wrap="square" rtlCol="0">
            <a:spAutoFit/>
          </a:bodyPr>
          <a:lstStyle/>
          <a:p>
            <a:r>
              <a:rPr lang="zh-CN" altLang="en-US" sz="3200" b="1" dirty="0" smtClean="0">
                <a:solidFill>
                  <a:srgbClr val="524F6A"/>
                </a:solidFill>
                <a:latin typeface="微软雅黑" panose="020B0503020204020204" pitchFamily="34" charset="-122"/>
                <a:ea typeface="微软雅黑" panose="020B0503020204020204" pitchFamily="34" charset="-122"/>
              </a:rPr>
              <a:t>第四节 电子商务安全防范措施</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340542"/>
            <a:ext cx="8822237" cy="658257"/>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电子商务安全问题是一个系统性问题，并不只是面临着前面所提到的信息安全问题，需要从技术、管理和法律上来综合建设和完善安全保障体系</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40593354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电子商务安全威胁对象</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4834808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1"/>
          <p:cNvSpPr>
            <a:spLocks noChangeArrowheads="1"/>
          </p:cNvSpPr>
          <p:nvPr/>
        </p:nvSpPr>
        <p:spPr bwMode="auto">
          <a:xfrm>
            <a:off x="701394" y="741222"/>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457200" indent="-457200">
              <a:lnSpc>
                <a:spcPct val="100000"/>
              </a:lnSpc>
              <a:spcBef>
                <a:spcPct val="0"/>
              </a:spcBef>
              <a:buFont typeface="Wingdings" panose="05000000000000000000" pitchFamily="2" charset="2"/>
              <a:buChar char="l"/>
            </a:pPr>
            <a:r>
              <a:rPr lang="zh-CN" altLang="en-US" dirty="0">
                <a:solidFill>
                  <a:schemeClr val="tx1">
                    <a:lumMod val="65000"/>
                    <a:lumOff val="35000"/>
                  </a:schemeClr>
                </a:solidFill>
                <a:latin typeface="Impact" panose="020B0806030902050204" pitchFamily="34" charset="0"/>
                <a:ea typeface="微软雅黑" panose="020B0503020204020204" pitchFamily="34" charset="-122"/>
              </a:rPr>
              <a:t>电子商务安全的威胁对象</a:t>
            </a:r>
          </a:p>
        </p:txBody>
      </p:sp>
      <p:sp>
        <p:nvSpPr>
          <p:cNvPr id="11" name="Rectangle 4"/>
          <p:cNvSpPr/>
          <p:nvPr/>
        </p:nvSpPr>
        <p:spPr>
          <a:xfrm>
            <a:off x="0" y="1936376"/>
            <a:ext cx="12192000" cy="4129144"/>
          </a:xfrm>
          <a:prstGeom prst="rect">
            <a:avLst/>
          </a:prstGeom>
          <a:solidFill>
            <a:srgbClr val="A5779E"/>
          </a:solidFill>
          <a:ln w="12700" cap="flat" cmpd="sng" algn="ctr">
            <a:noFill/>
            <a:prstDash val="solid"/>
            <a:miter lim="800000"/>
          </a:ln>
          <a:effectLst/>
        </p:spPr>
        <p:txBody>
          <a:bodyPr lIns="68570" tIns="34287" rIns="68570" bIns="34287" anchor="ctr"/>
          <a:lstStyle/>
          <a:p>
            <a:pPr defTabSz="913765" fontAlgn="auto">
              <a:spcBef>
                <a:spcPts val="0"/>
              </a:spcBef>
              <a:spcAft>
                <a:spcPts val="0"/>
              </a:spcAft>
              <a:defRPr/>
            </a:pPr>
            <a:endParaRPr lang="en-US" kern="0" dirty="0">
              <a:solidFill>
                <a:sysClr val="window" lastClr="FFFFFF"/>
              </a:solidFill>
              <a:latin typeface="Calibri" panose="020F0502020204030204"/>
              <a:ea typeface="+mn-ea"/>
            </a:endParaRPr>
          </a:p>
        </p:txBody>
      </p:sp>
      <p:sp>
        <p:nvSpPr>
          <p:cNvPr id="13" name="矩形 12"/>
          <p:cNvSpPr/>
          <p:nvPr/>
        </p:nvSpPr>
        <p:spPr>
          <a:xfrm>
            <a:off x="6836508" y="3289984"/>
            <a:ext cx="4614984" cy="1421928"/>
          </a:xfrm>
          <a:prstGeom prst="rect">
            <a:avLst/>
          </a:prstGeom>
        </p:spPr>
        <p:txBody>
          <a:bodyPr wrap="square">
            <a:spAutoFit/>
          </a:bodyPr>
          <a:lstStyle/>
          <a:p>
            <a:pPr>
              <a:lnSpc>
                <a:spcPct val="120000"/>
              </a:lnSpc>
            </a:pPr>
            <a:r>
              <a:rPr lang="zh-CN" altLang="en-US" sz="2400" kern="100" dirty="0" smtClean="0">
                <a:solidFill>
                  <a:schemeClr val="bg1"/>
                </a:solidFill>
                <a:ea typeface="微软雅黑" panose="020B0503020204020204" pitchFamily="34" charset="-122"/>
                <a:cs typeface="Times New Roman" panose="02020603050405020304" pitchFamily="18" charset="0"/>
              </a:rPr>
              <a:t>电子商务</a:t>
            </a:r>
            <a:r>
              <a:rPr lang="zh-CN" altLang="en-US" sz="2400" kern="100" dirty="0">
                <a:solidFill>
                  <a:schemeClr val="bg1"/>
                </a:solidFill>
                <a:ea typeface="微软雅黑" panose="020B0503020204020204" pitchFamily="34" charset="-122"/>
                <a:cs typeface="Times New Roman" panose="02020603050405020304" pitchFamily="18" charset="0"/>
              </a:rPr>
              <a:t>安全主要针对对象</a:t>
            </a:r>
            <a:r>
              <a:rPr lang="zh-CN" altLang="en-US" sz="2400" kern="100" dirty="0" smtClean="0">
                <a:solidFill>
                  <a:schemeClr val="bg1"/>
                </a:solidFill>
                <a:ea typeface="微软雅黑" panose="020B0503020204020204" pitchFamily="34" charset="-122"/>
                <a:cs typeface="Times New Roman" panose="02020603050405020304" pitchFamily="18" charset="0"/>
              </a:rPr>
              <a:t>是</a:t>
            </a:r>
            <a:r>
              <a:rPr lang="en-US" altLang="zh-CN" sz="2400" kern="100" dirty="0" smtClean="0">
                <a:solidFill>
                  <a:schemeClr val="bg1"/>
                </a:solidFill>
                <a:ea typeface="微软雅黑" panose="020B0503020204020204" pitchFamily="34" charset="-122"/>
                <a:cs typeface="Times New Roman" panose="02020603050405020304" pitchFamily="18" charset="0"/>
              </a:rPr>
              <a:t>:</a:t>
            </a:r>
          </a:p>
          <a:p>
            <a:pPr marL="342900" indent="-342900">
              <a:lnSpc>
                <a:spcPct val="120000"/>
              </a:lnSpc>
              <a:buFont typeface="Wingdings" panose="05000000000000000000" pitchFamily="2" charset="2"/>
              <a:buChar char="l"/>
            </a:pPr>
            <a:r>
              <a:rPr lang="zh-CN" altLang="en-US" sz="2400" kern="100" dirty="0" smtClean="0">
                <a:solidFill>
                  <a:schemeClr val="bg1"/>
                </a:solidFill>
                <a:ea typeface="微软雅黑" panose="020B0503020204020204" pitchFamily="34" charset="-122"/>
                <a:cs typeface="Times New Roman" panose="02020603050405020304" pitchFamily="18" charset="0"/>
              </a:rPr>
              <a:t>销售者</a:t>
            </a:r>
            <a:endParaRPr lang="en-US" altLang="zh-CN" sz="2400" kern="100" dirty="0" smtClean="0">
              <a:solidFill>
                <a:schemeClr val="bg1"/>
              </a:solidFill>
              <a:ea typeface="微软雅黑" panose="020B0503020204020204" pitchFamily="34" charset="-122"/>
              <a:cs typeface="Times New Roman" panose="02020603050405020304" pitchFamily="18" charset="0"/>
            </a:endParaRPr>
          </a:p>
          <a:p>
            <a:pPr marL="342900" indent="-342900">
              <a:lnSpc>
                <a:spcPct val="120000"/>
              </a:lnSpc>
              <a:buFont typeface="Wingdings" panose="05000000000000000000" pitchFamily="2" charset="2"/>
              <a:buChar char="l"/>
            </a:pPr>
            <a:r>
              <a:rPr lang="zh-CN" altLang="en-US" sz="2400" kern="100" dirty="0" smtClean="0">
                <a:solidFill>
                  <a:schemeClr val="bg1"/>
                </a:solidFill>
                <a:ea typeface="微软雅黑" panose="020B0503020204020204" pitchFamily="34" charset="-122"/>
                <a:cs typeface="Times New Roman" panose="02020603050405020304" pitchFamily="18" charset="0"/>
              </a:rPr>
              <a:t>消费者</a:t>
            </a:r>
            <a:endParaRPr lang="zh-CN" altLang="en-US" sz="2400" dirty="0">
              <a:solidFill>
                <a:schemeClr val="bg1"/>
              </a:solidFill>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80" y="2628712"/>
            <a:ext cx="5130800" cy="2886075"/>
          </a:xfrm>
          <a:prstGeom prst="rect">
            <a:avLst/>
          </a:prstGeom>
        </p:spPr>
      </p:pic>
    </p:spTree>
    <p:extLst>
      <p:ext uri="{BB962C8B-B14F-4D97-AF65-F5344CB8AC3E}">
        <p14:creationId xmlns:p14="http://schemas.microsoft.com/office/powerpoint/2010/main" val="3507367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12066" y="480150"/>
            <a:ext cx="5920269" cy="1136213"/>
            <a:chOff x="3212066" y="480150"/>
            <a:chExt cx="5920269" cy="1136213"/>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066" y="480150"/>
              <a:ext cx="5920269" cy="1136213"/>
            </a:xfrm>
            <a:prstGeom prst="rect">
              <a:avLst/>
            </a:prstGeom>
          </p:spPr>
        </p:pic>
        <p:sp>
          <p:nvSpPr>
            <p:cNvPr id="4" name="矩形 3"/>
            <p:cNvSpPr/>
            <p:nvPr/>
          </p:nvSpPr>
          <p:spPr>
            <a:xfrm>
              <a:off x="4362192" y="665470"/>
              <a:ext cx="3467616" cy="584775"/>
            </a:xfrm>
            <a:prstGeom prst="rect">
              <a:avLst/>
            </a:prstGeom>
          </p:spPr>
          <p:txBody>
            <a:bodyPr wrap="none">
              <a:spAutoFit/>
            </a:bodyPr>
            <a:lstStyle/>
            <a:p>
              <a:r>
                <a:rPr lang="zh-CN" altLang="zh-CN" sz="3200" kern="100" dirty="0">
                  <a:solidFill>
                    <a:schemeClr val="bg1"/>
                  </a:solidFill>
                  <a:ea typeface="微软雅黑" panose="020B0503020204020204" pitchFamily="34" charset="-122"/>
                  <a:cs typeface="Times New Roman" panose="02020603050405020304" pitchFamily="18" charset="0"/>
                </a:rPr>
                <a:t>销售者面临的威胁</a:t>
              </a:r>
              <a:endParaRPr lang="zh-CN" altLang="en-US" sz="3200" dirty="0">
                <a:solidFill>
                  <a:schemeClr val="bg1"/>
                </a:solidFill>
              </a:endParaRPr>
            </a:p>
          </p:txBody>
        </p:sp>
      </p:gr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3955" y="4182046"/>
            <a:ext cx="1080000" cy="1080000"/>
          </a:xfrm>
          <a:prstGeom prst="rect">
            <a:avLst/>
          </a:prstGeom>
          <a:effectLst>
            <a:outerShdw blurRad="50800" dist="38100" dir="2700000" algn="tl" rotWithShape="0">
              <a:prstClr val="black">
                <a:alpha val="40000"/>
              </a:prstClr>
            </a:outerShdw>
            <a:reflection blurRad="6350" stA="50000" endA="300" endPos="38500" dist="50800" dir="5400000" sy="-100000" algn="bl" rotWithShape="0"/>
          </a:effectLst>
        </p:spPr>
      </p:pic>
      <p:sp>
        <p:nvSpPr>
          <p:cNvPr id="11" name="矩形 10"/>
          <p:cNvSpPr/>
          <p:nvPr/>
        </p:nvSpPr>
        <p:spPr>
          <a:xfrm>
            <a:off x="1815968" y="3747863"/>
            <a:ext cx="2262158" cy="369332"/>
          </a:xfrm>
          <a:prstGeom prst="rect">
            <a:avLst/>
          </a:prstGeom>
          <a:solidFill>
            <a:schemeClr val="accent2"/>
          </a:solidFill>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中央系统安全性破坏</a:t>
            </a:r>
            <a:endParaRPr lang="zh-CN" altLang="en-US" dirty="0">
              <a:solidFill>
                <a:schemeClr val="bg1"/>
              </a:solidFill>
            </a:endParaRPr>
          </a:p>
        </p:txBody>
      </p:sp>
      <p:sp>
        <p:nvSpPr>
          <p:cNvPr id="12" name="矩形 11"/>
          <p:cNvSpPr/>
          <p:nvPr/>
        </p:nvSpPr>
        <p:spPr>
          <a:xfrm>
            <a:off x="4980132" y="3747863"/>
            <a:ext cx="2723823" cy="369332"/>
          </a:xfrm>
          <a:prstGeom prst="rect">
            <a:avLst/>
          </a:prstGeom>
          <a:solidFill>
            <a:schemeClr val="accent2"/>
          </a:solidFill>
        </p:spPr>
        <p:txBody>
          <a:bodyPr wrap="none">
            <a:spAutoFit/>
          </a:bodyPr>
          <a:lstStyle/>
          <a:p>
            <a:r>
              <a:rPr lang="zh-CN" altLang="en-US" kern="100" dirty="0">
                <a:solidFill>
                  <a:schemeClr val="bg1"/>
                </a:solidFill>
                <a:ea typeface="微软雅黑" panose="020B0503020204020204" pitchFamily="34" charset="-122"/>
                <a:cs typeface="Times New Roman" panose="02020603050405020304" pitchFamily="18" charset="0"/>
              </a:rPr>
              <a:t>竞争者检索商品递送状况</a:t>
            </a:r>
            <a:endParaRPr lang="zh-CN" altLang="en-US" dirty="0">
              <a:solidFill>
                <a:schemeClr val="bg1"/>
              </a:solidFill>
            </a:endParaRPr>
          </a:p>
        </p:txBody>
      </p:sp>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t="4932" b="5768"/>
          <a:stretch/>
        </p:blipFill>
        <p:spPr>
          <a:xfrm>
            <a:off x="2342341" y="2118360"/>
            <a:ext cx="1209412" cy="1080000"/>
          </a:xfrm>
          <a:prstGeom prst="rect">
            <a:avLst/>
          </a:prstGeom>
          <a:effectLst>
            <a:outerShdw blurRad="50800" dist="38100" dir="2700000" algn="tl" rotWithShape="0">
              <a:prstClr val="black">
                <a:alpha val="40000"/>
              </a:prstClr>
            </a:outerShdw>
            <a:reflection blurRad="6350" stA="50000" endA="300" endPos="38500" dist="50800" dir="5400000" sy="-100000" algn="bl" rotWithShape="0"/>
          </a:effectLst>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2044" y="2118360"/>
            <a:ext cx="1080000" cy="1080000"/>
          </a:xfrm>
          <a:prstGeom prst="rect">
            <a:avLst/>
          </a:prstGeom>
          <a:effectLst>
            <a:outerShdw blurRad="50800" dist="38100" dir="2700000" algn="tl" rotWithShape="0">
              <a:prstClr val="black">
                <a:alpha val="40000"/>
              </a:prstClr>
            </a:outerShdw>
            <a:reflection blurRad="6350" stA="50000" endA="300" endPos="38500" dist="50800" dir="5400000" sy="-100000" algn="bl" rotWithShape="0"/>
          </a:effectLst>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32335" y="2118360"/>
            <a:ext cx="1077731" cy="1080000"/>
          </a:xfrm>
          <a:prstGeom prst="rect">
            <a:avLst/>
          </a:prstGeom>
          <a:effectLst>
            <a:outerShdw blurRad="50800" dist="38100" dir="2700000" algn="tl" rotWithShape="0">
              <a:prstClr val="black">
                <a:alpha val="40000"/>
              </a:prstClr>
            </a:outerShdw>
            <a:reflection blurRad="6350" stA="50000" endA="300" endPos="38500" dist="50800" dir="5400000" sy="-100000" algn="bl" rotWithShape="0"/>
          </a:effectLst>
        </p:spPr>
      </p:pic>
      <p:pic>
        <p:nvPicPr>
          <p:cNvPr id="18" name="图片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0132" y="4264491"/>
            <a:ext cx="1080000" cy="1080000"/>
          </a:xfrm>
          <a:prstGeom prst="rect">
            <a:avLst/>
          </a:prstGeom>
          <a:effectLst>
            <a:outerShdw blurRad="50800" dist="38100" dir="2700000" algn="tl" rotWithShape="0">
              <a:prstClr val="black">
                <a:alpha val="40000"/>
              </a:prstClr>
            </a:outerShdw>
            <a:reflection blurRad="6350" stA="50000" endA="300" endPos="38500" dist="50800" dir="5400000" sy="-100000" algn="bl" rotWithShape="0"/>
          </a:effectLst>
        </p:spPr>
      </p:pic>
      <p:sp>
        <p:nvSpPr>
          <p:cNvPr id="19" name="矩形 18"/>
          <p:cNvSpPr/>
          <p:nvPr/>
        </p:nvSpPr>
        <p:spPr>
          <a:xfrm>
            <a:off x="8770953" y="3747863"/>
            <a:ext cx="1800493" cy="369332"/>
          </a:xfrm>
          <a:prstGeom prst="rect">
            <a:avLst/>
          </a:prstGeom>
          <a:solidFill>
            <a:schemeClr val="accent2"/>
          </a:solidFill>
        </p:spPr>
        <p:txBody>
          <a:bodyPr wrap="none">
            <a:spAutoFit/>
          </a:bodyPr>
          <a:lstStyle/>
          <a:p>
            <a:r>
              <a:rPr lang="zh-CN" altLang="en-US" kern="100">
                <a:solidFill>
                  <a:schemeClr val="bg1"/>
                </a:solidFill>
                <a:ea typeface="微软雅黑" panose="020B0503020204020204" pitchFamily="34" charset="-122"/>
                <a:cs typeface="Times New Roman" panose="02020603050405020304" pitchFamily="18" charset="0"/>
              </a:rPr>
              <a:t>商业机密的安全</a:t>
            </a:r>
            <a:endParaRPr lang="zh-CN" altLang="en-US" dirty="0">
              <a:solidFill>
                <a:schemeClr val="bg1"/>
              </a:solidFill>
            </a:endParaRPr>
          </a:p>
        </p:txBody>
      </p:sp>
      <p:sp>
        <p:nvSpPr>
          <p:cNvPr id="20" name="矩形 19"/>
          <p:cNvSpPr/>
          <p:nvPr/>
        </p:nvSpPr>
        <p:spPr>
          <a:xfrm>
            <a:off x="2962804" y="5846488"/>
            <a:ext cx="2954655" cy="369332"/>
          </a:xfrm>
          <a:prstGeom prst="rect">
            <a:avLst/>
          </a:prstGeom>
          <a:solidFill>
            <a:schemeClr val="accent2"/>
          </a:solidFill>
        </p:spPr>
        <p:txBody>
          <a:bodyPr wrap="none">
            <a:spAutoFit/>
          </a:bodyPr>
          <a:lstStyle/>
          <a:p>
            <a:r>
              <a:rPr lang="zh-CN" altLang="en-US" kern="100" dirty="0">
                <a:solidFill>
                  <a:schemeClr val="bg1"/>
                </a:solidFill>
                <a:ea typeface="微软雅黑" panose="020B0503020204020204" pitchFamily="34" charset="-122"/>
                <a:cs typeface="Times New Roman" panose="02020603050405020304" pitchFamily="18" charset="0"/>
              </a:rPr>
              <a:t>被他人假冒而损害公司信誉</a:t>
            </a:r>
            <a:endParaRPr lang="zh-CN" altLang="en-US" dirty="0">
              <a:solidFill>
                <a:schemeClr val="bg1"/>
              </a:solidFill>
            </a:endParaRPr>
          </a:p>
        </p:txBody>
      </p:sp>
      <p:sp>
        <p:nvSpPr>
          <p:cNvPr id="23" name="矩形 22"/>
          <p:cNvSpPr/>
          <p:nvPr/>
        </p:nvSpPr>
        <p:spPr>
          <a:xfrm>
            <a:off x="7574541" y="5846488"/>
            <a:ext cx="1338828" cy="369332"/>
          </a:xfrm>
          <a:prstGeom prst="rect">
            <a:avLst/>
          </a:prstGeom>
          <a:solidFill>
            <a:schemeClr val="accent2"/>
          </a:solidFill>
        </p:spPr>
        <p:txBody>
          <a:bodyPr wrap="none">
            <a:spAutoFit/>
          </a:bodyPr>
          <a:lstStyle/>
          <a:p>
            <a:r>
              <a:rPr lang="zh-CN" altLang="en-US" kern="100" dirty="0">
                <a:solidFill>
                  <a:schemeClr val="bg1"/>
                </a:solidFill>
                <a:ea typeface="微软雅黑" panose="020B0503020204020204" pitchFamily="34" charset="-122"/>
                <a:cs typeface="Times New Roman" panose="02020603050405020304" pitchFamily="18" charset="0"/>
              </a:rPr>
              <a:t>信用的威胁</a:t>
            </a:r>
            <a:endParaRPr lang="zh-CN" altLang="en-US" dirty="0">
              <a:solidFill>
                <a:schemeClr val="bg1"/>
              </a:solidFill>
            </a:endParaRPr>
          </a:p>
        </p:txBody>
      </p:sp>
    </p:spTree>
    <p:extLst>
      <p:ext uri="{BB962C8B-B14F-4D97-AF65-F5344CB8AC3E}">
        <p14:creationId xmlns:p14="http://schemas.microsoft.com/office/powerpoint/2010/main" val="9659681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12066" y="480150"/>
            <a:ext cx="5920269" cy="1136213"/>
            <a:chOff x="3212066" y="480150"/>
            <a:chExt cx="5920269" cy="1136213"/>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066" y="480150"/>
              <a:ext cx="5920269" cy="1136213"/>
            </a:xfrm>
            <a:prstGeom prst="rect">
              <a:avLst/>
            </a:prstGeom>
          </p:spPr>
        </p:pic>
        <p:sp>
          <p:nvSpPr>
            <p:cNvPr id="4" name="矩形 3"/>
            <p:cNvSpPr/>
            <p:nvPr/>
          </p:nvSpPr>
          <p:spPr>
            <a:xfrm>
              <a:off x="4362192" y="665470"/>
              <a:ext cx="3467616" cy="584775"/>
            </a:xfrm>
            <a:prstGeom prst="rect">
              <a:avLst/>
            </a:prstGeom>
          </p:spPr>
          <p:txBody>
            <a:bodyPr wrap="none">
              <a:spAutoFit/>
            </a:bodyPr>
            <a:lstStyle/>
            <a:p>
              <a:r>
                <a:rPr lang="zh-CN" altLang="en-US" sz="3200" kern="100" dirty="0">
                  <a:solidFill>
                    <a:schemeClr val="bg1"/>
                  </a:solidFill>
                  <a:ea typeface="微软雅黑" panose="020B0503020204020204" pitchFamily="34" charset="-122"/>
                  <a:cs typeface="Times New Roman" panose="02020603050405020304" pitchFamily="18" charset="0"/>
                </a:rPr>
                <a:t>消费者</a:t>
              </a:r>
              <a:r>
                <a:rPr lang="zh-CN" altLang="zh-CN" sz="3200" kern="100" dirty="0">
                  <a:solidFill>
                    <a:schemeClr val="bg1"/>
                  </a:solidFill>
                  <a:ea typeface="微软雅黑" panose="020B0503020204020204" pitchFamily="34" charset="-122"/>
                  <a:cs typeface="Times New Roman" panose="02020603050405020304" pitchFamily="18" charset="0"/>
                </a:rPr>
                <a:t>面临的威胁</a:t>
              </a:r>
              <a:endParaRPr lang="zh-CN" altLang="en-US" sz="3200" dirty="0">
                <a:solidFill>
                  <a:schemeClr val="bg1"/>
                </a:solidFill>
              </a:endParaRPr>
            </a:p>
          </p:txBody>
        </p:sp>
      </p:grpSp>
      <p:sp>
        <p:nvSpPr>
          <p:cNvPr id="11" name="矩形 10"/>
          <p:cNvSpPr/>
          <p:nvPr/>
        </p:nvSpPr>
        <p:spPr>
          <a:xfrm>
            <a:off x="1064691" y="4954707"/>
            <a:ext cx="1415772" cy="461665"/>
          </a:xfrm>
          <a:prstGeom prst="rect">
            <a:avLst/>
          </a:prstGeom>
          <a:solidFill>
            <a:schemeClr val="accent2"/>
          </a:solidFill>
        </p:spPr>
        <p:txBody>
          <a:bodyPr wrap="none">
            <a:spAutoFit/>
          </a:bodyPr>
          <a:lstStyle/>
          <a:p>
            <a:r>
              <a:rPr lang="zh-CN" altLang="en-US" sz="2400" kern="100" dirty="0">
                <a:solidFill>
                  <a:schemeClr val="bg1"/>
                </a:solidFill>
                <a:ea typeface="微软雅黑" panose="020B0503020204020204" pitchFamily="34" charset="-122"/>
                <a:cs typeface="Times New Roman" panose="02020603050405020304" pitchFamily="18" charset="0"/>
              </a:rPr>
              <a:t>虚假订单</a:t>
            </a:r>
            <a:endParaRPr lang="zh-CN" altLang="en-US" sz="2400" dirty="0">
              <a:solidFill>
                <a:schemeClr val="bg1"/>
              </a:solidFill>
            </a:endParaRPr>
          </a:p>
        </p:txBody>
      </p:sp>
      <p:sp>
        <p:nvSpPr>
          <p:cNvPr id="12" name="矩形 11"/>
          <p:cNvSpPr/>
          <p:nvPr/>
        </p:nvSpPr>
        <p:spPr>
          <a:xfrm>
            <a:off x="3243197" y="4954707"/>
            <a:ext cx="2646878" cy="461665"/>
          </a:xfrm>
          <a:prstGeom prst="rect">
            <a:avLst/>
          </a:prstGeom>
          <a:solidFill>
            <a:schemeClr val="accent2"/>
          </a:solidFill>
        </p:spPr>
        <p:txBody>
          <a:bodyPr wrap="none">
            <a:spAutoFit/>
          </a:bodyPr>
          <a:lstStyle/>
          <a:p>
            <a:r>
              <a:rPr lang="zh-CN" altLang="en-US" sz="2400" kern="100" dirty="0">
                <a:solidFill>
                  <a:schemeClr val="bg1"/>
                </a:solidFill>
                <a:ea typeface="微软雅黑" panose="020B0503020204020204" pitchFamily="34" charset="-122"/>
                <a:cs typeface="Times New Roman" panose="02020603050405020304" pitchFamily="18" charset="0"/>
              </a:rPr>
              <a:t>付款后收不到商品</a:t>
            </a:r>
            <a:endParaRPr lang="zh-CN" altLang="en-US" sz="2400" dirty="0">
              <a:solidFill>
                <a:schemeClr val="bg1"/>
              </a:solidFill>
            </a:endParaRPr>
          </a:p>
        </p:txBody>
      </p:sp>
      <p:sp>
        <p:nvSpPr>
          <p:cNvPr id="19" name="矩形 18"/>
          <p:cNvSpPr/>
          <p:nvPr/>
        </p:nvSpPr>
        <p:spPr>
          <a:xfrm>
            <a:off x="6652809" y="4954707"/>
            <a:ext cx="1723549" cy="461665"/>
          </a:xfrm>
          <a:prstGeom prst="rect">
            <a:avLst/>
          </a:prstGeom>
          <a:solidFill>
            <a:schemeClr val="accent2"/>
          </a:solidFill>
        </p:spPr>
        <p:txBody>
          <a:bodyPr wrap="none">
            <a:spAutoFit/>
          </a:bodyPr>
          <a:lstStyle/>
          <a:p>
            <a:r>
              <a:rPr lang="zh-CN" altLang="en-US" sz="2400" kern="100" dirty="0">
                <a:solidFill>
                  <a:schemeClr val="bg1"/>
                </a:solidFill>
                <a:ea typeface="微软雅黑" panose="020B0503020204020204" pitchFamily="34" charset="-122"/>
                <a:cs typeface="Times New Roman" panose="02020603050405020304" pitchFamily="18" charset="0"/>
              </a:rPr>
              <a:t>丧失机密性</a:t>
            </a:r>
            <a:endParaRPr lang="zh-CN" altLang="en-US" sz="2400" dirty="0">
              <a:solidFill>
                <a:schemeClr val="bg1"/>
              </a:solidFill>
            </a:endParaRPr>
          </a:p>
        </p:txBody>
      </p:sp>
      <p:sp>
        <p:nvSpPr>
          <p:cNvPr id="20" name="矩形 19"/>
          <p:cNvSpPr/>
          <p:nvPr/>
        </p:nvSpPr>
        <p:spPr>
          <a:xfrm>
            <a:off x="9627044" y="4954707"/>
            <a:ext cx="1415772" cy="461665"/>
          </a:xfrm>
          <a:prstGeom prst="rect">
            <a:avLst/>
          </a:prstGeom>
          <a:solidFill>
            <a:schemeClr val="accent2"/>
          </a:solidFill>
        </p:spPr>
        <p:txBody>
          <a:bodyPr wrap="none">
            <a:spAutoFit/>
          </a:bodyPr>
          <a:lstStyle/>
          <a:p>
            <a:r>
              <a:rPr lang="zh-CN" altLang="en-US" sz="2400" kern="100" dirty="0">
                <a:solidFill>
                  <a:schemeClr val="bg1"/>
                </a:solidFill>
                <a:ea typeface="微软雅黑" panose="020B0503020204020204" pitchFamily="34" charset="-122"/>
                <a:cs typeface="Times New Roman" panose="02020603050405020304" pitchFamily="18" charset="0"/>
              </a:rPr>
              <a:t>拒绝服务</a:t>
            </a:r>
            <a:endParaRPr lang="zh-CN" altLang="en-US" sz="2400" dirty="0">
              <a:solidFill>
                <a:schemeClr val="bg1"/>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088" y="2598895"/>
            <a:ext cx="1800000" cy="1800000"/>
          </a:xfrm>
          <a:prstGeom prst="rect">
            <a:avLst/>
          </a:prstGeom>
          <a:ln>
            <a:noFill/>
          </a:ln>
          <a:effectLst>
            <a:outerShdw blurRad="190500" algn="tl" rotWithShape="0">
              <a:srgbClr val="000000">
                <a:alpha val="70000"/>
              </a:srgbClr>
            </a:outerShdw>
            <a:reflection blurRad="12700" stA="52000" endA="300" endPos="20000" dir="5400000" sy="-100000" algn="bl" rotWithShape="0"/>
          </a:effectLst>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4624" y="2598895"/>
            <a:ext cx="1800000" cy="1800000"/>
          </a:xfrm>
          <a:prstGeom prst="rect">
            <a:avLst/>
          </a:prstGeom>
          <a:ln>
            <a:noFill/>
          </a:ln>
          <a:effectLst>
            <a:outerShdw blurRad="190500" algn="tl" rotWithShape="0">
              <a:srgbClr val="000000">
                <a:alpha val="70000"/>
              </a:srgbClr>
            </a:outerShdw>
            <a:reflection blurRad="12700" stA="52000" endA="300" endPos="20000" dir="5400000" sy="-100000" algn="bl" rotWithShape="0"/>
          </a:effectLst>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25696" y="2598895"/>
            <a:ext cx="1800000" cy="1800000"/>
          </a:xfrm>
          <a:prstGeom prst="rect">
            <a:avLst/>
          </a:prstGeom>
          <a:ln>
            <a:noFill/>
          </a:ln>
          <a:effectLst>
            <a:outerShdw blurRad="190500" algn="tl" rotWithShape="0">
              <a:srgbClr val="000000">
                <a:alpha val="70000"/>
              </a:srgbClr>
            </a:outerShdw>
            <a:reflection blurRad="12700" stA="52000" endA="300" endPos="20000" dir="5400000" sy="-100000" algn="bl" rotWithShape="0"/>
          </a:effectLst>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0160" y="2598895"/>
            <a:ext cx="1800000" cy="1800000"/>
          </a:xfrm>
          <a:prstGeom prst="rect">
            <a:avLst/>
          </a:prstGeom>
          <a:ln>
            <a:noFill/>
          </a:ln>
          <a:effectLst>
            <a:outerShdw blurRad="190500" algn="tl" rotWithShape="0">
              <a:srgbClr val="000000">
                <a:alpha val="70000"/>
              </a:srgbClr>
            </a:outerShdw>
            <a:reflection blurRad="12700" stA="52000" endA="300" endPos="20000" dir="5400000" sy="-100000" algn="bl" rotWithShape="0"/>
          </a:effectLst>
        </p:spPr>
      </p:pic>
    </p:spTree>
    <p:extLst>
      <p:ext uri="{BB962C8B-B14F-4D97-AF65-F5344CB8AC3E}">
        <p14:creationId xmlns:p14="http://schemas.microsoft.com/office/powerpoint/2010/main" val="1463543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电子商务安全风险来源</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89140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H_Other_1"/>
          <p:cNvSpPr/>
          <p:nvPr>
            <p:custDataLst>
              <p:tags r:id="rId1"/>
            </p:custDataLst>
          </p:nvPr>
        </p:nvSpPr>
        <p:spPr>
          <a:xfrm>
            <a:off x="838200" y="2482865"/>
            <a:ext cx="2134653" cy="2943574"/>
          </a:xfrm>
          <a:prstGeom prst="roundRect">
            <a:avLst>
              <a:gd name="adj" fmla="val 10351"/>
            </a:avLst>
          </a:prstGeom>
          <a:solidFill>
            <a:schemeClr val="accent1"/>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sz="2000" dirty="0">
                <a:solidFill>
                  <a:srgbClr val="FFFFFF"/>
                </a:solidFill>
                <a:latin typeface="微软雅黑" panose="020B0503020204020204" pitchFamily="34" charset="-122"/>
                <a:ea typeface="微软雅黑" panose="020B0503020204020204" pitchFamily="34" charset="-122"/>
              </a:rPr>
              <a:t>网络系统自身的安全风险</a:t>
            </a:r>
          </a:p>
        </p:txBody>
      </p:sp>
      <p:sp>
        <p:nvSpPr>
          <p:cNvPr id="13" name="MH_SubTitle_1"/>
          <p:cNvSpPr/>
          <p:nvPr>
            <p:custDataLst>
              <p:tags r:id="rId2"/>
            </p:custDataLst>
          </p:nvPr>
        </p:nvSpPr>
        <p:spPr>
          <a:xfrm>
            <a:off x="883137" y="2524656"/>
            <a:ext cx="2044775" cy="1932426"/>
          </a:xfrm>
          <a:prstGeom prst="round2SameRect">
            <a:avLst>
              <a:gd name="adj1" fmla="val 10078"/>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marL="285750" indent="-285750">
              <a:lnSpc>
                <a:spcPct val="120000"/>
              </a:lnSpc>
              <a:buFont typeface="Wingdings" panose="05000000000000000000" pitchFamily="2" charset="2"/>
              <a:buChar char="p"/>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物理实体的安全风险</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计算机软件系统风险</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网络协议的安全漏洞</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黑客的恶意攻击</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计算机病毒攻击</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MH_Other_2"/>
          <p:cNvSpPr/>
          <p:nvPr>
            <p:custDataLst>
              <p:tags r:id="rId3"/>
            </p:custDataLst>
          </p:nvPr>
        </p:nvSpPr>
        <p:spPr>
          <a:xfrm>
            <a:off x="3717996" y="2482865"/>
            <a:ext cx="2134653" cy="2943574"/>
          </a:xfrm>
          <a:prstGeom prst="roundRect">
            <a:avLst>
              <a:gd name="adj" fmla="val 10351"/>
            </a:avLst>
          </a:prstGeom>
          <a:solidFill>
            <a:schemeClr val="accent2"/>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sz="2000" dirty="0">
                <a:solidFill>
                  <a:srgbClr val="FFFFFF"/>
                </a:solidFill>
                <a:latin typeface="微软雅黑" panose="020B0503020204020204" pitchFamily="34" charset="-122"/>
                <a:ea typeface="微软雅黑" panose="020B0503020204020204" pitchFamily="34" charset="-122"/>
              </a:rPr>
              <a:t>信用风险</a:t>
            </a:r>
          </a:p>
        </p:txBody>
      </p:sp>
      <p:sp>
        <p:nvSpPr>
          <p:cNvPr id="15" name="MH_SubTitle_2"/>
          <p:cNvSpPr/>
          <p:nvPr>
            <p:custDataLst>
              <p:tags r:id="rId4"/>
            </p:custDataLst>
          </p:nvPr>
        </p:nvSpPr>
        <p:spPr>
          <a:xfrm>
            <a:off x="3762933" y="2524656"/>
            <a:ext cx="2044775" cy="1932426"/>
          </a:xfrm>
          <a:prstGeom prst="round2SameRect">
            <a:avLst>
              <a:gd name="adj1" fmla="val 10078"/>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marL="285750" indent="-285750" algn="ctr">
              <a:lnSpc>
                <a:spcPct val="120000"/>
              </a:lnSpc>
              <a:buFont typeface="Wingdings" panose="05000000000000000000" pitchFamily="2" charset="2"/>
              <a:buChar char="p"/>
            </a:pPr>
            <a:r>
              <a:rPr lang="zh-CN" altLang="en-US" sz="1400" dirty="0">
                <a:solidFill>
                  <a:schemeClr val="accent2">
                    <a:lumMod val="75000"/>
                  </a:schemeClr>
                </a:solidFill>
                <a:latin typeface="微软雅黑" panose="020B0503020204020204" pitchFamily="34" charset="-122"/>
                <a:ea typeface="微软雅黑" panose="020B0503020204020204" pitchFamily="34" charset="-122"/>
              </a:rPr>
              <a:t>来自买方的信用风险</a:t>
            </a:r>
            <a:endParaRPr lang="en-US" altLang="zh-CN" sz="1400" dirty="0">
              <a:solidFill>
                <a:schemeClr val="accent2">
                  <a:lumMod val="75000"/>
                </a:schemeClr>
              </a:solidFill>
              <a:latin typeface="微软雅黑" panose="020B0503020204020204" pitchFamily="34" charset="-122"/>
              <a:ea typeface="微软雅黑" panose="020B0503020204020204" pitchFamily="34" charset="-122"/>
            </a:endParaRPr>
          </a:p>
          <a:p>
            <a:pPr marL="285750" indent="-285750" algn="ctr">
              <a:lnSpc>
                <a:spcPct val="120000"/>
              </a:lnSpc>
              <a:buFont typeface="Wingdings" panose="05000000000000000000" pitchFamily="2" charset="2"/>
              <a:buChar char="p"/>
            </a:pPr>
            <a:r>
              <a:rPr lang="zh-CN" altLang="en-US" sz="1400" dirty="0">
                <a:solidFill>
                  <a:schemeClr val="accent2">
                    <a:lumMod val="75000"/>
                  </a:schemeClr>
                </a:solidFill>
                <a:latin typeface="微软雅黑" panose="020B0503020204020204" pitchFamily="34" charset="-122"/>
                <a:ea typeface="微软雅黑" panose="020B0503020204020204" pitchFamily="34" charset="-122"/>
              </a:rPr>
              <a:t>来自卖方的信用风险</a:t>
            </a:r>
            <a:endParaRPr lang="en-US" altLang="zh-CN" sz="1400" dirty="0">
              <a:solidFill>
                <a:schemeClr val="accent2">
                  <a:lumMod val="75000"/>
                </a:schemeClr>
              </a:solidFill>
              <a:latin typeface="微软雅黑" panose="020B0503020204020204" pitchFamily="34" charset="-122"/>
              <a:ea typeface="微软雅黑" panose="020B0503020204020204" pitchFamily="34" charset="-122"/>
            </a:endParaRPr>
          </a:p>
          <a:p>
            <a:pPr marL="285750" indent="-285750" algn="ctr">
              <a:lnSpc>
                <a:spcPct val="120000"/>
              </a:lnSpc>
              <a:buFont typeface="Wingdings" panose="05000000000000000000" pitchFamily="2" charset="2"/>
              <a:buChar char="p"/>
            </a:pPr>
            <a:r>
              <a:rPr lang="zh-CN" altLang="en-US" sz="1400" dirty="0">
                <a:solidFill>
                  <a:schemeClr val="accent2">
                    <a:lumMod val="75000"/>
                  </a:schemeClr>
                </a:solidFill>
                <a:latin typeface="微软雅黑" panose="020B0503020204020204" pitchFamily="34" charset="-122"/>
                <a:ea typeface="微软雅黑" panose="020B0503020204020204" pitchFamily="34" charset="-122"/>
              </a:rPr>
              <a:t>买卖双方都存在抵赖的情况</a:t>
            </a:r>
            <a:endParaRPr lang="en-US" altLang="zh-CN" sz="14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 name="MH_Other_3"/>
          <p:cNvSpPr/>
          <p:nvPr>
            <p:custDataLst>
              <p:tags r:id="rId5"/>
            </p:custDataLst>
          </p:nvPr>
        </p:nvSpPr>
        <p:spPr>
          <a:xfrm>
            <a:off x="6597791" y="2482865"/>
            <a:ext cx="2159843" cy="2943574"/>
          </a:xfrm>
          <a:prstGeom prst="roundRect">
            <a:avLst>
              <a:gd name="adj" fmla="val 10351"/>
            </a:avLst>
          </a:prstGeom>
          <a:solidFill>
            <a:schemeClr val="accent3"/>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dirty="0">
                <a:solidFill>
                  <a:srgbClr val="FFFFFF"/>
                </a:solidFill>
                <a:latin typeface="微软雅黑" panose="020B0503020204020204" pitchFamily="34" charset="-122"/>
                <a:ea typeface="微软雅黑" panose="020B0503020204020204" pitchFamily="34" charset="-122"/>
              </a:rPr>
              <a:t>网上交易管理风险</a:t>
            </a:r>
          </a:p>
        </p:txBody>
      </p:sp>
      <p:sp>
        <p:nvSpPr>
          <p:cNvPr id="17" name="MH_SubTitle_3"/>
          <p:cNvSpPr/>
          <p:nvPr>
            <p:custDataLst>
              <p:tags r:id="rId6"/>
            </p:custDataLst>
          </p:nvPr>
        </p:nvSpPr>
        <p:spPr>
          <a:xfrm>
            <a:off x="6642728" y="2524656"/>
            <a:ext cx="2069830" cy="1932426"/>
          </a:xfrm>
          <a:prstGeom prst="round2SameRect">
            <a:avLst>
              <a:gd name="adj1" fmla="val 10078"/>
              <a:gd name="adj2" fmla="val 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marL="285750" indent="-285750">
              <a:lnSpc>
                <a:spcPct val="120000"/>
              </a:lnSpc>
              <a:buFont typeface="Wingdings" panose="05000000000000000000" pitchFamily="2" charset="2"/>
              <a:buChar char="p"/>
            </a:pPr>
            <a:r>
              <a:rPr lang="zh-CN" altLang="en-US" sz="1400" dirty="0">
                <a:solidFill>
                  <a:schemeClr val="accent3">
                    <a:lumMod val="75000"/>
                  </a:schemeClr>
                </a:solidFill>
                <a:latin typeface="微软雅黑" panose="020B0503020204020204" pitchFamily="34" charset="-122"/>
                <a:ea typeface="微软雅黑" panose="020B0503020204020204" pitchFamily="34" charset="-122"/>
              </a:rPr>
              <a:t>交易流程管理风险</a:t>
            </a:r>
            <a:endParaRPr lang="en-US" altLang="zh-CN" sz="1400" dirty="0">
              <a:solidFill>
                <a:schemeClr val="accent3">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3">
                    <a:lumMod val="75000"/>
                  </a:schemeClr>
                </a:solidFill>
                <a:latin typeface="微软雅黑" panose="020B0503020204020204" pitchFamily="34" charset="-122"/>
                <a:ea typeface="微软雅黑" panose="020B0503020204020204" pitchFamily="34" charset="-122"/>
              </a:rPr>
              <a:t>人员管理风险</a:t>
            </a:r>
            <a:endParaRPr lang="en-US" altLang="zh-CN" sz="1400" dirty="0">
              <a:solidFill>
                <a:schemeClr val="accent3">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3">
                    <a:lumMod val="75000"/>
                  </a:schemeClr>
                </a:solidFill>
                <a:latin typeface="微软雅黑" panose="020B0503020204020204" pitchFamily="34" charset="-122"/>
                <a:ea typeface="微软雅黑" panose="020B0503020204020204" pitchFamily="34" charset="-122"/>
              </a:rPr>
              <a:t>网络交易技术管理漏洞的交易风险</a:t>
            </a:r>
            <a:endParaRPr lang="en-US" altLang="zh-CN" sz="140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8" name="MH_Other_4"/>
          <p:cNvSpPr/>
          <p:nvPr>
            <p:custDataLst>
              <p:tags r:id="rId7"/>
            </p:custDataLst>
          </p:nvPr>
        </p:nvSpPr>
        <p:spPr>
          <a:xfrm>
            <a:off x="9477587" y="2482865"/>
            <a:ext cx="2184760" cy="2943574"/>
          </a:xfrm>
          <a:prstGeom prst="roundRect">
            <a:avLst>
              <a:gd name="adj" fmla="val 10351"/>
            </a:avLst>
          </a:prstGeom>
          <a:solidFill>
            <a:schemeClr val="accent4"/>
          </a:solidFill>
          <a:ln>
            <a:noFill/>
          </a:ln>
          <a:effectLst>
            <a:reflection blurRad="63500" stA="50000" endPos="3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zh-CN" altLang="en-US" sz="2000" dirty="0">
                <a:solidFill>
                  <a:srgbClr val="FFFFFF"/>
                </a:solidFill>
                <a:latin typeface="微软雅黑" panose="020B0503020204020204" pitchFamily="34" charset="-122"/>
                <a:ea typeface="微软雅黑" panose="020B0503020204020204" pitchFamily="34" charset="-122"/>
              </a:rPr>
              <a:t>法律风险</a:t>
            </a:r>
          </a:p>
        </p:txBody>
      </p:sp>
      <p:sp>
        <p:nvSpPr>
          <p:cNvPr id="19" name="MH_SubTitle_4"/>
          <p:cNvSpPr/>
          <p:nvPr>
            <p:custDataLst>
              <p:tags r:id="rId8"/>
            </p:custDataLst>
          </p:nvPr>
        </p:nvSpPr>
        <p:spPr>
          <a:xfrm>
            <a:off x="9522526" y="2524656"/>
            <a:ext cx="2097974" cy="1932426"/>
          </a:xfrm>
          <a:prstGeom prst="round2SameRect">
            <a:avLst>
              <a:gd name="adj1" fmla="val 1007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marL="285750" indent="-285750">
              <a:lnSpc>
                <a:spcPct val="120000"/>
              </a:lnSpc>
              <a:buFont typeface="Wingdings" panose="05000000000000000000" pitchFamily="2" charset="2"/>
              <a:buChar char="p"/>
            </a:pPr>
            <a:r>
              <a:rPr lang="zh-CN" altLang="en-US" sz="1400" dirty="0">
                <a:solidFill>
                  <a:schemeClr val="accent4">
                    <a:lumMod val="75000"/>
                  </a:schemeClr>
                </a:solidFill>
                <a:latin typeface="微软雅黑" panose="020B0503020204020204" pitchFamily="34" charset="-122"/>
                <a:ea typeface="微软雅黑" panose="020B0503020204020204" pitchFamily="34" charset="-122"/>
              </a:rPr>
              <a:t>法律滞后的风险</a:t>
            </a:r>
            <a:endParaRPr lang="en-US" altLang="zh-CN" sz="1400" dirty="0">
              <a:solidFill>
                <a:schemeClr val="accent4">
                  <a:lumMod val="7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p"/>
            </a:pPr>
            <a:r>
              <a:rPr lang="zh-CN" altLang="en-US" sz="1400" dirty="0">
                <a:solidFill>
                  <a:schemeClr val="accent4">
                    <a:lumMod val="75000"/>
                  </a:schemeClr>
                </a:solidFill>
                <a:latin typeface="微软雅黑" panose="020B0503020204020204" pitchFamily="34" charset="-122"/>
                <a:ea typeface="微软雅黑" panose="020B0503020204020204" pitchFamily="34" charset="-122"/>
              </a:rPr>
              <a:t>法律的事后完善的风险</a:t>
            </a:r>
            <a:endParaRPr lang="en-US" altLang="zh-CN" sz="1400" dirty="0">
              <a:solidFill>
                <a:schemeClr val="accent4">
                  <a:lumMod val="75000"/>
                </a:schemeClr>
              </a:solidFill>
              <a:latin typeface="微软雅黑" panose="020B0503020204020204" pitchFamily="34" charset="-122"/>
              <a:ea typeface="微软雅黑" panose="020B0503020204020204" pitchFamily="34" charset="-122"/>
            </a:endParaRPr>
          </a:p>
        </p:txBody>
      </p:sp>
      <p:sp>
        <p:nvSpPr>
          <p:cNvPr id="20" name="文本框 31"/>
          <p:cNvSpPr>
            <a:spLocks noChangeArrowheads="1"/>
          </p:cNvSpPr>
          <p:nvPr/>
        </p:nvSpPr>
        <p:spPr bwMode="auto">
          <a:xfrm>
            <a:off x="701394" y="741222"/>
            <a:ext cx="6602412"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6" rIns="91396" bIns="45696">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457200" indent="-457200">
              <a:lnSpc>
                <a:spcPct val="100000"/>
              </a:lnSpc>
              <a:spcBef>
                <a:spcPct val="0"/>
              </a:spcBef>
              <a:buFont typeface="Wingdings" panose="05000000000000000000" pitchFamily="2" charset="2"/>
              <a:buChar char="l"/>
            </a:pPr>
            <a:r>
              <a:rPr lang="zh-CN" altLang="en-US" dirty="0">
                <a:solidFill>
                  <a:schemeClr val="tx1">
                    <a:lumMod val="75000"/>
                    <a:lumOff val="25000"/>
                  </a:schemeClr>
                </a:solidFill>
                <a:latin typeface="Impact" panose="020B0806030902050204" pitchFamily="34" charset="0"/>
                <a:ea typeface="微软雅黑" panose="020B0503020204020204" pitchFamily="34" charset="-122"/>
              </a:rPr>
              <a:t>电子商务安全</a:t>
            </a:r>
            <a:r>
              <a:rPr lang="zh-CN" altLang="en-US" dirty="0" smtClean="0">
                <a:solidFill>
                  <a:schemeClr val="tx1">
                    <a:lumMod val="75000"/>
                    <a:lumOff val="25000"/>
                  </a:schemeClr>
                </a:solidFill>
                <a:latin typeface="Impact" panose="020B0806030902050204" pitchFamily="34" charset="0"/>
                <a:ea typeface="微软雅黑" panose="020B0503020204020204" pitchFamily="34" charset="-122"/>
              </a:rPr>
              <a:t>的风险来源</a:t>
            </a:r>
            <a:endParaRPr lang="zh-CN" altLang="en-US"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1" name="矩形 10"/>
          <p:cNvSpPr/>
          <p:nvPr/>
        </p:nvSpPr>
        <p:spPr>
          <a:xfrm>
            <a:off x="1114032" y="1347596"/>
            <a:ext cx="10027209" cy="683264"/>
          </a:xfrm>
          <a:prstGeom prst="rect">
            <a:avLst/>
          </a:prstGeom>
        </p:spPr>
        <p:txBody>
          <a:bodyPr wrap="square">
            <a:spAutoFit/>
          </a:bodyPr>
          <a:lstStyle/>
          <a:p>
            <a:pPr>
              <a:lnSpc>
                <a:spcPct val="120000"/>
              </a:lnSpc>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电子商务以网络为媒介的商务活动特点，决定了其存在着巨大的不确定性风险。这些风险主要表现在网络安全、信用保障、商务税收等几个方面</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17553775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fontScale="92500"/>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如何应对电子商务安全风险</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178876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1"/>
          <p:cNvSpPr>
            <a:spLocks noChangeArrowheads="1"/>
          </p:cNvSpPr>
          <p:nvPr/>
        </p:nvSpPr>
        <p:spPr bwMode="auto">
          <a:xfrm>
            <a:off x="682885" y="553815"/>
            <a:ext cx="9169515"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6" rIns="91396" bIns="45696">
            <a:spAutoFit/>
          </a:bodyPr>
          <a:lstStyle/>
          <a:p>
            <a:pPr marL="457200" indent="-457200" defTabSz="912813">
              <a:spcBef>
                <a:spcPct val="0"/>
              </a:spcBef>
              <a:buFont typeface="Wingdings" panose="05000000000000000000" pitchFamily="2" charset="2"/>
              <a:buChar char="l"/>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如何应对电子商务安全过程中的风险和威胁</a:t>
            </a:r>
          </a:p>
        </p:txBody>
      </p:sp>
      <p:sp>
        <p:nvSpPr>
          <p:cNvPr id="11" name="MH_Other_1"/>
          <p:cNvSpPr/>
          <p:nvPr>
            <p:custDataLst>
              <p:tags r:id="rId1"/>
            </p:custDataLst>
          </p:nvPr>
        </p:nvSpPr>
        <p:spPr>
          <a:xfrm>
            <a:off x="2964180" y="2105930"/>
            <a:ext cx="719138" cy="72072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MH_Other_2"/>
          <p:cNvSpPr/>
          <p:nvPr>
            <p:custDataLst>
              <p:tags r:id="rId2"/>
            </p:custDataLst>
          </p:nvPr>
        </p:nvSpPr>
        <p:spPr>
          <a:xfrm>
            <a:off x="3459480" y="2523443"/>
            <a:ext cx="827088" cy="82867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MH_Other_3"/>
          <p:cNvSpPr/>
          <p:nvPr>
            <p:custDataLst>
              <p:tags r:id="rId3"/>
            </p:custDataLst>
          </p:nvPr>
        </p:nvSpPr>
        <p:spPr>
          <a:xfrm>
            <a:off x="4111944" y="2667905"/>
            <a:ext cx="828675" cy="82867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MH_Other_4"/>
          <p:cNvSpPr/>
          <p:nvPr>
            <p:custDataLst>
              <p:tags r:id="rId4"/>
            </p:custDataLst>
          </p:nvPr>
        </p:nvSpPr>
        <p:spPr>
          <a:xfrm>
            <a:off x="3094356" y="3201304"/>
            <a:ext cx="720725" cy="719138"/>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5" name="MH_SubTitle_1"/>
          <p:cNvSpPr/>
          <p:nvPr>
            <p:custDataLst>
              <p:tags r:id="rId5"/>
            </p:custDataLst>
          </p:nvPr>
        </p:nvSpPr>
        <p:spPr>
          <a:xfrm>
            <a:off x="3756343" y="3093354"/>
            <a:ext cx="1511300" cy="1512888"/>
          </a:xfrm>
          <a:prstGeom prst="roundRect">
            <a:avLst/>
          </a:prstGeom>
          <a:solidFill>
            <a:schemeClr val="accent1"/>
          </a:solidFill>
          <a:ln w="25400" cap="flat" cmpd="sng" algn="ctr">
            <a:solidFill>
              <a:srgbClr val="FFFFFF"/>
            </a:solidFill>
            <a:prstDash val="solid"/>
          </a:ln>
          <a:effectLst/>
        </p:spPr>
        <p:txBody>
          <a:bodyPr anchor="ctr">
            <a:normAutofit fontScale="92500"/>
          </a:bodyPr>
          <a:lstStyle/>
          <a:p>
            <a:pPr lvl="0" algn="ctr"/>
            <a:r>
              <a:rPr lang="zh-CN" altLang="zh-CN" sz="2400" dirty="0">
                <a:solidFill>
                  <a:schemeClr val="bg1"/>
                </a:solidFill>
                <a:latin typeface="微软雅黑" panose="020B0503020204020204" pitchFamily="34" charset="-122"/>
                <a:ea typeface="微软雅黑" panose="020B0503020204020204" pitchFamily="34" charset="-122"/>
              </a:rPr>
              <a:t>交易方</a:t>
            </a:r>
            <a:endParaRPr lang="en-US" altLang="zh-CN" sz="2400" dirty="0">
              <a:solidFill>
                <a:schemeClr val="bg1"/>
              </a:solidFill>
              <a:latin typeface="微软雅黑" panose="020B0503020204020204" pitchFamily="34" charset="-122"/>
              <a:ea typeface="微软雅黑" panose="020B0503020204020204" pitchFamily="34" charset="-122"/>
            </a:endParaRPr>
          </a:p>
          <a:p>
            <a:pPr lvl="0" algn="ctr"/>
            <a:r>
              <a:rPr lang="zh-CN" altLang="zh-CN" sz="2400" dirty="0">
                <a:solidFill>
                  <a:schemeClr val="bg1"/>
                </a:solidFill>
                <a:latin typeface="微软雅黑" panose="020B0503020204020204" pitchFamily="34" charset="-122"/>
                <a:ea typeface="微软雅黑" panose="020B0503020204020204" pitchFamily="34" charset="-122"/>
              </a:rPr>
              <a:t>自身安全保障技术</a:t>
            </a:r>
          </a:p>
        </p:txBody>
      </p:sp>
      <p:sp>
        <p:nvSpPr>
          <p:cNvPr id="17" name="MH_Other_5"/>
          <p:cNvSpPr/>
          <p:nvPr>
            <p:custDataLst>
              <p:tags r:id="rId6"/>
            </p:custDataLst>
          </p:nvPr>
        </p:nvSpPr>
        <p:spPr>
          <a:xfrm flipH="1">
            <a:off x="8445500" y="3678349"/>
            <a:ext cx="720725" cy="719137"/>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8" name="MH_Other_6"/>
          <p:cNvSpPr/>
          <p:nvPr>
            <p:custDataLst>
              <p:tags r:id="rId7"/>
            </p:custDataLst>
          </p:nvPr>
        </p:nvSpPr>
        <p:spPr>
          <a:xfrm flipH="1">
            <a:off x="7842250" y="4094274"/>
            <a:ext cx="828675" cy="82867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9" name="MH_Other_7"/>
          <p:cNvSpPr/>
          <p:nvPr>
            <p:custDataLst>
              <p:tags r:id="rId8"/>
            </p:custDataLst>
          </p:nvPr>
        </p:nvSpPr>
        <p:spPr>
          <a:xfrm flipH="1">
            <a:off x="7189788" y="4240324"/>
            <a:ext cx="827087" cy="827087"/>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20" name="MH_Other_8"/>
          <p:cNvSpPr/>
          <p:nvPr>
            <p:custDataLst>
              <p:tags r:id="rId9"/>
            </p:custDataLst>
          </p:nvPr>
        </p:nvSpPr>
        <p:spPr>
          <a:xfrm flipH="1">
            <a:off x="8315325" y="4772136"/>
            <a:ext cx="720725" cy="72072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21" name="MH_SubTitle_2"/>
          <p:cNvSpPr/>
          <p:nvPr>
            <p:custDataLst>
              <p:tags r:id="rId10"/>
            </p:custDataLst>
          </p:nvPr>
        </p:nvSpPr>
        <p:spPr>
          <a:xfrm flipH="1">
            <a:off x="6878637" y="4672124"/>
            <a:ext cx="1511300" cy="1512887"/>
          </a:xfrm>
          <a:prstGeom prst="roundRect">
            <a:avLst/>
          </a:prstGeom>
          <a:solidFill>
            <a:schemeClr val="accent1"/>
          </a:solidFill>
          <a:ln w="25400" cap="flat" cmpd="sng" algn="ctr">
            <a:solidFill>
              <a:srgbClr val="FFFFFF"/>
            </a:solidFill>
            <a:prstDash val="solid"/>
          </a:ln>
          <a:effectLst/>
        </p:spPr>
        <p:txBody>
          <a:bodyPr anchor="ctr">
            <a:normAutofit/>
          </a:bodyPr>
          <a:lstStyle/>
          <a:p>
            <a:pPr lvl="0" algn="ctr"/>
            <a:r>
              <a:rPr lang="zh-CN" altLang="zh-CN" sz="2400" dirty="0">
                <a:solidFill>
                  <a:schemeClr val="bg1"/>
                </a:solidFill>
                <a:latin typeface="微软雅黑" panose="020B0503020204020204" pitchFamily="34" charset="-122"/>
                <a:ea typeface="微软雅黑" panose="020B0503020204020204" pitchFamily="34" charset="-122"/>
              </a:rPr>
              <a:t>灾难拯救计划</a:t>
            </a:r>
          </a:p>
        </p:txBody>
      </p:sp>
      <p:sp>
        <p:nvSpPr>
          <p:cNvPr id="23" name="矩形 22"/>
          <p:cNvSpPr/>
          <p:nvPr/>
        </p:nvSpPr>
        <p:spPr>
          <a:xfrm>
            <a:off x="5870893" y="2040252"/>
            <a:ext cx="289560" cy="28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5870893" y="2442204"/>
            <a:ext cx="289560" cy="2895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矩形 24"/>
          <p:cNvSpPr/>
          <p:nvPr/>
        </p:nvSpPr>
        <p:spPr>
          <a:xfrm>
            <a:off x="5870893" y="2824771"/>
            <a:ext cx="289560" cy="2895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矩形 25"/>
          <p:cNvSpPr/>
          <p:nvPr/>
        </p:nvSpPr>
        <p:spPr>
          <a:xfrm>
            <a:off x="5870893" y="3207338"/>
            <a:ext cx="289560" cy="2895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矩形 26"/>
          <p:cNvSpPr/>
          <p:nvPr/>
        </p:nvSpPr>
        <p:spPr>
          <a:xfrm>
            <a:off x="6160453" y="1990027"/>
            <a:ext cx="3185487" cy="369332"/>
          </a:xfrm>
          <a:prstGeom prst="rect">
            <a:avLst/>
          </a:prstGeom>
        </p:spPr>
        <p:txBody>
          <a:bodyPr wrap="none">
            <a:spAutoFit/>
          </a:bodyPr>
          <a:lstStyle/>
          <a:p>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用户账号管理和网络杀毒技术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152438" y="2364700"/>
            <a:ext cx="1407758" cy="369332"/>
          </a:xfrm>
          <a:prstGeom prst="rect">
            <a:avLst/>
          </a:prstGeom>
        </p:spPr>
        <p:txBody>
          <a:bodyPr wrap="none">
            <a:spAutoFit/>
          </a:bodyPr>
          <a:lstStyle/>
          <a:p>
            <a:pPr algn="just">
              <a:spcAft>
                <a:spcPts val="0"/>
              </a:spcAft>
            </a:pP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防火墙技术 </a:t>
            </a:r>
            <a:endParaRPr lang="zh-CN" altLang="zh-CN"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矩形 28"/>
          <p:cNvSpPr/>
          <p:nvPr/>
        </p:nvSpPr>
        <p:spPr>
          <a:xfrm>
            <a:off x="6152438" y="2786019"/>
            <a:ext cx="1638590" cy="369332"/>
          </a:xfrm>
          <a:prstGeom prst="rect">
            <a:avLst/>
          </a:prstGeom>
        </p:spPr>
        <p:txBody>
          <a:bodyPr wrap="none">
            <a:spAutoFit/>
          </a:bodyPr>
          <a:lstStyle/>
          <a:p>
            <a:pPr algn="just">
              <a:spcAft>
                <a:spcPts val="0"/>
              </a:spcAft>
            </a:pP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虚拟专用技术 </a:t>
            </a:r>
            <a:endParaRPr lang="zh-CN" altLang="zh-CN" kern="100" dirty="0">
              <a:solidFill>
                <a:schemeClr val="tx1">
                  <a:lumMod val="65000"/>
                  <a:lumOff val="3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p:cNvSpPr/>
          <p:nvPr/>
        </p:nvSpPr>
        <p:spPr>
          <a:xfrm>
            <a:off x="6160453" y="3201304"/>
            <a:ext cx="1569660" cy="369332"/>
          </a:xfrm>
          <a:prstGeom prst="rect">
            <a:avLst/>
          </a:prstGeom>
        </p:spPr>
        <p:txBody>
          <a:bodyPr wrap="none">
            <a:spAutoFit/>
          </a:bodyPr>
          <a:lstStyle/>
          <a:p>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入侵检测技术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2581751" y="4943036"/>
            <a:ext cx="4087495" cy="1089529"/>
          </a:xfrm>
          <a:prstGeom prst="rect">
            <a:avLst/>
          </a:prstGeom>
        </p:spPr>
        <p:txBody>
          <a:bodyPr wrap="square">
            <a:spAutoFit/>
          </a:bodyPr>
          <a:lstStyle/>
          <a:p>
            <a:pPr algn="r">
              <a:lnSpc>
                <a:spcPct val="120000"/>
              </a:lnSpc>
            </a:pPr>
            <a:r>
              <a:rPr lang="en-US"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电子商务系统遭受部分或全部电脑资源与物理设施损失时，提供应急响应、延长备份运行以及灾后恢复的</a:t>
            </a: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程序</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982990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35149"/>
            <a:ext cx="12192000" cy="5022851"/>
          </a:xfrm>
          <a:prstGeom prst="rect">
            <a:avLst/>
          </a:prstGeom>
        </p:spPr>
      </p:pic>
      <p:sp>
        <p:nvSpPr>
          <p:cNvPr id="13" name="矩形 12"/>
          <p:cNvSpPr/>
          <p:nvPr/>
        </p:nvSpPr>
        <p:spPr>
          <a:xfrm>
            <a:off x="1798053" y="3175160"/>
            <a:ext cx="289560" cy="28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1414529" y="2662190"/>
            <a:ext cx="2262158" cy="369332"/>
          </a:xfrm>
          <a:prstGeom prst="rect">
            <a:avLst/>
          </a:prstGeom>
        </p:spPr>
        <p:txBody>
          <a:bodyPr wrap="none">
            <a:spAutoFit/>
          </a:bodyPr>
          <a:lstStyle/>
          <a:p>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技术</a:t>
            </a: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层面的安全支持</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798053" y="3632265"/>
            <a:ext cx="289560" cy="2895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矩形 16"/>
          <p:cNvSpPr/>
          <p:nvPr/>
        </p:nvSpPr>
        <p:spPr>
          <a:xfrm>
            <a:off x="2240604" y="3136105"/>
            <a:ext cx="1569660"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用户分组管理</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1798053" y="4091183"/>
            <a:ext cx="289560" cy="2895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a:off x="1414529" y="4520834"/>
            <a:ext cx="3647152"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企业信息管理政策方面有相应措施</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1798053" y="4977939"/>
            <a:ext cx="289560" cy="2895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矩形 20"/>
          <p:cNvSpPr/>
          <p:nvPr/>
        </p:nvSpPr>
        <p:spPr>
          <a:xfrm>
            <a:off x="2240135" y="3591512"/>
            <a:ext cx="1800493"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单一登录密码制</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798053" y="5436857"/>
            <a:ext cx="289560" cy="2895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矩形 22"/>
          <p:cNvSpPr/>
          <p:nvPr/>
        </p:nvSpPr>
        <p:spPr>
          <a:xfrm>
            <a:off x="2240135" y="4073042"/>
            <a:ext cx="1107996"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用户认证</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478831" y="480448"/>
            <a:ext cx="6764180"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6" rIns="91396" bIns="45696">
            <a:spAutoFit/>
          </a:bodyPr>
          <a:lstStyle>
            <a:defPPr>
              <a:defRPr lang="zh-CN"/>
            </a:defPPr>
            <a:lvl1pPr marL="457200" indent="-457200" defTabSz="912813">
              <a:spcBef>
                <a:spcPct val="0"/>
              </a:spcBef>
              <a:buFont typeface="Wingdings" panose="05000000000000000000" pitchFamily="2" charset="2"/>
              <a:buChar char="l"/>
              <a:defRPr sz="2800">
                <a:solidFill>
                  <a:schemeClr val="tx1">
                    <a:lumMod val="75000"/>
                    <a:lumOff val="25000"/>
                  </a:schemeClr>
                </a:solidFill>
                <a:latin typeface="Impact" panose="020B0806030902050204" pitchFamily="34" charset="0"/>
                <a:ea typeface="微软雅黑" panose="020B0503020204020204" pitchFamily="34" charset="-122"/>
              </a:defRPr>
            </a:lvl1pPr>
          </a:lstStyle>
          <a:p>
            <a:r>
              <a:rPr lang="zh-CN" altLang="en-US" dirty="0" smtClean="0">
                <a:latin typeface="微软雅黑" panose="020B0503020204020204" pitchFamily="34" charset="-122"/>
              </a:rPr>
              <a:t>（</a:t>
            </a:r>
            <a:r>
              <a:rPr lang="en-US" altLang="zh-CN" dirty="0" smtClean="0">
                <a:latin typeface="微软雅黑" panose="020B0503020204020204" pitchFamily="34" charset="-122"/>
              </a:rPr>
              <a:t>1</a:t>
            </a:r>
            <a:r>
              <a:rPr lang="zh-CN" altLang="en-US" dirty="0" smtClean="0">
                <a:latin typeface="微软雅黑" panose="020B0503020204020204" pitchFamily="34" charset="-122"/>
              </a:rPr>
              <a:t>）用户</a:t>
            </a:r>
            <a:r>
              <a:rPr lang="zh-CN" altLang="en-US" dirty="0">
                <a:latin typeface="微软雅黑" panose="020B0503020204020204" pitchFamily="34" charset="-122"/>
              </a:rPr>
              <a:t>账号管理和网络杀毒技术</a:t>
            </a:r>
          </a:p>
        </p:txBody>
      </p:sp>
      <p:sp>
        <p:nvSpPr>
          <p:cNvPr id="11" name="矩形 10"/>
          <p:cNvSpPr/>
          <p:nvPr/>
        </p:nvSpPr>
        <p:spPr>
          <a:xfrm>
            <a:off x="4267766" y="1412800"/>
            <a:ext cx="6603090" cy="369332"/>
          </a:xfrm>
          <a:prstGeom prst="rect">
            <a:avLst/>
          </a:prstGeom>
        </p:spPr>
        <p:txBody>
          <a:bodyPr wrap="none">
            <a:spAutoFit/>
          </a:bodyPr>
          <a:lstStyle/>
          <a:p>
            <a:r>
              <a:rPr lang="en-US"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获取合法的账号和密码是黑客攻击网络系统最常用的</a:t>
            </a: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方法</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65235" y="1991644"/>
            <a:ext cx="3775393"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用户账号的安全管理措施包括：</a:t>
            </a: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161" y="2471657"/>
            <a:ext cx="720000" cy="720000"/>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161" y="4364038"/>
            <a:ext cx="720000" cy="720000"/>
          </a:xfrm>
          <a:prstGeom prst="rect">
            <a:avLst/>
          </a:prstGeom>
        </p:spPr>
      </p:pic>
      <p:sp>
        <p:nvSpPr>
          <p:cNvPr id="29" name="矩形 28"/>
          <p:cNvSpPr/>
          <p:nvPr/>
        </p:nvSpPr>
        <p:spPr>
          <a:xfrm>
            <a:off x="2233456" y="4938053"/>
            <a:ext cx="2262158"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划分不同的用户级别</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2233456" y="5380926"/>
            <a:ext cx="1569660"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制定密码政策</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1798053" y="5895775"/>
            <a:ext cx="289560" cy="28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矩形 31"/>
          <p:cNvSpPr/>
          <p:nvPr/>
        </p:nvSpPr>
        <p:spPr>
          <a:xfrm>
            <a:off x="1790166" y="6320219"/>
            <a:ext cx="289560" cy="28956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矩形 32"/>
          <p:cNvSpPr/>
          <p:nvPr/>
        </p:nvSpPr>
        <p:spPr>
          <a:xfrm>
            <a:off x="2240604" y="5856020"/>
            <a:ext cx="3185487"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对职员的流动采取必要的措施</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240604" y="6262941"/>
            <a:ext cx="2954655" cy="369332"/>
          </a:xfrm>
          <a:prstGeom prst="rect">
            <a:avLst/>
          </a:prstGeom>
        </p:spPr>
        <p:txBody>
          <a:bodyPr wrap="none">
            <a:spAutoFit/>
          </a:bodyPr>
          <a:lstStyle/>
          <a:p>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对职员进行计算机安全教育</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15088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31437" y="781073"/>
            <a:ext cx="333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6" rIns="91396" bIns="45696">
            <a:spAutoFit/>
          </a:bodyPr>
          <a:lstStyle>
            <a:defPPr>
              <a:defRPr lang="zh-CN"/>
            </a:defPPr>
            <a:lvl1pPr marL="457200" indent="-457200" defTabSz="912813">
              <a:spcBef>
                <a:spcPct val="0"/>
              </a:spcBef>
              <a:buFont typeface="Wingdings" panose="05000000000000000000" pitchFamily="2" charset="2"/>
              <a:buChar char="l"/>
              <a:defRPr sz="2800">
                <a:solidFill>
                  <a:schemeClr val="tx1">
                    <a:lumMod val="75000"/>
                    <a:lumOff val="25000"/>
                  </a:schemeClr>
                </a:solidFill>
                <a:latin typeface="Impact" panose="020B0806030902050204" pitchFamily="34" charset="0"/>
                <a:ea typeface="微软雅黑" panose="020B0503020204020204" pitchFamily="34" charset="-122"/>
              </a:defRPr>
            </a:lvl1pPr>
          </a:lstStyle>
          <a:p>
            <a:r>
              <a:rPr lang="zh-CN" altLang="en-US" dirty="0">
                <a:solidFill>
                  <a:schemeClr val="tx1">
                    <a:lumMod val="65000"/>
                    <a:lumOff val="35000"/>
                  </a:schemeClr>
                </a:solidFill>
                <a:latin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rPr>
              <a:t>2</a:t>
            </a:r>
            <a:r>
              <a:rPr lang="zh-CN" altLang="en-US" dirty="0">
                <a:solidFill>
                  <a:schemeClr val="tx1">
                    <a:lumMod val="65000"/>
                    <a:lumOff val="35000"/>
                  </a:schemeClr>
                </a:solidFill>
                <a:latin typeface="微软雅黑" panose="020B0503020204020204" pitchFamily="34" charset="-122"/>
              </a:rPr>
              <a:t>）防火墙技术</a:t>
            </a:r>
          </a:p>
        </p:txBody>
      </p:sp>
      <p:sp>
        <p:nvSpPr>
          <p:cNvPr id="4" name="矩形 3"/>
          <p:cNvSpPr/>
          <p:nvPr/>
        </p:nvSpPr>
        <p:spPr>
          <a:xfrm>
            <a:off x="0" y="1798320"/>
            <a:ext cx="12192000" cy="4480560"/>
          </a:xfrm>
          <a:prstGeom prst="rect">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845705" y="2208211"/>
            <a:ext cx="10942320" cy="923330"/>
          </a:xfrm>
          <a:prstGeom prst="rect">
            <a:avLst/>
          </a:prstGeom>
        </p:spPr>
        <p:txBody>
          <a:bodyPr wrap="square">
            <a:spAutoFit/>
          </a:bodyPr>
          <a:lstStyle/>
          <a:p>
            <a:pPr>
              <a:lnSpc>
                <a:spcPct val="150000"/>
              </a:lnSpc>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防火墙是由软件和硬件设备组合而成的，处于企业内部和外部网络之间，加强内外之间安全防范的一个或一组系统。</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845705" y="3124324"/>
            <a:ext cx="2910840" cy="507831"/>
          </a:xfrm>
          <a:prstGeom prst="rect">
            <a:avLst/>
          </a:prstGeom>
        </p:spPr>
        <p:txBody>
          <a:bodyPr wrap="square">
            <a:spAutoFit/>
          </a:bodyPr>
          <a:lstStyle/>
          <a:p>
            <a:pPr>
              <a:lnSpc>
                <a:spcPct val="150000"/>
              </a:lnSpc>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防火墙系统有以下作用：</a:t>
            </a:r>
            <a:endParaRPr lang="zh-CN" altLang="en-US" dirty="0">
              <a:latin typeface="微软雅黑" panose="020B0503020204020204" pitchFamily="34" charset="-122"/>
              <a:ea typeface="微软雅黑" panose="020B0503020204020204" pitchFamily="34" charset="-122"/>
            </a:endParaRPr>
          </a:p>
        </p:txBody>
      </p:sp>
      <p:sp>
        <p:nvSpPr>
          <p:cNvPr id="7" name="矩形 6"/>
          <p:cNvSpPr/>
          <p:nvPr/>
        </p:nvSpPr>
        <p:spPr>
          <a:xfrm>
            <a:off x="1447685" y="3819509"/>
            <a:ext cx="289560" cy="2895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447685" y="4370501"/>
            <a:ext cx="289560" cy="28956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tx1">
                  <a:lumMod val="75000"/>
                  <a:lumOff val="2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1447685" y="4921494"/>
            <a:ext cx="289560" cy="2895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797462" y="3779623"/>
            <a:ext cx="5493812" cy="369332"/>
          </a:xfrm>
          <a:prstGeom prst="rect">
            <a:avLst/>
          </a:prstGeom>
        </p:spPr>
        <p:txBody>
          <a:bodyPr wrap="non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限制内部网络的进入，过滤不安全报务和非法用户；</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797462" y="4330615"/>
            <a:ext cx="6186309" cy="369332"/>
          </a:xfrm>
          <a:prstGeom prst="rect">
            <a:avLst/>
          </a:prstGeom>
        </p:spPr>
        <p:txBody>
          <a:bodyPr wrap="non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允许内部网的一部分被外部网访问，另一部分被保护起来；</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797462" y="4907102"/>
            <a:ext cx="3416320" cy="369332"/>
          </a:xfrm>
          <a:prstGeom prst="rect">
            <a:avLst/>
          </a:prstGeom>
        </p:spPr>
        <p:txBody>
          <a:bodyPr wrap="non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限定内部网对特殊的站点访问；</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447685" y="5455407"/>
            <a:ext cx="289560" cy="2895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97462" y="5415521"/>
            <a:ext cx="3416320" cy="369332"/>
          </a:xfrm>
          <a:prstGeom prst="rect">
            <a:avLst/>
          </a:prstGeom>
        </p:spPr>
        <p:txBody>
          <a:bodyPr wrap="none">
            <a:spAutoFit/>
          </a:bodyPr>
          <a:lstStyle/>
          <a:p>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为监视互联网的安全提供方便</a:t>
            </a:r>
            <a:r>
              <a:rPr lang="zh-CN" altLang="en-US"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325674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3888" y="765175"/>
            <a:ext cx="4622559"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6" rIns="91396" bIns="45696">
            <a:spAutoFit/>
          </a:bodyPr>
          <a:lstStyle>
            <a:defPPr>
              <a:defRPr lang="zh-CN"/>
            </a:defPPr>
            <a:lvl1pPr marL="457200" indent="-457200" defTabSz="912813">
              <a:spcBef>
                <a:spcPct val="0"/>
              </a:spcBef>
              <a:buFont typeface="Wingdings" panose="05000000000000000000" pitchFamily="2" charset="2"/>
              <a:buChar char="l"/>
              <a:defRPr sz="28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smtClean="0">
                <a:solidFill>
                  <a:schemeClr val="tx1">
                    <a:lumMod val="65000"/>
                    <a:lumOff val="35000"/>
                  </a:schemeClr>
                </a:solidFill>
              </a:rPr>
              <a:t>（</a:t>
            </a:r>
            <a:r>
              <a:rPr lang="en-US" altLang="zh-CN" dirty="0" smtClean="0">
                <a:solidFill>
                  <a:schemeClr val="tx1">
                    <a:lumMod val="65000"/>
                    <a:lumOff val="35000"/>
                  </a:schemeClr>
                </a:solidFill>
              </a:rPr>
              <a:t>3</a:t>
            </a:r>
            <a:r>
              <a:rPr lang="zh-CN" altLang="en-US" dirty="0" smtClean="0">
                <a:solidFill>
                  <a:schemeClr val="tx1">
                    <a:lumMod val="65000"/>
                    <a:lumOff val="35000"/>
                  </a:schemeClr>
                </a:solidFill>
              </a:rPr>
              <a:t>）虚拟</a:t>
            </a:r>
            <a:r>
              <a:rPr lang="zh-CN" altLang="en-US" dirty="0">
                <a:solidFill>
                  <a:schemeClr val="tx1">
                    <a:lumMod val="65000"/>
                    <a:lumOff val="35000"/>
                  </a:schemeClr>
                </a:solidFill>
              </a:rPr>
              <a:t>专用技术</a:t>
            </a:r>
          </a:p>
        </p:txBody>
      </p:sp>
      <p:sp>
        <p:nvSpPr>
          <p:cNvPr id="4" name="矩形 3"/>
          <p:cNvSpPr/>
          <p:nvPr/>
        </p:nvSpPr>
        <p:spPr>
          <a:xfrm>
            <a:off x="0" y="2225040"/>
            <a:ext cx="12192000" cy="3657600"/>
          </a:xfrm>
          <a:prstGeom prst="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990600" y="2886091"/>
            <a:ext cx="10210800" cy="757130"/>
          </a:xfrm>
          <a:prstGeom prst="rect">
            <a:avLst/>
          </a:prstGeom>
        </p:spPr>
        <p:txBody>
          <a:bodyPr wrap="square">
            <a:spAutoFit/>
          </a:bodyPr>
          <a:lstStyle/>
          <a:p>
            <a:pPr>
              <a:lnSpc>
                <a:spcPct val="120000"/>
              </a:lnSpc>
            </a:pP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利用</a:t>
            </a:r>
            <a:r>
              <a:rPr lang="zh-CN" altLang="en-US"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隧道技术把两个或多个专用网络通过公共网安全地连接到一起，组成虚拟的统一的专用网的技术。</a:t>
            </a:r>
            <a:r>
              <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VPN</a:t>
            </a:r>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中的安全技术通常由加密、认证及密钥交换与管理</a:t>
            </a:r>
            <a:r>
              <a:rPr lang="zh-CN"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组成</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t="38485" b="38485"/>
          <a:stretch/>
        </p:blipFill>
        <p:spPr>
          <a:xfrm>
            <a:off x="1066800" y="4211392"/>
            <a:ext cx="10058400" cy="1158240"/>
          </a:xfrm>
          <a:prstGeom prst="rect">
            <a:avLst/>
          </a:prstGeom>
        </p:spPr>
      </p:pic>
    </p:spTree>
    <p:extLst>
      <p:ext uri="{BB962C8B-B14F-4D97-AF65-F5344CB8AC3E}">
        <p14:creationId xmlns:p14="http://schemas.microsoft.com/office/powerpoint/2010/main" val="42628772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3888" y="758496"/>
            <a:ext cx="36984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6" rIns="91396" bIns="45696">
            <a:spAutoFit/>
          </a:bodyPr>
          <a:lstStyle>
            <a:defPPr>
              <a:defRPr lang="zh-CN"/>
            </a:defPPr>
            <a:lvl1pPr marL="457200" indent="-457200" defTabSz="912813">
              <a:spcBef>
                <a:spcPct val="0"/>
              </a:spcBef>
              <a:buFont typeface="Wingdings" panose="05000000000000000000" pitchFamily="2" charset="2"/>
              <a:buChar char="l"/>
              <a:defRPr sz="2800">
                <a:solidFill>
                  <a:schemeClr val="tx1">
                    <a:lumMod val="75000"/>
                    <a:lumOff val="25000"/>
                  </a:schemeClr>
                </a:solidFill>
                <a:latin typeface="Impact" panose="020B0806030902050204" pitchFamily="34" charset="0"/>
                <a:ea typeface="微软雅黑" panose="020B0503020204020204" pitchFamily="34" charset="-122"/>
              </a:defRPr>
            </a:lvl1pPr>
          </a:lstStyle>
          <a:p>
            <a:r>
              <a:rPr lang="zh-CN" altLang="en-US" dirty="0">
                <a:solidFill>
                  <a:schemeClr val="tx1">
                    <a:lumMod val="65000"/>
                    <a:lumOff val="35000"/>
                  </a:schemeClr>
                </a:solidFill>
                <a:latin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rPr>
              <a:t>4</a:t>
            </a:r>
            <a:r>
              <a:rPr lang="zh-CN" altLang="en-US" dirty="0">
                <a:solidFill>
                  <a:schemeClr val="tx1">
                    <a:lumMod val="65000"/>
                    <a:lumOff val="35000"/>
                  </a:schemeClr>
                </a:solidFill>
                <a:latin typeface="微软雅黑" panose="020B0503020204020204" pitchFamily="34" charset="-122"/>
              </a:rPr>
              <a:t>）入侵检测技术</a:t>
            </a:r>
          </a:p>
        </p:txBody>
      </p:sp>
      <p:sp>
        <p:nvSpPr>
          <p:cNvPr id="4" name="矩形 3"/>
          <p:cNvSpPr/>
          <p:nvPr/>
        </p:nvSpPr>
        <p:spPr>
          <a:xfrm>
            <a:off x="0" y="1798320"/>
            <a:ext cx="12192000" cy="4480560"/>
          </a:xfrm>
          <a:prstGeom prst="rect">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t="28580" b="38982"/>
          <a:stretch/>
        </p:blipFill>
        <p:spPr>
          <a:xfrm>
            <a:off x="0" y="3354749"/>
            <a:ext cx="12192000" cy="2636520"/>
          </a:xfrm>
          <a:prstGeom prst="rect">
            <a:avLst/>
          </a:prstGeom>
        </p:spPr>
      </p:pic>
      <p:sp>
        <p:nvSpPr>
          <p:cNvPr id="5" name="矩形 4"/>
          <p:cNvSpPr/>
          <p:nvPr/>
        </p:nvSpPr>
        <p:spPr>
          <a:xfrm>
            <a:off x="860945" y="2192731"/>
            <a:ext cx="10942320" cy="728982"/>
          </a:xfrm>
          <a:prstGeom prst="rect">
            <a:avLst/>
          </a:prstGeom>
        </p:spPr>
        <p:txBody>
          <a:bodyPr wrap="square">
            <a:spAutoFit/>
          </a:bodyPr>
          <a:lstStyle/>
          <a:p>
            <a:pPr>
              <a:lnSpc>
                <a:spcPct val="120000"/>
              </a:lnSpc>
            </a:pPr>
            <a:r>
              <a:rPr lang="zh-CN" altLang="en-US"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入侵</a:t>
            </a: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检测是对防火墙的一个合理补充，从计算机网络系统中的关键点收集信息，并分析这些信息，利用模式匹配或异常检测技术来检查网络中是否有违反安全策略的行为和遭到袭击的</a:t>
            </a:r>
            <a:r>
              <a:rPr lang="zh-CN" altLang="en-US"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迹象</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0006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rgbClr val="A5779E"/>
          </a:solidFill>
        </p:spPr>
      </p:pic>
      <p:sp>
        <p:nvSpPr>
          <p:cNvPr id="2" name="文本框 1"/>
          <p:cNvSpPr txBox="1"/>
          <p:nvPr/>
        </p:nvSpPr>
        <p:spPr>
          <a:xfrm>
            <a:off x="478831" y="480448"/>
            <a:ext cx="3876382" cy="707886"/>
          </a:xfrm>
          <a:prstGeom prst="rect">
            <a:avLst/>
          </a:prstGeom>
          <a:noFill/>
        </p:spPr>
        <p:txBody>
          <a:bodyPr wrap="none" rtlCol="0">
            <a:spAutoFit/>
          </a:bodyPr>
          <a:lstStyle/>
          <a:p>
            <a:r>
              <a:rPr lang="en-US" altLang="zh-CN" sz="4000" b="1" dirty="0">
                <a:solidFill>
                  <a:schemeClr val="bg2"/>
                </a:solidFill>
                <a:latin typeface="微软雅黑" panose="020B0503020204020204" pitchFamily="34" charset="-122"/>
                <a:ea typeface="微软雅黑" panose="020B0503020204020204" pitchFamily="34" charset="-122"/>
              </a:rPr>
              <a:t>2. </a:t>
            </a:r>
            <a:r>
              <a:rPr lang="zh-CN" altLang="en-US" sz="4000" b="1" dirty="0">
                <a:solidFill>
                  <a:schemeClr val="bg2"/>
                </a:solidFill>
                <a:latin typeface="微软雅黑" panose="020B0503020204020204" pitchFamily="34" charset="-122"/>
                <a:ea typeface="微软雅黑" panose="020B0503020204020204" pitchFamily="34" charset="-122"/>
              </a:rPr>
              <a:t>灾难拯救计划</a:t>
            </a:r>
          </a:p>
        </p:txBody>
      </p:sp>
      <p:sp>
        <p:nvSpPr>
          <p:cNvPr id="4" name="矩形 3"/>
          <p:cNvSpPr/>
          <p:nvPr/>
        </p:nvSpPr>
        <p:spPr>
          <a:xfrm>
            <a:off x="0" y="1920240"/>
            <a:ext cx="12192000" cy="3657600"/>
          </a:xfrm>
          <a:prstGeom prst="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1173480" y="2538968"/>
            <a:ext cx="10195560" cy="757130"/>
          </a:xfrm>
          <a:prstGeom prst="rect">
            <a:avLst/>
          </a:prstGeom>
        </p:spPr>
        <p:txBody>
          <a:bodyPr wrap="square">
            <a:spAutoFit/>
          </a:bodyPr>
          <a:lstStyle/>
          <a:p>
            <a:pPr>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灾难</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拯救计划是电子商务系统遭受部分或全部电脑资源与物理设施损失时，提供应急响应、延长备份运行以及灾后恢复的</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程序</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6629401" y="4753450"/>
            <a:ext cx="502920" cy="5029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7751446" y="4753450"/>
            <a:ext cx="502920" cy="502920"/>
          </a:xfrm>
          <a:prstGeom prst="rect">
            <a:avLst/>
          </a:prstGeom>
          <a:solidFill>
            <a:srgbClr val="338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8873491" y="4753450"/>
            <a:ext cx="502920" cy="502920"/>
          </a:xfrm>
          <a:prstGeom prst="rect">
            <a:avLst/>
          </a:prstGeom>
          <a:solidFill>
            <a:srgbClr val="448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9995536" y="4753450"/>
            <a:ext cx="502920" cy="502920"/>
          </a:xfrm>
          <a:prstGeom prst="rect">
            <a:avLst/>
          </a:prstGeom>
          <a:solidFill>
            <a:srgbClr val="78A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矩形 10"/>
          <p:cNvSpPr/>
          <p:nvPr/>
        </p:nvSpPr>
        <p:spPr>
          <a:xfrm>
            <a:off x="11117580" y="4753450"/>
            <a:ext cx="502920" cy="502920"/>
          </a:xfrm>
          <a:prstGeom prst="rect">
            <a:avLst/>
          </a:prstGeom>
          <a:solidFill>
            <a:srgbClr val="8DB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3480" y="3750012"/>
            <a:ext cx="564182" cy="564182"/>
          </a:xfrm>
          <a:prstGeom prst="rect">
            <a:avLst/>
          </a:prstGeom>
        </p:spPr>
      </p:pic>
      <p:sp>
        <p:nvSpPr>
          <p:cNvPr id="13" name="矩形 12"/>
          <p:cNvSpPr/>
          <p:nvPr/>
        </p:nvSpPr>
        <p:spPr>
          <a:xfrm>
            <a:off x="1737662" y="3877240"/>
            <a:ext cx="8799194" cy="396583"/>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让必需的任务程序得以在降级模式下运行，并在合理时间内恢复到正常的运行</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模式</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40748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9.xml><?xml version="1.0" encoding="utf-8"?>
<p:tagLst xmlns:a="http://schemas.openxmlformats.org/drawingml/2006/main" xmlns:r="http://schemas.openxmlformats.org/officeDocument/2006/relationships" xmlns:p="http://schemas.openxmlformats.org/presentationml/2006/main">
  <p:tag name="ISLIDE.VECTOR" val="2462ab31-b46b-4323-b35f-d21cb0b32140"/>
</p:tagLst>
</file>

<file path=ppt/tags/tag10.xml><?xml version="1.0" encoding="utf-8"?>
<p:tagLst xmlns:a="http://schemas.openxmlformats.org/drawingml/2006/main" xmlns:r="http://schemas.openxmlformats.org/officeDocument/2006/relationships" xmlns:p="http://schemas.openxmlformats.org/presentationml/2006/main">
  <p:tag name="MH" val="2018101119350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81011193509"/>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81011193509"/>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7.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Desc"/>
  <p:tag name="MH" val="20181011195655"/>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81011195655"/>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81011195655"/>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81011195655"/>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81011195655"/>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7"/>
</p:tagLst>
</file>

<file path=ppt/tags/tag25.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6"/>
</p:tagLst>
</file>

<file path=ppt/tags/tag27.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70630112736"/>
  <p:tag name="MH_LIBRARY" val="GRAPHIC"/>
  <p:tag name="MH_TYPE" val="Other"/>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3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3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34.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文本占位符 6"/>
</p:tagLst>
</file>

<file path=ppt/tags/tag35.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36.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文本占位符 6"/>
</p:tagLst>
</file>

<file path=ppt/tags/tag37.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38.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39.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40.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41.xml><?xml version="1.0" encoding="utf-8"?>
<p:tagLst xmlns:a="http://schemas.openxmlformats.org/drawingml/2006/main" xmlns:r="http://schemas.openxmlformats.org/officeDocument/2006/relationships" xmlns:p="http://schemas.openxmlformats.org/presentationml/2006/main">
  <p:tag name="MH" val="20181011204608"/>
  <p:tag name="MH_LIBRARY" val="GRAPHIC"/>
  <p:tag name="MH_TYPE" val="SubTitle"/>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81011204608"/>
  <p:tag name="MH_LIBRARY" val="GRAPHIC"/>
  <p:tag name="MH_TYPE" val="Other"/>
  <p:tag name="MH_ORDER" val="2"/>
</p:tagLst>
</file>

<file path=ppt/tags/tag43.xml><?xml version="1.0" encoding="utf-8"?>
<p:tagLst xmlns:a="http://schemas.openxmlformats.org/drawingml/2006/main" xmlns:r="http://schemas.openxmlformats.org/officeDocument/2006/relationships" xmlns:p="http://schemas.openxmlformats.org/presentationml/2006/main">
  <p:tag name="MH" val="20181011204608"/>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81011204608"/>
  <p:tag name="MH_LIBRARY" val="GRAPHIC"/>
  <p:tag name="MH_TYPE" val="Other"/>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70629173416"/>
  <p:tag name="MH_LIBRARY" val="GRAPHIC"/>
  <p:tag name="MH_ORDER" val="标题 5"/>
</p:tagLst>
</file>

<file path=ppt/tags/tag4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4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4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50.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Other"/>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Other"/>
  <p:tag name="MH_ORDER" val="2"/>
</p:tagLst>
</file>

<file path=ppt/tags/tag53.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SubTitl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SubTitle"/>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Other"/>
  <p:tag name="MH_ORDER" val="4"/>
</p:tagLst>
</file>

<file path=ppt/tags/tag57.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Other"/>
  <p:tag name="MH_ORDER" val="7"/>
</p:tagLst>
</file>

<file path=ppt/tags/tag58.xml><?xml version="1.0" encoding="utf-8"?>
<p:tagLst xmlns:a="http://schemas.openxmlformats.org/drawingml/2006/main" xmlns:r="http://schemas.openxmlformats.org/officeDocument/2006/relationships" xmlns:p="http://schemas.openxmlformats.org/presentationml/2006/main">
  <p:tag name="MH" val="20170630174513"/>
  <p:tag name="MH_LIBRARY" val="GRAPHIC"/>
  <p:tag name="MH_TYPE" val="Other"/>
  <p:tag name="MH_ORDER" val="8"/>
</p:tagLst>
</file>

<file path=ppt/tags/tag59.xml><?xml version="1.0" encoding="utf-8"?>
<p:tagLst xmlns:a="http://schemas.openxmlformats.org/drawingml/2006/main" xmlns:r="http://schemas.openxmlformats.org/officeDocument/2006/relationships" xmlns:p="http://schemas.openxmlformats.org/presentationml/2006/main">
  <p:tag name="MH" val="20170630174911"/>
  <p:tag name="MH_LIBRARY" val="GRAPHIC"/>
  <p:tag name="MH_TYPE" val="SubTitle"/>
  <p:tag name="MH_ORDER" val="3"/>
</p:tagLst>
</file>

<file path=ppt/tags/tag60.xml><?xml version="1.0" encoding="utf-8"?>
<p:tagLst xmlns:a="http://schemas.openxmlformats.org/drawingml/2006/main" xmlns:r="http://schemas.openxmlformats.org/officeDocument/2006/relationships" xmlns:p="http://schemas.openxmlformats.org/presentationml/2006/main">
  <p:tag name="MH" val="20170630174911"/>
  <p:tag name="MH_LIBRARY" val="GRAPHIC"/>
  <p:tag name="MH_TYPE" val="SubTitle"/>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630174911"/>
  <p:tag name="MH_LIBRARY" val="GRAPHIC"/>
  <p:tag name="MH_TYPE" val="SubTitle"/>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70630175242"/>
  <p:tag name="MH_LIBRARY" val="GRAPHIC"/>
  <p:tag name="MH_TYPE" val="SubTitle"/>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70630175242"/>
  <p:tag name="MH_LIBRARY" val="GRAPHIC"/>
  <p:tag name="MH_TYPE" val="Other"/>
  <p:tag name="MH_ORDER" val="5"/>
</p:tagLst>
</file>

<file path=ppt/tags/tag6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6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6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6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6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7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7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7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7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7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7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7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7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8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8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8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5.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SubTitle"/>
  <p:tag name="MH_ORDER" val="2"/>
</p:tagLst>
</file>

<file path=ppt/tags/tag86.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SubTitle"/>
  <p:tag name="MH_ORDER" val="4"/>
</p:tagLst>
</file>

<file path=ppt/tags/tag87.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SubTitle"/>
  <p:tag name="MH_ORDER" val="1"/>
</p:tagLst>
</file>

<file path=ppt/tags/tag88.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SubTitle"/>
  <p:tag name="MH_ORDER" val="3"/>
</p:tagLst>
</file>

<file path=ppt/tags/tag89.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SubTitle"/>
  <p:tag name="MH_ORDER" val="5"/>
</p:tagLst>
</file>

<file path=ppt/tags/tag90.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2"/>
</p:tagLst>
</file>

<file path=ppt/tags/tag92.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3"/>
</p:tagLst>
</file>

<file path=ppt/tags/tag93.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4"/>
</p:tagLst>
</file>

<file path=ppt/tags/tag94.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5"/>
</p:tagLst>
</file>

<file path=ppt/tags/tag95.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6"/>
</p:tagLst>
</file>

<file path=ppt/tags/tag96.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7"/>
</p:tagLst>
</file>

<file path=ppt/tags/tag97.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8"/>
</p:tagLst>
</file>

<file path=ppt/tags/tag98.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9"/>
</p:tagLst>
</file>

<file path=ppt/tags/tag99.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10"/>
</p:tagLst>
</file>

<file path=ppt/tags/tag100.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11"/>
</p:tagLst>
</file>

<file path=ppt/tags/tag101.xml><?xml version="1.0" encoding="utf-8"?>
<p:tagLst xmlns:a="http://schemas.openxmlformats.org/drawingml/2006/main" xmlns:r="http://schemas.openxmlformats.org/officeDocument/2006/relationships" xmlns:p="http://schemas.openxmlformats.org/presentationml/2006/main">
  <p:tag name="MH" val="20181012105031"/>
  <p:tag name="MH_LIBRARY" val="GRAPHIC"/>
  <p:tag name="MH_TYPE" val="Other"/>
  <p:tag name="MH_ORDER" val="12"/>
</p:tagLst>
</file>

<file path=ppt/tags/tag10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0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0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0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06.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4"/>
</p:tagLst>
</file>

<file path=ppt/tags/tag107.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4"/>
</p:tagLst>
</file>

<file path=ppt/tags/tag108.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4"/>
</p:tagLst>
</file>

<file path=ppt/tags/tag109.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4"/>
</p:tagLst>
</file>

<file path=ppt/tags/tag110.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3"/>
</p:tagLst>
</file>

<file path=ppt/tags/tag111.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3"/>
</p:tagLst>
</file>

<file path=ppt/tags/tag112.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2"/>
</p:tagLst>
</file>

<file path=ppt/tags/tag113.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1"/>
</p:tagLst>
</file>

<file path=ppt/tags/tag11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1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1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1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20.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3"/>
</p:tagLst>
</file>

<file path=ppt/tags/tag121.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4"/>
</p:tagLst>
</file>

<file path=ppt/tags/tag122.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5"/>
</p:tagLst>
</file>

<file path=ppt/tags/tag123.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6"/>
</p:tagLst>
</file>

<file path=ppt/tags/tag124.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7"/>
</p:tagLst>
</file>

<file path=ppt/tags/tag125.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Text"/>
  <p:tag name="MH_ORDER" val="1"/>
</p:tagLst>
</file>

<file path=ppt/tags/tag126.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SubTitle"/>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Text"/>
  <p:tag name="MH_ORDER" val="2"/>
</p:tagLst>
</file>

<file path=ppt/tags/tag128.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SubTitle"/>
  <p:tag name="MH_ORDER" val="2"/>
</p:tagLst>
</file>

<file path=ppt/tags/tag129.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1"/>
</p:tagLst>
</file>

<file path=ppt/tags/tag130.xml><?xml version="1.0" encoding="utf-8"?>
<p:tagLst xmlns:a="http://schemas.openxmlformats.org/drawingml/2006/main" xmlns:r="http://schemas.openxmlformats.org/officeDocument/2006/relationships" xmlns:p="http://schemas.openxmlformats.org/presentationml/2006/main">
  <p:tag name="MH" val="20181012115103"/>
  <p:tag name="MH_LIBRARY" val="GRAPHIC"/>
  <p:tag name="MH_TYPE" val="Other"/>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3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3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3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3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3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3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3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39.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1"/>
</p:tagLst>
</file>

<file path=ppt/tags/tag140.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1"/>
</p:tagLst>
</file>

<file path=ppt/tags/tag141.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2"/>
</p:tagLst>
</file>

<file path=ppt/tags/tag143.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3"/>
</p:tagLst>
</file>

<file path=ppt/tags/tag144.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Other"/>
  <p:tag name="MH_ORDER" val="4"/>
</p:tagLst>
</file>

<file path=ppt/tags/tag146.xml><?xml version="1.0" encoding="utf-8"?>
<p:tagLst xmlns:a="http://schemas.openxmlformats.org/drawingml/2006/main" xmlns:r="http://schemas.openxmlformats.org/officeDocument/2006/relationships" xmlns:p="http://schemas.openxmlformats.org/presentationml/2006/main">
  <p:tag name="MH" val="20170724210749"/>
  <p:tag name="MH_LIBRARY" val="GRAPHIC"/>
  <p:tag name="MH_TYPE" val="SubTitle"/>
  <p:tag name="MH_ORDER" val="4"/>
</p:tagLst>
</file>

<file path=ppt/tags/tag14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4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4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5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51.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1"/>
</p:tagLst>
</file>

<file path=ppt/tags/tag152.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2"/>
</p:tagLst>
</file>

<file path=ppt/tags/tag153.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3"/>
</p:tagLst>
</file>

<file path=ppt/tags/tag154.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SubTitle"/>
  <p:tag name="MH_ORDER" val="1"/>
</p:tagLst>
</file>

<file path=ppt/tags/tag156.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5"/>
</p:tagLst>
</file>

<file path=ppt/tags/tag157.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6"/>
</p:tagLst>
</file>

<file path=ppt/tags/tag158.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7"/>
</p:tagLst>
</file>

<file path=ppt/tags/tag159.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Other"/>
  <p:tag name="MH_ORDER" val="8"/>
</p:tagLst>
</file>

<file path=ppt/tags/tag160.xml><?xml version="1.0" encoding="utf-8"?>
<p:tagLst xmlns:a="http://schemas.openxmlformats.org/drawingml/2006/main" xmlns:r="http://schemas.openxmlformats.org/officeDocument/2006/relationships" xmlns:p="http://schemas.openxmlformats.org/presentationml/2006/main">
  <p:tag name="MH" val="20170725131405"/>
  <p:tag name="MH_LIBRARY" val="GRAPHIC"/>
  <p:tag name="MH_TYPE" val="SubTitle"/>
  <p:tag name="MH_ORDER" val="2"/>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829</TotalTime>
  <Words>4142</Words>
  <Application>Microsoft Office PowerPoint</Application>
  <PresentationFormat>宽屏</PresentationFormat>
  <Paragraphs>393</Paragraphs>
  <Slides>75</Slides>
  <Notes>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75</vt:i4>
      </vt:variant>
    </vt:vector>
  </HeadingPairs>
  <TitlesOfParts>
    <vt:vector size="94" baseType="lpstr">
      <vt:lpstr>Open Sans Light</vt:lpstr>
      <vt:lpstr>PMingLiU</vt:lpstr>
      <vt:lpstr>等线</vt:lpstr>
      <vt:lpstr>等线 Light</vt:lpstr>
      <vt:lpstr>黑体</vt:lpstr>
      <vt:lpstr>宋体</vt:lpstr>
      <vt:lpstr>微软雅黑</vt:lpstr>
      <vt:lpstr>Arial</vt:lpstr>
      <vt:lpstr>Arial Black</vt:lpstr>
      <vt:lpstr>Calibri</vt:lpstr>
      <vt:lpstr>Impact</vt:lpstr>
      <vt:lpstr>Open Sans</vt:lpstr>
      <vt:lpstr>Roboto</vt:lpstr>
      <vt:lpstr>Segoe UI</vt:lpstr>
      <vt:lpstr>Segoe UI Emoji</vt:lpstr>
      <vt:lpstr>Times New Roman</vt:lpstr>
      <vt:lpstr>Wingdings</vt:lpstr>
      <vt:lpstr>Wingdings 2</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ZL</cp:lastModifiedBy>
  <cp:revision>129</cp:revision>
  <dcterms:created xsi:type="dcterms:W3CDTF">2016-06-26T03:01:00Z</dcterms:created>
  <dcterms:modified xsi:type="dcterms:W3CDTF">2018-10-12T04:18:12Z</dcterms:modified>
</cp:coreProperties>
</file>