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wav" ContentType="audio/x-wav"/>
  <Default Extension="jpeg" ContentType="image/jpeg"/>
  <Default Extension="png" ContentType="image/pn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Lst>
  <p:notesMasterIdLst>
    <p:notesMasterId r:id="rId16"/>
  </p:notesMasterIdLst>
  <p:sldIdLst>
    <p:sldId id="262" r:id="rId6"/>
    <p:sldId id="265" r:id="rId7"/>
    <p:sldId id="461" r:id="rId8"/>
    <p:sldId id="274" r:id="rId9"/>
    <p:sldId id="277" r:id="rId10"/>
    <p:sldId id="280" r:id="rId11"/>
    <p:sldId id="283" r:id="rId12"/>
    <p:sldId id="352" r:id="rId13"/>
    <p:sldId id="355" r:id="rId14"/>
    <p:sldId id="462" r:id="rId15"/>
    <p:sldId id="364" r:id="rId17"/>
    <p:sldId id="361" r:id="rId18"/>
    <p:sldId id="367" r:id="rId19"/>
    <p:sldId id="370" r:id="rId20"/>
    <p:sldId id="463" r:id="rId21"/>
    <p:sldId id="373" r:id="rId22"/>
    <p:sldId id="376" r:id="rId23"/>
    <p:sldId id="379" r:id="rId24"/>
    <p:sldId id="385" r:id="rId25"/>
    <p:sldId id="391" r:id="rId26"/>
    <p:sldId id="403" r:id="rId27"/>
    <p:sldId id="400" r:id="rId28"/>
    <p:sldId id="406" r:id="rId29"/>
    <p:sldId id="464" r:id="rId30"/>
    <p:sldId id="412" r:id="rId31"/>
    <p:sldId id="415" r:id="rId32"/>
    <p:sldId id="424" r:id="rId33"/>
    <p:sldId id="430" r:id="rId34"/>
    <p:sldId id="433" r:id="rId35"/>
    <p:sldId id="442" r:id="rId36"/>
    <p:sldId id="445" r:id="rId37"/>
    <p:sldId id="448" r:id="rId38"/>
    <p:sldId id="451" r:id="rId39"/>
    <p:sldId id="454" r:id="rId40"/>
    <p:sldId id="457" r:id="rId41"/>
    <p:sldId id="460" r:id="rId42"/>
  </p:sldIdLst>
  <p:sldSz cx="9144000" cy="6858000" type="screen4x3"/>
  <p:notesSz cx="6858000" cy="9144000"/>
  <p:custDataLst>
    <p:tags r:id="rId46"/>
  </p:custDataLst>
  <p:defaultTextStyle>
    <a:defPPr>
      <a:defRPr lang="ru-RU"/>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p:scale>
          <a:sx n="78" d="100"/>
          <a:sy n="78" d="100"/>
        </p:scale>
        <p:origin x="-798" y="-12"/>
      </p:cViewPr>
      <p:guideLst>
        <p:guide orient="horz" pos="2170"/>
        <p:guide pos="290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6" Type="http://schemas.openxmlformats.org/officeDocument/2006/relationships/tags" Target="tags/tag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notesMaster" Target="notesMasters/notesMaster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Rectangle 2"/>
          <p:cNvSpPr>
            <a:spLocks noGrp="1" noChangeArrowheads="1"/>
          </p:cNvSpPr>
          <p:nvPr>
            <p:ph type="hdr" sz="quarter"/>
          </p:nvPr>
        </p:nvSpPr>
        <p:spPr bwMode="auto">
          <a:xfrm>
            <a:off x="0" y="0"/>
            <a:ext cx="2971800" cy="45720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defRPr sz="1200" smtClean="0">
                <a:latin typeface="Arial" panose="020B0604020202020204" pitchFamily="34" charset="0"/>
                <a:ea typeface="宋体" panose="02010600030101010101" pitchFamily="2" charset="-122"/>
                <a:cs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4099" name="Rectangle 3"/>
          <p:cNvSpPr>
            <a:spLocks noGrp="1" noChangeArrowheads="1"/>
          </p:cNvSpPr>
          <p:nvPr>
            <p:ph type="dt" idx="1"/>
          </p:nvPr>
        </p:nvSpPr>
        <p:spPr bwMode="auto">
          <a:xfrm>
            <a:off x="3884613" y="0"/>
            <a:ext cx="2971800" cy="45720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r">
              <a:defRPr sz="1200" smtClean="0">
                <a:latin typeface="Arial" panose="020B0604020202020204" pitchFamily="34" charset="0"/>
                <a:ea typeface="宋体" panose="02010600030101010101" pitchFamily="2" charset="-122"/>
                <a:cs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81924" name="Rectangle 4"/>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p>
            <a:pPr lvl="0"/>
            <a:r>
              <a:rPr lang="zh-CN" altLang="ru-RU" dirty="0"/>
              <a:t>单击此处编辑母版文本样式</a:t>
            </a:r>
            <a:endParaRPr lang="zh-CN" altLang="ru-RU" dirty="0"/>
          </a:p>
          <a:p>
            <a:pPr lvl="1"/>
            <a:r>
              <a:rPr lang="zh-CN" altLang="ru-RU" dirty="0"/>
              <a:t>第二级</a:t>
            </a:r>
            <a:endParaRPr lang="zh-CN" altLang="ru-RU" dirty="0"/>
          </a:p>
          <a:p>
            <a:pPr lvl="2"/>
            <a:r>
              <a:rPr lang="zh-CN" altLang="ru-RU" dirty="0"/>
              <a:t>第三级</a:t>
            </a:r>
            <a:endParaRPr lang="zh-CN" altLang="ru-RU" dirty="0"/>
          </a:p>
          <a:p>
            <a:pPr lvl="3"/>
            <a:r>
              <a:rPr lang="zh-CN" altLang="ru-RU" dirty="0"/>
              <a:t>第四级</a:t>
            </a:r>
            <a:endParaRPr lang="zh-CN" altLang="ru-RU" dirty="0"/>
          </a:p>
          <a:p>
            <a:pPr lvl="4"/>
            <a:r>
              <a:rPr lang="zh-CN" altLang="ru-RU" dirty="0"/>
              <a:t>第五级</a:t>
            </a:r>
            <a:endParaRPr lang="zh-CN" altLang="ru-RU" dirty="0"/>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b" anchorCtr="0" compatLnSpc="1"/>
          <a:lstStyle>
            <a:lvl1pPr>
              <a:defRPr sz="1200" smtClean="0">
                <a:latin typeface="Arial" panose="020B0604020202020204" pitchFamily="34" charset="0"/>
                <a:ea typeface="宋体" panose="02010600030101010101" pitchFamily="2" charset="-122"/>
                <a:cs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Arial" panose="020B0604020202020204" pitchFamily="34" charset="0"/>
                <a:ea typeface="宋体" panose="02010600030101010101" pitchFamily="2" charset="-122"/>
              </a:rPr>
            </a:fld>
            <a:endParaRPr lang="en-US" altLang="zh-CN" sz="1200" dirty="0">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latin typeface="Arial" panose="020B0604020202020204" pitchFamily="34" charset="0"/>
                <a:ea typeface="宋体" panose="02010600030101010101" pitchFamily="2" charset="-122"/>
              </a:rPr>
            </a:fld>
            <a:endParaRPr lang="en-US" altLang="zh-CN" sz="1200" dirty="0">
              <a:latin typeface="Arial" panose="020B0604020202020204" pitchFamily="34" charset="0"/>
              <a:ea typeface="宋体" panose="02010600030101010101" pitchFamily="2" charset="-122"/>
            </a:endParaRPr>
          </a:p>
        </p:txBody>
      </p:sp>
      <p:sp>
        <p:nvSpPr>
          <p:cNvPr id="82947" name="Rectangle 10"/>
          <p:cNvSpPr>
            <a:spLocks noTextEdit="1"/>
          </p:cNvSpPr>
          <p:nvPr>
            <p:ph type="sldImg"/>
          </p:nvPr>
        </p:nvSpPr>
        <p:spPr/>
      </p:sp>
      <p:sp>
        <p:nvSpPr>
          <p:cNvPr id="82948" name="Rectangle 11"/>
          <p:cNvSpPr/>
          <p:nvPr>
            <p:ph type="body" idx="1"/>
          </p:nvPr>
        </p:nvSpPr>
        <p:spPr/>
        <p:txBody>
          <a:bodyPr wrap="square" lIns="91440" tIns="45720" rIns="91440" bIns="45720" anchor="t"/>
          <a:p>
            <a:pPr lvl="0" defTabSz="914400"/>
            <a:r>
              <a:rPr lang="ru-RU" altLang="zh-CN" dirty="0">
                <a:latin typeface="Arial" panose="020B0604020202020204" pitchFamily="34" charset="0"/>
                <a:ea typeface="宋体" panose="02010600030101010101" pitchFamily="2" charset="-122"/>
              </a:rPr>
              <a:t>P14</a:t>
            </a:r>
            <a:r>
              <a:rPr lang="zh-CN" altLang="ru-RU" dirty="0">
                <a:latin typeface="Arial" panose="020B0604020202020204" pitchFamily="34" charset="0"/>
                <a:ea typeface="宋体" panose="02010600030101010101" pitchFamily="2" charset="-122"/>
              </a:rPr>
              <a:t>、</a:t>
            </a:r>
            <a:r>
              <a:rPr lang="ru-RU" altLang="zh-CN" dirty="0">
                <a:latin typeface="Arial" panose="020B0604020202020204" pitchFamily="34" charset="0"/>
                <a:ea typeface="宋体" panose="02010600030101010101" pitchFamily="2" charset="-122"/>
              </a:rPr>
              <a:t>15 </a:t>
            </a:r>
            <a:r>
              <a:rPr lang="zh-CN" altLang="ru-RU" dirty="0">
                <a:latin typeface="Arial" panose="020B0604020202020204" pitchFamily="34" charset="0"/>
                <a:ea typeface="宋体" panose="02010600030101010101" pitchFamily="2" charset="-122"/>
              </a:rPr>
              <a:t>消费因素 冲动型消费 理智型消费</a:t>
            </a:r>
            <a:endParaRPr lang="zh-CN" altLang="ru-RU"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9" name="灯片编号占位符 8"/>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灯片编号占位符 4"/>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4" name="灯片编号占位符 3"/>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Pct val="100000"/>
              <a:buFontTx/>
              <a:buNone/>
              <a:defRPr/>
            </a:pPr>
            <a:endParaRPr kumimoji="0" lang="zh-CN" altLang="en-US" sz="3200" b="0" i="0" u="none" strike="noStrike" kern="0" cap="none" spc="0" normalizeH="0" baseline="0" noProof="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7" name="灯片编号占位符 6"/>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12"/>
          </p:nvPr>
        </p:nvSpPr>
        <p:spPr/>
        <p:txBody>
          <a:bodyPr/>
          <a:p>
            <a:pPr lvl="0" eaLnBrk="1" hangingPunct="1">
              <a:buSzPct val="100000"/>
              <a:buNone/>
            </a:pPr>
            <a:fld id="{9A0DB2DC-4C9A-4742-B13C-FB6460FD3503}" type="slidenum">
              <a:rPr lang="en-US" altLang="zh-CN" dirty="0"/>
            </a:fld>
            <a:endParaRPr lang="en-US" altLang="zh-CN"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矩形 8"/>
          <p:cNvSpPr/>
          <p:nvPr/>
        </p:nvSpPr>
        <p:spPr>
          <a:xfrm>
            <a:off x="685800" y="3197225"/>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ctrTitle"/>
          </p:nvPr>
        </p:nvSpPr>
        <p:spPr>
          <a:xfrm>
            <a:off x="685800" y="1676401"/>
            <a:ext cx="7772400" cy="1538286"/>
          </a:xfrm>
        </p:spPr>
        <p:txBody>
          <a:bodyPr anchor="b"/>
          <a:lstStyle/>
          <a:p>
            <a:r>
              <a:rPr lang="zh-CN" altLang="en-US" smtClean="0"/>
              <a:t>单击此处编辑母版标题样式</a:t>
            </a:r>
            <a:endParaRPr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6A13478-6362-47A5-9851-31FCD7118BF2}"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3025"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6F67C7E-FB92-4309-B8D1-ECF589891096}"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0825"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9" name="矩形 8"/>
          <p:cNvSpPr/>
          <p:nvPr/>
        </p:nvSpPr>
        <p:spPr>
          <a:xfrm>
            <a:off x="685800" y="3143250"/>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323DF1A-E5AB-43E4-8C4E-8C2A72003B84}"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E6E0AE8-17A6-45C7-A01A-24D8E264EBD0}"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6"/>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91610EE-D323-4E13-89BD-0BF15DDBAF9D}"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7"/>
          <p:cNvSpPr>
            <a:spLocks noGrp="1"/>
          </p:cNvSpPr>
          <p:nvPr>
            <p:ph type="ftr" sz="quarter" idx="1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8"/>
          <p:cNvSpPr>
            <a:spLocks noGrp="1"/>
          </p:cNvSpPr>
          <p:nvPr>
            <p:ph type="sldNum" sz="quarter" idx="1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10" name="日期占位符 2"/>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C68A8DC-FA05-4F91-98C8-1D0B16136BE9}"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3"/>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4"/>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6006767-93BE-4806-971D-B369ADBD15A5}"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2"/>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3"/>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9" name="矩形 8"/>
          <p:cNvSpPr/>
          <p:nvPr/>
        </p:nvSpPr>
        <p:spPr>
          <a:xfrm>
            <a:off x="2786063" y="1054100"/>
            <a:ext cx="5903913"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lang="zh-CN" altLang="en-US" smtClean="0"/>
              <a:t>单击此处编辑母版标题样式</a:t>
            </a:r>
            <a:endParaRPr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39A05E8-949E-4948-AC84-A700765C11B4}"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lstStyle>
            <a:lvl1pPr algn="l">
              <a:defRPr sz="2400" b="0"/>
            </a:lvl1pPr>
          </a:lstStyle>
          <a:p>
            <a:r>
              <a:rPr lang="zh-CN" altLang="en-US" smtClean="0"/>
              <a:t>单击此处编辑母版标题样式</a:t>
            </a:r>
            <a:endParaRPr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tx2"/>
              </a:buClr>
              <a:buSzPct val="50000"/>
              <a:buFont typeface="Wingdings 2"/>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F631A05-5EC7-4581-97FC-AF9C3BD05110}"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29AC6491-77C7-4FCE-9821-FD2B49D075A6}"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686568" cy="601188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5C4E48C-9DAF-49EE-8A82-E9E175BB1DCA}"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矩形 8"/>
          <p:cNvSpPr/>
          <p:nvPr/>
        </p:nvSpPr>
        <p:spPr>
          <a:xfrm>
            <a:off x="685800" y="3197225"/>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ctrTitle"/>
          </p:nvPr>
        </p:nvSpPr>
        <p:spPr>
          <a:xfrm>
            <a:off x="685800" y="1676401"/>
            <a:ext cx="7772400" cy="1538286"/>
          </a:xfrm>
        </p:spPr>
        <p:txBody>
          <a:bodyPr anchor="b"/>
          <a:lstStyle/>
          <a:p>
            <a:r>
              <a:rPr lang="zh-CN" altLang="en-US" smtClean="0"/>
              <a:t>单击此处编辑母版标题样式</a:t>
            </a:r>
            <a:endParaRPr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6A13478-6362-47A5-9851-31FCD7118BF2}"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3025"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6F67C7E-FB92-4309-B8D1-ECF589891096}"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0825"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9" name="矩形 8"/>
          <p:cNvSpPr/>
          <p:nvPr/>
        </p:nvSpPr>
        <p:spPr>
          <a:xfrm>
            <a:off x="685800" y="3143250"/>
            <a:ext cx="77724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323DF1A-E5AB-43E4-8C4E-8C2A72003B84}"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E6E0AE8-17A6-45C7-A01A-24D8E264EBD0}"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6"/>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91610EE-D323-4E13-89BD-0BF15DDBAF9D}"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7"/>
          <p:cNvSpPr>
            <a:spLocks noGrp="1"/>
          </p:cNvSpPr>
          <p:nvPr>
            <p:ph type="ftr" sz="quarter" idx="1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8"/>
          <p:cNvSpPr>
            <a:spLocks noGrp="1"/>
          </p:cNvSpPr>
          <p:nvPr>
            <p:ph type="sldNum" sz="quarter" idx="1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10" name="日期占位符 2"/>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C68A8DC-FA05-4F91-98C8-1D0B16136BE9}"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3"/>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4"/>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6006767-93BE-4806-971D-B369ADBD15A5}"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2"/>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3"/>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9" name="矩形 8"/>
          <p:cNvSpPr/>
          <p:nvPr/>
        </p:nvSpPr>
        <p:spPr>
          <a:xfrm>
            <a:off x="2786063" y="1054100"/>
            <a:ext cx="5903913"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lang="zh-CN" altLang="en-US" smtClean="0"/>
              <a:t>单击此处编辑母版标题样式</a:t>
            </a:r>
            <a:endParaRPr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39A05E8-949E-4948-AC84-A700765C11B4}"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lstStyle>
            <a:lvl1pPr algn="l">
              <a:defRPr sz="2400" b="0"/>
            </a:lvl1pPr>
          </a:lstStyle>
          <a:p>
            <a:r>
              <a:rPr lang="zh-CN" altLang="en-US" smtClean="0"/>
              <a:t>单击此处编辑母版标题样式</a:t>
            </a:r>
            <a:endParaRPr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tx2"/>
              </a:buClr>
              <a:buSzPct val="50000"/>
              <a:buFont typeface="Wingdings 2"/>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4"/>
          <p:cNvSpPr>
            <a:spLocks noGrp="1"/>
          </p:cNvSpPr>
          <p:nvPr>
            <p:ph type="dt" sz="half" idx="1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F631A05-5EC7-4581-97FC-AF9C3BD05110}"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5"/>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6"/>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矩形 8"/>
          <p:cNvSpPr/>
          <p:nvPr/>
        </p:nvSpPr>
        <p:spPr>
          <a:xfrm>
            <a:off x="457200" y="1411288"/>
            <a:ext cx="822960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0"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29AC6491-77C7-4FCE-9821-FD2B49D075A6}"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2"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686568" cy="601188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9"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5C4E48C-9DAF-49EE-8A82-E9E175BB1DCA}"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1" name="灯片编号占位符 5"/>
          <p:cNvSpPr>
            <a:spLocks noGrp="1"/>
          </p:cNvSpPr>
          <p:nvPr>
            <p:ph type="sldNum" sz="quarter" idx="4"/>
          </p:nvPr>
        </p:nvSpPr>
        <p:spPr>
          <a:xfrm>
            <a:off x="4114800" y="6400800"/>
            <a:ext cx="914400" cy="284163"/>
          </a:xfrm>
          <a:prstGeom prst="rect">
            <a:avLst/>
          </a:prstGeom>
        </p:spPr>
        <p:txBody>
          <a:bodyPr vert="horz" wrap="square" lIns="45720" tIns="45720" rIns="45720" bIns="45720" numCol="1" anchor="ctr" anchorCtr="0" compatLnSpc="1"/>
          <a:p>
            <a:pPr algn="ctr"/>
            <a:fld id="{9A0DB2DC-4C9A-4742-B13C-FB6460FD3503}" type="slidenum">
              <a:rPr lang="en-US" altLang="zh-CN" dirty="0">
                <a:ea typeface="宋体" panose="02010600030101010101" pitchFamily="2" charset="-122"/>
              </a:rPr>
            </a:fld>
            <a:endParaRPr lang="en-US" altLang="zh-CN" dirty="0">
              <a:ea typeface="宋体" panose="02010600030101010101" pitchFamily="2" charset="-122"/>
            </a:endParaRPr>
          </a:p>
        </p:txBody>
      </p:sp>
    </p:spTree>
  </p:cSld>
  <p:clrMapOvr>
    <a:masterClrMapping/>
  </p:clrMapOvr>
  <p:transition>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Title Placeholder 1"/>
          <p:cNvSpPr>
            <a:spLocks noGrp="1"/>
          </p:cNvSpPr>
          <p:nvPr>
            <p:ph type="title"/>
          </p:nvPr>
        </p:nvSpPr>
        <p:spPr>
          <a:xfrm>
            <a:off x="457200" y="274638"/>
            <a:ext cx="8229600" cy="1143000"/>
          </a:xfrm>
          <a:prstGeom prst="rect">
            <a:avLst/>
          </a:prstGeom>
          <a:noFill/>
          <a:ln w="9525">
            <a:noFill/>
          </a:ln>
        </p:spPr>
        <p:txBody>
          <a:bodyPr anchor="ctr"/>
          <a:p>
            <a:pPr lvl="0"/>
            <a:r>
              <a:rPr lang="en-US" altLang="zh-CN" dirty="0"/>
              <a:t>Click to edit Master title style</a:t>
            </a:r>
            <a:endParaRPr lang="en-US" altLang="zh-CN" dirty="0"/>
          </a:p>
        </p:txBody>
      </p:sp>
      <p:sp>
        <p:nvSpPr>
          <p:cNvPr id="3075" name="Text Placeholder 2"/>
          <p:cNvSpPr>
            <a:spLocks noGrp="1"/>
          </p:cNvSpPr>
          <p:nvPr>
            <p:ph type="body" idx="1"/>
          </p:nvPr>
        </p:nvSpPr>
        <p:spPr>
          <a:xfrm>
            <a:off x="457200" y="1600200"/>
            <a:ext cx="82296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8" name="Date Placeholder 3"/>
          <p:cNvSpPr>
            <a:spLocks noGrp="1" noChangeArrowheads="1"/>
          </p:cNvSpPr>
          <p:nvPr>
            <p:ph type="dt" sz="half" idx="2"/>
          </p:nvPr>
        </p:nvSpPr>
        <p:spPr bwMode="auto">
          <a:xfrm>
            <a:off x="457200" y="6356350"/>
            <a:ext cx="2133600" cy="365125"/>
          </a:xfrm>
          <a:prstGeom prst="rect">
            <a:avLst/>
          </a:prstGeom>
          <a:noFill/>
          <a:ln w="9525" cap="flat" algn="ctr">
            <a:noFill/>
            <a:prstDash val="solid"/>
            <a:round/>
            <a:headEnd type="none" w="med" len="med"/>
            <a:tailEnd type="none" w="med" len="med"/>
          </a:ln>
          <a:effectLst/>
        </p:spPr>
        <p:txBody>
          <a:bodyPr vert="horz" wrap="square" lIns="91440" tIns="45720" rIns="91440" bIns="45720" numCol="1" anchor="ctr"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0FCAABD6-B841-4539-9BE0-D00C2F799587}" type="datetime1">
              <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29" name="Footer Placeholder 4"/>
          <p:cNvSpPr>
            <a:spLocks noGrp="1" noChangeArrowheads="1"/>
          </p:cNvSpPr>
          <p:nvPr>
            <p:ph type="ftr" sz="quarter" idx="3"/>
          </p:nvPr>
        </p:nvSpPr>
        <p:spPr bwMode="auto">
          <a:xfrm>
            <a:off x="3124200" y="6356350"/>
            <a:ext cx="2895600" cy="365125"/>
          </a:xfrm>
          <a:prstGeom prst="rect">
            <a:avLst/>
          </a:prstGeom>
          <a:noFill/>
          <a:ln w="9525" cap="flat" algn="ctr">
            <a:noFill/>
            <a:prstDash val="solid"/>
            <a:round/>
            <a:headEnd type="none" w="med" len="med"/>
            <a:tailEnd type="none" w="med" len="med"/>
          </a:ln>
          <a:effectLst/>
        </p:spPr>
        <p:txBody>
          <a:bodyPr vert="horz" wrap="square" lIns="91440" tIns="45720" rIns="91440" bIns="45720" numCol="1" anchor="ctr" anchorCtr="0" compatLnSpc="1"/>
          <a:lstStyle>
            <a:lvl1pPr algn="ctr">
              <a:defRPr sz="120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030" name="Slide Number Placeholder 5"/>
          <p:cNvSpPr>
            <a:spLocks noGrp="1" noChangeArrowheads="1"/>
          </p:cNvSpPr>
          <p:nvPr>
            <p:ph type="sldNum" sz="quarter" idx="4"/>
          </p:nvPr>
        </p:nvSpPr>
        <p:spPr bwMode="auto">
          <a:xfrm>
            <a:off x="6553200" y="6356350"/>
            <a:ext cx="2133600" cy="365125"/>
          </a:xfrm>
          <a:prstGeom prst="rect">
            <a:avLst/>
          </a:prstGeom>
          <a:noFill/>
          <a:ln w="9525" cap="flat" algn="ctr">
            <a:noFill/>
            <a:prstDash val="solid"/>
            <a:round/>
            <a:headEnd type="none" w="med" len="med"/>
            <a:tailEnd type="none" w="med" len="med"/>
          </a:ln>
          <a:effectLst/>
        </p:spPr>
        <p:txBody>
          <a:bodyPr vert="horz" wrap="square" lIns="91440" tIns="45720" rIns="91440" bIns="45720" numCol="1" anchor="ctr" anchorCtr="0" compatLnSpc="1"/>
          <a:lstStyle>
            <a:lvl1pPr algn="r">
              <a:defRPr sz="1200">
                <a:ea typeface="宋体" panose="02010600030101010101" pitchFamily="2" charset="-122"/>
              </a:defRPr>
            </a:lvl1pPr>
          </a:lstStyle>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1"/>
          </a:solidFill>
          <a:latin typeface="+mj-lt"/>
          <a:ea typeface="Arial" panose="020B0604020202020204" pitchFamily="34" charset="0"/>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0"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0"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0"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0"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Arial" panose="020B0604020202020204" pitchFamily="34"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cs typeface="+mn-cs"/>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cs typeface="+mn-cs"/>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cs typeface="+mn-cs"/>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Arial" panose="020B0604020202020204" pitchFamily="34" charset="0"/>
          <a:cs typeface="+mn-cs"/>
        </a:defRPr>
      </a:lvl1pPr>
      <a:lvl2pPr marL="457200" algn="l" defTabSz="914400" rtl="0" eaLnBrk="1" latinLnBrk="0" hangingPunct="1">
        <a:defRPr sz="1800" kern="1200">
          <a:solidFill>
            <a:schemeClr val="tx1"/>
          </a:solidFill>
          <a:latin typeface="+mn-lt"/>
          <a:ea typeface="Arial" panose="020B0604020202020204" pitchFamily="34" charset="0"/>
          <a:cs typeface="+mn-cs"/>
        </a:defRPr>
      </a:lvl2pPr>
      <a:lvl3pPr marL="914400" algn="l" defTabSz="914400" rtl="0" eaLnBrk="1" latinLnBrk="0" hangingPunct="1">
        <a:defRPr sz="1800" kern="1200">
          <a:solidFill>
            <a:schemeClr val="tx1"/>
          </a:solidFill>
          <a:latin typeface="+mn-lt"/>
          <a:ea typeface="Arial" panose="020B0604020202020204" pitchFamily="34" charset="0"/>
          <a:cs typeface="+mn-cs"/>
        </a:defRPr>
      </a:lvl3pPr>
      <a:lvl4pPr marL="1371600" algn="l" defTabSz="914400" rtl="0" eaLnBrk="1" latinLnBrk="0" hangingPunct="1">
        <a:defRPr sz="1800" kern="1200">
          <a:solidFill>
            <a:schemeClr val="tx1"/>
          </a:solidFill>
          <a:latin typeface="+mn-lt"/>
          <a:ea typeface="Arial" panose="020B0604020202020204" pitchFamily="34" charset="0"/>
          <a:cs typeface="+mn-cs"/>
        </a:defRPr>
      </a:lvl4pPr>
      <a:lvl5pPr marL="1828800" algn="l" defTabSz="914400" rtl="0" eaLnBrk="1" latinLnBrk="0" hangingPunct="1">
        <a:defRPr sz="1800" kern="1200">
          <a:solidFill>
            <a:schemeClr val="tx1"/>
          </a:solidFill>
          <a:latin typeface="+mn-lt"/>
          <a:ea typeface="Arial" panose="020B0604020202020204" pitchFamily="34" charset="0"/>
          <a:cs typeface="+mn-cs"/>
        </a:defRPr>
      </a:lvl5pPr>
      <a:lvl6pPr marL="2286000" algn="l" defTabSz="914400" rtl="0" eaLnBrk="1" latinLnBrk="0" hangingPunct="1">
        <a:defRPr sz="1800" kern="1200">
          <a:solidFill>
            <a:schemeClr val="tx1"/>
          </a:solidFill>
          <a:latin typeface="+mn-lt"/>
          <a:ea typeface="Arial" panose="020B0604020202020204" pitchFamily="34" charset="0"/>
          <a:cs typeface="+mn-cs"/>
        </a:defRPr>
      </a:lvl6pPr>
      <a:lvl7pPr marL="2743200" algn="l" defTabSz="914400" rtl="0" eaLnBrk="1" latinLnBrk="0" hangingPunct="1">
        <a:defRPr sz="1800" kern="1200">
          <a:solidFill>
            <a:schemeClr val="tx1"/>
          </a:solidFill>
          <a:latin typeface="+mn-lt"/>
          <a:ea typeface="Arial" panose="020B0604020202020204" pitchFamily="34" charset="0"/>
          <a:cs typeface="+mn-cs"/>
        </a:defRPr>
      </a:lvl7pPr>
      <a:lvl8pPr marL="3200400" algn="l" defTabSz="914400" rtl="0" eaLnBrk="1" latinLnBrk="0" hangingPunct="1">
        <a:defRPr sz="1800" kern="1200">
          <a:solidFill>
            <a:schemeClr val="tx1"/>
          </a:solidFill>
          <a:latin typeface="+mn-lt"/>
          <a:ea typeface="Arial" panose="020B0604020202020204" pitchFamily="34" charset="0"/>
          <a:cs typeface="+mn-cs"/>
        </a:defRPr>
      </a:lvl8pPr>
      <a:lvl9pPr marL="3657600" algn="l" defTabSz="914400" rtl="0" eaLnBrk="1" latinLnBrk="0" hangingPunct="1">
        <a:defRPr sz="1800" kern="1200">
          <a:solidFill>
            <a:schemeClr val="tx1"/>
          </a:solidFill>
          <a:latin typeface="+mn-lt"/>
          <a:ea typeface="Arial" panose="020B0604020202020204" pitchFamily="34" charset="0"/>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Rectangle 2"/>
          <p:cNvSpPr/>
          <p:nvPr>
            <p:ph type="title"/>
          </p:nvPr>
        </p:nvSpPr>
        <p:spPr>
          <a:xfrm>
            <a:off x="457200" y="274638"/>
            <a:ext cx="8229600" cy="1143000"/>
          </a:xfrm>
          <a:prstGeom prst="rect">
            <a:avLst/>
          </a:prstGeom>
          <a:noFill/>
          <a:ln w="9525">
            <a:noFill/>
          </a:ln>
        </p:spPr>
        <p:txBody>
          <a:bodyPr anchor="ctr"/>
          <a:p>
            <a:pPr lvl="0"/>
            <a:r>
              <a:rPr lang="zh-CN" altLang="ru-RU" dirty="0"/>
              <a:t>单击此处编辑母版标题样式</a:t>
            </a:r>
            <a:endParaRPr lang="zh-CN" altLang="ru-RU" dirty="0"/>
          </a:p>
        </p:txBody>
      </p:sp>
      <p:sp>
        <p:nvSpPr>
          <p:cNvPr id="4099" name="Rectangle 3"/>
          <p:cNvSpPr/>
          <p:nvPr>
            <p:ph type="body" idx="1"/>
          </p:nvPr>
        </p:nvSpPr>
        <p:spPr>
          <a:xfrm>
            <a:off x="457200" y="1600200"/>
            <a:ext cx="8229600" cy="4525963"/>
          </a:xfrm>
          <a:prstGeom prst="rect">
            <a:avLst/>
          </a:prstGeom>
          <a:noFill/>
          <a:ln w="9525">
            <a:noFill/>
          </a:ln>
        </p:spPr>
        <p:txBody>
          <a:bodyPr/>
          <a:p>
            <a:pPr lvl="0"/>
            <a:r>
              <a:rPr lang="zh-CN" altLang="ru-RU" dirty="0"/>
              <a:t>单击此处编辑母版文本样式</a:t>
            </a:r>
            <a:endParaRPr lang="zh-CN" altLang="ru-RU" dirty="0"/>
          </a:p>
          <a:p>
            <a:pPr lvl="1"/>
            <a:r>
              <a:rPr lang="zh-CN" altLang="ru-RU" dirty="0"/>
              <a:t>第二级</a:t>
            </a:r>
            <a:endParaRPr lang="zh-CN" altLang="ru-RU" dirty="0"/>
          </a:p>
          <a:p>
            <a:pPr lvl="2"/>
            <a:r>
              <a:rPr lang="zh-CN" altLang="ru-RU" dirty="0"/>
              <a:t>第三级</a:t>
            </a:r>
            <a:endParaRPr lang="zh-CN" altLang="ru-RU" dirty="0"/>
          </a:p>
          <a:p>
            <a:pPr lvl="3"/>
            <a:r>
              <a:rPr lang="zh-CN" altLang="ru-RU" dirty="0"/>
              <a:t>第四级</a:t>
            </a:r>
            <a:endParaRPr lang="zh-CN" altLang="ru-RU" dirty="0"/>
          </a:p>
          <a:p>
            <a:pPr lvl="4"/>
            <a:r>
              <a:rPr lang="zh-CN" altLang="ru-RU" dirty="0"/>
              <a:t>第五级</a:t>
            </a:r>
            <a:endParaRPr lang="zh-CN" altLang="ru-RU" dirty="0"/>
          </a:p>
        </p:txBody>
      </p:sp>
      <p:sp>
        <p:nvSpPr>
          <p:cNvPr id="1037" name="Rectangle 4"/>
          <p:cNvSpPr>
            <a:spLocks noGrp="1" noChangeArrowheads="1"/>
          </p:cNvSpPr>
          <p:nvPr>
            <p:ph type="dt" sz="half" idx="2"/>
          </p:nvPr>
        </p:nvSpPr>
        <p:spPr bwMode="auto">
          <a:xfrm>
            <a:off x="457200" y="6245225"/>
            <a:ext cx="2133600" cy="47625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buSzPct val="100000"/>
              <a:defRPr sz="1400" smtClean="0">
                <a:latin typeface="Arial" panose="020B0604020202020204" pitchFamily="34" charset="0"/>
                <a:ea typeface="宋体" panose="02010600030101010101" pitchFamily="2" charset="-122"/>
                <a:cs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1038" name="Rectangle 5"/>
          <p:cNvSpPr>
            <a:spLocks noGrp="1" noChangeArrowheads="1"/>
          </p:cNvSpPr>
          <p:nvPr>
            <p:ph type="ftr" sz="quarter" idx="3"/>
          </p:nvPr>
        </p:nvSpPr>
        <p:spPr bwMode="auto">
          <a:xfrm>
            <a:off x="3124200" y="6245225"/>
            <a:ext cx="2895600" cy="47625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ctr">
              <a:buSzPct val="100000"/>
              <a:defRPr sz="1400" smtClean="0">
                <a:latin typeface="Arial" panose="020B0604020202020204" pitchFamily="34" charset="0"/>
                <a:ea typeface="宋体" panose="02010600030101010101" pitchFamily="2" charset="-122"/>
                <a:cs typeface="Calibri" panose="020F0502020204030204" pitchFamily="34" charset="0"/>
              </a:defRPr>
            </a:lvl1pPr>
          </a:lstStyle>
          <a:p>
            <a:pPr marL="0" marR="0" lvl="0" indent="0" algn="ctr" defTabSz="914400" rtl="0" eaLnBrk="1" fontAlgn="base" latinLnBrk="0" hangingPunct="1">
              <a:lnSpc>
                <a:spcPct val="100000"/>
              </a:lnSpc>
              <a:spcBef>
                <a:spcPct val="0"/>
              </a:spcBef>
              <a:spcAft>
                <a:spcPct val="0"/>
              </a:spcAft>
              <a:buClrTx/>
              <a:buSzPct val="100000"/>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Calibri" panose="020F0502020204030204" pitchFamily="34" charset="0"/>
            </a:endParaRPr>
          </a:p>
        </p:txBody>
      </p:sp>
      <p:sp>
        <p:nvSpPr>
          <p:cNvPr id="1039" name="Rectangle 6"/>
          <p:cNvSpPr>
            <a:spLocks noGrp="1" noChangeArrowheads="1"/>
          </p:cNvSpPr>
          <p:nvPr>
            <p:ph type="sldNum" sz="quarter" idx="4"/>
          </p:nvPr>
        </p:nvSpPr>
        <p:spPr bwMode="auto">
          <a:xfrm>
            <a:off x="6553200" y="6245225"/>
            <a:ext cx="2133600" cy="476250"/>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r">
              <a:defRPr sz="1400">
                <a:latin typeface="Arial" panose="020B0604020202020204" pitchFamily="34" charset="0"/>
                <a:ea typeface="宋体" panose="02010600030101010101" pitchFamily="2" charset="-122"/>
              </a:defRPr>
            </a:lvl1pPr>
          </a:lstStyle>
          <a:p>
            <a:pPr lvl="0" eaLnBrk="1" hangingPunct="1">
              <a:buSzPct val="100000"/>
              <a:buNone/>
            </a:pPr>
            <a:fld id="{9A0DB2DC-4C9A-4742-B13C-FB6460FD3503}" type="slidenum">
              <a:rPr lang="en-US" altLang="zh-CN" dirty="0"/>
            </a:fld>
            <a:endParaRPr lang="en-US" altLang="zh-CN"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1pPr>
      <a:lvl2pPr algn="ctr" rtl="0" eaLnBrk="0" fontAlgn="base" hangingPunct="0">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buSzPct val="100000"/>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Arial" panose="020B0604020202020204" pitchFamily="34" charset="0"/>
          <a:cs typeface="Arial" panose="020B0604020202020204" pitchFamily="34" charset="0"/>
        </a:defRPr>
      </a:lvl1pPr>
      <a:lvl2pPr marL="742950" indent="-285750" algn="l" rtl="0" eaLnBrk="0" fontAlgn="base" hangingPunct="0">
        <a:spcBef>
          <a:spcPct val="20000"/>
        </a:spcBef>
        <a:spcAft>
          <a:spcPct val="0"/>
        </a:spcAft>
        <a:buSzPct val="100000"/>
        <a:buChar char="–"/>
        <a:defRPr sz="28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SzPct val="100000"/>
        <a:buChar char="•"/>
        <a:defRPr sz="24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5pPr>
      <a:lvl6pPr marL="2514600" indent="-228600" algn="l" rtl="0" fontAlgn="base">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6pPr>
      <a:lvl7pPr marL="2971800" indent="-228600" algn="l" rtl="0" fontAlgn="base">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7pPr>
      <a:lvl8pPr marL="3429000" indent="-228600" algn="l" rtl="0" fontAlgn="base">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8pPr>
      <a:lvl9pPr marL="3886200" indent="-228600" algn="l" rtl="0" fontAlgn="base">
        <a:spcBef>
          <a:spcPct val="20000"/>
        </a:spcBef>
        <a:spcAft>
          <a:spcPct val="0"/>
        </a:spcAft>
        <a:buSzPct val="100000"/>
        <a:buChar char="»"/>
        <a:defRPr sz="2000">
          <a:solidFill>
            <a:schemeClr val="tx1"/>
          </a:solidFill>
          <a:latin typeface="Arial" panose="020B0604020202020204" pitchFamily="34" charset="0"/>
          <a:cs typeface="Arial" panose="020B0604020202020204" pitchFamily="34" charset="0"/>
        </a:defRPr>
      </a:lvl9pPr>
    </p:bodyStyle>
    <p:other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2pPr>
      <a:lvl3pPr marL="914400" lvl="2"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3pPr>
      <a:lvl4pPr marL="1371600" lvl="3"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4pPr>
      <a:lvl5pPr marL="1828800" lvl="4"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5pPr>
      <a:lvl6pPr marL="2286000" lvl="5"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6pPr>
      <a:lvl7pPr marL="2743200" lvl="6"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7pPr>
      <a:lvl8pPr marL="3200400" lvl="7"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8pPr>
      <a:lvl9pPr marL="3657600" lvl="8"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p:sp>
        <p:nvSpPr>
          <p:cNvPr id="7" name="矩形 6"/>
          <p:cNvSpPr/>
          <p:nvPr/>
        </p:nvSpPr>
        <p:spPr>
          <a:xfrm>
            <a:off x="0" y="6678613"/>
            <a:ext cx="9144000" cy="179388"/>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23" name="标题占位符 1"/>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en-US" altLang="zh-CN" dirty="0"/>
          </a:p>
        </p:txBody>
      </p:sp>
      <p:sp>
        <p:nvSpPr>
          <p:cNvPr id="5124" name="文本占位符 2"/>
          <p:cNvSpPr>
            <a:spLocks noGrp="1"/>
          </p:cNvSpPr>
          <p:nvPr>
            <p:ph type="body" idx="1"/>
          </p:nvPr>
        </p:nvSpPr>
        <p:spPr>
          <a:xfrm>
            <a:off x="457200" y="1600200"/>
            <a:ext cx="8229600" cy="46863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sz="1100">
                <a:solidFill>
                  <a:srgbClr val="636363"/>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80083F2-AFE2-44A0-B86C-C7DA1391570D}"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lgn="r">
              <a:defRPr sz="1100">
                <a:solidFill>
                  <a:srgbClr val="636363"/>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4"/>
          </p:nvPr>
        </p:nvSpPr>
        <p:spPr>
          <a:xfrm>
            <a:off x="4114800" y="6400800"/>
            <a:ext cx="914400" cy="284163"/>
          </a:xfrm>
          <a:prstGeom prst="rect">
            <a:avLst/>
          </a:prstGeom>
          <a:noFill/>
        </p:spPr>
        <p:txBody>
          <a:bodyPr vert="horz" wrap="square" lIns="45720" tIns="45720" rIns="45720" bIns="45720" numCol="1" anchor="ctr" anchorCtr="0" compatLnSpc="1"/>
          <a:lstStyle>
            <a:lvl1pPr algn="ctr">
              <a:defRPr sz="1100">
                <a:solidFill>
                  <a:srgbClr val="636363"/>
                </a:solidFill>
                <a:ea typeface="宋体" panose="02010600030101010101" pitchFamily="2" charset="-122"/>
              </a:defRPr>
            </a:lvl1pPr>
          </a:lstStyle>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
        <p:nvSpPr>
          <p:cNvPr id="8" name="矩形 7"/>
          <p:cNvSpPr/>
          <p:nvPr/>
        </p:nvSpPr>
        <p:spPr>
          <a:xfrm>
            <a:off x="0" y="0"/>
            <a:ext cx="9144000" cy="10795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cut/>
  </p:transition>
  <p:timing>
    <p:tnLst>
      <p:par>
        <p:cTn id="1" dur="indefinite" restart="never" nodeType="tmRoot"/>
      </p:par>
    </p:tn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defRPr>
      </a:lvl2pPr>
      <a:lvl3pPr algn="ctr" rtl="0" fontAlgn="base">
        <a:spcBef>
          <a:spcPct val="0"/>
        </a:spcBef>
        <a:spcAft>
          <a:spcPct val="0"/>
        </a:spcAft>
        <a:defRPr sz="4400">
          <a:solidFill>
            <a:schemeClr val="tx2"/>
          </a:solidFill>
          <a:latin typeface="Franklin Gothic Medium" panose="020B0603020102020204" pitchFamily="34" charset="0"/>
        </a:defRPr>
      </a:lvl3pPr>
      <a:lvl4pPr algn="ctr" rtl="0" fontAlgn="base">
        <a:spcBef>
          <a:spcPct val="0"/>
        </a:spcBef>
        <a:spcAft>
          <a:spcPct val="0"/>
        </a:spcAft>
        <a:defRPr sz="4400">
          <a:solidFill>
            <a:schemeClr val="tx2"/>
          </a:solidFill>
          <a:latin typeface="Franklin Gothic Medium" panose="020B0603020102020204" pitchFamily="34" charset="0"/>
        </a:defRPr>
      </a:lvl4pPr>
      <a:lvl5pPr algn="ctr" rtl="0" fontAlgn="base">
        <a:spcBef>
          <a:spcPct val="0"/>
        </a:spcBef>
        <a:spcAft>
          <a:spcPct val="0"/>
        </a:spcAft>
        <a:defRPr sz="4400">
          <a:solidFill>
            <a:schemeClr val="tx2"/>
          </a:solidFill>
          <a:latin typeface="Franklin Gothic Medium" panose="020B0603020102020204" pitchFamily="34"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fontAlgn="base">
        <a:spcBef>
          <a:spcPct val="20000"/>
        </a:spcBef>
        <a:spcAft>
          <a:spcPct val="0"/>
        </a:spcAft>
        <a:buClr>
          <a:schemeClr val="tx2"/>
        </a:buClr>
        <a:buSzPct val="50000"/>
        <a:buFont typeface="Wingdings 2"/>
        <a:buChar char="ß"/>
        <a:defRPr sz="32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50000"/>
        <a:buFont typeface="Wingdings 2"/>
        <a:buChar char="Þ"/>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50000"/>
        <a:buFont typeface="Wingdings 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50000"/>
        <a:buFont typeface="Wingdings 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50000"/>
        <a:buFont typeface="Wingdings 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p:sp>
        <p:nvSpPr>
          <p:cNvPr id="7" name="矩形 6"/>
          <p:cNvSpPr/>
          <p:nvPr/>
        </p:nvSpPr>
        <p:spPr>
          <a:xfrm>
            <a:off x="0" y="6678613"/>
            <a:ext cx="9144000" cy="179388"/>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23" name="标题占位符 1"/>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en-US" altLang="zh-CN" dirty="0"/>
          </a:p>
        </p:txBody>
      </p:sp>
      <p:sp>
        <p:nvSpPr>
          <p:cNvPr id="5124" name="文本占位符 2"/>
          <p:cNvSpPr>
            <a:spLocks noGrp="1"/>
          </p:cNvSpPr>
          <p:nvPr>
            <p:ph type="body" idx="1"/>
          </p:nvPr>
        </p:nvSpPr>
        <p:spPr>
          <a:xfrm>
            <a:off x="457200" y="1600200"/>
            <a:ext cx="8229600" cy="46863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日期占位符 3"/>
          <p:cNvSpPr>
            <a:spLocks noGrp="1"/>
          </p:cNvSpPr>
          <p:nvPr>
            <p:ph type="dt" sz="half" idx="2"/>
          </p:nvPr>
        </p:nvSpPr>
        <p:spPr>
          <a:xfrm>
            <a:off x="76200" y="6400800"/>
            <a:ext cx="3200400" cy="284163"/>
          </a:xfrm>
          <a:prstGeom prst="rect">
            <a:avLst/>
          </a:prstGeom>
        </p:spPr>
        <p:txBody>
          <a:bodyPr vert="horz" wrap="square" lIns="91440" tIns="45720" rIns="91440" bIns="45720" numCol="1" anchor="b" anchorCtr="0" compatLnSpc="1"/>
          <a:lstStyle>
            <a:lvl1pPr>
              <a:defRPr sz="1100">
                <a:solidFill>
                  <a:srgbClr val="636363"/>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80083F2-AFE2-44A0-B86C-C7DA1391570D}" type="datetime1">
              <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rPr>
            </a:fld>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 name="页脚占位符 4"/>
          <p:cNvSpPr>
            <a:spLocks noGrp="1"/>
          </p:cNvSpPr>
          <p:nvPr>
            <p:ph type="ftr" sz="quarter" idx="3"/>
          </p:nvPr>
        </p:nvSpPr>
        <p:spPr>
          <a:xfrm>
            <a:off x="5334000" y="6400800"/>
            <a:ext cx="3733800" cy="284163"/>
          </a:xfrm>
          <a:prstGeom prst="rect">
            <a:avLst/>
          </a:prstGeom>
        </p:spPr>
        <p:txBody>
          <a:bodyPr vert="horz" wrap="square" lIns="91440" tIns="45720" rIns="91440" bIns="45720" numCol="1" anchor="ctr" anchorCtr="0" compatLnSpc="1"/>
          <a:lstStyle>
            <a:lvl1pPr algn="r">
              <a:defRPr sz="1100">
                <a:solidFill>
                  <a:srgbClr val="636363"/>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100" b="0" i="0" u="none" strike="noStrike" kern="1200" cap="none" spc="0" normalizeH="0" baseline="0" noProof="0" smtClean="0">
              <a:ln>
                <a:noFill/>
              </a:ln>
              <a:solidFill>
                <a:srgbClr val="636363"/>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6" name="灯片编号占位符 5"/>
          <p:cNvSpPr>
            <a:spLocks noGrp="1"/>
          </p:cNvSpPr>
          <p:nvPr>
            <p:ph type="sldNum" sz="quarter" idx="4"/>
          </p:nvPr>
        </p:nvSpPr>
        <p:spPr>
          <a:xfrm>
            <a:off x="4114800" y="6400800"/>
            <a:ext cx="914400" cy="284163"/>
          </a:xfrm>
          <a:prstGeom prst="rect">
            <a:avLst/>
          </a:prstGeom>
          <a:noFill/>
        </p:spPr>
        <p:txBody>
          <a:bodyPr vert="horz" wrap="square" lIns="45720" tIns="45720" rIns="45720" bIns="45720" numCol="1" anchor="ctr" anchorCtr="0" compatLnSpc="1"/>
          <a:lstStyle>
            <a:lvl1pPr algn="ctr">
              <a:defRPr sz="1100">
                <a:solidFill>
                  <a:srgbClr val="636363"/>
                </a:solidFill>
                <a:ea typeface="宋体" panose="02010600030101010101" pitchFamily="2" charset="-122"/>
              </a:defRPr>
            </a:lvl1pPr>
          </a:lstStyle>
          <a:p>
            <a:pPr lvl="0" eaLnBrk="1" hangingPunct="1"/>
            <a:fld id="{9A0DB2DC-4C9A-4742-B13C-FB6460FD3503}" type="slidenum">
              <a:rPr lang="en-US" altLang="zh-CN" dirty="0">
                <a:latin typeface="Calibri" panose="020F0502020204030204" pitchFamily="34" charset="0"/>
              </a:rPr>
            </a:fld>
            <a:endParaRPr lang="en-US" altLang="zh-CN" dirty="0">
              <a:latin typeface="Calibri" panose="020F0502020204030204" pitchFamily="34" charset="0"/>
            </a:endParaRPr>
          </a:p>
        </p:txBody>
      </p:sp>
      <p:sp>
        <p:nvSpPr>
          <p:cNvPr id="8" name="矩形 7"/>
          <p:cNvSpPr/>
          <p:nvPr/>
        </p:nvSpPr>
        <p:spPr>
          <a:xfrm>
            <a:off x="0" y="0"/>
            <a:ext cx="9144000" cy="10795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cut/>
  </p:transition>
  <p:timing>
    <p:tnLst>
      <p:par>
        <p:cTn id="1" dur="indefinite" restart="never" nodeType="tmRoot"/>
      </p:par>
    </p:tn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defRPr>
      </a:lvl2pPr>
      <a:lvl3pPr algn="ctr" rtl="0" fontAlgn="base">
        <a:spcBef>
          <a:spcPct val="0"/>
        </a:spcBef>
        <a:spcAft>
          <a:spcPct val="0"/>
        </a:spcAft>
        <a:defRPr sz="4400">
          <a:solidFill>
            <a:schemeClr val="tx2"/>
          </a:solidFill>
          <a:latin typeface="Franklin Gothic Medium" panose="020B0603020102020204" pitchFamily="34" charset="0"/>
        </a:defRPr>
      </a:lvl3pPr>
      <a:lvl4pPr algn="ctr" rtl="0" fontAlgn="base">
        <a:spcBef>
          <a:spcPct val="0"/>
        </a:spcBef>
        <a:spcAft>
          <a:spcPct val="0"/>
        </a:spcAft>
        <a:defRPr sz="4400">
          <a:solidFill>
            <a:schemeClr val="tx2"/>
          </a:solidFill>
          <a:latin typeface="Franklin Gothic Medium" panose="020B0603020102020204" pitchFamily="34" charset="0"/>
        </a:defRPr>
      </a:lvl4pPr>
      <a:lvl5pPr algn="ctr" rtl="0" fontAlgn="base">
        <a:spcBef>
          <a:spcPct val="0"/>
        </a:spcBef>
        <a:spcAft>
          <a:spcPct val="0"/>
        </a:spcAft>
        <a:defRPr sz="4400">
          <a:solidFill>
            <a:schemeClr val="tx2"/>
          </a:solidFill>
          <a:latin typeface="Franklin Gothic Medium" panose="020B0603020102020204" pitchFamily="34"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fontAlgn="base">
        <a:spcBef>
          <a:spcPct val="20000"/>
        </a:spcBef>
        <a:spcAft>
          <a:spcPct val="0"/>
        </a:spcAft>
        <a:buClr>
          <a:schemeClr val="tx2"/>
        </a:buClr>
        <a:buSzPct val="50000"/>
        <a:buFont typeface="Wingdings 2"/>
        <a:buChar char="ß"/>
        <a:defRPr sz="32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50000"/>
        <a:buFont typeface="Wingdings 2"/>
        <a:buChar char="Þ"/>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50000"/>
        <a:buFont typeface="Wingdings 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50000"/>
        <a:buFont typeface="Wingdings 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50000"/>
        <a:buFont typeface="Wingdings 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0.xml"/><Relationship Id="rId2" Type="http://schemas.openxmlformats.org/officeDocument/2006/relationships/image" Target="../media/image6.pn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image" Target="../media/image10.png"/><Relationship Id="rId7" Type="http://schemas.openxmlformats.org/officeDocument/2006/relationships/oleObject" Target="../embeddings/oleObject4.bin"/><Relationship Id="rId6" Type="http://schemas.openxmlformats.org/officeDocument/2006/relationships/image" Target="../media/image9.png"/><Relationship Id="rId5" Type="http://schemas.openxmlformats.org/officeDocument/2006/relationships/oleObject" Target="../embeddings/oleObject3.bin"/><Relationship Id="rId4" Type="http://schemas.openxmlformats.org/officeDocument/2006/relationships/image" Target="../media/image8.png"/><Relationship Id="rId3" Type="http://schemas.openxmlformats.org/officeDocument/2006/relationships/oleObject" Target="../embeddings/oleObject2.bin"/><Relationship Id="rId2" Type="http://schemas.openxmlformats.org/officeDocument/2006/relationships/image" Target="../media/image7.png"/><Relationship Id="rId10" Type="http://schemas.openxmlformats.org/officeDocument/2006/relationships/vmlDrawing" Target="../drawings/vmlDrawing1.vml"/><Relationship Id="rId1"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audio1.wav"/><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12.jpeg"/><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9.xml"/><Relationship Id="rId2" Type="http://schemas.openxmlformats.org/officeDocument/2006/relationships/image" Target="../media/image14.jpeg"/><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audio2.wav"/><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9.xml"/><Relationship Id="rId5" Type="http://schemas.openxmlformats.org/officeDocument/2006/relationships/image" Target="../media/image23.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25.GIF"/><Relationship Id="rId1"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28.jpeg"/><Relationship Id="rId1" Type="http://schemas.openxmlformats.org/officeDocument/2006/relationships/image" Target="../media/image27.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9.GI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0.xml"/><Relationship Id="rId1" Type="http://schemas.openxmlformats.org/officeDocument/2006/relationships/image" Target="../media/image30.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9.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9.xml"/><Relationship Id="rId2" Type="http://schemas.openxmlformats.org/officeDocument/2006/relationships/image" Target="../media/image33.wmf"/><Relationship Id="rId1" Type="http://schemas.openxmlformats.org/officeDocument/2006/relationships/oleObject" Target="../embeddings/oleObject5.bin"/></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5.GIF"/></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图片 3" descr="图片6.jpg"/>
          <p:cNvPicPr preferRelativeResize="0"/>
          <p:nvPr/>
        </p:nvPicPr>
        <p:blipFill>
          <a:blip r:embed="rId1"/>
          <a:stretch>
            <a:fillRect/>
          </a:stretch>
        </p:blipFill>
        <p:spPr>
          <a:xfrm>
            <a:off x="0" y="0"/>
            <a:ext cx="9055100" cy="6858000"/>
          </a:xfrm>
          <a:prstGeom prst="rect">
            <a:avLst/>
          </a:prstGeom>
          <a:noFill/>
          <a:ln w="9525">
            <a:noFill/>
          </a:ln>
        </p:spPr>
      </p:pic>
      <p:sp>
        <p:nvSpPr>
          <p:cNvPr id="18435" name="标题 2"/>
          <p:cNvSpPr/>
          <p:nvPr>
            <p:ph type="ctrTitle"/>
          </p:nvPr>
        </p:nvSpPr>
        <p:spPr>
          <a:xfrm>
            <a:off x="0" y="2130425"/>
            <a:ext cx="8358188" cy="1470025"/>
          </a:xfrm>
          <a:ln/>
        </p:spPr>
        <p:txBody>
          <a:bodyPr vert="horz" wrap="square" lIns="91440" tIns="45720" rIns="91440" bIns="45720" anchor="ctr"/>
          <a:lstStyle>
            <a:lvl1pPr lvl="0">
              <a:buClrTx/>
              <a:buSzTx/>
              <a:buFontTx/>
              <a:defRPr/>
            </a:lvl1pPr>
          </a:lstStyle>
          <a:p>
            <a:pPr lvl="0" eaLnBrk="1" hangingPunct="1"/>
            <a:r>
              <a:rPr lang="zh-CN" altLang="en-US" dirty="0">
                <a:ea typeface="微软雅黑" panose="020B0503020204020204" pitchFamily="34" charset="-122"/>
              </a:rPr>
              <a:t>第二节  商品价格的奥妙</a:t>
            </a:r>
            <a:endParaRPr lang="en-US" altLang="zh-CN" dirty="0">
              <a:ea typeface="微软雅黑" panose="020B0503020204020204" pitchFamily="34" charset="-122"/>
            </a:endParaRP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Rectangle 11"/>
          <p:cNvSpPr/>
          <p:nvPr>
            <p:ph type="title"/>
          </p:nvPr>
        </p:nvSpPr>
        <p:spPr>
          <a:xfrm>
            <a:off x="323850" y="765175"/>
            <a:ext cx="8147050" cy="850900"/>
          </a:xfrm>
          <a:ln/>
        </p:spPr>
        <p:txBody>
          <a:bodyPr vert="horz" wrap="square" lIns="91440" tIns="45720" rIns="91440" bIns="45720" anchor="ctr"/>
          <a:p>
            <a:pPr algn="l" eaLnBrk="1" hangingPunct="1"/>
            <a:r>
              <a:rPr lang="zh-CN" altLang="ru-RU" sz="3200" b="1" dirty="0">
                <a:ea typeface="微软雅黑" panose="020B0503020204020204" pitchFamily="34" charset="-122"/>
              </a:rPr>
              <a:t>（一）决定价格的因素</a:t>
            </a:r>
            <a:endParaRPr lang="zh-CN" altLang="ru-RU" sz="3200" b="1" dirty="0">
              <a:ea typeface="微软雅黑" panose="020B0503020204020204" pitchFamily="34" charset="-122"/>
            </a:endParaRPr>
          </a:p>
        </p:txBody>
      </p:sp>
      <p:sp>
        <p:nvSpPr>
          <p:cNvPr id="19459" name="Rectangle 12"/>
          <p:cNvSpPr/>
          <p:nvPr>
            <p:ph type="body"/>
          </p:nvPr>
        </p:nvSpPr>
        <p:spPr>
          <a:xfrm>
            <a:off x="539750" y="2332038"/>
            <a:ext cx="8229600" cy="4525962"/>
          </a:xfrm>
          <a:ln/>
        </p:spPr>
        <p:txBody>
          <a:bodyPr vert="horz" wrap="square" lIns="91440" tIns="45720" rIns="91440" bIns="45720" anchor="t"/>
          <a:p>
            <a:pPr algn="ctr" eaLnBrk="1" hangingPunct="1">
              <a:buFontTx/>
              <a:buNone/>
            </a:pPr>
            <a:r>
              <a:rPr lang="zh-CN" altLang="en-US" dirty="0">
                <a:ea typeface="黑体" panose="02010609060101010101" pitchFamily="49" charset="-122"/>
              </a:rPr>
              <a:t>思考一</a:t>
            </a:r>
            <a:endParaRPr lang="zh-CN" altLang="en-US" dirty="0">
              <a:ea typeface="黑体" panose="02010609060101010101" pitchFamily="49" charset="-122"/>
            </a:endParaRPr>
          </a:p>
          <a:p>
            <a:pPr eaLnBrk="1" hangingPunct="1">
              <a:buNone/>
            </a:pPr>
            <a:r>
              <a:rPr lang="zh-CN" altLang="en-US" dirty="0">
                <a:ea typeface="黑体" panose="02010609060101010101" pitchFamily="49" charset="-122"/>
              </a:rPr>
              <a:t>一件衣服</a:t>
            </a:r>
            <a:r>
              <a:rPr lang="en-US" altLang="zh-CN" dirty="0">
                <a:ea typeface="黑体" panose="02010609060101010101" pitchFamily="49" charset="-122"/>
              </a:rPr>
              <a:t>150</a:t>
            </a:r>
            <a:r>
              <a:rPr lang="zh-CN" altLang="en-US" dirty="0">
                <a:ea typeface="黑体" panose="02010609060101010101" pitchFamily="49" charset="-122"/>
              </a:rPr>
              <a:t>元，一台电脑</a:t>
            </a:r>
            <a:r>
              <a:rPr lang="en-US" altLang="zh-CN" dirty="0">
                <a:ea typeface="黑体" panose="02010609060101010101" pitchFamily="49" charset="-122"/>
              </a:rPr>
              <a:t>5000</a:t>
            </a:r>
            <a:r>
              <a:rPr lang="zh-CN" altLang="en-US" dirty="0">
                <a:ea typeface="黑体" panose="02010609060101010101" pitchFamily="49" charset="-122"/>
              </a:rPr>
              <a:t>元，一辆汽</a:t>
            </a:r>
            <a:endParaRPr lang="en-US" altLang="zh-CN" dirty="0">
              <a:ea typeface="黑体" panose="02010609060101010101" pitchFamily="49" charset="-122"/>
            </a:endParaRPr>
          </a:p>
          <a:p>
            <a:pPr eaLnBrk="1" hangingPunct="1">
              <a:buNone/>
            </a:pPr>
            <a:r>
              <a:rPr lang="zh-CN" altLang="en-US" dirty="0">
                <a:ea typeface="黑体" panose="02010609060101010101" pitchFamily="49" charset="-122"/>
              </a:rPr>
              <a:t>车</a:t>
            </a:r>
            <a:r>
              <a:rPr lang="en-US" altLang="zh-CN" dirty="0">
                <a:ea typeface="黑体" panose="02010609060101010101" pitchFamily="49" charset="-122"/>
              </a:rPr>
              <a:t>10</a:t>
            </a:r>
            <a:r>
              <a:rPr lang="zh-CN" altLang="en-US" dirty="0">
                <a:ea typeface="黑体" panose="02010609060101010101" pitchFamily="49" charset="-122"/>
              </a:rPr>
              <a:t>万元，是什么决定了它们各自的价格？</a:t>
            </a:r>
            <a:endParaRPr lang="zh-CN" altLang="en-US" dirty="0">
              <a:ea typeface="黑体" panose="02010609060101010101" pitchFamily="49" charset="-122"/>
            </a:endParaRPr>
          </a:p>
        </p:txBody>
      </p:sp>
      <p:sp>
        <p:nvSpPr>
          <p:cNvPr id="2061" name="Rectangle 13"/>
          <p:cNvSpPr>
            <a:spLocks noChangeArrowheads="1"/>
          </p:cNvSpPr>
          <p:nvPr/>
        </p:nvSpPr>
        <p:spPr bwMode="auto">
          <a:xfrm>
            <a:off x="2268538" y="4797425"/>
            <a:ext cx="4248150" cy="792163"/>
          </a:xfrm>
          <a:prstGeom prst="rect">
            <a:avLst/>
          </a:prstGeom>
          <a:solidFill>
            <a:srgbClr val="B2B2B2">
              <a:alpha val="50195"/>
            </a:srgbClr>
          </a:solidFill>
          <a:ln w="12700" cap="flat" algn="ctr">
            <a:solidFill>
              <a:srgbClr val="3333CC"/>
            </a:solidFill>
            <a:prstDash val="solid"/>
            <a:miter lim="800000"/>
            <a:headEnd type="none" w="med" len="med"/>
            <a:tailEnd type="none" w="med" len="med"/>
          </a:ln>
          <a:effectLst>
            <a:outerShdw dist="45791" dir="2021404" algn="ctr" rotWithShape="0">
              <a:srgbClr val="9999FF"/>
            </a:outerShdw>
          </a:effectLst>
        </p:spPr>
        <p:txBody>
          <a:bodyPr/>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rPr>
              <a:t>价 值</a:t>
            </a:r>
            <a:endParaRPr kumimoji="0" lang="zh-CN" altLang="ru-RU" sz="36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sp>
        <p:nvSpPr>
          <p:cNvPr id="2062" name="Rectangle 14"/>
          <p:cNvSpPr/>
          <p:nvPr/>
        </p:nvSpPr>
        <p:spPr>
          <a:xfrm>
            <a:off x="625475" y="1616075"/>
            <a:ext cx="4895850" cy="579438"/>
          </a:xfrm>
          <a:prstGeom prst="rect">
            <a:avLst/>
          </a:prstGeom>
          <a:noFill/>
          <a:ln w="38100">
            <a:noFill/>
          </a:ln>
        </p:spPr>
        <p:txBody>
          <a:bodyPr/>
          <a:p>
            <a:pPr algn="l">
              <a:spcBef>
                <a:spcPct val="50000"/>
              </a:spcBef>
              <a:buSzPct val="100000"/>
            </a:pPr>
            <a:r>
              <a:rPr lang="en-US" altLang="zh-CN" sz="3200" b="1" dirty="0">
                <a:solidFill>
                  <a:srgbClr val="FF0000"/>
                </a:solidFill>
                <a:latin typeface="黑体" panose="02010609060101010101" pitchFamily="49" charset="-122"/>
                <a:ea typeface="黑体" panose="02010609060101010101" pitchFamily="49" charset="-122"/>
              </a:rPr>
              <a:t>1</a:t>
            </a:r>
            <a:r>
              <a:rPr lang="zh-CN" altLang="en-US" sz="3200" b="1" dirty="0">
                <a:solidFill>
                  <a:srgbClr val="FF0000"/>
                </a:solidFill>
                <a:latin typeface="黑体" panose="02010609060101010101" pitchFamily="49" charset="-122"/>
                <a:ea typeface="黑体" panose="02010609060101010101" pitchFamily="49" charset="-122"/>
              </a:rPr>
              <a:t>、价值决定价格</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6" name="Rectangle 8"/>
          <p:cNvSpPr txBox="1">
            <a:spLocks noChangeArrowheads="1"/>
          </p:cNvSpPr>
          <p:nvPr/>
        </p:nvSpPr>
        <p:spPr bwMode="auto">
          <a:xfrm>
            <a:off x="0" y="260350"/>
            <a:ext cx="4787900" cy="549275"/>
          </a:xfrm>
          <a:prstGeom prst="rect">
            <a:avLst/>
          </a:prstGeom>
          <a:noFill/>
          <a:ln cap="flat" algn="ctr">
            <a:miter lim="800000"/>
            <a:headEnd type="none" w="med" len="med"/>
            <a:tailEnd type="none" w="med" len="med"/>
          </a:ln>
        </p:spPr>
        <p:txBody>
          <a:bodyPr>
            <a:normAutofit fontScale="85000" lnSpcReduction="20000"/>
          </a:bodyPr>
          <a:lstStyle/>
          <a:p>
            <a:pPr marR="0" algn="ctr" defTabSz="914400" fontAlgn="auto">
              <a:spcAft>
                <a:spcPts val="0"/>
              </a:spcAft>
              <a:buClr>
                <a:schemeClr val="tx2"/>
              </a:buClr>
              <a:buSzPct val="50000"/>
              <a:buFontTx/>
              <a:defRPr/>
            </a:pPr>
            <a:r>
              <a:rPr kumimoji="0" lang="zh-CN" altLang="ru-RU" sz="4400" kern="1200" cap="none" spc="0" normalizeH="0" baseline="0" noProof="0" dirty="0">
                <a:solidFill>
                  <a:srgbClr val="0070C0"/>
                </a:solidFill>
                <a:latin typeface="+mn-lt"/>
                <a:ea typeface="+mn-ea"/>
                <a:cs typeface="+mn-cs"/>
              </a:rPr>
              <a:t>一、了解商品价格</a:t>
            </a:r>
            <a:endParaRPr kumimoji="0" lang="zh-CN" altLang="ru-RU" sz="4400" kern="1200" cap="none" spc="0" normalizeH="0" baseline="0" noProof="0" dirty="0">
              <a:solidFill>
                <a:srgbClr val="0070C0"/>
              </a:solidFill>
              <a:latin typeface="+mn-lt"/>
              <a:ea typeface="+mn-ea"/>
              <a:cs typeface="+mn-cs"/>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childTnLst>
                                    <p:set>
                                      <p:cBhvr additive="base">
                                        <p:cTn id="6" dur="1" fill="hold">
                                          <p:stCondLst>
                                            <p:cond delay="0"/>
                                          </p:stCondLst>
                                        </p:cTn>
                                        <p:tgtEl>
                                          <p:spTgt spid="2061"/>
                                        </p:tgtEl>
                                        <p:attrNameLst>
                                          <p:attrName>style.visibility</p:attrName>
                                        </p:attrNameLst>
                                      </p:cBhvr>
                                      <p:to>
                                        <p:strVal val="visible"/>
                                      </p:to>
                                    </p:set>
                                    <p:anim calcmode="lin" valueType="num">
                                      <p:cBhvr additive="base">
                                        <p:cTn id="7" dur="500" fill="hold"/>
                                        <p:tgtEl>
                                          <p:spTgt spid="2061"/>
                                        </p:tgtEl>
                                        <p:attrNameLst>
                                          <p:attrName>ppt_x</p:attrName>
                                        </p:attrNameLst>
                                      </p:cBhvr>
                                      <p:tavLst>
                                        <p:tav tm="0">
                                          <p:val>
                                            <p:strVal val="#ppt_x"/>
                                          </p:val>
                                        </p:tav>
                                        <p:tav tm="100000">
                                          <p:val>
                                            <p:strVal val="#ppt_x"/>
                                          </p:val>
                                        </p:tav>
                                      </p:tavLst>
                                    </p:anim>
                                    <p:anim calcmode="lin" valueType="num">
                                      <p:cBhvr additive="base">
                                        <p:cTn id="8" dur="500" fill="hold"/>
                                        <p:tgtEl>
                                          <p:spTgt spid="20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childTnLst>
                                    <p:set>
                                      <p:cBhvr additive="base">
                                        <p:cTn id="12" dur="1" fill="hold">
                                          <p:stCondLst>
                                            <p:cond delay="0"/>
                                          </p:stCondLst>
                                        </p:cTn>
                                        <p:tgtEl>
                                          <p:spTgt spid="2062"/>
                                        </p:tgtEl>
                                        <p:attrNameLst>
                                          <p:attrName>style.visibility</p:attrName>
                                        </p:attrNameLst>
                                      </p:cBhvr>
                                      <p:to>
                                        <p:strVal val="visible"/>
                                      </p:to>
                                    </p:set>
                                    <p:anim calcmode="lin" valueType="num">
                                      <p:cBhvr additive="base">
                                        <p:cTn id="13" dur="500" fill="hold"/>
                                        <p:tgtEl>
                                          <p:spTgt spid="2062"/>
                                        </p:tgtEl>
                                        <p:attrNameLst>
                                          <p:attrName>ppt_x</p:attrName>
                                        </p:attrNameLst>
                                      </p:cBhvr>
                                      <p:tavLst>
                                        <p:tav tm="0">
                                          <p:val>
                                            <p:strVal val="#ppt_x"/>
                                          </p:val>
                                        </p:tav>
                                        <p:tav tm="100000">
                                          <p:val>
                                            <p:strVal val="#ppt_x"/>
                                          </p:val>
                                        </p:tav>
                                      </p:tavLst>
                                    </p:anim>
                                    <p:anim calcmode="lin" valueType="num">
                                      <p:cBhvr additive="base">
                                        <p:cTn id="14"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0" name="Text Box 6"/>
          <p:cNvSpPr/>
          <p:nvPr/>
        </p:nvSpPr>
        <p:spPr>
          <a:xfrm>
            <a:off x="250825" y="836613"/>
            <a:ext cx="8424863" cy="1190625"/>
          </a:xfrm>
          <a:prstGeom prst="rect">
            <a:avLst/>
          </a:prstGeom>
          <a:noFill/>
          <a:ln w="9525">
            <a:noFill/>
          </a:ln>
        </p:spPr>
        <p:txBody>
          <a:bodyPr/>
          <a:p>
            <a:pPr>
              <a:buSzPct val="100000"/>
            </a:pPr>
            <a:r>
              <a:rPr lang="zh-CN" altLang="en-US" sz="3600" b="1" dirty="0">
                <a:latin typeface="Arial" panose="020B0604020202020204" pitchFamily="34" charset="0"/>
                <a:ea typeface="华文行楷"/>
              </a:rPr>
              <a:t>俗话说：“便宜没好货”，“好货不便宜”，市场上是不是真有“物美价廉”的商品？</a:t>
            </a:r>
            <a:endParaRPr lang="zh-CN" altLang="en-US" sz="3600" b="1" dirty="0">
              <a:latin typeface="Arial" panose="020B0604020202020204" pitchFamily="34" charset="0"/>
              <a:ea typeface="华文行楷"/>
            </a:endParaRPr>
          </a:p>
        </p:txBody>
      </p:sp>
      <p:sp>
        <p:nvSpPr>
          <p:cNvPr id="2101" name="Text Box 7"/>
          <p:cNvSpPr/>
          <p:nvPr/>
        </p:nvSpPr>
        <p:spPr>
          <a:xfrm>
            <a:off x="250825" y="3429000"/>
            <a:ext cx="8281988" cy="1311275"/>
          </a:xfrm>
          <a:prstGeom prst="rect">
            <a:avLst/>
          </a:prstGeom>
          <a:noFill/>
          <a:ln w="9525">
            <a:noFill/>
          </a:ln>
        </p:spPr>
        <p:txBody>
          <a:bodyPr/>
          <a:p>
            <a:pPr>
              <a:buSzPct val="100000"/>
            </a:pPr>
            <a:r>
              <a:rPr lang="zh-CN" altLang="en-US" sz="4000" b="1" dirty="0">
                <a:solidFill>
                  <a:srgbClr val="FF0000"/>
                </a:solidFill>
                <a:latin typeface="楷体_GB2312" pitchFamily="49" charset="-122"/>
                <a:ea typeface="楷体_GB2312" pitchFamily="49" charset="-122"/>
              </a:rPr>
              <a:t>有</a:t>
            </a:r>
            <a:r>
              <a:rPr lang="en-US" altLang="zh-CN" sz="4000" b="1" dirty="0">
                <a:solidFill>
                  <a:srgbClr val="FF0000"/>
                </a:solidFill>
                <a:latin typeface="楷体_GB2312" pitchFamily="49" charset="-122"/>
                <a:ea typeface="楷体_GB2312" pitchFamily="49" charset="-122"/>
              </a:rPr>
              <a:t>,</a:t>
            </a:r>
            <a:r>
              <a:rPr lang="zh-CN" altLang="en-US" sz="4000" b="1" dirty="0">
                <a:solidFill>
                  <a:srgbClr val="FF0000"/>
                </a:solidFill>
                <a:latin typeface="楷体_GB2312" pitchFamily="49" charset="-122"/>
                <a:ea typeface="楷体_GB2312" pitchFamily="49" charset="-122"/>
              </a:rPr>
              <a:t>供过于求或生产者个别劳动生产率提高都可以使</a:t>
            </a:r>
            <a:r>
              <a:rPr lang="zh-CN" altLang="en-US" sz="4000" b="1" dirty="0">
                <a:latin typeface="楷体_GB2312" pitchFamily="49" charset="-122"/>
                <a:ea typeface="楷体_GB2312" pitchFamily="49" charset="-122"/>
              </a:rPr>
              <a:t>物美</a:t>
            </a:r>
            <a:r>
              <a:rPr lang="zh-CN" altLang="en-US" sz="4000" b="1" dirty="0">
                <a:solidFill>
                  <a:srgbClr val="FF0000"/>
                </a:solidFill>
                <a:latin typeface="楷体_GB2312" pitchFamily="49" charset="-122"/>
                <a:ea typeface="楷体_GB2312" pitchFamily="49" charset="-122"/>
              </a:rPr>
              <a:t>的商品</a:t>
            </a:r>
            <a:r>
              <a:rPr lang="zh-CN" altLang="en-US" sz="4000" b="1" dirty="0">
                <a:latin typeface="楷体_GB2312" pitchFamily="49" charset="-122"/>
                <a:ea typeface="楷体_GB2312" pitchFamily="49" charset="-122"/>
              </a:rPr>
              <a:t>价廉</a:t>
            </a:r>
            <a:endParaRPr lang="zh-CN" altLang="en-US" sz="4000" b="1" dirty="0">
              <a:latin typeface="楷体_GB2312" pitchFamily="49" charset="-122"/>
              <a:ea typeface="楷体_GB2312" pitchFamily="49"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childTnLst>
                                    <p:set>
                                      <p:cBhvr additive="base">
                                        <p:cTn id="6" dur="1" fill="hold">
                                          <p:stCondLst>
                                            <p:cond delay="0"/>
                                          </p:stCondLst>
                                        </p:cTn>
                                        <p:tgtEl>
                                          <p:spTgt spid="2100"/>
                                        </p:tgtEl>
                                        <p:attrNameLst>
                                          <p:attrName>style.visibility</p:attrName>
                                        </p:attrNameLst>
                                      </p:cBhvr>
                                      <p:to>
                                        <p:strVal val="visible"/>
                                      </p:to>
                                    </p:set>
                                    <p:animEffect transition="in" filter="checkerboard(across)">
                                      <p:cBhvr additive="base">
                                        <p:cTn id="7" dur="500"/>
                                        <p:tgtEl>
                                          <p:spTgt spid="210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childTnLst>
                                    <p:set>
                                      <p:cBhvr additive="base">
                                        <p:cTn id="11" dur="1" fill="hold">
                                          <p:stCondLst>
                                            <p:cond delay="499"/>
                                          </p:stCondLst>
                                        </p:cTn>
                                        <p:tgtEl>
                                          <p:spTgt spid="2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0" grpId="0" animBg="1"/>
      <p:bldP spid="210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4"/>
          <p:cNvSpPr/>
          <p:nvPr>
            <p:ph type="body"/>
          </p:nvPr>
        </p:nvSpPr>
        <p:spPr>
          <a:xfrm>
            <a:off x="394653" y="867410"/>
            <a:ext cx="8353425" cy="1873250"/>
          </a:xfrm>
          <a:ln/>
        </p:spPr>
        <p:txBody>
          <a:bodyPr vert="horz" wrap="square" lIns="91440" tIns="45720" rIns="91440" bIns="45720" anchor="t"/>
          <a:p>
            <a:pPr eaLnBrk="1" hangingPunct="1">
              <a:lnSpc>
                <a:spcPct val="90000"/>
              </a:lnSpc>
              <a:buFontTx/>
              <a:buNone/>
            </a:pPr>
            <a:r>
              <a:rPr lang="zh-CN" altLang="en-US" sz="2800" dirty="0">
                <a:ea typeface="黑体" panose="02010609060101010101" pitchFamily="49" charset="-122"/>
              </a:rPr>
              <a:t>思考二：</a:t>
            </a:r>
            <a:endParaRPr lang="zh-CN" altLang="en-US" sz="2800" b="1" dirty="0">
              <a:ea typeface="黑体" panose="02010609060101010101" pitchFamily="49" charset="-122"/>
            </a:endParaRPr>
          </a:p>
          <a:p>
            <a:pPr eaLnBrk="1" latinLnBrk="0" hangingPunct="1">
              <a:lnSpc>
                <a:spcPts val="3360"/>
              </a:lnSpc>
              <a:spcBef>
                <a:spcPts val="0"/>
              </a:spcBef>
              <a:buFontTx/>
              <a:buNone/>
            </a:pPr>
            <a:r>
              <a:rPr lang="zh-CN" altLang="en-US" sz="2800" b="1" dirty="0">
                <a:ea typeface="黑体" panose="02010609060101010101" pitchFamily="49" charset="-122"/>
              </a:rPr>
              <a:t>       </a:t>
            </a:r>
            <a:r>
              <a:rPr lang="en-US" altLang="zh-CN" sz="2800" b="1" dirty="0">
                <a:ea typeface="黑体" panose="02010609060101010101" pitchFamily="49" charset="-122"/>
              </a:rPr>
              <a:t>1</a:t>
            </a:r>
            <a:r>
              <a:rPr lang="zh-CN" altLang="en-US" sz="2800" b="1" dirty="0">
                <a:ea typeface="黑体" panose="02010609060101010101" pitchFamily="49" charset="-122"/>
              </a:rPr>
              <a:t>、</a:t>
            </a:r>
            <a:r>
              <a:rPr lang="zh-CN" altLang="en-US" sz="2800" b="1" dirty="0">
                <a:solidFill>
                  <a:srgbClr val="FF0000"/>
                </a:solidFill>
                <a:ea typeface="黑体" panose="02010609060101010101" pitchFamily="49" charset="-122"/>
              </a:rPr>
              <a:t>新冠肺炎</a:t>
            </a:r>
            <a:r>
              <a:rPr lang="zh-CN" altLang="en-US" sz="2800" dirty="0">
                <a:ea typeface="黑体" panose="02010609060101010101" pitchFamily="49" charset="-122"/>
              </a:rPr>
              <a:t>疫情期间，人们对口罩的需求急剧增长，口罩价格飞涨，疫情稳定后工厂迅速恢复生产，甚至扩大产量，口罩的价格回落到原来的水平。</a:t>
            </a:r>
            <a:endParaRPr lang="zh-CN" altLang="en-US" sz="2800" dirty="0">
              <a:ea typeface="黑体" panose="02010609060101010101" pitchFamily="49" charset="-122"/>
            </a:endParaRPr>
          </a:p>
        </p:txBody>
      </p:sp>
      <p:sp>
        <p:nvSpPr>
          <p:cNvPr id="3" name="Rectangle 24"/>
          <p:cNvSpPr txBox="1">
            <a:spLocks noChangeArrowheads="1"/>
          </p:cNvSpPr>
          <p:nvPr/>
        </p:nvSpPr>
        <p:spPr bwMode="auto">
          <a:xfrm>
            <a:off x="624840" y="3342640"/>
            <a:ext cx="8353425" cy="1873250"/>
          </a:xfrm>
          <a:prstGeom prst="rect">
            <a:avLst/>
          </a:prstGeom>
          <a:noFill/>
          <a:ln cap="flat" algn="ctr">
            <a:miter lim="800000"/>
            <a:headEnd type="none" w="med" len="med"/>
            <a:tailEnd type="none" w="med" len="med"/>
          </a:ln>
        </p:spPr>
        <p:txBody>
          <a:bodyPr>
            <a:normAutofit/>
          </a:bodyPr>
          <a:lstStyle/>
          <a:p>
            <a:pPr marL="342900" marR="0" indent="-342900" defTabSz="914400" fontAlgn="auto">
              <a:lnSpc>
                <a:spcPct val="90000"/>
              </a:lnSpc>
              <a:spcBef>
                <a:spcPct val="20000"/>
              </a:spcBef>
              <a:spcAft>
                <a:spcPts val="0"/>
              </a:spcAft>
              <a:buClr>
                <a:schemeClr val="tx2"/>
              </a:buClr>
              <a:buSzPct val="50000"/>
              <a:buFontTx/>
              <a:defRPr/>
            </a:pPr>
            <a:r>
              <a:rPr kumimoji="0" lang="en-US" altLang="zh-CN" sz="2800" b="1" kern="1200" cap="none" spc="0" normalizeH="0" baseline="0" noProof="0" dirty="0">
                <a:latin typeface="+mn-lt"/>
                <a:ea typeface="+mn-ea"/>
                <a:cs typeface="+mn-cs"/>
              </a:rPr>
              <a:t>      2</a:t>
            </a:r>
            <a:r>
              <a:rPr kumimoji="0" lang="zh-CN" altLang="en-US" sz="2800" b="1" kern="1200" cap="none" spc="0" normalizeH="0" baseline="0" noProof="0" dirty="0">
                <a:latin typeface="+mn-lt"/>
                <a:ea typeface="+mn-ea"/>
                <a:cs typeface="+mn-cs"/>
              </a:rPr>
              <a:t>、</a:t>
            </a:r>
            <a:r>
              <a:rPr kumimoji="0" lang="en-US" altLang="zh-CN" sz="2800" kern="1200" cap="none" spc="0" normalizeH="0" baseline="0" noProof="0" dirty="0">
                <a:latin typeface="+mn-lt"/>
                <a:ea typeface="+mn-ea"/>
                <a:cs typeface="+mn-cs"/>
              </a:rPr>
              <a:t>2020</a:t>
            </a:r>
            <a:r>
              <a:rPr kumimoji="0" lang="zh-CN" altLang="en-US" sz="2800" kern="1200" cap="none" spc="0" normalizeH="0" baseline="0" noProof="0" dirty="0">
                <a:latin typeface="+mn-lt"/>
                <a:ea typeface="+mn-ea"/>
                <a:cs typeface="+mn-cs"/>
              </a:rPr>
              <a:t>年气候温暖利于砂糖橘生长，产量高，加上疫情物流受限，砂糖橘价格持续走低。</a:t>
            </a:r>
            <a:endParaRPr kumimoji="0" lang="zh-CN" altLang="en-US" sz="2800" kern="1200" cap="none" spc="0" normalizeH="0" baseline="0" noProof="0" dirty="0">
              <a:latin typeface="+mn-lt"/>
              <a:ea typeface="+mn-ea"/>
              <a:cs typeface="+mn-cs"/>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7"/>
          <p:cNvSpPr/>
          <p:nvPr>
            <p:ph type="body"/>
          </p:nvPr>
        </p:nvSpPr>
        <p:spPr>
          <a:xfrm>
            <a:off x="539750" y="333375"/>
            <a:ext cx="8424863" cy="6119813"/>
          </a:xfrm>
          <a:ln/>
        </p:spPr>
        <p:txBody>
          <a:bodyPr vert="horz" wrap="square" lIns="91440" tIns="45720" rIns="91440" bIns="45720" anchor="t"/>
          <a:p>
            <a:pPr algn="ctr" eaLnBrk="1" hangingPunct="1">
              <a:buFontTx/>
              <a:buNone/>
            </a:pPr>
            <a:r>
              <a:rPr lang="en-US" altLang="zh-CN" b="1" dirty="0">
                <a:solidFill>
                  <a:srgbClr val="FF0000"/>
                </a:solidFill>
                <a:ea typeface="黑体" panose="02010609060101010101" pitchFamily="49" charset="-122"/>
              </a:rPr>
              <a:t>2</a:t>
            </a:r>
            <a:r>
              <a:rPr lang="zh-CN" altLang="en-US" b="1" dirty="0">
                <a:solidFill>
                  <a:srgbClr val="FF0000"/>
                </a:solidFill>
                <a:ea typeface="黑体" panose="02010609060101010101" pitchFamily="49" charset="-122"/>
              </a:rPr>
              <a:t>、供求影响价格</a:t>
            </a:r>
            <a:endParaRPr lang="zh-CN" altLang="en-US" b="1" dirty="0">
              <a:solidFill>
                <a:srgbClr val="FF0000"/>
              </a:solidFill>
              <a:ea typeface="黑体" panose="02010609060101010101" pitchFamily="49" charset="-122"/>
            </a:endParaRPr>
          </a:p>
          <a:p>
            <a:pPr eaLnBrk="1" hangingPunct="1">
              <a:buNone/>
            </a:pPr>
            <a:r>
              <a:rPr lang="zh-CN" altLang="en-US" b="1" dirty="0">
                <a:solidFill>
                  <a:srgbClr val="FF0000"/>
                </a:solidFill>
                <a:ea typeface="黑体" panose="02010609060101010101" pitchFamily="49" charset="-122"/>
              </a:rPr>
              <a:t>①</a:t>
            </a:r>
            <a:r>
              <a:rPr lang="zh-CN" altLang="en-US" dirty="0">
                <a:solidFill>
                  <a:srgbClr val="FF0000"/>
                </a:solidFill>
                <a:ea typeface="黑体" panose="02010609060101010101" pitchFamily="49" charset="-122"/>
              </a:rPr>
              <a:t>供＜求</a:t>
            </a:r>
            <a:endParaRPr lang="zh-CN" altLang="en-US" dirty="0">
              <a:solidFill>
                <a:srgbClr val="FF0000"/>
              </a:solidFill>
              <a:ea typeface="黑体" panose="02010609060101010101" pitchFamily="49" charset="-122"/>
            </a:endParaRPr>
          </a:p>
          <a:p>
            <a:pPr eaLnBrk="1" hangingPunct="1">
              <a:buNone/>
            </a:pPr>
            <a:r>
              <a:rPr lang="zh-CN" altLang="en-US" dirty="0">
                <a:ea typeface="黑体" panose="02010609060101010101" pitchFamily="49" charset="-122"/>
              </a:rPr>
              <a:t>    供不应求，商品短缺，“物以稀为贵”</a:t>
            </a:r>
            <a:endParaRPr lang="zh-CN" altLang="en-US" dirty="0">
              <a:ea typeface="黑体" panose="02010609060101010101" pitchFamily="49" charset="-122"/>
            </a:endParaRPr>
          </a:p>
          <a:p>
            <a:pPr eaLnBrk="1" hangingPunct="1">
              <a:buNone/>
            </a:pPr>
            <a:r>
              <a:rPr lang="zh-CN" altLang="en-US" dirty="0">
                <a:ea typeface="黑体" panose="02010609060101010101" pitchFamily="49" charset="-122"/>
              </a:rPr>
              <a:t>        </a:t>
            </a:r>
            <a:endParaRPr lang="zh-CN" altLang="en-US" dirty="0">
              <a:ea typeface="黑体" panose="02010609060101010101" pitchFamily="49" charset="-122"/>
            </a:endParaRPr>
          </a:p>
          <a:p>
            <a:pPr eaLnBrk="1" hangingPunct="1">
              <a:buNone/>
            </a:pPr>
            <a:endParaRPr lang="zh-CN" altLang="en-US" dirty="0">
              <a:solidFill>
                <a:srgbClr val="FF0000"/>
              </a:solidFill>
              <a:ea typeface="黑体" panose="02010609060101010101" pitchFamily="49" charset="-122"/>
            </a:endParaRPr>
          </a:p>
          <a:p>
            <a:pPr eaLnBrk="1" hangingPunct="1">
              <a:buNone/>
            </a:pPr>
            <a:r>
              <a:rPr lang="zh-CN" altLang="en-US" dirty="0">
                <a:solidFill>
                  <a:srgbClr val="FF0000"/>
                </a:solidFill>
                <a:ea typeface="黑体" panose="02010609060101010101" pitchFamily="49" charset="-122"/>
              </a:rPr>
              <a:t>②供＞求</a:t>
            </a:r>
            <a:endParaRPr lang="zh-CN" altLang="en-US" dirty="0">
              <a:solidFill>
                <a:srgbClr val="FF0000"/>
              </a:solidFill>
              <a:ea typeface="黑体" panose="02010609060101010101" pitchFamily="49" charset="-122"/>
            </a:endParaRPr>
          </a:p>
          <a:p>
            <a:pPr eaLnBrk="1" hangingPunct="1">
              <a:buNone/>
            </a:pPr>
            <a:r>
              <a:rPr lang="zh-CN" altLang="en-US" dirty="0">
                <a:ea typeface="黑体" panose="02010609060101010101" pitchFamily="49" charset="-122"/>
              </a:rPr>
              <a:t>   供过于求，商品过剩，“货多不值钱”，  </a:t>
            </a:r>
            <a:endParaRPr lang="zh-CN" altLang="en-US" dirty="0">
              <a:ea typeface="黑体" panose="02010609060101010101" pitchFamily="49" charset="-122"/>
            </a:endParaRPr>
          </a:p>
          <a:p>
            <a:pPr eaLnBrk="1" hangingPunct="1">
              <a:buNone/>
            </a:pPr>
            <a:r>
              <a:rPr lang="zh-CN" altLang="en-US" dirty="0">
                <a:ea typeface="黑体" panose="02010609060101010101" pitchFamily="49" charset="-122"/>
              </a:rPr>
              <a:t>          </a:t>
            </a:r>
            <a:endParaRPr lang="zh-CN" altLang="en-US" dirty="0">
              <a:ea typeface="黑体" panose="02010609060101010101" pitchFamily="49" charset="-122"/>
            </a:endParaRPr>
          </a:p>
        </p:txBody>
      </p:sp>
      <p:sp>
        <p:nvSpPr>
          <p:cNvPr id="2062" name="Rectangle 14"/>
          <p:cNvSpPr/>
          <p:nvPr/>
        </p:nvSpPr>
        <p:spPr>
          <a:xfrm>
            <a:off x="2407920" y="2169160"/>
            <a:ext cx="4895850" cy="579438"/>
          </a:xfrm>
          <a:prstGeom prst="rect">
            <a:avLst/>
          </a:prstGeom>
          <a:noFill/>
          <a:ln w="38100">
            <a:noFill/>
          </a:ln>
        </p:spPr>
        <p:txBody>
          <a:bodyPr/>
          <a:p>
            <a:pPr algn="l">
              <a:spcBef>
                <a:spcPct val="50000"/>
              </a:spcBef>
              <a:buSzPct val="100000"/>
            </a:pPr>
            <a:r>
              <a:rPr lang="zh-CN" altLang="en-US" sz="3200" b="1" dirty="0">
                <a:solidFill>
                  <a:srgbClr val="FF0000"/>
                </a:solidFill>
                <a:latin typeface="黑体" panose="02010609060101010101" pitchFamily="49" charset="-122"/>
                <a:ea typeface="黑体" panose="02010609060101010101" pitchFamily="49" charset="-122"/>
              </a:rPr>
              <a:t>商品的价格高</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2" name="Rectangle 14"/>
          <p:cNvSpPr/>
          <p:nvPr/>
        </p:nvSpPr>
        <p:spPr>
          <a:xfrm>
            <a:off x="2407920" y="4483735"/>
            <a:ext cx="4895850" cy="579438"/>
          </a:xfrm>
          <a:prstGeom prst="rect">
            <a:avLst/>
          </a:prstGeom>
          <a:noFill/>
          <a:ln w="38100">
            <a:noFill/>
          </a:ln>
        </p:spPr>
        <p:txBody>
          <a:bodyPr/>
          <a:p>
            <a:pPr algn="l">
              <a:spcBef>
                <a:spcPct val="50000"/>
              </a:spcBef>
              <a:buSzPct val="100000"/>
            </a:pPr>
            <a:r>
              <a:rPr lang="zh-CN" altLang="en-US" sz="3200" b="1" dirty="0">
                <a:solidFill>
                  <a:srgbClr val="FF0000"/>
                </a:solidFill>
                <a:latin typeface="黑体" panose="02010609060101010101" pitchFamily="49" charset="-122"/>
                <a:ea typeface="黑体" panose="02010609060101010101" pitchFamily="49" charset="-122"/>
              </a:rPr>
              <a:t>商品的价格低</a:t>
            </a:r>
            <a:endParaRPr lang="zh-CN" altLang="en-US" sz="32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childTnLst>
                                    <p:set>
                                      <p:cBhvr additive="base">
                                        <p:cTn id="6" dur="1" fill="hold">
                                          <p:stCondLst>
                                            <p:cond delay="0"/>
                                          </p:stCondLst>
                                        </p:cTn>
                                        <p:tgtEl>
                                          <p:spTgt spid="2062"/>
                                        </p:tgtEl>
                                        <p:attrNameLst>
                                          <p:attrName>style.visibility</p:attrName>
                                        </p:attrNameLst>
                                      </p:cBhvr>
                                      <p:to>
                                        <p:strVal val="visible"/>
                                      </p:to>
                                    </p:set>
                                    <p:anim calcmode="lin" valueType="num">
                                      <p:cBhvr additive="base">
                                        <p:cTn id="7" dur="500" fill="hold"/>
                                        <p:tgtEl>
                                          <p:spTgt spid="2062"/>
                                        </p:tgtEl>
                                        <p:attrNameLst>
                                          <p:attrName>ppt_x</p:attrName>
                                        </p:attrNameLst>
                                      </p:cBhvr>
                                      <p:tavLst>
                                        <p:tav tm="0">
                                          <p:val>
                                            <p:strVal val="#ppt_x"/>
                                          </p:val>
                                        </p:tav>
                                        <p:tav tm="100000">
                                          <p:val>
                                            <p:strVal val="#ppt_x"/>
                                          </p:val>
                                        </p:tav>
                                      </p:tavLst>
                                    </p:anim>
                                    <p:anim calcmode="lin" valueType="num">
                                      <p:cBhvr additive="base">
                                        <p:cTn id="8"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childTnLst>
                                    <p:set>
                                      <p:cBhvr additive="base">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30"/>
          <p:cNvSpPr/>
          <p:nvPr>
            <p:ph type="title"/>
          </p:nvPr>
        </p:nvSpPr>
        <p:spPr>
          <a:xfrm>
            <a:off x="611188" y="2276475"/>
            <a:ext cx="8302625" cy="2952750"/>
          </a:xfrm>
          <a:ln/>
        </p:spPr>
        <p:txBody>
          <a:bodyPr vert="horz" wrap="square" lIns="91440" tIns="45720" rIns="91440" bIns="45720" anchor="ctr"/>
          <a:p>
            <a:pPr algn="l" eaLnBrk="1" hangingPunct="1"/>
            <a:r>
              <a:rPr lang="zh-CN" altLang="en-US" sz="3200" b="1" dirty="0">
                <a:solidFill>
                  <a:srgbClr val="FF0000"/>
                </a:solidFill>
                <a:ea typeface="微软雅黑" panose="020B0503020204020204" pitchFamily="34" charset="-122"/>
              </a:rPr>
              <a:t>总结：</a:t>
            </a:r>
            <a:br>
              <a:rPr lang="zh-CN" altLang="en-US" sz="3200" b="1" dirty="0">
                <a:solidFill>
                  <a:srgbClr val="FF0000"/>
                </a:solidFill>
                <a:ea typeface="微软雅黑" panose="020B0503020204020204" pitchFamily="34" charset="-122"/>
              </a:rPr>
            </a:br>
            <a:r>
              <a:rPr lang="zh-CN" altLang="en-US" sz="3200" b="1" dirty="0">
                <a:solidFill>
                  <a:schemeClr val="tx1"/>
                </a:solidFill>
                <a:ea typeface="微软雅黑" panose="020B0503020204020204" pitchFamily="34" charset="-122"/>
              </a:rPr>
              <a:t>价值决定价格，同时受供求关系等因素的影响。</a:t>
            </a:r>
            <a:endParaRPr lang="zh-CN" altLang="en-US" sz="3200" b="1" dirty="0">
              <a:solidFill>
                <a:schemeClr val="tx1"/>
              </a:solidFill>
              <a:ea typeface="微软雅黑" panose="020B0503020204020204" pitchFamily="34" charset="-122"/>
            </a:endParaRPr>
          </a:p>
        </p:txBody>
      </p:sp>
      <p:sp>
        <p:nvSpPr>
          <p:cNvPr id="24579" name="Rectangle 31"/>
          <p:cNvSpPr/>
          <p:nvPr>
            <p:ph type="body"/>
          </p:nvPr>
        </p:nvSpPr>
        <p:spPr>
          <a:xfrm>
            <a:off x="684213" y="1341438"/>
            <a:ext cx="8075612" cy="965200"/>
          </a:xfrm>
          <a:ln/>
        </p:spPr>
        <p:txBody>
          <a:bodyPr vert="horz" wrap="square" lIns="91440" tIns="45720" rIns="91440" bIns="45720" anchor="t"/>
          <a:p>
            <a:pPr marL="609600" indent="-609600" algn="ctr" eaLnBrk="1" hangingPunct="1">
              <a:buFontTx/>
              <a:buNone/>
            </a:pPr>
            <a:r>
              <a:rPr lang="en-US" altLang="zh-CN" dirty="0">
                <a:solidFill>
                  <a:srgbClr val="FF0000"/>
                </a:solidFill>
                <a:ea typeface="黑体" panose="02010609060101010101" pitchFamily="49" charset="-122"/>
              </a:rPr>
              <a:t>3</a:t>
            </a:r>
            <a:r>
              <a:rPr lang="zh-CN" altLang="en-US" dirty="0">
                <a:solidFill>
                  <a:srgbClr val="FF0000"/>
                </a:solidFill>
                <a:ea typeface="黑体" panose="02010609060101010101" pitchFamily="49" charset="-122"/>
              </a:rPr>
              <a:t>、政府指导价（</a:t>
            </a:r>
            <a:r>
              <a:rPr lang="en-US" altLang="zh-CN" dirty="0">
                <a:solidFill>
                  <a:srgbClr val="FF0000"/>
                </a:solidFill>
                <a:ea typeface="黑体" panose="02010609060101010101" pitchFamily="49" charset="-122"/>
              </a:rPr>
              <a:t> </a:t>
            </a:r>
            <a:r>
              <a:rPr lang="en-US" altLang="zh-CN" dirty="0">
                <a:ea typeface="黑体" panose="02010609060101010101" pitchFamily="49" charset="-122"/>
              </a:rPr>
              <a:t>P12</a:t>
            </a:r>
            <a:r>
              <a:rPr lang="zh-CN" altLang="en-US" dirty="0">
                <a:ea typeface="黑体" panose="02010609060101010101" pitchFamily="49" charset="-122"/>
              </a:rPr>
              <a:t>资料卡片）</a:t>
            </a:r>
            <a:endParaRPr lang="zh-CN" altLang="en-US" dirty="0">
              <a:ea typeface="黑体" panose="02010609060101010101" pitchFamily="49" charset="-122"/>
            </a:endParaRPr>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34"/>
          <p:cNvSpPr/>
          <p:nvPr>
            <p:ph type="title"/>
          </p:nvPr>
        </p:nvSpPr>
        <p:spPr>
          <a:xfrm>
            <a:off x="323850" y="620713"/>
            <a:ext cx="8229600" cy="1143000"/>
          </a:xfrm>
          <a:ln/>
        </p:spPr>
        <p:txBody>
          <a:bodyPr vert="horz" wrap="square" lIns="91440" tIns="45720" rIns="91440" bIns="45720" anchor="ctr"/>
          <a:p>
            <a:pPr eaLnBrk="1" hangingPunct="1"/>
            <a:r>
              <a:rPr lang="zh-CN" altLang="ru-RU" dirty="0">
                <a:ea typeface="微软雅黑" panose="020B0503020204020204" pitchFamily="34" charset="-122"/>
              </a:rPr>
              <a:t>（二）商品的交换</a:t>
            </a:r>
            <a:endParaRPr lang="zh-CN" altLang="ru-RU" dirty="0">
              <a:ea typeface="微软雅黑" panose="020B0503020204020204" pitchFamily="34" charset="-122"/>
            </a:endParaRPr>
          </a:p>
        </p:txBody>
      </p:sp>
      <p:sp>
        <p:nvSpPr>
          <p:cNvPr id="2083" name="Rectangle 35"/>
          <p:cNvSpPr/>
          <p:nvPr>
            <p:ph type="body"/>
          </p:nvPr>
        </p:nvSpPr>
        <p:spPr>
          <a:xfrm>
            <a:off x="250825" y="1989138"/>
            <a:ext cx="8229600" cy="4525962"/>
          </a:xfrm>
          <a:ln/>
        </p:spPr>
        <p:txBody>
          <a:bodyPr vert="horz" wrap="square" lIns="91440" tIns="45720" rIns="91440" bIns="45720" anchor="t"/>
          <a:p>
            <a:pPr eaLnBrk="1" hangingPunct="1">
              <a:buNone/>
            </a:pPr>
            <a:endParaRPr lang="zh-CN" altLang="ru-RU" dirty="0">
              <a:ea typeface="黑体" panose="02010609060101010101" pitchFamily="49" charset="-122"/>
            </a:endParaRPr>
          </a:p>
          <a:p>
            <a:pPr eaLnBrk="1" hangingPunct="1">
              <a:buNone/>
            </a:pPr>
            <a:endParaRPr lang="en-US" altLang="zh-CN" dirty="0">
              <a:ea typeface="黑体" panose="02010609060101010101" pitchFamily="49" charset="-122"/>
            </a:endParaRPr>
          </a:p>
          <a:p>
            <a:pPr eaLnBrk="1" hangingPunct="1">
              <a:buNone/>
            </a:pPr>
            <a:endParaRPr lang="zh-CN" altLang="ru-RU" dirty="0">
              <a:ea typeface="黑体" panose="02010609060101010101" pitchFamily="49" charset="-122"/>
            </a:endParaRPr>
          </a:p>
          <a:p>
            <a:pPr eaLnBrk="1" hangingPunct="1">
              <a:buNone/>
            </a:pPr>
            <a:endParaRPr lang="en-US" altLang="zh-CN" dirty="0">
              <a:ea typeface="黑体" panose="02010609060101010101" pitchFamily="49" charset="-122"/>
            </a:endParaRPr>
          </a:p>
          <a:p>
            <a:pPr eaLnBrk="1" hangingPunct="1">
              <a:buNone/>
            </a:pPr>
            <a:endParaRPr lang="zh-CN" altLang="ru-RU" dirty="0">
              <a:ea typeface="黑体" panose="02010609060101010101" pitchFamily="49" charset="-122"/>
            </a:endParaRPr>
          </a:p>
        </p:txBody>
      </p:sp>
      <p:sp>
        <p:nvSpPr>
          <p:cNvPr id="2062" name="Rectangle 14"/>
          <p:cNvSpPr/>
          <p:nvPr/>
        </p:nvSpPr>
        <p:spPr>
          <a:xfrm>
            <a:off x="625475" y="1616075"/>
            <a:ext cx="7927975" cy="579755"/>
          </a:xfrm>
          <a:prstGeom prst="rect">
            <a:avLst/>
          </a:prstGeom>
          <a:noFill/>
          <a:ln w="38100">
            <a:noFill/>
          </a:ln>
        </p:spPr>
        <p:txBody>
          <a:bodyPr/>
          <a:p>
            <a:pPr algn="l">
              <a:spcBef>
                <a:spcPct val="50000"/>
              </a:spcBef>
              <a:buSzPct val="100000"/>
            </a:pPr>
            <a:r>
              <a:rPr lang="en-US" altLang="zh-CN" sz="3200" b="1" dirty="0">
                <a:solidFill>
                  <a:srgbClr val="FF0000"/>
                </a:solidFill>
                <a:latin typeface="黑体" panose="02010609060101010101" pitchFamily="49" charset="-122"/>
                <a:ea typeface="黑体" panose="02010609060101010101" pitchFamily="49" charset="-122"/>
              </a:rPr>
              <a:t>1</a:t>
            </a:r>
            <a:r>
              <a:rPr lang="zh-CN" altLang="en-US" sz="3200" b="1" dirty="0">
                <a:solidFill>
                  <a:srgbClr val="FF0000"/>
                </a:solidFill>
                <a:latin typeface="黑体" panose="02010609060101010101" pitchFamily="49" charset="-122"/>
                <a:ea typeface="黑体" panose="02010609060101010101" pitchFamily="49" charset="-122"/>
              </a:rPr>
              <a:t>、</a:t>
            </a:r>
            <a:r>
              <a:rPr lang="zh-CN" altLang="ru-RU" sz="3200" dirty="0">
                <a:solidFill>
                  <a:srgbClr val="FF0000"/>
                </a:solidFill>
                <a:ea typeface="黑体" panose="02010609060101010101" pitchFamily="49" charset="-122"/>
                <a:sym typeface="+mn-ea"/>
              </a:rPr>
              <a:t>原则：</a:t>
            </a:r>
            <a:r>
              <a:rPr lang="zh-CN" altLang="ru-RU" sz="3200" dirty="0">
                <a:ea typeface="黑体" panose="02010609060101010101" pitchFamily="49" charset="-122"/>
                <a:sym typeface="+mn-ea"/>
              </a:rPr>
              <a:t>等价交换、相互自愿</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2" name="Rectangle 14"/>
          <p:cNvSpPr/>
          <p:nvPr/>
        </p:nvSpPr>
        <p:spPr>
          <a:xfrm>
            <a:off x="559435" y="2600960"/>
            <a:ext cx="7757795" cy="579755"/>
          </a:xfrm>
          <a:prstGeom prst="rect">
            <a:avLst/>
          </a:prstGeom>
          <a:noFill/>
          <a:ln w="38100">
            <a:noFill/>
          </a:ln>
        </p:spPr>
        <p:txBody>
          <a:bodyPr/>
          <a:p>
            <a:pPr algn="l">
              <a:spcBef>
                <a:spcPct val="50000"/>
              </a:spcBef>
              <a:buSzPct val="100000"/>
            </a:pPr>
            <a:r>
              <a:rPr lang="en-US" altLang="zh-CN" sz="3200" b="1" dirty="0">
                <a:solidFill>
                  <a:srgbClr val="FF0000"/>
                </a:solidFill>
                <a:latin typeface="黑体" panose="02010609060101010101" pitchFamily="49" charset="-122"/>
                <a:ea typeface="黑体" panose="02010609060101010101" pitchFamily="49" charset="-122"/>
              </a:rPr>
              <a:t>2</a:t>
            </a:r>
            <a:r>
              <a:rPr lang="zh-CN" altLang="en-US" sz="3200" b="1" dirty="0">
                <a:solidFill>
                  <a:srgbClr val="FF0000"/>
                </a:solidFill>
                <a:latin typeface="黑体" panose="02010609060101010101" pitchFamily="49" charset="-122"/>
                <a:ea typeface="黑体" panose="02010609060101010101" pitchFamily="49" charset="-122"/>
              </a:rPr>
              <a:t>、</a:t>
            </a:r>
            <a:r>
              <a:rPr lang="zh-CN" altLang="ru-RU" sz="3200" dirty="0">
                <a:solidFill>
                  <a:srgbClr val="FF0000"/>
                </a:solidFill>
                <a:ea typeface="黑体" panose="02010609060101010101" pitchFamily="49" charset="-122"/>
                <a:sym typeface="+mn-ea"/>
              </a:rPr>
              <a:t>发展：</a:t>
            </a:r>
            <a:r>
              <a:rPr lang="zh-CN" altLang="ru-RU" sz="3200" dirty="0">
                <a:ea typeface="黑体" panose="02010609060101010101" pitchFamily="49" charset="-122"/>
                <a:sym typeface="+mn-ea"/>
              </a:rPr>
              <a:t>物物交换</a:t>
            </a:r>
            <a:r>
              <a:rPr lang="ru-RU" altLang="zh-CN" sz="3200" dirty="0">
                <a:ea typeface="黑体" panose="02010609060101010101" pitchFamily="49" charset="-122"/>
                <a:sym typeface="+mn-ea"/>
              </a:rPr>
              <a:t>——</a:t>
            </a:r>
            <a:r>
              <a:rPr lang="zh-CN" altLang="ru-RU" sz="3200" dirty="0">
                <a:ea typeface="黑体" panose="02010609060101010101" pitchFamily="49" charset="-122"/>
                <a:sym typeface="+mn-ea"/>
              </a:rPr>
              <a:t>以货币为媒介的简单商品流通</a:t>
            </a:r>
            <a:r>
              <a:rPr lang="ru-RU" altLang="zh-CN" sz="3200" dirty="0">
                <a:ea typeface="黑体" panose="02010609060101010101" pitchFamily="49" charset="-122"/>
                <a:sym typeface="+mn-ea"/>
              </a:rPr>
              <a:t>——</a:t>
            </a:r>
            <a:r>
              <a:rPr lang="zh-CN" altLang="ru-RU" sz="3200" dirty="0">
                <a:ea typeface="黑体" panose="02010609060101010101" pitchFamily="49" charset="-122"/>
                <a:sym typeface="+mn-ea"/>
              </a:rPr>
              <a:t>商业（发达的商品流通）</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3" name="Rectangle 14"/>
          <p:cNvSpPr/>
          <p:nvPr/>
        </p:nvSpPr>
        <p:spPr>
          <a:xfrm>
            <a:off x="559435" y="3962400"/>
            <a:ext cx="8350885" cy="579755"/>
          </a:xfrm>
          <a:prstGeom prst="rect">
            <a:avLst/>
          </a:prstGeom>
          <a:noFill/>
          <a:ln w="38100">
            <a:noFill/>
          </a:ln>
        </p:spPr>
        <p:txBody>
          <a:bodyPr/>
          <a:p>
            <a:pPr algn="l">
              <a:spcBef>
                <a:spcPct val="50000"/>
              </a:spcBef>
              <a:buSzPct val="100000"/>
            </a:pPr>
            <a:r>
              <a:rPr lang="en-US" altLang="zh-CN" sz="3200" b="1" dirty="0">
                <a:solidFill>
                  <a:srgbClr val="FF0000"/>
                </a:solidFill>
                <a:latin typeface="黑体" panose="02010609060101010101" pitchFamily="49" charset="-122"/>
                <a:ea typeface="黑体" panose="02010609060101010101" pitchFamily="49" charset="-122"/>
              </a:rPr>
              <a:t>3</a:t>
            </a:r>
            <a:r>
              <a:rPr lang="zh-CN" altLang="en-US" sz="3200" b="1" dirty="0">
                <a:solidFill>
                  <a:srgbClr val="FF0000"/>
                </a:solidFill>
                <a:latin typeface="黑体" panose="02010609060101010101" pitchFamily="49" charset="-122"/>
                <a:ea typeface="黑体" panose="02010609060101010101" pitchFamily="49" charset="-122"/>
              </a:rPr>
              <a:t>、</a:t>
            </a:r>
            <a:r>
              <a:rPr lang="zh-CN" altLang="en-US" sz="3200" dirty="0">
                <a:solidFill>
                  <a:srgbClr val="FF0000"/>
                </a:solidFill>
                <a:latin typeface="黑体" panose="02010609060101010101" pitchFamily="49" charset="-122"/>
                <a:ea typeface="黑体" panose="02010609060101010101" pitchFamily="49" charset="-122"/>
              </a:rPr>
              <a:t>途径和方式：</a:t>
            </a:r>
            <a:r>
              <a:rPr lang="zh-CN" altLang="en-US" sz="3200" dirty="0">
                <a:solidFill>
                  <a:schemeClr val="tx1"/>
                </a:solidFill>
                <a:latin typeface="黑体" panose="02010609060101010101" pitchFamily="49" charset="-122"/>
                <a:ea typeface="黑体" panose="02010609060101010101" pitchFamily="49" charset="-122"/>
              </a:rPr>
              <a:t>不断发生改变（柜台式</a:t>
            </a:r>
            <a:r>
              <a:rPr lang="en-US" altLang="zh-CN" sz="3200" dirty="0">
                <a:solidFill>
                  <a:schemeClr val="tx1"/>
                </a:solidFill>
                <a:latin typeface="黑体" panose="02010609060101010101" pitchFamily="49" charset="-122"/>
                <a:ea typeface="黑体" panose="02010609060101010101" pitchFamily="49" charset="-122"/>
              </a:rPr>
              <a:t>—</a:t>
            </a:r>
            <a:r>
              <a:rPr lang="zh-CN" altLang="en-US" sz="3200" dirty="0">
                <a:solidFill>
                  <a:schemeClr val="tx1"/>
                </a:solidFill>
                <a:latin typeface="黑体" panose="02010609060101010101" pitchFamily="49" charset="-122"/>
                <a:ea typeface="黑体" panose="02010609060101010101" pitchFamily="49" charset="-122"/>
              </a:rPr>
              <a:t>超市</a:t>
            </a:r>
            <a:r>
              <a:rPr lang="en-US" altLang="zh-CN" sz="3200" dirty="0">
                <a:solidFill>
                  <a:schemeClr val="tx1"/>
                </a:solidFill>
                <a:latin typeface="黑体" panose="02010609060101010101" pitchFamily="49" charset="-122"/>
                <a:ea typeface="黑体" panose="02010609060101010101" pitchFamily="49" charset="-122"/>
              </a:rPr>
              <a:t>—</a:t>
            </a:r>
            <a:r>
              <a:rPr lang="zh-CN" altLang="en-US" sz="3200" dirty="0">
                <a:solidFill>
                  <a:schemeClr val="tx1"/>
                </a:solidFill>
                <a:latin typeface="黑体" panose="02010609060101010101" pitchFamily="49" charset="-122"/>
                <a:ea typeface="黑体" panose="02010609060101010101" pitchFamily="49" charset="-122"/>
              </a:rPr>
              <a:t>网购、物物交换</a:t>
            </a:r>
            <a:r>
              <a:rPr lang="en-US" altLang="zh-CN" sz="3200" dirty="0">
                <a:solidFill>
                  <a:schemeClr val="tx1"/>
                </a:solidFill>
                <a:latin typeface="黑体" panose="02010609060101010101" pitchFamily="49" charset="-122"/>
                <a:ea typeface="黑体" panose="02010609060101010101" pitchFamily="49" charset="-122"/>
              </a:rPr>
              <a:t>—</a:t>
            </a:r>
            <a:r>
              <a:rPr lang="zh-CN" altLang="en-US" sz="3200" dirty="0">
                <a:solidFill>
                  <a:schemeClr val="tx1"/>
                </a:solidFill>
                <a:latin typeface="黑体" panose="02010609060101010101" pitchFamily="49" charset="-122"/>
                <a:ea typeface="黑体" panose="02010609060101010101" pitchFamily="49" charset="-122"/>
              </a:rPr>
              <a:t>一手交钱一手交货</a:t>
            </a:r>
            <a:r>
              <a:rPr lang="en-US" altLang="zh-CN" sz="3200" dirty="0">
                <a:solidFill>
                  <a:schemeClr val="tx1"/>
                </a:solidFill>
                <a:latin typeface="黑体" panose="02010609060101010101" pitchFamily="49" charset="-122"/>
                <a:ea typeface="黑体" panose="02010609060101010101" pitchFamily="49" charset="-122"/>
              </a:rPr>
              <a:t>—</a:t>
            </a:r>
            <a:r>
              <a:rPr lang="zh-CN" altLang="en-US" sz="3200" dirty="0">
                <a:solidFill>
                  <a:schemeClr val="tx1"/>
                </a:solidFill>
                <a:latin typeface="黑体" panose="02010609060101010101" pitchFamily="49" charset="-122"/>
                <a:ea typeface="黑体" panose="02010609060101010101" pitchFamily="49" charset="-122"/>
              </a:rPr>
              <a:t>先消费后付款</a:t>
            </a:r>
            <a:r>
              <a:rPr lang="zh-CN" altLang="en-US" sz="3200" dirty="0">
                <a:solidFill>
                  <a:schemeClr val="tx1"/>
                </a:solidFill>
                <a:latin typeface="黑体" panose="02010609060101010101" pitchFamily="49" charset="-122"/>
                <a:ea typeface="黑体" panose="02010609060101010101" pitchFamily="49" charset="-122"/>
              </a:rPr>
              <a:t>）</a:t>
            </a:r>
            <a:endParaRPr lang="zh-CN" altLang="en-US" sz="3200" dirty="0">
              <a:solidFill>
                <a:schemeClr val="tx1"/>
              </a:solidFill>
              <a:latin typeface="黑体" panose="02010609060101010101" pitchFamily="49" charset="-122"/>
              <a:ea typeface="黑体" panose="02010609060101010101" pitchFamily="49" charset="-122"/>
            </a:endParaRPr>
          </a:p>
        </p:txBody>
      </p:sp>
      <p:sp>
        <p:nvSpPr>
          <p:cNvPr id="4" name="Rectangle 14"/>
          <p:cNvSpPr/>
          <p:nvPr/>
        </p:nvSpPr>
        <p:spPr>
          <a:xfrm>
            <a:off x="625475" y="5602605"/>
            <a:ext cx="7927975" cy="579755"/>
          </a:xfrm>
          <a:prstGeom prst="rect">
            <a:avLst/>
          </a:prstGeom>
          <a:noFill/>
          <a:ln w="38100">
            <a:noFill/>
          </a:ln>
        </p:spPr>
        <p:txBody>
          <a:bodyPr/>
          <a:p>
            <a:pPr algn="l">
              <a:spcBef>
                <a:spcPct val="50000"/>
              </a:spcBef>
              <a:buSzPct val="100000"/>
            </a:pPr>
            <a:r>
              <a:rPr lang="en-US" altLang="zh-CN" sz="3200" dirty="0">
                <a:solidFill>
                  <a:srgbClr val="FF0000"/>
                </a:solidFill>
                <a:latin typeface="黑体" panose="02010609060101010101" pitchFamily="49" charset="-122"/>
                <a:ea typeface="黑体" panose="02010609060101010101" pitchFamily="49" charset="-122"/>
              </a:rPr>
              <a:t>4</a:t>
            </a:r>
            <a:r>
              <a:rPr lang="zh-CN" altLang="en-US" sz="3200" dirty="0">
                <a:solidFill>
                  <a:srgbClr val="FF0000"/>
                </a:solidFill>
                <a:latin typeface="黑体" panose="02010609060101010101" pitchFamily="49" charset="-122"/>
                <a:ea typeface="黑体" panose="02010609060101010101" pitchFamily="49" charset="-122"/>
              </a:rPr>
              <a:t>、购买行为</a:t>
            </a:r>
            <a:r>
              <a:rPr lang="zh-CN" altLang="ru-RU" sz="3200" dirty="0">
                <a:solidFill>
                  <a:srgbClr val="FF0000"/>
                </a:solidFill>
                <a:ea typeface="黑体" panose="02010609060101010101" pitchFamily="49" charset="-122"/>
                <a:sym typeface="+mn-ea"/>
              </a:rPr>
              <a:t>：</a:t>
            </a:r>
            <a:r>
              <a:rPr lang="zh-CN" altLang="ru-RU" sz="3200" dirty="0">
                <a:solidFill>
                  <a:schemeClr val="tx1"/>
                </a:solidFill>
                <a:ea typeface="黑体" panose="02010609060101010101" pitchFamily="49" charset="-122"/>
                <a:sym typeface="+mn-ea"/>
              </a:rPr>
              <a:t>受广告影响</a:t>
            </a:r>
            <a:endParaRPr lang="zh-CN" altLang="ru-RU" sz="3200" b="1" dirty="0">
              <a:solidFill>
                <a:schemeClr val="tx1"/>
              </a:solidFill>
              <a:latin typeface="黑体" panose="02010609060101010101" pitchFamily="49" charset="-122"/>
              <a:ea typeface="黑体" panose="02010609060101010101" pitchFamily="49" charset="-122"/>
              <a:sym typeface="+mn-ea"/>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childTnLst>
                                    <p:set>
                                      <p:cBhvr additive="base">
                                        <p:cTn id="6" dur="1" fill="hold">
                                          <p:stCondLst>
                                            <p:cond delay="0"/>
                                          </p:stCondLst>
                                        </p:cTn>
                                        <p:tgtEl>
                                          <p:spTgt spid="2062"/>
                                        </p:tgtEl>
                                        <p:attrNameLst>
                                          <p:attrName>style.visibility</p:attrName>
                                        </p:attrNameLst>
                                      </p:cBhvr>
                                      <p:to>
                                        <p:strVal val="visible"/>
                                      </p:to>
                                    </p:set>
                                    <p:anim calcmode="lin" valueType="num">
                                      <p:cBhvr additive="base">
                                        <p:cTn id="7" dur="500" fill="hold"/>
                                        <p:tgtEl>
                                          <p:spTgt spid="2062"/>
                                        </p:tgtEl>
                                        <p:attrNameLst>
                                          <p:attrName>ppt_x</p:attrName>
                                        </p:attrNameLst>
                                      </p:cBhvr>
                                      <p:tavLst>
                                        <p:tav tm="0">
                                          <p:val>
                                            <p:strVal val="#ppt_x"/>
                                          </p:val>
                                        </p:tav>
                                        <p:tav tm="100000">
                                          <p:val>
                                            <p:strVal val="#ppt_x"/>
                                          </p:val>
                                        </p:tav>
                                      </p:tavLst>
                                    </p:anim>
                                    <p:anim calcmode="lin" valueType="num">
                                      <p:cBhvr additive="base">
                                        <p:cTn id="8"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childTnLst>
                                    <p:set>
                                      <p:cBhvr additive="base">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childTnLst>
                                    <p:set>
                                      <p:cBhvr additive="base">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childTnLst>
                                    <p:set>
                                      <p:cBhvr additive="base">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animBg="1"/>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6" name="Picture 2" descr="news_200388145017"/>
          <p:cNvPicPr preferRelativeResize="0"/>
          <p:nvPr>
            <p:ph type="subTitle"/>
          </p:nvPr>
        </p:nvPicPr>
        <p:blipFill>
          <a:blip r:embed="rId1"/>
          <a:srcRect/>
          <a:stretch>
            <a:fillRect/>
          </a:stretch>
        </p:blipFill>
        <p:spPr>
          <a:xfrm>
            <a:off x="0" y="0"/>
            <a:ext cx="9144000" cy="6953250"/>
          </a:xfrm>
          <a:ln/>
        </p:spPr>
      </p:pic>
      <p:sp>
        <p:nvSpPr>
          <p:cNvPr id="2289" name="Rectangle 3"/>
          <p:cNvSpPr>
            <a:spLocks noGrp="1" noChangeArrowheads="1"/>
          </p:cNvSpPr>
          <p:nvPr>
            <p:ph type="ctrTitle"/>
          </p:nvPr>
        </p:nvSpPr>
        <p:spPr>
          <a:xfrm>
            <a:off x="1371600" y="2438400"/>
            <a:ext cx="7772400" cy="1470025"/>
          </a:xfrm>
          <a:ln/>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6600" b="1" i="0" u="none" strike="noStrike" kern="1200" cap="none" spc="0" normalizeH="0" baseline="0" noProof="0">
                <a:ln>
                  <a:noFill/>
                </a:ln>
                <a:solidFill>
                  <a:srgbClr val="FF0000"/>
                </a:solidFill>
                <a:effectLst>
                  <a:outerShdw blurRad="38100" dist="38100" dir="2700000" algn="tl">
                    <a:srgbClr val="000000"/>
                  </a:outerShdw>
                </a:effectLst>
                <a:uLnTx/>
                <a:uFillTx/>
                <a:latin typeface="+mj-lt"/>
                <a:ea typeface="华文隶书" pitchFamily="2" charset="-122"/>
                <a:cs typeface="+mj-cs"/>
              </a:rPr>
              <a:t>树立正确的消费观</a:t>
            </a:r>
            <a:endParaRPr kumimoji="0" lang="zh-CN" altLang="en-US" sz="6600" b="1" i="0" u="none" strike="noStrike" kern="1200" cap="none" spc="0" normalizeH="0" baseline="0" noProof="0">
              <a:ln>
                <a:noFill/>
              </a:ln>
              <a:solidFill>
                <a:srgbClr val="FF0000"/>
              </a:solidFill>
              <a:effectLst>
                <a:outerShdw blurRad="38100" dist="38100" dir="2700000" algn="tl">
                  <a:srgbClr val="000000"/>
                </a:outerShdw>
              </a:effectLst>
              <a:uLnTx/>
              <a:uFillTx/>
              <a:latin typeface="+mj-lt"/>
              <a:ea typeface="华文隶书" pitchFamily="2" charset="-122"/>
              <a:cs typeface="+mj-cs"/>
            </a:endParaRPr>
          </a:p>
        </p:txBody>
      </p:sp>
    </p:spTree>
  </p:cSld>
  <p:clrMapOvr>
    <a:masterClrMapping/>
  </p:clrMapOvr>
  <p:transition spd="slow">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244"/>
          <p:cNvSpPr/>
          <p:nvPr>
            <p:ph type="title"/>
          </p:nvPr>
        </p:nvSpPr>
        <p:spPr>
          <a:xfrm>
            <a:off x="0" y="274638"/>
            <a:ext cx="8229600" cy="1143000"/>
          </a:xfrm>
          <a:ln/>
        </p:spPr>
        <p:txBody>
          <a:bodyPr vert="horz" wrap="square" lIns="91440" tIns="45720" rIns="91440" bIns="45720" anchor="ctr"/>
          <a:p>
            <a:pPr eaLnBrk="1" hangingPunct="1"/>
            <a:r>
              <a:rPr lang="en-US" altLang="zh-CN" b="1" dirty="0">
                <a:ea typeface="微软雅黑" panose="020B0503020204020204" pitchFamily="34" charset="-122"/>
              </a:rPr>
              <a:t>1</a:t>
            </a:r>
            <a:r>
              <a:rPr lang="zh-CN" altLang="en-US" b="1" dirty="0">
                <a:ea typeface="微软雅黑" panose="020B0503020204020204" pitchFamily="34" charset="-122"/>
              </a:rPr>
              <a:t>、</a:t>
            </a:r>
            <a:r>
              <a:rPr lang="zh-CN" altLang="ru-RU" b="1" dirty="0">
                <a:ea typeface="微软雅黑" panose="020B0503020204020204" pitchFamily="34" charset="-122"/>
              </a:rPr>
              <a:t>消费的类型（</a:t>
            </a:r>
            <a:r>
              <a:rPr lang="ru-RU" altLang="zh-CN" b="1" dirty="0">
                <a:ea typeface="微软雅黑" panose="020B0503020204020204" pitchFamily="34" charset="-122"/>
              </a:rPr>
              <a:t>P14</a:t>
            </a:r>
            <a:r>
              <a:rPr lang="zh-CN" altLang="ru-RU" b="1" dirty="0">
                <a:ea typeface="微软雅黑" panose="020B0503020204020204" pitchFamily="34" charset="-122"/>
              </a:rPr>
              <a:t>）</a:t>
            </a:r>
            <a:endParaRPr lang="zh-CN" altLang="ru-RU" b="1" dirty="0">
              <a:ea typeface="微软雅黑" panose="020B0503020204020204" pitchFamily="34" charset="-122"/>
            </a:endParaRPr>
          </a:p>
        </p:txBody>
      </p:sp>
      <p:sp>
        <p:nvSpPr>
          <p:cNvPr id="48131" name="Rectangle 245"/>
          <p:cNvSpPr/>
          <p:nvPr>
            <p:ph type="body"/>
          </p:nvPr>
        </p:nvSpPr>
        <p:spPr>
          <a:xfrm>
            <a:off x="914400" y="1640840"/>
            <a:ext cx="8229600" cy="4525963"/>
          </a:xfrm>
          <a:ln/>
        </p:spPr>
        <p:txBody>
          <a:bodyPr vert="horz" wrap="square" lIns="91440" tIns="45720" rIns="91440" bIns="45720" anchor="t"/>
          <a:p>
            <a:pPr marL="0" indent="0" eaLnBrk="1" hangingPunct="1">
              <a:buNone/>
            </a:pPr>
            <a:r>
              <a:rPr lang="zh-CN" altLang="en-US" b="1" dirty="0">
                <a:solidFill>
                  <a:srgbClr val="FF0000"/>
                </a:solidFill>
                <a:ea typeface="黑体" panose="02010609060101010101" pitchFamily="49" charset="-122"/>
              </a:rPr>
              <a:t>按消费对象划分：</a:t>
            </a:r>
            <a:endParaRPr lang="zh-CN" altLang="en-US" b="1" dirty="0">
              <a:solidFill>
                <a:srgbClr val="00B050"/>
              </a:solidFill>
              <a:ea typeface="黑体" panose="02010609060101010101" pitchFamily="49" charset="-122"/>
            </a:endParaRPr>
          </a:p>
          <a:p>
            <a:pPr eaLnBrk="1" hangingPunct="1">
              <a:buFontTx/>
              <a:buNone/>
            </a:pPr>
            <a:r>
              <a:rPr lang="zh-CN" altLang="en-US" b="1" dirty="0">
                <a:ea typeface="黑体" panose="02010609060101010101" pitchFamily="49" charset="-122"/>
              </a:rPr>
              <a:t>    物质消费、精神消费</a:t>
            </a:r>
            <a:endParaRPr lang="zh-CN" altLang="en-US" b="1" dirty="0">
              <a:ea typeface="黑体" panose="02010609060101010101" pitchFamily="49" charset="-122"/>
            </a:endParaRPr>
          </a:p>
          <a:p>
            <a:pPr marL="0" indent="0" eaLnBrk="1" hangingPunct="1">
              <a:buNone/>
            </a:pPr>
            <a:r>
              <a:rPr lang="zh-CN" altLang="en-US" b="1" dirty="0">
                <a:solidFill>
                  <a:srgbClr val="FF0000"/>
                </a:solidFill>
                <a:ea typeface="黑体" panose="02010609060101010101" pitchFamily="49" charset="-122"/>
              </a:rPr>
              <a:t>按消费目的划分：</a:t>
            </a:r>
            <a:endParaRPr lang="zh-CN" altLang="en-US" b="1" dirty="0">
              <a:solidFill>
                <a:srgbClr val="FF0000"/>
              </a:solidFill>
              <a:ea typeface="黑体" panose="02010609060101010101" pitchFamily="49" charset="-122"/>
            </a:endParaRPr>
          </a:p>
          <a:p>
            <a:pPr eaLnBrk="1" hangingPunct="1">
              <a:buFontTx/>
              <a:buNone/>
            </a:pPr>
            <a:r>
              <a:rPr lang="zh-CN" altLang="en-US" b="1" dirty="0">
                <a:ea typeface="黑体" panose="02010609060101010101" pitchFamily="49" charset="-122"/>
              </a:rPr>
              <a:t>    生存消费、发展消费、享受消费</a:t>
            </a:r>
            <a:endParaRPr lang="zh-CN" altLang="en-US" b="1" dirty="0">
              <a:ea typeface="黑体" panose="02010609060101010101" pitchFamily="49" charset="-122"/>
            </a:endParaRPr>
          </a:p>
          <a:p>
            <a:pPr marL="0" indent="0" eaLnBrk="1" hangingPunct="1">
              <a:buNone/>
            </a:pPr>
            <a:r>
              <a:rPr lang="zh-CN" altLang="en-US" b="1" dirty="0">
                <a:solidFill>
                  <a:srgbClr val="FF0000"/>
                </a:solidFill>
                <a:ea typeface="黑体" panose="02010609060101010101" pitchFamily="49" charset="-122"/>
              </a:rPr>
              <a:t>按消费形式划分：</a:t>
            </a:r>
            <a:endParaRPr lang="zh-CN" altLang="en-US" b="1" dirty="0">
              <a:solidFill>
                <a:srgbClr val="00B050"/>
              </a:solidFill>
              <a:ea typeface="黑体" panose="02010609060101010101" pitchFamily="49" charset="-122"/>
            </a:endParaRPr>
          </a:p>
          <a:p>
            <a:pPr marL="0" indent="0" eaLnBrk="1" hangingPunct="1">
              <a:buNone/>
            </a:pPr>
            <a:r>
              <a:rPr lang="zh-CN" altLang="en-US" b="1" dirty="0">
                <a:ea typeface="黑体" panose="02010609060101010101" pitchFamily="49" charset="-122"/>
              </a:rPr>
              <a:t>    钱货两清、贷款消费、租赁消</a:t>
            </a:r>
            <a:endParaRPr lang="zh-CN" altLang="en-US" b="1" dirty="0">
              <a:ea typeface="黑体" panose="02010609060101010101" pitchFamily="49" charset="-122"/>
            </a:endParaRPr>
          </a:p>
          <a:p>
            <a:pPr marL="0" indent="0" eaLnBrk="1" hangingPunct="1">
              <a:buNone/>
            </a:pPr>
            <a:r>
              <a:rPr lang="zh-CN" altLang="en-US" b="1" dirty="0">
                <a:solidFill>
                  <a:srgbClr val="FF0000"/>
                </a:solidFill>
                <a:ea typeface="黑体" panose="02010609060101010101" pitchFamily="49" charset="-122"/>
                <a:sym typeface="+mn-ea"/>
              </a:rPr>
              <a:t>按消费行为划分：</a:t>
            </a:r>
            <a:endParaRPr lang="zh-CN" altLang="en-US" b="1" dirty="0">
              <a:solidFill>
                <a:srgbClr val="00B050"/>
              </a:solidFill>
              <a:ea typeface="黑体" panose="02010609060101010101" pitchFamily="49" charset="-122"/>
            </a:endParaRPr>
          </a:p>
          <a:p>
            <a:pPr eaLnBrk="1" hangingPunct="1">
              <a:buFontTx/>
              <a:buNone/>
            </a:pPr>
            <a:r>
              <a:rPr lang="zh-CN" altLang="en-US" b="1" dirty="0">
                <a:ea typeface="黑体" panose="02010609060101010101" pitchFamily="49" charset="-122"/>
                <a:sym typeface="+mn-ea"/>
              </a:rPr>
              <a:t>    冲动型消费、理智型消费</a:t>
            </a:r>
            <a:endParaRPr lang="zh-CN" altLang="en-US" b="1" dirty="0">
              <a:ea typeface="黑体" panose="02010609060101010101" pitchFamily="49" charset="-122"/>
            </a:endParaRPr>
          </a:p>
        </p:txBody>
      </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Text Box 2"/>
          <p:cNvSpPr/>
          <p:nvPr/>
        </p:nvSpPr>
        <p:spPr>
          <a:xfrm>
            <a:off x="1066800" y="4267200"/>
            <a:ext cx="6781800" cy="457200"/>
          </a:xfrm>
          <a:prstGeom prst="rect">
            <a:avLst/>
          </a:prstGeom>
          <a:noFill/>
          <a:ln w="9525">
            <a:noFill/>
          </a:ln>
        </p:spPr>
        <p:txBody>
          <a:bodyPr/>
          <a:p>
            <a:pPr algn="ctr">
              <a:spcBef>
                <a:spcPct val="50000"/>
              </a:spcBef>
              <a:buSzPct val="100000"/>
            </a:pPr>
            <a:r>
              <a:rPr lang="en-US" altLang="zh-CN" sz="2400" b="1" dirty="0">
                <a:latin typeface="Times New Roman" panose="02020603050405020304" pitchFamily="18" charset="0"/>
                <a:ea typeface="黑体" panose="02010609060101010101" pitchFamily="49" charset="-122"/>
              </a:rPr>
              <a:t>     </a:t>
            </a:r>
            <a:endParaRPr lang="en-US" altLang="zh-CN" sz="2400" b="1" dirty="0">
              <a:latin typeface="Times New Roman" panose="02020603050405020304" pitchFamily="18" charset="0"/>
              <a:ea typeface="黑体" panose="02010609060101010101" pitchFamily="49" charset="-122"/>
            </a:endParaRPr>
          </a:p>
        </p:txBody>
      </p:sp>
      <p:sp>
        <p:nvSpPr>
          <p:cNvPr id="49155" name="Text Box 4"/>
          <p:cNvSpPr/>
          <p:nvPr/>
        </p:nvSpPr>
        <p:spPr>
          <a:xfrm>
            <a:off x="381000" y="1676400"/>
            <a:ext cx="8077200" cy="1311275"/>
          </a:xfrm>
          <a:prstGeom prst="rect">
            <a:avLst/>
          </a:prstGeom>
          <a:noFill/>
          <a:ln w="9525">
            <a:noFill/>
          </a:ln>
        </p:spPr>
        <p:txBody>
          <a:bodyPr/>
          <a:p>
            <a:pPr algn="ctr">
              <a:spcBef>
                <a:spcPct val="50000"/>
              </a:spcBef>
              <a:buSzPct val="100000"/>
            </a:pPr>
            <a:endParaRPr lang="en-US" altLang="zh-CN" sz="3200" b="1" dirty="0">
              <a:solidFill>
                <a:srgbClr val="6600CC"/>
              </a:solidFill>
              <a:latin typeface="Times New Roman" panose="02020603050405020304" pitchFamily="18" charset="0"/>
              <a:ea typeface="黑体" panose="02010609060101010101" pitchFamily="49" charset="-122"/>
            </a:endParaRPr>
          </a:p>
          <a:p>
            <a:pPr algn="ctr">
              <a:spcBef>
                <a:spcPct val="50000"/>
              </a:spcBef>
              <a:buSzPct val="100000"/>
            </a:pPr>
            <a:r>
              <a:rPr lang="en-US" altLang="zh-CN" sz="3200" b="1" dirty="0">
                <a:solidFill>
                  <a:srgbClr val="6600CC"/>
                </a:solidFill>
                <a:latin typeface="Times New Roman" panose="02020603050405020304" pitchFamily="18" charset="0"/>
                <a:ea typeface="黑体" panose="02010609060101010101" pitchFamily="49" charset="-122"/>
              </a:rPr>
              <a:t>       </a:t>
            </a:r>
            <a:endParaRPr lang="en-US" altLang="zh-CN" sz="3200" b="1" dirty="0">
              <a:solidFill>
                <a:srgbClr val="6600CC"/>
              </a:solidFill>
              <a:latin typeface="Times New Roman" panose="02020603050405020304" pitchFamily="18" charset="0"/>
              <a:ea typeface="黑体" panose="02010609060101010101" pitchFamily="49" charset="-122"/>
            </a:endParaRPr>
          </a:p>
        </p:txBody>
      </p:sp>
      <p:pic>
        <p:nvPicPr>
          <p:cNvPr id="49156" name="Picture 5" descr="1111"/>
          <p:cNvPicPr preferRelativeResize="0"/>
          <p:nvPr/>
        </p:nvPicPr>
        <p:blipFill>
          <a:blip r:embed="rId1"/>
          <a:stretch>
            <a:fillRect/>
          </a:stretch>
        </p:blipFill>
        <p:spPr>
          <a:xfrm>
            <a:off x="0" y="5876925"/>
            <a:ext cx="9144000" cy="981075"/>
          </a:xfrm>
          <a:prstGeom prst="rect">
            <a:avLst/>
          </a:prstGeom>
          <a:noFill/>
          <a:ln w="9525">
            <a:noFill/>
          </a:ln>
        </p:spPr>
      </p:pic>
      <p:pic>
        <p:nvPicPr>
          <p:cNvPr id="49157" name="Picture 6" descr="92164"/>
          <p:cNvPicPr preferRelativeResize="0"/>
          <p:nvPr/>
        </p:nvPicPr>
        <p:blipFill>
          <a:blip r:embed="rId2"/>
          <a:stretch>
            <a:fillRect/>
          </a:stretch>
        </p:blipFill>
        <p:spPr>
          <a:xfrm>
            <a:off x="7380288" y="0"/>
            <a:ext cx="1763712" cy="1408113"/>
          </a:xfrm>
          <a:prstGeom prst="rect">
            <a:avLst/>
          </a:prstGeom>
          <a:noFill/>
          <a:ln w="9525">
            <a:noFill/>
          </a:ln>
        </p:spPr>
      </p:pic>
      <p:grpSp>
        <p:nvGrpSpPr>
          <p:cNvPr id="2" name="Group 252"/>
          <p:cNvGrpSpPr/>
          <p:nvPr/>
        </p:nvGrpSpPr>
        <p:grpSpPr>
          <a:xfrm>
            <a:off x="2819400" y="2272030"/>
            <a:ext cx="3048000" cy="1371600"/>
            <a:chOff x="1776" y="1728"/>
            <a:chExt cx="1920" cy="720"/>
          </a:xfrm>
        </p:grpSpPr>
        <p:sp>
          <p:nvSpPr>
            <p:cNvPr id="49164" name="Line 12"/>
            <p:cNvSpPr/>
            <p:nvPr/>
          </p:nvSpPr>
          <p:spPr>
            <a:xfrm>
              <a:off x="1776" y="1728"/>
              <a:ext cx="912" cy="720"/>
            </a:xfrm>
            <a:prstGeom prst="line">
              <a:avLst/>
            </a:prstGeom>
            <a:ln w="38100" cap="flat" cmpd="sng">
              <a:solidFill>
                <a:srgbClr val="000000"/>
              </a:solidFill>
              <a:prstDash val="solid"/>
              <a:headEnd type="none" w="med" len="med"/>
              <a:tailEnd type="triangle" w="med" len="med"/>
            </a:ln>
          </p:spPr>
        </p:sp>
        <p:sp>
          <p:nvSpPr>
            <p:cNvPr id="49165" name="Line 13"/>
            <p:cNvSpPr/>
            <p:nvPr/>
          </p:nvSpPr>
          <p:spPr>
            <a:xfrm flipH="1">
              <a:off x="2688" y="1728"/>
              <a:ext cx="1008" cy="720"/>
            </a:xfrm>
            <a:prstGeom prst="line">
              <a:avLst/>
            </a:prstGeom>
            <a:ln w="38100" cap="flat" cmpd="sng">
              <a:solidFill>
                <a:srgbClr val="000000"/>
              </a:solidFill>
              <a:prstDash val="solid"/>
              <a:headEnd type="none" w="med" len="med"/>
              <a:tailEnd type="triangle" w="med" len="med"/>
            </a:ln>
          </p:spPr>
        </p:sp>
      </p:grpSp>
      <p:sp>
        <p:nvSpPr>
          <p:cNvPr id="2303" name="Line 15"/>
          <p:cNvSpPr/>
          <p:nvPr/>
        </p:nvSpPr>
        <p:spPr>
          <a:xfrm flipH="1" flipV="1">
            <a:off x="4267200" y="4114800"/>
            <a:ext cx="0" cy="1066800"/>
          </a:xfrm>
          <a:prstGeom prst="line">
            <a:avLst/>
          </a:prstGeom>
          <a:ln w="38100" cap="flat" cmpd="sng">
            <a:solidFill>
              <a:srgbClr val="000000"/>
            </a:solidFill>
            <a:prstDash val="solid"/>
            <a:headEnd type="none" w="med" len="med"/>
            <a:tailEnd type="triangle" w="med" len="med"/>
          </a:ln>
        </p:spPr>
      </p:sp>
      <p:sp>
        <p:nvSpPr>
          <p:cNvPr id="2304" name="Text Box 17"/>
          <p:cNvSpPr/>
          <p:nvPr/>
        </p:nvSpPr>
        <p:spPr>
          <a:xfrm>
            <a:off x="2176780" y="3311525"/>
            <a:ext cx="4485640" cy="1189355"/>
          </a:xfrm>
          <a:prstGeom prst="rect">
            <a:avLst/>
          </a:prstGeom>
          <a:noFill/>
          <a:ln w="9525">
            <a:noFill/>
          </a:ln>
        </p:spPr>
        <p:txBody>
          <a:bodyPr/>
          <a:p>
            <a:pPr algn="ctr">
              <a:spcBef>
                <a:spcPct val="50000"/>
              </a:spcBef>
              <a:buSzPct val="100000"/>
            </a:pPr>
            <a:r>
              <a:rPr lang="zh-CN" altLang="en-US" sz="6000" b="1" dirty="0">
                <a:solidFill>
                  <a:srgbClr val="FF3300"/>
                </a:solidFill>
                <a:latin typeface="黑体" panose="02010609060101010101" pitchFamily="49" charset="-122"/>
                <a:ea typeface="华文隶书" pitchFamily="2" charset="-122"/>
              </a:rPr>
              <a:t>消费行为</a:t>
            </a:r>
            <a:endParaRPr lang="zh-CN" altLang="en-US" sz="6000" b="1" dirty="0">
              <a:solidFill>
                <a:srgbClr val="FF3300"/>
              </a:solidFill>
              <a:latin typeface="黑体" panose="02010609060101010101" pitchFamily="49" charset="-122"/>
              <a:ea typeface="华文隶书" pitchFamily="2" charset="-122"/>
            </a:endParaRPr>
          </a:p>
        </p:txBody>
      </p:sp>
      <p:sp>
        <p:nvSpPr>
          <p:cNvPr id="2305" name="Text Box 18"/>
          <p:cNvSpPr/>
          <p:nvPr/>
        </p:nvSpPr>
        <p:spPr>
          <a:xfrm>
            <a:off x="1219200" y="1752600"/>
            <a:ext cx="1524000" cy="823913"/>
          </a:xfrm>
          <a:prstGeom prst="rect">
            <a:avLst/>
          </a:prstGeom>
          <a:noFill/>
          <a:ln w="9525">
            <a:noFill/>
          </a:ln>
        </p:spPr>
        <p:txBody>
          <a:bodyPr/>
          <a:p>
            <a:pPr algn="ctr">
              <a:spcBef>
                <a:spcPct val="50000"/>
              </a:spcBef>
              <a:buSzPct val="100000"/>
            </a:pPr>
            <a:r>
              <a:rPr lang="zh-CN" altLang="en-US" sz="4800" b="1" dirty="0">
                <a:gradFill>
                  <a:gsLst>
                    <a:gs pos="0">
                      <a:srgbClr val="012D86"/>
                    </a:gs>
                    <a:gs pos="100000">
                      <a:srgbClr val="0E2557"/>
                    </a:gs>
                  </a:gsLst>
                  <a:lin scaled="0"/>
                </a:gradFill>
                <a:latin typeface="黑体" panose="02010609060101010101" pitchFamily="49" charset="-122"/>
                <a:ea typeface="华文隶书" pitchFamily="2" charset="-122"/>
              </a:rPr>
              <a:t>收入</a:t>
            </a:r>
            <a:endParaRPr lang="zh-CN" altLang="en-US" sz="4800" b="1" dirty="0">
              <a:gradFill>
                <a:gsLst>
                  <a:gs pos="0">
                    <a:srgbClr val="012D86"/>
                  </a:gs>
                  <a:gs pos="100000">
                    <a:srgbClr val="0E2557"/>
                  </a:gs>
                </a:gsLst>
                <a:lin scaled="0"/>
              </a:gradFill>
              <a:latin typeface="黑体" panose="02010609060101010101" pitchFamily="49" charset="-122"/>
              <a:ea typeface="华文隶书" pitchFamily="2" charset="-122"/>
            </a:endParaRPr>
          </a:p>
        </p:txBody>
      </p:sp>
      <p:sp>
        <p:nvSpPr>
          <p:cNvPr id="2306" name="Text Box 19"/>
          <p:cNvSpPr/>
          <p:nvPr/>
        </p:nvSpPr>
        <p:spPr>
          <a:xfrm>
            <a:off x="6096000" y="1676400"/>
            <a:ext cx="1447800" cy="823913"/>
          </a:xfrm>
          <a:prstGeom prst="rect">
            <a:avLst/>
          </a:prstGeom>
          <a:noFill/>
          <a:ln w="9525">
            <a:noFill/>
          </a:ln>
        </p:spPr>
        <p:txBody>
          <a:bodyPr/>
          <a:p>
            <a:pPr algn="ctr">
              <a:spcBef>
                <a:spcPct val="50000"/>
              </a:spcBef>
              <a:buSzPct val="100000"/>
            </a:pPr>
            <a:r>
              <a:rPr lang="zh-CN" altLang="en-US" sz="4800" b="1" dirty="0">
                <a:gradFill>
                  <a:gsLst>
                    <a:gs pos="0">
                      <a:srgbClr val="012D86"/>
                    </a:gs>
                    <a:gs pos="100000">
                      <a:srgbClr val="0E2557"/>
                    </a:gs>
                  </a:gsLst>
                  <a:lin scaled="0"/>
                </a:gradFill>
                <a:latin typeface="黑体" panose="02010609060101010101" pitchFamily="49" charset="-122"/>
                <a:ea typeface="华文隶书" pitchFamily="2" charset="-122"/>
              </a:rPr>
              <a:t>物价</a:t>
            </a:r>
            <a:endParaRPr lang="zh-CN" altLang="en-US" sz="4800" b="1" dirty="0">
              <a:gradFill>
                <a:gsLst>
                  <a:gs pos="0">
                    <a:srgbClr val="012D86"/>
                  </a:gs>
                  <a:gs pos="100000">
                    <a:srgbClr val="0E2557"/>
                  </a:gs>
                </a:gsLst>
                <a:lin scaled="0"/>
              </a:gradFill>
              <a:latin typeface="黑体" panose="02010609060101010101" pitchFamily="49" charset="-122"/>
              <a:ea typeface="华文隶书" pitchFamily="2" charset="-122"/>
            </a:endParaRPr>
          </a:p>
        </p:txBody>
      </p:sp>
      <p:sp>
        <p:nvSpPr>
          <p:cNvPr id="2307" name="Text Box 20"/>
          <p:cNvSpPr/>
          <p:nvPr/>
        </p:nvSpPr>
        <p:spPr>
          <a:xfrm>
            <a:off x="827088" y="5105400"/>
            <a:ext cx="7561262" cy="1006475"/>
          </a:xfrm>
          <a:prstGeom prst="rect">
            <a:avLst/>
          </a:prstGeom>
          <a:noFill/>
          <a:ln w="9525">
            <a:noFill/>
          </a:ln>
        </p:spPr>
        <p:txBody>
          <a:bodyPr/>
          <a:p>
            <a:pPr algn="ctr">
              <a:spcBef>
                <a:spcPct val="50000"/>
              </a:spcBef>
              <a:buSzPct val="100000"/>
            </a:pPr>
            <a:r>
              <a:rPr lang="zh-CN" altLang="en-US" sz="4800" b="1" dirty="0">
                <a:solidFill>
                  <a:schemeClr val="folHlink"/>
                </a:solidFill>
                <a:latin typeface="黑体" panose="02010609060101010101" pitchFamily="49" charset="-122"/>
                <a:ea typeface="华文隶书" pitchFamily="2" charset="-122"/>
              </a:rPr>
              <a:t>消费心理，消费观念</a:t>
            </a:r>
            <a:endParaRPr lang="zh-CN" altLang="en-US" sz="4800" b="1" dirty="0">
              <a:solidFill>
                <a:schemeClr val="folHlink"/>
              </a:solidFill>
              <a:latin typeface="黑体" panose="02010609060101010101" pitchFamily="49" charset="-122"/>
              <a:ea typeface="华文隶书" pitchFamily="2" charset="-122"/>
            </a:endParaRPr>
          </a:p>
        </p:txBody>
      </p:sp>
      <p:sp>
        <p:nvSpPr>
          <p:cNvPr id="48130" name="Rectangle 244"/>
          <p:cNvSpPr/>
          <p:nvPr/>
        </p:nvSpPr>
        <p:spPr>
          <a:xfrm>
            <a:off x="0" y="274638"/>
            <a:ext cx="8229600" cy="1143000"/>
          </a:xfrm>
          <a:prstGeom prst="rect">
            <a:avLst/>
          </a:prstGeom>
          <a:noFill/>
          <a:ln w="9525">
            <a:noFill/>
          </a:ln>
        </p:spPr>
        <p:txBody>
          <a:bodyPr vert="horz" wrap="square" lIns="91440" tIns="45720" rIns="91440" bIns="45720" anchor="ct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defRPr>
            </a:lvl2pPr>
            <a:lvl3pPr algn="ctr" rtl="0" fontAlgn="base">
              <a:spcBef>
                <a:spcPct val="0"/>
              </a:spcBef>
              <a:spcAft>
                <a:spcPct val="0"/>
              </a:spcAft>
              <a:defRPr sz="4400">
                <a:solidFill>
                  <a:schemeClr val="tx2"/>
                </a:solidFill>
                <a:latin typeface="Franklin Gothic Medium" panose="020B0603020102020204" pitchFamily="34" charset="0"/>
              </a:defRPr>
            </a:lvl3pPr>
            <a:lvl4pPr algn="ctr" rtl="0" fontAlgn="base">
              <a:spcBef>
                <a:spcPct val="0"/>
              </a:spcBef>
              <a:spcAft>
                <a:spcPct val="0"/>
              </a:spcAft>
              <a:defRPr sz="4400">
                <a:solidFill>
                  <a:schemeClr val="tx2"/>
                </a:solidFill>
                <a:latin typeface="Franklin Gothic Medium" panose="020B0603020102020204" pitchFamily="34" charset="0"/>
              </a:defRPr>
            </a:lvl4pPr>
            <a:lvl5pPr algn="ctr" rtl="0" fontAlgn="base">
              <a:spcBef>
                <a:spcPct val="0"/>
              </a:spcBef>
              <a:spcAft>
                <a:spcPct val="0"/>
              </a:spcAft>
              <a:defRPr sz="4400">
                <a:solidFill>
                  <a:schemeClr val="tx2"/>
                </a:solidFill>
                <a:latin typeface="Franklin Gothic Medium" panose="020B0603020102020204" pitchFamily="34"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eaLnBrk="1" hangingPunct="1"/>
            <a:r>
              <a:rPr lang="en-US" altLang="zh-CN" b="1" dirty="0">
                <a:ea typeface="微软雅黑" panose="020B0503020204020204" pitchFamily="34" charset="-122"/>
              </a:rPr>
              <a:t>2</a:t>
            </a:r>
            <a:r>
              <a:rPr lang="zh-CN" altLang="en-US" b="1" dirty="0">
                <a:ea typeface="微软雅黑" panose="020B0503020204020204" pitchFamily="34" charset="-122"/>
              </a:rPr>
              <a:t>、影响</a:t>
            </a:r>
            <a:r>
              <a:rPr lang="zh-CN" altLang="ru-RU" b="1" dirty="0">
                <a:ea typeface="微软雅黑" panose="020B0503020204020204" pitchFamily="34" charset="-122"/>
              </a:rPr>
              <a:t>消费行为的因素（</a:t>
            </a:r>
            <a:r>
              <a:rPr lang="ru-RU" altLang="zh-CN" b="1" dirty="0">
                <a:ea typeface="微软雅黑" panose="020B0503020204020204" pitchFamily="34" charset="-122"/>
              </a:rPr>
              <a:t>P1</a:t>
            </a:r>
            <a:r>
              <a:rPr lang="en-US" altLang="ru-RU" b="1" dirty="0">
                <a:ea typeface="微软雅黑" panose="020B0503020204020204" pitchFamily="34" charset="-122"/>
              </a:rPr>
              <a:t>5</a:t>
            </a:r>
            <a:r>
              <a:rPr lang="zh-CN" altLang="ru-RU" b="1" dirty="0">
                <a:ea typeface="微软雅黑" panose="020B0503020204020204" pitchFamily="34" charset="-122"/>
              </a:rPr>
              <a:t>）</a:t>
            </a:r>
            <a:endParaRPr lang="zh-CN" altLang="ru-RU" b="1" dirty="0">
              <a:ea typeface="微软雅黑" panose="020B0503020204020204" pitchFamily="34"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childTnLst>
                                    <p:set>
                                      <p:cBhvr additive="base">
                                        <p:cTn id="6" dur="1" fill="hold">
                                          <p:stCondLst>
                                            <p:cond delay="0"/>
                                          </p:stCondLst>
                                        </p:cTn>
                                        <p:tgtEl>
                                          <p:spTgt spid="2"/>
                                        </p:tgtEl>
                                        <p:attrNameLst>
                                          <p:attrName>style.visibility</p:attrName>
                                        </p:attrNameLst>
                                      </p:cBhvr>
                                      <p:to>
                                        <p:strVal val="visible"/>
                                      </p:to>
                                    </p:set>
                                    <p:animEffect transition="in" filter="diamond(in)">
                                      <p:cBhvr additive="base">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childTnLst>
                                    <p:set>
                                      <p:cBhvr additive="base">
                                        <p:cTn id="11" dur="1" fill="hold">
                                          <p:stCondLst>
                                            <p:cond delay="0"/>
                                          </p:stCondLst>
                                        </p:cTn>
                                        <p:tgtEl>
                                          <p:spTgt spid="2303"/>
                                        </p:tgtEl>
                                        <p:attrNameLst>
                                          <p:attrName>style.visibility</p:attrName>
                                        </p:attrNameLst>
                                      </p:cBhvr>
                                      <p:to>
                                        <p:strVal val="visible"/>
                                      </p:to>
                                    </p:set>
                                    <p:animEffect transition="in" filter="checkerboard(across)">
                                      <p:cBhvr additive="base">
                                        <p:cTn id="12" dur="500"/>
                                        <p:tgtEl>
                                          <p:spTgt spid="230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childTnLst>
                                    <p:set>
                                      <p:cBhvr additive="base">
                                        <p:cTn id="16" dur="1" fill="hold">
                                          <p:stCondLst>
                                            <p:cond delay="0"/>
                                          </p:stCondLst>
                                        </p:cTn>
                                        <p:tgtEl>
                                          <p:spTgt spid="2304"/>
                                        </p:tgtEl>
                                        <p:attrNameLst>
                                          <p:attrName>style.visibility</p:attrName>
                                        </p:attrNameLst>
                                      </p:cBhvr>
                                      <p:to>
                                        <p:strVal val="visible"/>
                                      </p:to>
                                    </p:set>
                                    <p:animEffect transition="in" filter="box(in)">
                                      <p:cBhvr additive="base">
                                        <p:cTn id="17" dur="2000"/>
                                        <p:tgtEl>
                                          <p:spTgt spid="230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 fill="hold" grpId="0" nodeType="clickEffect">
                                  <p:childTnLst>
                                    <p:set>
                                      <p:cBhvr additive="base">
                                        <p:cTn id="21" dur="1" fill="hold">
                                          <p:stCondLst>
                                            <p:cond delay="0"/>
                                          </p:stCondLst>
                                        </p:cTn>
                                        <p:tgtEl>
                                          <p:spTgt spid="2305"/>
                                        </p:tgtEl>
                                        <p:attrNameLst>
                                          <p:attrName>style.visibility</p:attrName>
                                        </p:attrNameLst>
                                      </p:cBhvr>
                                      <p:to>
                                        <p:strVal val="visible"/>
                                      </p:to>
                                    </p:set>
                                    <p:anim calcmode="lin" valueType="num">
                                      <p:cBhvr additive="base">
                                        <p:cTn id="22" dur="500" fill="hold"/>
                                        <p:tgtEl>
                                          <p:spTgt spid="2305"/>
                                        </p:tgtEl>
                                        <p:attrNameLst>
                                          <p:attrName>ppt_x</p:attrName>
                                        </p:attrNameLst>
                                      </p:cBhvr>
                                      <p:tavLst>
                                        <p:tav tm="0">
                                          <p:val>
                                            <p:strVal val="#ppt_x"/>
                                          </p:val>
                                        </p:tav>
                                        <p:tav tm="100000">
                                          <p:val>
                                            <p:strVal val="#ppt_x"/>
                                          </p:val>
                                        </p:tav>
                                      </p:tavLst>
                                    </p:anim>
                                    <p:anim calcmode="lin" valueType="num">
                                      <p:cBhvr additive="base">
                                        <p:cTn id="23" dur="500" fill="hold"/>
                                        <p:tgtEl>
                                          <p:spTgt spid="2305"/>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childTnLst>
                                    <p:set>
                                      <p:cBhvr additive="base">
                                        <p:cTn id="27" dur="1" fill="hold">
                                          <p:stCondLst>
                                            <p:cond delay="0"/>
                                          </p:stCondLst>
                                        </p:cTn>
                                        <p:tgtEl>
                                          <p:spTgt spid="2306"/>
                                        </p:tgtEl>
                                        <p:attrNameLst>
                                          <p:attrName>style.visibility</p:attrName>
                                        </p:attrNameLst>
                                      </p:cBhvr>
                                      <p:to>
                                        <p:strVal val="visible"/>
                                      </p:to>
                                    </p:set>
                                    <p:anim calcmode="lin" valueType="num">
                                      <p:cBhvr additive="base">
                                        <p:cTn id="28" dur="500" fill="hold"/>
                                        <p:tgtEl>
                                          <p:spTgt spid="2306"/>
                                        </p:tgtEl>
                                        <p:attrNameLst>
                                          <p:attrName>ppt_x</p:attrName>
                                        </p:attrNameLst>
                                      </p:cBhvr>
                                      <p:tavLst>
                                        <p:tav tm="0">
                                          <p:val>
                                            <p:strVal val="#ppt_x"/>
                                          </p:val>
                                        </p:tav>
                                        <p:tav tm="100000">
                                          <p:val>
                                            <p:strVal val="#ppt_x"/>
                                          </p:val>
                                        </p:tav>
                                      </p:tavLst>
                                    </p:anim>
                                    <p:anim calcmode="lin" valueType="num">
                                      <p:cBhvr additive="base">
                                        <p:cTn id="29" dur="500" fill="hold"/>
                                        <p:tgtEl>
                                          <p:spTgt spid="2306"/>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childTnLst>
                                    <p:set>
                                      <p:cBhvr additive="base">
                                        <p:cTn id="33" dur="1" fill="hold">
                                          <p:stCondLst>
                                            <p:cond delay="0"/>
                                          </p:stCondLst>
                                        </p:cTn>
                                        <p:tgtEl>
                                          <p:spTgt spid="2307"/>
                                        </p:tgtEl>
                                        <p:attrNameLst>
                                          <p:attrName>style.visibility</p:attrName>
                                        </p:attrNameLst>
                                      </p:cBhvr>
                                      <p:to>
                                        <p:strVal val="visible"/>
                                      </p:to>
                                    </p:set>
                                    <p:animEffect transition="in" filter="checkerboard(across)">
                                      <p:cBhvr additive="base">
                                        <p:cTn id="34" dur="2000"/>
                                        <p:tgtEl>
                                          <p:spTgt spid="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 grpId="0" animBg="1"/>
      <p:bldP spid="2305" grpId="0" animBg="1"/>
      <p:bldP spid="2306" grpId="0" animBg="1"/>
      <p:bldP spid="230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17" name="WordArt 2"/>
          <p:cNvSpPr>
            <a:spLocks noChangeArrowheads="1"/>
          </p:cNvSpPr>
          <p:nvPr/>
        </p:nvSpPr>
        <p:spPr bwMode="auto">
          <a:xfrm>
            <a:off x="86360" y="207645"/>
            <a:ext cx="4752975" cy="858838"/>
          </a:xfrm>
          <a:prstGeom prst="rect">
            <a:avLst/>
          </a:prstGeom>
          <a:noFill/>
          <a:ln w="19050" cap="flat" algn="ctr">
            <a:solidFill>
              <a:srgbClr val="99CCFF"/>
            </a:solidFill>
            <a:prstDash val="solid"/>
            <a:miter lim="800000"/>
            <a:headEnd type="none" w="med" len="med"/>
            <a:tailEnd type="none" w="med" len="med"/>
          </a:ln>
          <a:effectLst>
            <a:outerShdw dist="35921" dir="2700000" algn="ctr" rotWithShape="0">
              <a:srgbClr val="990000"/>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4000" b="1" i="0" u="none" strike="noStrike" kern="1200" cap="none" spc="0" normalizeH="0" baseline="0" noProof="0">
                <a:ln>
                  <a:noFill/>
                </a:ln>
                <a:solidFill>
                  <a:srgbClr val="0066CC"/>
                </a:solidFill>
                <a:effectLst>
                  <a:outerShdw blurRad="38100" dist="38100" dir="2700000" algn="tl">
                    <a:srgbClr val="000000"/>
                  </a:outerShdw>
                </a:effectLst>
                <a:uLnTx/>
                <a:uFillTx/>
                <a:latin typeface="方正舒体"/>
                <a:ea typeface="黑体" panose="02010609060101010101" pitchFamily="49" charset="-122"/>
                <a:cs typeface="Calibri" panose="020F0502020204030204" pitchFamily="34" charset="0"/>
              </a:rPr>
              <a:t>你属于哪种消费类型</a:t>
            </a:r>
            <a:endParaRPr kumimoji="0" lang="zh-CN" altLang="ru-RU" sz="4000" b="1" i="0" u="none" strike="noStrike" kern="1200" cap="none" spc="0" normalizeH="0" baseline="0" noProof="0">
              <a:ln>
                <a:noFill/>
              </a:ln>
              <a:solidFill>
                <a:srgbClr val="0066CC"/>
              </a:solidFill>
              <a:effectLst>
                <a:outerShdw blurRad="38100" dist="38100" dir="2700000" algn="tl">
                  <a:srgbClr val="000000"/>
                </a:outerShdw>
              </a:effectLst>
              <a:uLnTx/>
              <a:uFillTx/>
              <a:latin typeface="方正舒体"/>
              <a:ea typeface="黑体" panose="02010609060101010101" pitchFamily="49" charset="-122"/>
              <a:cs typeface="Calibri" panose="020F0502020204030204" pitchFamily="34" charset="0"/>
            </a:endParaRPr>
          </a:p>
        </p:txBody>
      </p:sp>
      <p:sp>
        <p:nvSpPr>
          <p:cNvPr id="1031" name="Text Box 3"/>
          <p:cNvSpPr/>
          <p:nvPr/>
        </p:nvSpPr>
        <p:spPr>
          <a:xfrm>
            <a:off x="4114800" y="1066800"/>
            <a:ext cx="6477000" cy="5584825"/>
          </a:xfrm>
          <a:prstGeom prst="rect">
            <a:avLst/>
          </a:prstGeom>
          <a:noFill/>
          <a:ln w="9525">
            <a:noFill/>
          </a:ln>
        </p:spPr>
        <p:txBody>
          <a:bodyPr/>
          <a:p>
            <a:pPr algn="ctr">
              <a:spcBef>
                <a:spcPct val="50000"/>
              </a:spcBef>
              <a:buSzPct val="100000"/>
            </a:pPr>
            <a:r>
              <a:rPr lang="zh-CN" altLang="en-US" sz="3600" b="1" dirty="0">
                <a:latin typeface="Times New Roman" panose="02020603050405020304" pitchFamily="18" charset="0"/>
                <a:ea typeface="黑体" panose="02010609060101010101" pitchFamily="49" charset="-122"/>
              </a:rPr>
              <a:t>挥霍型</a:t>
            </a: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r>
              <a:rPr lang="zh-CN" altLang="en-US" sz="3600" b="1" dirty="0">
                <a:latin typeface="Times New Roman" panose="02020603050405020304" pitchFamily="18" charset="0"/>
                <a:ea typeface="黑体" panose="02010609060101010101" pitchFamily="49" charset="-122"/>
              </a:rPr>
              <a:t>情绪型</a:t>
            </a: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r>
              <a:rPr lang="zh-CN" altLang="en-US" sz="3600" b="1" dirty="0">
                <a:latin typeface="Times New Roman" panose="02020603050405020304" pitchFamily="18" charset="0"/>
                <a:ea typeface="黑体" panose="02010609060101010101" pitchFamily="49" charset="-122"/>
              </a:rPr>
              <a:t>理智型</a:t>
            </a: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endParaRPr lang="zh-CN" altLang="en-US" sz="3600" b="1" dirty="0">
              <a:latin typeface="Times New Roman" panose="02020603050405020304" pitchFamily="18" charset="0"/>
              <a:ea typeface="黑体" panose="02010609060101010101" pitchFamily="49" charset="-122"/>
            </a:endParaRPr>
          </a:p>
          <a:p>
            <a:pPr algn="ctr">
              <a:spcBef>
                <a:spcPct val="50000"/>
              </a:spcBef>
              <a:buSzPct val="100000"/>
            </a:pPr>
            <a:r>
              <a:rPr lang="zh-CN" altLang="en-US" sz="3600" b="1" dirty="0">
                <a:latin typeface="Times New Roman" panose="02020603050405020304" pitchFamily="18" charset="0"/>
                <a:ea typeface="黑体" panose="02010609060101010101" pitchFamily="49" charset="-122"/>
              </a:rPr>
              <a:t>守财奴型</a:t>
            </a:r>
            <a:endParaRPr lang="zh-CN" altLang="en-US" sz="3600" b="1" dirty="0">
              <a:latin typeface="Times New Roman" panose="02020603050405020304" pitchFamily="18" charset="0"/>
              <a:ea typeface="黑体" panose="02010609060101010101" pitchFamily="49" charset="-122"/>
            </a:endParaRPr>
          </a:p>
        </p:txBody>
      </p:sp>
      <p:graphicFrame>
        <p:nvGraphicFramePr>
          <p:cNvPr id="1026" name="Object 2"/>
          <p:cNvGraphicFramePr>
            <a:graphicFrameLocks noChangeAspect="1"/>
          </p:cNvGraphicFramePr>
          <p:nvPr/>
        </p:nvGraphicFramePr>
        <p:xfrm>
          <a:off x="2590800" y="990600"/>
          <a:ext cx="1123950" cy="1123950"/>
        </p:xfrm>
        <a:graphic>
          <a:graphicData uri="http://schemas.openxmlformats.org/presentationml/2006/ole">
            <mc:AlternateContent xmlns:mc="http://schemas.openxmlformats.org/markup-compatibility/2006">
              <mc:Choice xmlns:v="urn:schemas-microsoft-com:vml" Requires="v">
                <p:oleObj spid="_x0000_s3077" name="" r:id="rId1" imgW="2247900" imgH="2247900" progId="Paint.Picture">
                  <p:embed/>
                </p:oleObj>
              </mc:Choice>
              <mc:Fallback>
                <p:oleObj name="" r:id="rId1" imgW="2247900" imgH="2247900" progId="Paint.Picture">
                  <p:embed/>
                  <p:pic>
                    <p:nvPicPr>
                      <p:cNvPr id="0" name="图片 3076"/>
                      <p:cNvPicPr/>
                      <p:nvPr/>
                    </p:nvPicPr>
                    <p:blipFill>
                      <a:blip r:embed="rId2"/>
                      <a:stretch>
                        <a:fillRect/>
                      </a:stretch>
                    </p:blipFill>
                    <p:spPr>
                      <a:xfrm>
                        <a:off x="2590800" y="990600"/>
                        <a:ext cx="1123950" cy="1123950"/>
                      </a:xfrm>
                      <a:prstGeom prst="rect">
                        <a:avLst/>
                      </a:prstGeom>
                      <a:noFill/>
                      <a:ln w="38100">
                        <a:noFill/>
                        <a:miter/>
                      </a:ln>
                    </p:spPr>
                  </p:pic>
                </p:oleObj>
              </mc:Fallback>
            </mc:AlternateContent>
          </a:graphicData>
        </a:graphic>
      </p:graphicFrame>
      <p:graphicFrame>
        <p:nvGraphicFramePr>
          <p:cNvPr id="1027" name="Object 3"/>
          <p:cNvGraphicFramePr>
            <a:graphicFrameLocks noChangeAspect="1"/>
          </p:cNvGraphicFramePr>
          <p:nvPr/>
        </p:nvGraphicFramePr>
        <p:xfrm>
          <a:off x="2514600" y="2438400"/>
          <a:ext cx="1123950" cy="1123950"/>
        </p:xfrm>
        <a:graphic>
          <a:graphicData uri="http://schemas.openxmlformats.org/presentationml/2006/ole">
            <mc:AlternateContent xmlns:mc="http://schemas.openxmlformats.org/markup-compatibility/2006">
              <mc:Choice xmlns:v="urn:schemas-microsoft-com:vml" Requires="v">
                <p:oleObj spid="_x0000_s3079" name="" r:id="rId3" imgW="2247900" imgH="2247900" progId="Paint.Picture">
                  <p:embed/>
                </p:oleObj>
              </mc:Choice>
              <mc:Fallback>
                <p:oleObj name="" r:id="rId3" imgW="2247900" imgH="2247900" progId="Paint.Picture">
                  <p:embed/>
                  <p:pic>
                    <p:nvPicPr>
                      <p:cNvPr id="0" name="图片 3078"/>
                      <p:cNvPicPr/>
                      <p:nvPr/>
                    </p:nvPicPr>
                    <p:blipFill>
                      <a:blip r:embed="rId4"/>
                      <a:stretch>
                        <a:fillRect/>
                      </a:stretch>
                    </p:blipFill>
                    <p:spPr>
                      <a:xfrm>
                        <a:off x="2514600" y="2438400"/>
                        <a:ext cx="1123950" cy="1123950"/>
                      </a:xfrm>
                      <a:prstGeom prst="rect">
                        <a:avLst/>
                      </a:prstGeom>
                      <a:noFill/>
                      <a:ln w="38100">
                        <a:noFill/>
                        <a:miter/>
                      </a:ln>
                    </p:spPr>
                  </p:pic>
                </p:oleObj>
              </mc:Fallback>
            </mc:AlternateContent>
          </a:graphicData>
        </a:graphic>
      </p:graphicFrame>
      <p:graphicFrame>
        <p:nvGraphicFramePr>
          <p:cNvPr id="1028" name="Object 4"/>
          <p:cNvGraphicFramePr>
            <a:graphicFrameLocks noChangeAspect="1"/>
          </p:cNvGraphicFramePr>
          <p:nvPr/>
        </p:nvGraphicFramePr>
        <p:xfrm>
          <a:off x="2590800" y="3810000"/>
          <a:ext cx="1066800" cy="1176338"/>
        </p:xfrm>
        <a:graphic>
          <a:graphicData uri="http://schemas.openxmlformats.org/presentationml/2006/ole">
            <mc:AlternateContent xmlns:mc="http://schemas.openxmlformats.org/markup-compatibility/2006">
              <mc:Choice xmlns:v="urn:schemas-microsoft-com:vml" Requires="v">
                <p:oleObj spid="_x0000_s3076" name="" r:id="rId5" imgW="2133600" imgH="3724275" progId="Paint.Picture">
                  <p:embed/>
                </p:oleObj>
              </mc:Choice>
              <mc:Fallback>
                <p:oleObj name="" r:id="rId5" imgW="2133600" imgH="3724275" progId="Paint.Picture">
                  <p:embed/>
                  <p:pic>
                    <p:nvPicPr>
                      <p:cNvPr id="0" name="图片 3075"/>
                      <p:cNvPicPr/>
                      <p:nvPr/>
                    </p:nvPicPr>
                    <p:blipFill>
                      <a:blip r:embed="rId6"/>
                      <a:stretch>
                        <a:fillRect/>
                      </a:stretch>
                    </p:blipFill>
                    <p:spPr>
                      <a:xfrm>
                        <a:off x="2590800" y="3810000"/>
                        <a:ext cx="1066800" cy="1176338"/>
                      </a:xfrm>
                      <a:prstGeom prst="rect">
                        <a:avLst/>
                      </a:prstGeom>
                      <a:noFill/>
                      <a:ln w="38100">
                        <a:noFill/>
                        <a:miter/>
                      </a:ln>
                    </p:spPr>
                  </p:pic>
                </p:oleObj>
              </mc:Fallback>
            </mc:AlternateContent>
          </a:graphicData>
        </a:graphic>
      </p:graphicFrame>
      <p:graphicFrame>
        <p:nvGraphicFramePr>
          <p:cNvPr id="1029" name="Object 5"/>
          <p:cNvGraphicFramePr>
            <a:graphicFrameLocks noChangeAspect="1"/>
          </p:cNvGraphicFramePr>
          <p:nvPr/>
        </p:nvGraphicFramePr>
        <p:xfrm>
          <a:off x="2590800" y="5486400"/>
          <a:ext cx="1066800" cy="1214438"/>
        </p:xfrm>
        <a:graphic>
          <a:graphicData uri="http://schemas.openxmlformats.org/presentationml/2006/ole">
            <mc:AlternateContent xmlns:mc="http://schemas.openxmlformats.org/markup-compatibility/2006">
              <mc:Choice xmlns:v="urn:schemas-microsoft-com:vml" Requires="v">
                <p:oleObj spid="_x0000_s3078" name="" r:id="rId7" imgW="1524000" imgH="2886075" progId="Paint.Picture">
                  <p:embed/>
                </p:oleObj>
              </mc:Choice>
              <mc:Fallback>
                <p:oleObj name="" r:id="rId7" imgW="1524000" imgH="2886075" progId="Paint.Picture">
                  <p:embed/>
                  <p:pic>
                    <p:nvPicPr>
                      <p:cNvPr id="0" name="图片 3077"/>
                      <p:cNvPicPr/>
                      <p:nvPr/>
                    </p:nvPicPr>
                    <p:blipFill>
                      <a:blip r:embed="rId8"/>
                      <a:stretch>
                        <a:fillRect/>
                      </a:stretch>
                    </p:blipFill>
                    <p:spPr>
                      <a:xfrm>
                        <a:off x="2590800" y="5486400"/>
                        <a:ext cx="1066800" cy="1214438"/>
                      </a:xfrm>
                      <a:prstGeom prst="rect">
                        <a:avLst/>
                      </a:prstGeom>
                      <a:noFill/>
                      <a:ln w="38100">
                        <a:noFill/>
                        <a:miter/>
                      </a:ln>
                    </p:spPr>
                  </p:pic>
                </p:oleObj>
              </mc:Fallback>
            </mc:AlternateContent>
          </a:graphicData>
        </a:graphic>
      </p:graphicFrame>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178" name="Picture 2" descr="图片10"/>
          <p:cNvPicPr preferRelativeResize="0"/>
          <p:nvPr/>
        </p:nvPicPr>
        <p:blipFill>
          <a:blip r:embed="rId1"/>
          <a:stretch>
            <a:fillRect/>
          </a:stretch>
        </p:blipFill>
        <p:spPr>
          <a:xfrm>
            <a:off x="0" y="0"/>
            <a:ext cx="9144000" cy="6858000"/>
          </a:xfrm>
          <a:prstGeom prst="rect">
            <a:avLst/>
          </a:prstGeom>
          <a:noFill/>
          <a:ln w="9525">
            <a:noFill/>
          </a:ln>
        </p:spPr>
      </p:pic>
      <p:sp>
        <p:nvSpPr>
          <p:cNvPr id="50179" name="Text Box 3" descr="大纸屑"/>
          <p:cNvSpPr/>
          <p:nvPr/>
        </p:nvSpPr>
        <p:spPr>
          <a:xfrm>
            <a:off x="1042988" y="260350"/>
            <a:ext cx="7010400" cy="666750"/>
          </a:xfrm>
          <a:prstGeom prst="rect">
            <a:avLst/>
          </a:prstGeom>
          <a:pattFill prst="lgConfetti">
            <a:fgClr>
              <a:srgbClr val="00FFFF"/>
            </a:fgClr>
            <a:bgClr>
              <a:srgbClr val="FFFFFF"/>
            </a:bgClr>
          </a:pattFill>
          <a:ln w="25400" cap="flat" cmpd="sng">
            <a:solidFill>
              <a:srgbClr val="FF00FF"/>
            </a:solidFill>
            <a:prstDash val="solid"/>
            <a:miter/>
            <a:headEnd type="none" w="med" len="med"/>
            <a:tailEnd type="none" w="med" len="med"/>
          </a:ln>
        </p:spPr>
        <p:txBody>
          <a:bodyPr/>
          <a:p>
            <a:pPr algn="ctr">
              <a:spcBef>
                <a:spcPct val="50000"/>
              </a:spcBef>
              <a:buSzPct val="100000"/>
            </a:pPr>
            <a:r>
              <a:rPr lang="zh-CN" altLang="en-US" sz="3600" b="1" dirty="0">
                <a:solidFill>
                  <a:schemeClr val="tx2"/>
                </a:solidFill>
                <a:latin typeface="黑体" panose="02010609060101010101" pitchFamily="49" charset="-122"/>
                <a:ea typeface="黑体" panose="02010609060101010101" pitchFamily="49" charset="-122"/>
              </a:rPr>
              <a:t>买衣服看你的消费观念</a:t>
            </a:r>
            <a:endParaRPr lang="zh-CN" altLang="en-US" sz="3600" b="1" dirty="0">
              <a:solidFill>
                <a:schemeClr val="tx2"/>
              </a:solidFill>
              <a:latin typeface="黑体" panose="02010609060101010101" pitchFamily="49" charset="-122"/>
              <a:ea typeface="黑体" panose="02010609060101010101" pitchFamily="49" charset="-122"/>
            </a:endParaRPr>
          </a:p>
        </p:txBody>
      </p:sp>
      <p:sp>
        <p:nvSpPr>
          <p:cNvPr id="50180" name="Text Box 4"/>
          <p:cNvSpPr/>
          <p:nvPr/>
        </p:nvSpPr>
        <p:spPr>
          <a:xfrm>
            <a:off x="755650" y="4581525"/>
            <a:ext cx="1223963" cy="1160463"/>
          </a:xfrm>
          <a:prstGeom prst="rect">
            <a:avLst/>
          </a:prstGeom>
          <a:noFill/>
          <a:ln w="9525">
            <a:noFill/>
          </a:ln>
        </p:spPr>
        <p:txBody>
          <a:bodyPr/>
          <a:p>
            <a:pPr algn="ctr">
              <a:spcBef>
                <a:spcPct val="50000"/>
              </a:spcBef>
              <a:buSzPct val="100000"/>
            </a:pPr>
            <a:endParaRPr lang="en-US" altLang="zh-CN" sz="2800" b="1" dirty="0">
              <a:latin typeface="Times New Roman" panose="02020603050405020304" pitchFamily="18" charset="0"/>
              <a:ea typeface="黑体" panose="02010609060101010101" pitchFamily="49" charset="-122"/>
            </a:endParaRPr>
          </a:p>
          <a:p>
            <a:pPr algn="ctr">
              <a:spcBef>
                <a:spcPct val="50000"/>
              </a:spcBef>
              <a:buSzPct val="100000"/>
            </a:pPr>
            <a:endParaRPr lang="en-US" altLang="zh-CN" sz="2800" b="1" dirty="0">
              <a:latin typeface="Times New Roman" panose="02020603050405020304" pitchFamily="18" charset="0"/>
              <a:ea typeface="黑体" panose="02010609060101010101" pitchFamily="49" charset="-122"/>
            </a:endParaRPr>
          </a:p>
        </p:txBody>
      </p:sp>
      <p:sp>
        <p:nvSpPr>
          <p:cNvPr id="50181" name="Text Box 6"/>
          <p:cNvSpPr/>
          <p:nvPr/>
        </p:nvSpPr>
        <p:spPr>
          <a:xfrm>
            <a:off x="1295400" y="2133600"/>
            <a:ext cx="6934200" cy="366713"/>
          </a:xfrm>
          <a:prstGeom prst="rect">
            <a:avLst/>
          </a:prstGeom>
          <a:noFill/>
          <a:ln w="9525">
            <a:noFill/>
          </a:ln>
        </p:spPr>
        <p:txBody>
          <a:bodyPr/>
          <a:p>
            <a:pPr algn="ctr">
              <a:spcBef>
                <a:spcPct val="50000"/>
              </a:spcBef>
              <a:buSzPct val="100000"/>
            </a:pPr>
            <a:endParaRPr lang="zh-CN" altLang="zh-CN" sz="3200" b="1" dirty="0">
              <a:latin typeface="黑体" panose="02010609060101010101" pitchFamily="49" charset="-122"/>
              <a:ea typeface="黑体" panose="02010609060101010101" pitchFamily="49" charset="-122"/>
            </a:endParaRPr>
          </a:p>
        </p:txBody>
      </p:sp>
      <p:sp>
        <p:nvSpPr>
          <p:cNvPr id="50182" name="Rectangle 7"/>
          <p:cNvSpPr/>
          <p:nvPr/>
        </p:nvSpPr>
        <p:spPr>
          <a:xfrm>
            <a:off x="323850" y="1196975"/>
            <a:ext cx="8820150" cy="4760913"/>
          </a:xfrm>
          <a:prstGeom prst="rect">
            <a:avLst/>
          </a:prstGeom>
          <a:noFill/>
          <a:ln w="9525">
            <a:noFill/>
          </a:ln>
        </p:spPr>
        <p:txBody>
          <a:bodyPr/>
          <a:p>
            <a:pPr algn="l">
              <a:spcBef>
                <a:spcPct val="50000"/>
              </a:spcBef>
              <a:buSzPct val="100000"/>
            </a:pPr>
            <a:r>
              <a:rPr lang="en-US" altLang="zh-CN" sz="3600" b="1" dirty="0">
                <a:latin typeface="黑体" panose="02010609060101010101" pitchFamily="49" charset="-122"/>
                <a:ea typeface="黑体" panose="02010609060101010101" pitchFamily="49" charset="-122"/>
              </a:rPr>
              <a:t>A. </a:t>
            </a:r>
            <a:r>
              <a:rPr lang="zh-CN" altLang="en-US" sz="3600" b="1" dirty="0">
                <a:latin typeface="黑体" panose="02010609060101010101" pitchFamily="49" charset="-122"/>
                <a:ea typeface="黑体" panose="02010609060101010101" pitchFamily="49" charset="-122"/>
              </a:rPr>
              <a:t>我不轻易买衣服，要买就买质量好的。</a:t>
            </a:r>
            <a:endParaRPr lang="zh-CN" altLang="en-US" sz="3600" b="1" dirty="0">
              <a:latin typeface="黑体" panose="02010609060101010101" pitchFamily="49" charset="-122"/>
              <a:ea typeface="黑体" panose="02010609060101010101" pitchFamily="49" charset="-122"/>
            </a:endParaRPr>
          </a:p>
          <a:p>
            <a:pPr algn="l">
              <a:spcBef>
                <a:spcPct val="50000"/>
              </a:spcBef>
              <a:buSzPct val="100000"/>
            </a:pPr>
            <a:r>
              <a:rPr lang="en-US" altLang="zh-CN" sz="3600" b="1" dirty="0">
                <a:latin typeface="黑体" panose="02010609060101010101" pitchFamily="49" charset="-122"/>
                <a:ea typeface="黑体" panose="02010609060101010101" pitchFamily="49" charset="-122"/>
              </a:rPr>
              <a:t>B. </a:t>
            </a:r>
            <a:r>
              <a:rPr lang="zh-CN" altLang="en-US" sz="3600" b="1" dirty="0">
                <a:latin typeface="黑体" panose="02010609060101010101" pitchFamily="49" charset="-122"/>
                <a:ea typeface="黑体" panose="02010609060101010101" pitchFamily="49" charset="-122"/>
              </a:rPr>
              <a:t>我经常逛街买新衣服，式样一定要好看</a:t>
            </a:r>
            <a:r>
              <a:rPr lang="en-US" altLang="zh-CN" sz="3600" b="1" dirty="0">
                <a:latin typeface="黑体" panose="02010609060101010101" pitchFamily="49" charset="-122"/>
                <a:ea typeface="黑体" panose="02010609060101010101" pitchFamily="49" charset="-122"/>
              </a:rPr>
              <a:t>,</a:t>
            </a:r>
            <a:r>
              <a:rPr lang="zh-CN" altLang="en-US" sz="3600" b="1" dirty="0">
                <a:latin typeface="黑体" panose="02010609060101010101" pitchFamily="49" charset="-122"/>
                <a:ea typeface="黑体" panose="02010609060101010101" pitchFamily="49" charset="-122"/>
              </a:rPr>
              <a:t>追逐流行元素，流行什么穿什么。</a:t>
            </a:r>
            <a:endParaRPr lang="zh-CN" altLang="en-US" sz="3600" b="1" dirty="0">
              <a:latin typeface="黑体" panose="02010609060101010101" pitchFamily="49" charset="-122"/>
              <a:ea typeface="黑体" panose="02010609060101010101" pitchFamily="49" charset="-122"/>
            </a:endParaRPr>
          </a:p>
          <a:p>
            <a:pPr algn="l">
              <a:spcBef>
                <a:spcPct val="50000"/>
              </a:spcBef>
              <a:buSzPct val="100000"/>
            </a:pPr>
            <a:r>
              <a:rPr lang="en-US" altLang="zh-CN" sz="3600" b="1" dirty="0">
                <a:latin typeface="黑体" panose="02010609060101010101" pitchFamily="49" charset="-122"/>
                <a:ea typeface="黑体" panose="02010609060101010101" pitchFamily="49" charset="-122"/>
              </a:rPr>
              <a:t>C. </a:t>
            </a:r>
            <a:r>
              <a:rPr lang="zh-CN" altLang="en-US" sz="3600" b="1" dirty="0">
                <a:latin typeface="黑体" panose="02010609060101010101" pitchFamily="49" charset="-122"/>
                <a:ea typeface="黑体" panose="02010609060101010101" pitchFamily="49" charset="-122"/>
              </a:rPr>
              <a:t>我买一件衣服要穿很久，即使买了新衣服以前的也舍不得扔掉。</a:t>
            </a:r>
            <a:endParaRPr lang="zh-CN" altLang="en-US" sz="3600" b="1" dirty="0">
              <a:latin typeface="黑体" panose="02010609060101010101" pitchFamily="49" charset="-122"/>
              <a:ea typeface="黑体" panose="02010609060101010101" pitchFamily="49" charset="-122"/>
            </a:endParaRPr>
          </a:p>
          <a:p>
            <a:pPr algn="l">
              <a:spcBef>
                <a:spcPct val="50000"/>
              </a:spcBef>
              <a:buSzPct val="100000"/>
            </a:pPr>
            <a:r>
              <a:rPr lang="en-US" altLang="zh-CN" sz="3600" b="1" dirty="0">
                <a:latin typeface="黑体" panose="02010609060101010101" pitchFamily="49" charset="-122"/>
                <a:ea typeface="黑体" panose="02010609060101010101" pitchFamily="49" charset="-122"/>
              </a:rPr>
              <a:t>D. </a:t>
            </a:r>
            <a:r>
              <a:rPr lang="zh-CN" altLang="en-US" sz="3600" b="1" dirty="0">
                <a:latin typeface="黑体" panose="02010609060101010101" pitchFamily="49" charset="-122"/>
                <a:ea typeface="黑体" panose="02010609060101010101" pitchFamily="49" charset="-122"/>
              </a:rPr>
              <a:t>我喜欢买名牌时装，我的衣服基本上都是很上档次的，和朋友在一起有面子。</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transition>
    <p:dissolve/>
    <p:sndAc>
      <p:stSnd>
        <p:snd r:embed="rId2" name="arrow.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3"/>
          <p:cNvSpPr/>
          <p:nvPr>
            <p:ph type="body"/>
          </p:nvPr>
        </p:nvSpPr>
        <p:spPr>
          <a:xfrm>
            <a:off x="0" y="228600"/>
            <a:ext cx="9025890" cy="6324600"/>
          </a:xfrm>
          <a:ln/>
        </p:spPr>
        <p:txBody>
          <a:bodyPr vert="horz" wrap="square" lIns="91440" tIns="45720" rIns="91440" bIns="45720" anchor="t"/>
          <a:p>
            <a:pPr eaLnBrk="1" hangingPunct="1">
              <a:lnSpc>
                <a:spcPct val="80000"/>
              </a:lnSpc>
            </a:pPr>
            <a:r>
              <a:rPr lang="en-US" altLang="zh-CN" sz="2800" b="1" dirty="0">
                <a:solidFill>
                  <a:srgbClr val="FF33CC"/>
                </a:solidFill>
                <a:ea typeface="黑体" panose="02010609060101010101" pitchFamily="49" charset="-122"/>
              </a:rPr>
              <a:t>A.</a:t>
            </a:r>
            <a:r>
              <a:rPr lang="zh-CN" altLang="en-US" sz="2800" b="1" dirty="0">
                <a:solidFill>
                  <a:srgbClr val="FF33CC"/>
                </a:solidFill>
                <a:ea typeface="黑体" panose="02010609060101010101" pitchFamily="49" charset="-122"/>
              </a:rPr>
              <a:t>理智型</a:t>
            </a:r>
            <a:r>
              <a:rPr lang="zh-CN" altLang="en-US" sz="2800" b="1" dirty="0">
                <a:ea typeface="黑体" panose="02010609060101010101" pitchFamily="49" charset="-122"/>
              </a:rPr>
              <a:t>：你的消费观念很理性。因冲动购物而后悔的事很难发生在你身上。你总是合理规划你的钱财用度，该花的毫不犹豫，不该花的绝不乱花。</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B.</a:t>
            </a:r>
            <a:r>
              <a:rPr lang="zh-CN" altLang="en-US" sz="2800" b="1" dirty="0">
                <a:solidFill>
                  <a:srgbClr val="FF33CC"/>
                </a:solidFill>
                <a:ea typeface="黑体" panose="02010609060101010101" pitchFamily="49" charset="-122"/>
              </a:rPr>
              <a:t>情绪型</a:t>
            </a:r>
            <a:r>
              <a:rPr lang="zh-CN" altLang="en-US" sz="2800" b="1" dirty="0">
                <a:ea typeface="黑体" panose="02010609060101010101" pitchFamily="49" charset="-122"/>
              </a:rPr>
              <a:t>：你总是跟着潮流而行，喜欢漂亮的东西，爱追求新鲜感，你是一个会打扮自己的人，喜欢被人关注的感觉。</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C.</a:t>
            </a:r>
            <a:r>
              <a:rPr lang="zh-CN" altLang="en-US" sz="2800" b="1" dirty="0">
                <a:solidFill>
                  <a:srgbClr val="FF33CC"/>
                </a:solidFill>
                <a:ea typeface="黑体" panose="02010609060101010101" pitchFamily="49" charset="-122"/>
              </a:rPr>
              <a:t>守财奴型</a:t>
            </a:r>
            <a:r>
              <a:rPr lang="zh-CN" altLang="en-US" sz="2800" b="1" dirty="0">
                <a:ea typeface="黑体" panose="02010609060101010101" pitchFamily="49" charset="-122"/>
              </a:rPr>
              <a:t>： 你很节俭而且比较念旧。你觉得能省的就省下来，钱应该用在更需要的地方。而且你对自己用过的东西都会有感情，用的越久感情也越深。所以，很久很久以后你会发现，家里怎么这么多没有用又舍不得扔的东西呢。</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D.</a:t>
            </a:r>
            <a:r>
              <a:rPr lang="zh-CN" altLang="en-US" sz="2800" b="1" dirty="0">
                <a:solidFill>
                  <a:srgbClr val="FF33CC"/>
                </a:solidFill>
                <a:ea typeface="黑体" panose="02010609060101010101" pitchFamily="49" charset="-122"/>
              </a:rPr>
              <a:t>挥霍型</a:t>
            </a:r>
            <a:r>
              <a:rPr lang="zh-CN" altLang="en-US" sz="2800" b="1" dirty="0">
                <a:ea typeface="黑体" panose="02010609060101010101" pitchFamily="49" charset="-122"/>
              </a:rPr>
              <a:t>：你喜欢精致的生活，是一个很注重生活品质的人，过着有格调的日子。如果你的经济情况允许的话这样的生活是无可厚非的，但如果你的经济状况出现问题而你的消费习惯还一时改不过来的话也会比较棘手。</a:t>
            </a:r>
            <a:endParaRPr lang="en-US" altLang="zh-CN" sz="2400" b="1" dirty="0">
              <a:ea typeface="黑体" panose="02010609060101010101" pitchFamily="49" charset="-122"/>
            </a:endParaRPr>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2"/>
          <p:cNvSpPr/>
          <p:nvPr>
            <p:ph type="title"/>
          </p:nvPr>
        </p:nvSpPr>
        <p:spPr>
          <a:xfrm>
            <a:off x="0" y="838200"/>
            <a:ext cx="6840538" cy="893763"/>
          </a:xfrm>
          <a:ln/>
        </p:spPr>
        <p:txBody>
          <a:bodyPr vert="horz" wrap="square" lIns="91440" tIns="45720" rIns="91440" bIns="45720" anchor="ctr"/>
          <a:p>
            <a:pPr eaLnBrk="1" hangingPunct="1"/>
            <a:r>
              <a:rPr lang="zh-CN" altLang="en-US" sz="6000" b="1" dirty="0">
                <a:solidFill>
                  <a:srgbClr val="FF3300"/>
                </a:solidFill>
                <a:ea typeface="华文隶书" pitchFamily="2" charset="-122"/>
              </a:rPr>
              <a:t>消费心理面面观</a:t>
            </a:r>
            <a:endParaRPr lang="zh-CN" altLang="en-US" sz="6000" b="1" dirty="0">
              <a:solidFill>
                <a:srgbClr val="FF3300"/>
              </a:solidFill>
              <a:ea typeface="华文隶书" pitchFamily="2" charset="-122"/>
            </a:endParaRPr>
          </a:p>
        </p:txBody>
      </p:sp>
      <p:grpSp>
        <p:nvGrpSpPr>
          <p:cNvPr id="52227" name="Group 281"/>
          <p:cNvGrpSpPr/>
          <p:nvPr/>
        </p:nvGrpSpPr>
        <p:grpSpPr>
          <a:xfrm>
            <a:off x="679450" y="2111375"/>
            <a:ext cx="7397750" cy="3517900"/>
            <a:chOff x="428" y="1330"/>
            <a:chExt cx="4660" cy="2216"/>
          </a:xfrm>
        </p:grpSpPr>
        <p:sp>
          <p:nvSpPr>
            <p:cNvPr id="52230" name="Text Box 4"/>
            <p:cNvSpPr/>
            <p:nvPr/>
          </p:nvSpPr>
          <p:spPr>
            <a:xfrm>
              <a:off x="428" y="1330"/>
              <a:ext cx="2160" cy="648"/>
            </a:xfrm>
            <a:prstGeom prst="rect">
              <a:avLst/>
            </a:prstGeom>
            <a:noFill/>
            <a:ln w="22225" cap="flat" cmpd="sng">
              <a:solidFill>
                <a:srgbClr val="000000"/>
              </a:solidFill>
              <a:prstDash val="solid"/>
              <a:miter/>
              <a:headEnd type="none" w="med" len="med"/>
              <a:tailEnd type="none" w="med" len="med"/>
            </a:ln>
          </p:spPr>
          <p:txBody>
            <a:bodyPr/>
            <a:p>
              <a:pPr algn="ctr">
                <a:spcBef>
                  <a:spcPct val="50000"/>
                </a:spcBef>
                <a:buSzPct val="100000"/>
              </a:pPr>
              <a:r>
                <a:rPr lang="zh-CN" altLang="en-US" sz="6000" b="1" dirty="0">
                  <a:latin typeface="黑体" panose="02010609060101010101" pitchFamily="49" charset="-122"/>
                  <a:ea typeface="黑体" panose="02010609060101010101" pitchFamily="49" charset="-122"/>
                </a:rPr>
                <a:t>从众心理</a:t>
              </a:r>
              <a:endParaRPr lang="zh-CN" altLang="en-US" sz="6000" b="1" dirty="0">
                <a:latin typeface="黑体" panose="02010609060101010101" pitchFamily="49" charset="-122"/>
                <a:ea typeface="黑体" panose="02010609060101010101" pitchFamily="49" charset="-122"/>
              </a:endParaRPr>
            </a:p>
          </p:txBody>
        </p:sp>
        <p:sp>
          <p:nvSpPr>
            <p:cNvPr id="52232" name="Text Box 6"/>
            <p:cNvSpPr/>
            <p:nvPr/>
          </p:nvSpPr>
          <p:spPr>
            <a:xfrm>
              <a:off x="1800" y="2114"/>
              <a:ext cx="2160" cy="648"/>
            </a:xfrm>
            <a:prstGeom prst="rect">
              <a:avLst/>
            </a:prstGeom>
            <a:noFill/>
            <a:ln w="22225" cap="flat" cmpd="sng">
              <a:solidFill>
                <a:srgbClr val="000000"/>
              </a:solidFill>
              <a:prstDash val="solid"/>
              <a:miter/>
              <a:headEnd type="none" w="med" len="med"/>
              <a:tailEnd type="none" w="med" len="med"/>
            </a:ln>
          </p:spPr>
          <p:txBody>
            <a:bodyPr/>
            <a:p>
              <a:pPr algn="ctr">
                <a:spcBef>
                  <a:spcPct val="50000"/>
                </a:spcBef>
                <a:buSzPct val="100000"/>
              </a:pPr>
              <a:r>
                <a:rPr lang="zh-CN" altLang="en-US" sz="6000" b="1" dirty="0">
                  <a:solidFill>
                    <a:schemeClr val="hlink"/>
                  </a:solidFill>
                  <a:latin typeface="黑体" panose="02010609060101010101" pitchFamily="49" charset="-122"/>
                  <a:ea typeface="黑体" panose="02010609060101010101" pitchFamily="49" charset="-122"/>
                </a:rPr>
                <a:t>求异心理</a:t>
              </a:r>
              <a:endParaRPr lang="zh-CN" altLang="en-US" sz="6000" b="1" dirty="0">
                <a:solidFill>
                  <a:schemeClr val="hlink"/>
                </a:solidFill>
                <a:latin typeface="黑体" panose="02010609060101010101" pitchFamily="49" charset="-122"/>
                <a:ea typeface="黑体" panose="02010609060101010101" pitchFamily="49" charset="-122"/>
              </a:endParaRPr>
            </a:p>
          </p:txBody>
        </p:sp>
        <p:sp>
          <p:nvSpPr>
            <p:cNvPr id="52233" name="Text Box 7"/>
            <p:cNvSpPr/>
            <p:nvPr/>
          </p:nvSpPr>
          <p:spPr>
            <a:xfrm>
              <a:off x="2928" y="2898"/>
              <a:ext cx="2160" cy="648"/>
            </a:xfrm>
            <a:prstGeom prst="rect">
              <a:avLst/>
            </a:prstGeom>
            <a:noFill/>
            <a:ln w="22225" cap="flat" cmpd="sng">
              <a:solidFill>
                <a:srgbClr val="000000"/>
              </a:solidFill>
              <a:prstDash val="solid"/>
              <a:miter/>
              <a:headEnd type="none" w="med" len="med"/>
              <a:tailEnd type="none" w="med" len="med"/>
            </a:ln>
          </p:spPr>
          <p:txBody>
            <a:bodyPr/>
            <a:p>
              <a:pPr algn="ctr">
                <a:spcBef>
                  <a:spcPct val="50000"/>
                </a:spcBef>
                <a:buSzPct val="100000"/>
              </a:pPr>
              <a:r>
                <a:rPr lang="zh-CN" altLang="en-US" sz="6000" b="1" dirty="0">
                  <a:solidFill>
                    <a:schemeClr val="folHlink"/>
                  </a:solidFill>
                  <a:latin typeface="黑体" panose="02010609060101010101" pitchFamily="49" charset="-122"/>
                  <a:ea typeface="黑体" panose="02010609060101010101" pitchFamily="49" charset="-122"/>
                </a:rPr>
                <a:t>求实心理</a:t>
              </a:r>
              <a:endParaRPr lang="zh-CN" altLang="en-US" sz="6000" b="1" dirty="0">
                <a:solidFill>
                  <a:schemeClr val="folHlink"/>
                </a:solidFill>
                <a:latin typeface="黑体" panose="02010609060101010101" pitchFamily="49" charset="-122"/>
                <a:ea typeface="黑体" panose="02010609060101010101" pitchFamily="49" charset="-122"/>
              </a:endParaRPr>
            </a:p>
          </p:txBody>
        </p:sp>
      </p:grpSp>
      <p:pic>
        <p:nvPicPr>
          <p:cNvPr id="52228" name="Picture 8" descr="1111"/>
          <p:cNvPicPr preferRelativeResize="0"/>
          <p:nvPr/>
        </p:nvPicPr>
        <p:blipFill>
          <a:blip r:embed="rId1"/>
          <a:stretch>
            <a:fillRect/>
          </a:stretch>
        </p:blipFill>
        <p:spPr>
          <a:xfrm>
            <a:off x="0" y="5734050"/>
            <a:ext cx="9144000" cy="1123950"/>
          </a:xfrm>
          <a:prstGeom prst="rect">
            <a:avLst/>
          </a:prstGeom>
          <a:noFill/>
          <a:ln w="9525">
            <a:noFill/>
          </a:ln>
        </p:spPr>
      </p:pic>
      <p:pic>
        <p:nvPicPr>
          <p:cNvPr id="52229" name="Picture 9" descr="好可爱"/>
          <p:cNvPicPr preferRelativeResize="0"/>
          <p:nvPr/>
        </p:nvPicPr>
        <p:blipFill>
          <a:blip r:embed="rId2"/>
          <a:stretch>
            <a:fillRect/>
          </a:stretch>
        </p:blipFill>
        <p:spPr>
          <a:xfrm>
            <a:off x="7315200" y="304800"/>
            <a:ext cx="1600200" cy="1519238"/>
          </a:xfrm>
          <a:prstGeom prst="rect">
            <a:avLst/>
          </a:prstGeom>
          <a:noFill/>
          <a:ln w="9525">
            <a:noFill/>
          </a:ln>
        </p:spPr>
      </p:pic>
    </p:spTree>
  </p:cSld>
  <p:clrMapOvr>
    <a:masterClrMapping/>
  </p:clrMapOvr>
  <p:transition spd="slow">
    <p:wheel spokes="2"/>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3"/>
          <p:cNvSpPr/>
          <p:nvPr>
            <p:ph type="body"/>
          </p:nvPr>
        </p:nvSpPr>
        <p:spPr>
          <a:xfrm>
            <a:off x="0" y="228600"/>
            <a:ext cx="9025890" cy="6324600"/>
          </a:xfrm>
        </p:spPr>
        <p:txBody>
          <a:bodyPr vert="horz" wrap="square" lIns="91440" tIns="45720" rIns="91440" bIns="45720" anchor="t"/>
          <a:p>
            <a:pPr eaLnBrk="1" hangingPunct="1">
              <a:lnSpc>
                <a:spcPct val="80000"/>
              </a:lnSpc>
            </a:pPr>
            <a:r>
              <a:rPr lang="en-US" altLang="zh-CN" sz="2800" b="1" dirty="0">
                <a:solidFill>
                  <a:srgbClr val="FF33CC"/>
                </a:solidFill>
                <a:ea typeface="黑体" panose="02010609060101010101" pitchFamily="49" charset="-122"/>
              </a:rPr>
              <a:t>A.</a:t>
            </a:r>
            <a:r>
              <a:rPr lang="zh-CN" altLang="en-US" sz="2800" b="1" dirty="0">
                <a:solidFill>
                  <a:srgbClr val="FF33CC"/>
                </a:solidFill>
                <a:ea typeface="黑体" panose="02010609060101010101" pitchFamily="49" charset="-122"/>
              </a:rPr>
              <a:t>理智型</a:t>
            </a:r>
            <a:r>
              <a:rPr lang="zh-CN" altLang="en-US" sz="2800" b="1" dirty="0">
                <a:ea typeface="黑体" panose="02010609060101010101" pitchFamily="49" charset="-122"/>
              </a:rPr>
              <a:t>：你的消费观念很理性。因冲动购物而后悔的事很难发生在你身上。你总是合理规划你的钱财用度，该花的毫不犹豫，不该花的绝不乱花。（</a:t>
            </a:r>
            <a:r>
              <a:rPr lang="zh-CN" altLang="en-US" sz="2800" b="1" dirty="0">
                <a:solidFill>
                  <a:srgbClr val="FF33CC"/>
                </a:solidFill>
                <a:ea typeface="黑体" panose="02010609060101010101" pitchFamily="49" charset="-122"/>
              </a:rPr>
              <a:t>求实心理</a:t>
            </a:r>
            <a:r>
              <a:rPr lang="zh-CN" altLang="en-US" sz="2800" b="1" dirty="0">
                <a:ea typeface="黑体" panose="02010609060101010101" pitchFamily="49" charset="-122"/>
              </a:rPr>
              <a:t>）</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B.</a:t>
            </a:r>
            <a:r>
              <a:rPr lang="zh-CN" altLang="en-US" sz="2800" b="1" dirty="0">
                <a:solidFill>
                  <a:srgbClr val="FF33CC"/>
                </a:solidFill>
                <a:ea typeface="黑体" panose="02010609060101010101" pitchFamily="49" charset="-122"/>
              </a:rPr>
              <a:t>情绪型</a:t>
            </a:r>
            <a:r>
              <a:rPr lang="zh-CN" altLang="en-US" sz="2800" b="1" dirty="0">
                <a:ea typeface="黑体" panose="02010609060101010101" pitchFamily="49" charset="-122"/>
              </a:rPr>
              <a:t>：你总是跟着潮流而行，喜欢漂亮的东西，爱追求新鲜感，你是一个会打扮自己的人，喜欢被人关注的感觉。（</a:t>
            </a:r>
            <a:r>
              <a:rPr lang="zh-CN" altLang="en-US" sz="2800" b="1" dirty="0">
                <a:solidFill>
                  <a:srgbClr val="FF33CC"/>
                </a:solidFill>
                <a:ea typeface="黑体" panose="02010609060101010101" pitchFamily="49" charset="-122"/>
              </a:rPr>
              <a:t>从众心理</a:t>
            </a:r>
            <a:r>
              <a:rPr lang="zh-CN" altLang="en-US" sz="2800" b="1" dirty="0">
                <a:ea typeface="黑体" panose="02010609060101010101" pitchFamily="49" charset="-122"/>
              </a:rPr>
              <a:t>）</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C.</a:t>
            </a:r>
            <a:r>
              <a:rPr lang="zh-CN" altLang="en-US" sz="2800" b="1" dirty="0">
                <a:solidFill>
                  <a:srgbClr val="FF33CC"/>
                </a:solidFill>
                <a:ea typeface="黑体" panose="02010609060101010101" pitchFamily="49" charset="-122"/>
              </a:rPr>
              <a:t>守财奴型</a:t>
            </a:r>
            <a:r>
              <a:rPr lang="zh-CN" altLang="en-US" sz="2800" b="1" dirty="0">
                <a:ea typeface="黑体" panose="02010609060101010101" pitchFamily="49" charset="-122"/>
              </a:rPr>
              <a:t>： 你很节俭而且比较念旧。你觉得能省的就省下来，钱应该用在更需要的地方。而且你对自己用过的东西都会有感情，用的越久感情也越深。所以，很久很久以后你会发现，家里怎么这么多没有用又舍不得扔的东西呢。</a:t>
            </a:r>
            <a:endParaRPr lang="zh-CN" altLang="en-US" sz="2800" b="1" dirty="0">
              <a:ea typeface="黑体" panose="02010609060101010101" pitchFamily="49" charset="-122"/>
            </a:endParaRPr>
          </a:p>
          <a:p>
            <a:pPr eaLnBrk="1" hangingPunct="1">
              <a:lnSpc>
                <a:spcPct val="80000"/>
              </a:lnSpc>
            </a:pPr>
            <a:r>
              <a:rPr lang="en-US" altLang="zh-CN" sz="2800" b="1" dirty="0">
                <a:solidFill>
                  <a:srgbClr val="FF33CC"/>
                </a:solidFill>
                <a:ea typeface="黑体" panose="02010609060101010101" pitchFamily="49" charset="-122"/>
              </a:rPr>
              <a:t>D.</a:t>
            </a:r>
            <a:r>
              <a:rPr lang="zh-CN" altLang="en-US" sz="2800" b="1" dirty="0">
                <a:solidFill>
                  <a:srgbClr val="FF33CC"/>
                </a:solidFill>
                <a:ea typeface="黑体" panose="02010609060101010101" pitchFamily="49" charset="-122"/>
              </a:rPr>
              <a:t>挥霍型</a:t>
            </a:r>
            <a:r>
              <a:rPr lang="zh-CN" altLang="en-US" sz="2800" b="1" dirty="0">
                <a:ea typeface="黑体" panose="02010609060101010101" pitchFamily="49" charset="-122"/>
              </a:rPr>
              <a:t>：你喜欢精致的生活，是一个很注重生活品质的人，过着有格调的日子。如果你的经济情况允许的话这样的生活是无可厚非的，但如果你的经济状况出现问题而你的消费习惯还一时改不过来的话也会比较棘手。</a:t>
            </a:r>
            <a:endParaRPr lang="en-US" altLang="zh-CN" sz="2400" b="1" dirty="0">
              <a:ea typeface="黑体" panose="02010609060101010101" pitchFamily="49" charset="-122"/>
            </a:endParaRPr>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50" name="Picture 2" descr="10月3日，游客攀登八达岭长城游览观光。"/>
          <p:cNvPicPr preferRelativeResize="0"/>
          <p:nvPr/>
        </p:nvPicPr>
        <p:blipFill>
          <a:blip r:embed="rId1"/>
          <a:stretch>
            <a:fillRect/>
          </a:stretch>
        </p:blipFill>
        <p:spPr>
          <a:xfrm>
            <a:off x="6324600" y="2286000"/>
            <a:ext cx="2819400" cy="4572000"/>
          </a:xfrm>
          <a:prstGeom prst="rect">
            <a:avLst/>
          </a:prstGeom>
          <a:noFill/>
          <a:ln w="9525">
            <a:noFill/>
          </a:ln>
        </p:spPr>
      </p:pic>
      <p:sp>
        <p:nvSpPr>
          <p:cNvPr id="2339" name="Rectangle 3"/>
          <p:cNvSpPr/>
          <p:nvPr>
            <p:ph type="title"/>
          </p:nvPr>
        </p:nvSpPr>
        <p:spPr>
          <a:xfrm>
            <a:off x="0" y="762000"/>
            <a:ext cx="5049838" cy="915988"/>
          </a:xfrm>
          <a:ln/>
        </p:spPr>
        <p:txBody>
          <a:bodyPr vert="horz" wrap="square" lIns="91440" tIns="45720" rIns="91440" bIns="45720" anchor="ctr"/>
          <a:p>
            <a:pPr eaLnBrk="1" hangingPunct="1"/>
            <a:r>
              <a:rPr lang="zh-CN" altLang="en-US" b="1" dirty="0">
                <a:solidFill>
                  <a:srgbClr val="FF00FF"/>
                </a:solidFill>
                <a:ea typeface="华文隶书" pitchFamily="2" charset="-122"/>
              </a:rPr>
              <a:t>从众心理  攀比心理</a:t>
            </a:r>
            <a:endParaRPr lang="zh-CN" altLang="en-US" b="1" dirty="0">
              <a:solidFill>
                <a:srgbClr val="FF00FF"/>
              </a:solidFill>
              <a:ea typeface="华文隶书" pitchFamily="2" charset="-122"/>
            </a:endParaRPr>
          </a:p>
        </p:txBody>
      </p:sp>
      <p:sp>
        <p:nvSpPr>
          <p:cNvPr id="53252" name="Rectangle 4"/>
          <p:cNvSpPr/>
          <p:nvPr>
            <p:ph type="body"/>
          </p:nvPr>
        </p:nvSpPr>
        <p:spPr>
          <a:xfrm>
            <a:off x="0" y="2362200"/>
            <a:ext cx="5791200" cy="3733800"/>
          </a:xfrm>
          <a:ln/>
        </p:spPr>
        <p:txBody>
          <a:bodyPr vert="horz" wrap="square" lIns="91440" tIns="45720" rIns="91440" bIns="45720" anchor="t"/>
          <a:p>
            <a:pPr eaLnBrk="1" latinLnBrk="0" hangingPunct="1">
              <a:lnSpc>
                <a:spcPct val="100000"/>
              </a:lnSpc>
              <a:spcBef>
                <a:spcPts val="0"/>
              </a:spcBef>
              <a:buNone/>
            </a:pPr>
            <a:r>
              <a:rPr lang="en-US" altLang="zh-CN" dirty="0">
                <a:ea typeface="黑体" panose="02010609060101010101" pitchFamily="49" charset="-122"/>
              </a:rPr>
              <a:t>       </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每逢十一“黄金周”，同学之间免不了外出旅游。前几年省内游，现在旅游路线越来越远。家长无奈地表示：“这样过节，对家庭有压力。不过人家的孩子都这样，我也不能让自己的孩子矮半截、抬不起头来。”</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3253" name="Picture 5" descr="W020091003290039078728"/>
          <p:cNvPicPr preferRelativeResize="0"/>
          <p:nvPr/>
        </p:nvPicPr>
        <p:blipFill>
          <a:blip r:embed="rId2"/>
          <a:stretch>
            <a:fillRect/>
          </a:stretch>
        </p:blipFill>
        <p:spPr>
          <a:xfrm>
            <a:off x="6324600" y="0"/>
            <a:ext cx="2819400" cy="2362200"/>
          </a:xfrm>
          <a:prstGeom prst="rect">
            <a:avLst/>
          </a:prstGeom>
          <a:noFill/>
          <a:ln w="9525">
            <a:noFill/>
          </a:ln>
        </p:spPr>
      </p:pic>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childTnLst>
                                    <p:set>
                                      <p:cBhvr additive="base">
                                        <p:cTn id="6" dur="1" fill="hold">
                                          <p:stCondLst>
                                            <p:cond delay="0"/>
                                          </p:stCondLst>
                                        </p:cTn>
                                        <p:tgtEl>
                                          <p:spTgt spid="2339"/>
                                        </p:tgtEl>
                                        <p:attrNameLst>
                                          <p:attrName>style.visibility</p:attrName>
                                        </p:attrNameLst>
                                      </p:cBhvr>
                                      <p:to>
                                        <p:strVal val="visible"/>
                                      </p:to>
                                    </p:set>
                                    <p:anim calcmode="lin" valueType="num">
                                      <p:cBhvr additive="base">
                                        <p:cTn id="7" dur="500" fill="hold"/>
                                        <p:tgtEl>
                                          <p:spTgt spid="2339"/>
                                        </p:tgtEl>
                                        <p:attrNameLst>
                                          <p:attrName>ppt_x</p:attrName>
                                        </p:attrNameLst>
                                      </p:cBhvr>
                                      <p:tavLst>
                                        <p:tav tm="0">
                                          <p:val>
                                            <p:strVal val="#ppt_x"/>
                                          </p:val>
                                        </p:tav>
                                        <p:tav tm="100000">
                                          <p:val>
                                            <p:strVal val="#ppt_x"/>
                                          </p:val>
                                        </p:tav>
                                      </p:tavLst>
                                    </p:anim>
                                    <p:anim calcmode="lin" valueType="num">
                                      <p:cBhvr additive="base">
                                        <p:cTn id="8" dur="500" fill="hold"/>
                                        <p:tgtEl>
                                          <p:spTgt spid="23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4" name="Picture 2" descr="图片2"/>
          <p:cNvPicPr preferRelativeResize="0"/>
          <p:nvPr/>
        </p:nvPicPr>
        <p:blipFill>
          <a:blip r:embed="rId1"/>
          <a:stretch>
            <a:fillRect/>
          </a:stretch>
        </p:blipFill>
        <p:spPr>
          <a:xfrm>
            <a:off x="0" y="0"/>
            <a:ext cx="9144000" cy="6858000"/>
          </a:xfrm>
          <a:prstGeom prst="rect">
            <a:avLst/>
          </a:prstGeom>
          <a:noFill/>
          <a:ln w="9525">
            <a:noFill/>
          </a:ln>
        </p:spPr>
      </p:pic>
      <p:sp>
        <p:nvSpPr>
          <p:cNvPr id="2345" name="Rectangle 4"/>
          <p:cNvSpPr/>
          <p:nvPr/>
        </p:nvSpPr>
        <p:spPr>
          <a:xfrm>
            <a:off x="1143000" y="304800"/>
            <a:ext cx="7620000" cy="4495800"/>
          </a:xfrm>
          <a:prstGeom prst="rect">
            <a:avLst/>
          </a:prstGeom>
          <a:noFill/>
          <a:ln w="9525">
            <a:noFill/>
          </a:ln>
        </p:spPr>
        <p:txBody>
          <a:bodyPr/>
          <a:p>
            <a:pPr marL="342900" indent="-342900" algn="l">
              <a:lnSpc>
                <a:spcPct val="90000"/>
              </a:lnSpc>
              <a:spcBef>
                <a:spcPct val="20000"/>
              </a:spcBef>
              <a:buSzPct val="100000"/>
              <a:buChar char="•"/>
            </a:pPr>
            <a:r>
              <a:rPr lang="zh-CN" altLang="en-US" sz="3200" b="1" dirty="0">
                <a:latin typeface="黑体" panose="02010609060101010101" pitchFamily="49" charset="-122"/>
                <a:ea typeface="黑体" panose="02010609060101010101" pitchFamily="49" charset="-122"/>
              </a:rPr>
              <a:t>过节时，同学之间相互送礼，不送的话就觉得不好意思，抬不起头。</a:t>
            </a:r>
            <a:endParaRPr lang="zh-CN" altLang="en-US" sz="3200" b="1" dirty="0">
              <a:latin typeface="黑体" panose="02010609060101010101" pitchFamily="49" charset="-122"/>
              <a:ea typeface="黑体" panose="02010609060101010101" pitchFamily="49" charset="-122"/>
            </a:endParaRPr>
          </a:p>
          <a:p>
            <a:pPr marL="342900" indent="-342900" algn="l">
              <a:lnSpc>
                <a:spcPct val="90000"/>
              </a:lnSpc>
              <a:spcBef>
                <a:spcPct val="20000"/>
              </a:spcBef>
              <a:buSzPct val="100000"/>
              <a:buChar char="•"/>
            </a:pPr>
            <a:r>
              <a:rPr lang="zh-CN" altLang="en-US" sz="3200" b="1" dirty="0">
                <a:latin typeface="黑体" panose="02010609060101010101" pitchFamily="49" charset="-122"/>
                <a:ea typeface="黑体" panose="02010609060101010101" pitchFamily="49" charset="-122"/>
              </a:rPr>
              <a:t>今年过节不收礼，收礼还收脑白金，脑白金。</a:t>
            </a:r>
            <a:endParaRPr lang="zh-CN" altLang="en-US" sz="3200" b="1" dirty="0">
              <a:latin typeface="黑体" panose="02010609060101010101" pitchFamily="49" charset="-122"/>
              <a:ea typeface="黑体" panose="02010609060101010101" pitchFamily="49" charset="-122"/>
            </a:endParaRPr>
          </a:p>
          <a:p>
            <a:pPr marL="342900" indent="-342900" algn="l">
              <a:lnSpc>
                <a:spcPct val="90000"/>
              </a:lnSpc>
              <a:spcBef>
                <a:spcPct val="20000"/>
              </a:spcBef>
              <a:buSzPct val="100000"/>
              <a:buChar char="•"/>
            </a:pPr>
            <a:r>
              <a:rPr lang="zh-CN" altLang="en-US" sz="3200" b="1" dirty="0">
                <a:latin typeface="黑体" panose="02010609060101010101" pitchFamily="49" charset="-122"/>
                <a:ea typeface="黑体" panose="02010609060101010101" pitchFamily="49" charset="-122"/>
              </a:rPr>
              <a:t>妈妈，我们班很多人都烫了头发，我也要烫一头大波浪！</a:t>
            </a:r>
            <a:endParaRPr lang="zh-CN" altLang="en-US" sz="3200" b="1" dirty="0">
              <a:latin typeface="黑体" panose="02010609060101010101" pitchFamily="49" charset="-122"/>
              <a:ea typeface="黑体" panose="02010609060101010101" pitchFamily="49" charset="-122"/>
            </a:endParaRPr>
          </a:p>
          <a:p>
            <a:pPr marL="342900" indent="-342900" algn="l">
              <a:lnSpc>
                <a:spcPct val="90000"/>
              </a:lnSpc>
              <a:spcBef>
                <a:spcPct val="20000"/>
              </a:spcBef>
              <a:buSzPct val="100000"/>
              <a:buChar char="•"/>
            </a:pPr>
            <a:r>
              <a:rPr lang="zh-CN" altLang="en-US" sz="3200" b="1" dirty="0">
                <a:latin typeface="黑体" panose="02010609060101010101" pitchFamily="49" charset="-122"/>
                <a:ea typeface="黑体" panose="02010609060101010101" pitchFamily="49" charset="-122"/>
              </a:rPr>
              <a:t>谢霆锋用柏丽丝的洗发水，我也要去买！</a:t>
            </a:r>
            <a:endParaRPr lang="zh-CN" altLang="en-US" sz="3200" b="1" dirty="0">
              <a:latin typeface="黑体" panose="02010609060101010101" pitchFamily="49" charset="-122"/>
              <a:ea typeface="黑体" panose="02010609060101010101" pitchFamily="49" charset="-122"/>
            </a:endParaRPr>
          </a:p>
          <a:p>
            <a:pPr marL="342900" indent="-342900" algn="l">
              <a:lnSpc>
                <a:spcPct val="90000"/>
              </a:lnSpc>
              <a:spcBef>
                <a:spcPct val="20000"/>
              </a:spcBef>
              <a:buSzPct val="100000"/>
              <a:buChar char="•"/>
            </a:pPr>
            <a:r>
              <a:rPr lang="zh-CN" altLang="en-US" sz="3200" b="1" dirty="0">
                <a:latin typeface="黑体" panose="02010609060101010101" pitchFamily="49" charset="-122"/>
                <a:ea typeface="黑体" panose="02010609060101010101" pitchFamily="49" charset="-122"/>
              </a:rPr>
              <a:t>我只要露露，加冰的！</a:t>
            </a:r>
            <a:endParaRPr lang="zh-CN" altLang="en-US" sz="3200" b="1" dirty="0">
              <a:latin typeface="黑体" panose="02010609060101010101" pitchFamily="49" charset="-122"/>
              <a:ea typeface="黑体" panose="02010609060101010101" pitchFamily="49" charset="-122"/>
            </a:endParaRPr>
          </a:p>
          <a:p>
            <a:pPr marL="342900" indent="-342900" algn="l">
              <a:lnSpc>
                <a:spcPct val="90000"/>
              </a:lnSpc>
              <a:spcBef>
                <a:spcPct val="20000"/>
              </a:spcBef>
              <a:buSzPct val="100000"/>
              <a:buChar char="•"/>
            </a:pPr>
            <a:endParaRPr lang="en-US" altLang="zh-CN" sz="3200" b="1" dirty="0">
              <a:latin typeface="黑体" panose="02010609060101010101" pitchFamily="49" charset="-122"/>
              <a:ea typeface="黑体" panose="02010609060101010101" pitchFamily="49" charset="-122"/>
            </a:endParaRPr>
          </a:p>
        </p:txBody>
      </p:sp>
      <p:sp>
        <p:nvSpPr>
          <p:cNvPr id="2346" name="Rectangle 5"/>
          <p:cNvSpPr/>
          <p:nvPr/>
        </p:nvSpPr>
        <p:spPr>
          <a:xfrm>
            <a:off x="2895600" y="4953000"/>
            <a:ext cx="5049838" cy="915988"/>
          </a:xfrm>
          <a:prstGeom prst="rect">
            <a:avLst/>
          </a:prstGeom>
          <a:noFill/>
          <a:ln w="9525">
            <a:noFill/>
          </a:ln>
        </p:spPr>
        <p:txBody>
          <a:bodyPr anchor="ctr"/>
          <a:p>
            <a:pPr algn="ctr">
              <a:spcBef>
                <a:spcPct val="50000"/>
              </a:spcBef>
              <a:buSzPct val="100000"/>
            </a:pPr>
            <a:r>
              <a:rPr lang="zh-CN" altLang="en-US" sz="4400" b="1" dirty="0">
                <a:solidFill>
                  <a:srgbClr val="FF00FF"/>
                </a:solidFill>
                <a:latin typeface="黑体" panose="02010609060101010101" pitchFamily="49" charset="-122"/>
                <a:ea typeface="华文隶书" pitchFamily="2" charset="-122"/>
              </a:rPr>
              <a:t>从众心理  </a:t>
            </a:r>
            <a:endParaRPr lang="zh-CN" altLang="en-US" sz="4400" b="1" dirty="0">
              <a:solidFill>
                <a:srgbClr val="FF00FF"/>
              </a:solidFill>
              <a:latin typeface="黑体" panose="02010609060101010101" pitchFamily="49" charset="-122"/>
              <a:ea typeface="华文隶书" pitchFamily="2" charset="-122"/>
            </a:endParaRPr>
          </a:p>
        </p:txBody>
      </p:sp>
    </p:spTree>
  </p:cSld>
  <p:clrMapOvr>
    <a:masterClrMapping/>
  </p:clrMapOvr>
  <p:transition>
    <p:wheel spokes="8"/>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childTnLst>
                                    <p:set>
                                      <p:cBhvr additive="base">
                                        <p:cTn id="6" dur="1" fill="hold">
                                          <p:stCondLst>
                                            <p:cond delay="0"/>
                                          </p:stCondLst>
                                        </p:cTn>
                                        <p:tgtEl>
                                          <p:spTgt spid="2345"/>
                                        </p:tgtEl>
                                        <p:attrNameLst>
                                          <p:attrName>style.visibility</p:attrName>
                                        </p:attrNameLst>
                                      </p:cBhvr>
                                      <p:to>
                                        <p:strVal val="visible"/>
                                      </p:to>
                                    </p:set>
                                    <p:animEffect transition="in" filter="dissolve">
                                      <p:cBhvr additive="base">
                                        <p:cTn id="7" dur="500"/>
                                        <p:tgtEl>
                                          <p:spTgt spid="234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childTnLst>
                                    <p:set>
                                      <p:cBhvr additive="base">
                                        <p:cTn id="11" dur="1" fill="hold">
                                          <p:stCondLst>
                                            <p:cond delay="0"/>
                                          </p:stCondLst>
                                        </p:cTn>
                                        <p:tgtEl>
                                          <p:spTgt spid="2346"/>
                                        </p:tgtEl>
                                        <p:attrNameLst>
                                          <p:attrName>style.visibility</p:attrName>
                                        </p:attrNameLst>
                                      </p:cBhvr>
                                      <p:to>
                                        <p:strVal val="visible"/>
                                      </p:to>
                                    </p:set>
                                    <p:anim calcmode="lin" valueType="num">
                                      <p:cBhvr additive="base">
                                        <p:cTn id="12" dur="500" fill="hold"/>
                                        <p:tgtEl>
                                          <p:spTgt spid="2346"/>
                                        </p:tgtEl>
                                        <p:attrNameLst>
                                          <p:attrName>ppt_x</p:attrName>
                                        </p:attrNameLst>
                                      </p:cBhvr>
                                      <p:tavLst>
                                        <p:tav tm="0">
                                          <p:val>
                                            <p:strVal val="#ppt_x"/>
                                          </p:val>
                                        </p:tav>
                                        <p:tav tm="100000">
                                          <p:val>
                                            <p:strVal val="#ppt_x"/>
                                          </p:val>
                                        </p:tav>
                                      </p:tavLst>
                                    </p:anim>
                                    <p:anim calcmode="lin" valueType="num">
                                      <p:cBhvr additive="base">
                                        <p:cTn id="13" dur="500" fill="hold"/>
                                        <p:tgtEl>
                                          <p:spTgt spid="23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 grpId="0" animBg="1"/>
      <p:bldP spid="23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Group 301"/>
          <p:cNvGrpSpPr/>
          <p:nvPr/>
        </p:nvGrpSpPr>
        <p:grpSpPr>
          <a:xfrm>
            <a:off x="0" y="685800"/>
            <a:ext cx="9144000" cy="4953000"/>
            <a:chOff x="0" y="432"/>
            <a:chExt cx="5760" cy="3120"/>
          </a:xfrm>
        </p:grpSpPr>
        <p:pic>
          <p:nvPicPr>
            <p:cNvPr id="55300" name="Picture 3" descr="Img212610491"/>
            <p:cNvPicPr preferRelativeResize="0"/>
            <p:nvPr/>
          </p:nvPicPr>
          <p:blipFill>
            <a:blip r:embed="rId1"/>
            <a:stretch>
              <a:fillRect/>
            </a:stretch>
          </p:blipFill>
          <p:spPr>
            <a:xfrm>
              <a:off x="1920" y="480"/>
              <a:ext cx="1838" cy="3072"/>
            </a:xfrm>
            <a:prstGeom prst="rect">
              <a:avLst/>
            </a:prstGeom>
            <a:noFill/>
            <a:ln w="9525">
              <a:noFill/>
            </a:ln>
          </p:spPr>
        </p:pic>
        <p:grpSp>
          <p:nvGrpSpPr>
            <p:cNvPr id="55301" name="Group 303"/>
            <p:cNvGrpSpPr/>
            <p:nvPr/>
          </p:nvGrpSpPr>
          <p:grpSpPr>
            <a:xfrm>
              <a:off x="0" y="432"/>
              <a:ext cx="5760" cy="3072"/>
              <a:chOff x="0" y="432"/>
              <a:chExt cx="5760" cy="3072"/>
            </a:xfrm>
          </p:grpSpPr>
          <p:pic>
            <p:nvPicPr>
              <p:cNvPr id="55302" name="Picture 5" descr="fashion1-4"/>
              <p:cNvPicPr preferRelativeResize="0"/>
              <p:nvPr/>
            </p:nvPicPr>
            <p:blipFill>
              <a:blip r:embed="rId2"/>
              <a:stretch>
                <a:fillRect/>
              </a:stretch>
            </p:blipFill>
            <p:spPr>
              <a:xfrm>
                <a:off x="0" y="480"/>
                <a:ext cx="1800" cy="3024"/>
              </a:xfrm>
              <a:prstGeom prst="rect">
                <a:avLst/>
              </a:prstGeom>
              <a:noFill/>
              <a:ln w="9525">
                <a:noFill/>
              </a:ln>
            </p:spPr>
          </p:pic>
          <p:pic>
            <p:nvPicPr>
              <p:cNvPr id="55303" name="Picture 6" descr="shenme4"/>
              <p:cNvPicPr preferRelativeResize="0"/>
              <p:nvPr/>
            </p:nvPicPr>
            <p:blipFill>
              <a:blip r:embed="rId3"/>
              <a:stretch>
                <a:fillRect/>
              </a:stretch>
            </p:blipFill>
            <p:spPr>
              <a:xfrm>
                <a:off x="3984" y="432"/>
                <a:ext cx="1776" cy="3072"/>
              </a:xfrm>
              <a:prstGeom prst="rect">
                <a:avLst/>
              </a:prstGeom>
              <a:noFill/>
              <a:ln w="9525">
                <a:noFill/>
              </a:ln>
            </p:spPr>
          </p:pic>
        </p:grpSp>
      </p:grpSp>
      <p:sp>
        <p:nvSpPr>
          <p:cNvPr id="2354" name="Rectangle 7"/>
          <p:cNvSpPr/>
          <p:nvPr/>
        </p:nvSpPr>
        <p:spPr>
          <a:xfrm>
            <a:off x="1981200" y="5715000"/>
            <a:ext cx="5049838" cy="915988"/>
          </a:xfrm>
          <a:prstGeom prst="rect">
            <a:avLst/>
          </a:prstGeom>
          <a:noFill/>
          <a:ln w="9525">
            <a:noFill/>
          </a:ln>
        </p:spPr>
        <p:txBody>
          <a:bodyPr anchor="ctr"/>
          <a:p>
            <a:pPr algn="ctr">
              <a:spcBef>
                <a:spcPct val="50000"/>
              </a:spcBef>
              <a:buSzPct val="100000"/>
            </a:pPr>
            <a:r>
              <a:rPr lang="zh-CN" altLang="en-US" sz="4400" b="1" dirty="0">
                <a:solidFill>
                  <a:srgbClr val="FF00FF"/>
                </a:solidFill>
                <a:latin typeface="黑体" panose="02010609060101010101" pitchFamily="49" charset="-122"/>
                <a:ea typeface="华文隶书" pitchFamily="2" charset="-122"/>
              </a:rPr>
              <a:t>求异心理  </a:t>
            </a:r>
            <a:endParaRPr lang="zh-CN" altLang="en-US" sz="4400" b="1" dirty="0">
              <a:solidFill>
                <a:srgbClr val="FF00FF"/>
              </a:solidFill>
              <a:latin typeface="黑体" panose="02010609060101010101" pitchFamily="49" charset="-122"/>
              <a:ea typeface="华文隶书" pitchFamily="2"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childTnLst>
                                    <p:set>
                                      <p:cBhvr additive="base">
                                        <p:cTn id="6" dur="1" fill="hold">
                                          <p:stCondLst>
                                            <p:cond delay="0"/>
                                          </p:stCondLst>
                                        </p:cTn>
                                        <p:tgtEl>
                                          <p:spTgt spid="2"/>
                                        </p:tgtEl>
                                        <p:attrNameLst>
                                          <p:attrName>style.visibility</p:attrName>
                                        </p:attrNameLst>
                                      </p:cBhvr>
                                      <p:to>
                                        <p:strVal val="visible"/>
                                      </p:to>
                                    </p:set>
                                    <p:animEffect transition="in" filter="checkerboard(down)">
                                      <p:cBhvr additive="base">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childTnLst>
                                    <p:set>
                                      <p:cBhvr additive="base">
                                        <p:cTn id="11" dur="1" fill="hold">
                                          <p:stCondLst>
                                            <p:cond delay="0"/>
                                          </p:stCondLst>
                                        </p:cTn>
                                        <p:tgtEl>
                                          <p:spTgt spid="2354"/>
                                        </p:tgtEl>
                                        <p:attrNameLst>
                                          <p:attrName>style.visibility</p:attrName>
                                        </p:attrNameLst>
                                      </p:cBhvr>
                                      <p:to>
                                        <p:strVal val="visible"/>
                                      </p:to>
                                    </p:set>
                                    <p:anim calcmode="lin" valueType="num">
                                      <p:cBhvr additive="base">
                                        <p:cTn id="12" dur="500" fill="hold"/>
                                        <p:tgtEl>
                                          <p:spTgt spid="2354"/>
                                        </p:tgtEl>
                                        <p:attrNameLst>
                                          <p:attrName>ppt_x</p:attrName>
                                        </p:attrNameLst>
                                      </p:cBhvr>
                                      <p:tavLst>
                                        <p:tav tm="0">
                                          <p:val>
                                            <p:strVal val="#ppt_x"/>
                                          </p:val>
                                        </p:tav>
                                        <p:tav tm="100000">
                                          <p:val>
                                            <p:strVal val="#ppt_x"/>
                                          </p:val>
                                        </p:tav>
                                      </p:tavLst>
                                    </p:anim>
                                    <p:anim calcmode="lin" valueType="num">
                                      <p:cBhvr additive="base">
                                        <p:cTn id="13" dur="500" fill="hold"/>
                                        <p:tgtEl>
                                          <p:spTgt spid="23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4"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2361" name="Rectangle 2"/>
          <p:cNvSpPr/>
          <p:nvPr>
            <p:ph type="title"/>
          </p:nvPr>
        </p:nvSpPr>
        <p:spPr>
          <a:xfrm>
            <a:off x="4175125" y="0"/>
            <a:ext cx="4968875" cy="719138"/>
          </a:xfrm>
          <a:ln/>
        </p:spPr>
        <p:txBody>
          <a:bodyPr vert="horz" wrap="square" lIns="91440" tIns="45720" rIns="91440" bIns="45720" anchor="ctr"/>
          <a:p>
            <a:pPr eaLnBrk="1" hangingPunct="1"/>
            <a:r>
              <a:rPr lang="en-US" altLang="zh-CN" sz="4800" dirty="0">
                <a:latin typeface="华文彩云" pitchFamily="2" charset="-122"/>
                <a:ea typeface="华文彩云" pitchFamily="2" charset="-122"/>
              </a:rPr>
              <a:t>2009</a:t>
            </a:r>
            <a:r>
              <a:rPr lang="zh-CN" altLang="en-US" sz="4800" dirty="0">
                <a:latin typeface="华文彩云" pitchFamily="2" charset="-122"/>
                <a:ea typeface="华文彩云" pitchFamily="2" charset="-122"/>
              </a:rPr>
              <a:t>年 北京车展</a:t>
            </a:r>
            <a:endParaRPr lang="zh-CN" altLang="en-US" dirty="0">
              <a:ea typeface="微软雅黑" panose="020B0503020204020204" pitchFamily="34" charset="-122"/>
            </a:endParaRPr>
          </a:p>
        </p:txBody>
      </p:sp>
      <p:grpSp>
        <p:nvGrpSpPr>
          <p:cNvPr id="2" name="Group 314"/>
          <p:cNvGrpSpPr/>
          <p:nvPr/>
        </p:nvGrpSpPr>
        <p:grpSpPr>
          <a:xfrm>
            <a:off x="0" y="914400"/>
            <a:ext cx="9144000" cy="5257800"/>
            <a:chOff x="0" y="576"/>
            <a:chExt cx="5760" cy="3312"/>
          </a:xfrm>
        </p:grpSpPr>
        <p:pic>
          <p:nvPicPr>
            <p:cNvPr id="57348" name="Picture 4" descr="1080705386627"/>
            <p:cNvPicPr preferRelativeResize="0"/>
            <p:nvPr/>
          </p:nvPicPr>
          <p:blipFill>
            <a:blip r:embed="rId1"/>
            <a:stretch>
              <a:fillRect/>
            </a:stretch>
          </p:blipFill>
          <p:spPr>
            <a:xfrm>
              <a:off x="0" y="576"/>
              <a:ext cx="2304" cy="1152"/>
            </a:xfrm>
            <a:prstGeom prst="rect">
              <a:avLst/>
            </a:prstGeom>
            <a:noFill/>
            <a:ln w="9525">
              <a:noFill/>
            </a:ln>
          </p:spPr>
        </p:pic>
        <p:pic>
          <p:nvPicPr>
            <p:cNvPr id="57349" name="Picture 5" descr="13641-2"/>
            <p:cNvPicPr preferRelativeResize="0"/>
            <p:nvPr/>
          </p:nvPicPr>
          <p:blipFill>
            <a:blip r:embed="rId2"/>
            <a:stretch>
              <a:fillRect/>
            </a:stretch>
          </p:blipFill>
          <p:spPr>
            <a:xfrm>
              <a:off x="3456" y="576"/>
              <a:ext cx="2160" cy="1200"/>
            </a:xfrm>
            <a:prstGeom prst="rect">
              <a:avLst/>
            </a:prstGeom>
            <a:noFill/>
            <a:ln w="9525">
              <a:noFill/>
            </a:ln>
          </p:spPr>
        </p:pic>
        <p:pic>
          <p:nvPicPr>
            <p:cNvPr id="57350" name="Picture 6" descr="13656-1"/>
            <p:cNvPicPr preferRelativeResize="0"/>
            <p:nvPr/>
          </p:nvPicPr>
          <p:blipFill>
            <a:blip r:embed="rId3"/>
            <a:stretch>
              <a:fillRect/>
            </a:stretch>
          </p:blipFill>
          <p:spPr>
            <a:xfrm>
              <a:off x="0" y="2400"/>
              <a:ext cx="1776" cy="1020"/>
            </a:xfrm>
            <a:prstGeom prst="rect">
              <a:avLst/>
            </a:prstGeom>
            <a:noFill/>
            <a:ln w="9525">
              <a:noFill/>
            </a:ln>
          </p:spPr>
        </p:pic>
        <p:pic>
          <p:nvPicPr>
            <p:cNvPr id="57351" name="Picture 7" descr="13627-1"/>
            <p:cNvPicPr preferRelativeResize="0"/>
            <p:nvPr/>
          </p:nvPicPr>
          <p:blipFill>
            <a:blip r:embed="rId4"/>
            <a:stretch>
              <a:fillRect/>
            </a:stretch>
          </p:blipFill>
          <p:spPr>
            <a:xfrm>
              <a:off x="1872" y="2400"/>
              <a:ext cx="1728" cy="1008"/>
            </a:xfrm>
            <a:prstGeom prst="rect">
              <a:avLst/>
            </a:prstGeom>
            <a:noFill/>
            <a:ln w="9525">
              <a:noFill/>
            </a:ln>
          </p:spPr>
        </p:pic>
        <p:pic>
          <p:nvPicPr>
            <p:cNvPr id="57352" name="Picture 8" descr="20040526105412494ed"/>
            <p:cNvPicPr preferRelativeResize="0"/>
            <p:nvPr/>
          </p:nvPicPr>
          <p:blipFill>
            <a:blip r:embed="rId5"/>
            <a:stretch>
              <a:fillRect/>
            </a:stretch>
          </p:blipFill>
          <p:spPr>
            <a:xfrm>
              <a:off x="3744" y="2352"/>
              <a:ext cx="2016" cy="1104"/>
            </a:xfrm>
            <a:prstGeom prst="rect">
              <a:avLst/>
            </a:prstGeom>
            <a:noFill/>
            <a:ln w="9525">
              <a:noFill/>
            </a:ln>
          </p:spPr>
        </p:pic>
        <p:sp>
          <p:nvSpPr>
            <p:cNvPr id="57353" name="Rectangle 9"/>
            <p:cNvSpPr/>
            <p:nvPr/>
          </p:nvSpPr>
          <p:spPr>
            <a:xfrm>
              <a:off x="0" y="1872"/>
              <a:ext cx="2208" cy="288"/>
            </a:xfrm>
            <a:prstGeom prst="rect">
              <a:avLst/>
            </a:prstGeom>
            <a:noFill/>
            <a:ln w="9525">
              <a:noFill/>
            </a:ln>
          </p:spPr>
          <p:txBody>
            <a:bodyPr/>
            <a:p>
              <a:pPr algn="ctr">
                <a:spcBef>
                  <a:spcPct val="50000"/>
                </a:spcBef>
                <a:buSzPct val="100000"/>
              </a:pPr>
              <a:r>
                <a:rPr lang="en-US" altLang="zh-CN" sz="2400" b="1" dirty="0">
                  <a:solidFill>
                    <a:srgbClr val="800080"/>
                  </a:solidFill>
                  <a:latin typeface="Verdana" panose="020B0604030504040204" pitchFamily="34" charset="0"/>
                  <a:ea typeface="黑体" panose="02010609060101010101" pitchFamily="49" charset="-122"/>
                </a:rPr>
                <a:t>200</a:t>
              </a:r>
              <a:r>
                <a:rPr lang="zh-CN" altLang="en-US" sz="2400" b="1" dirty="0">
                  <a:solidFill>
                    <a:srgbClr val="800080"/>
                  </a:solidFill>
                  <a:latin typeface="Verdana" panose="020B0604030504040204" pitchFamily="34" charset="0"/>
                  <a:ea typeface="黑体" panose="02010609060101010101" pitchFamily="49" charset="-122"/>
                </a:rPr>
                <a:t>万元的奥迪</a:t>
              </a:r>
              <a:r>
                <a:rPr lang="en-US" altLang="zh-CN" sz="2400" b="1" dirty="0">
                  <a:solidFill>
                    <a:srgbClr val="800080"/>
                  </a:solidFill>
                  <a:latin typeface="Verdana" panose="020B0604030504040204" pitchFamily="34" charset="0"/>
                  <a:ea typeface="黑体" panose="02010609060101010101" pitchFamily="49" charset="-122"/>
                </a:rPr>
                <a:t>A8L6</a:t>
              </a:r>
              <a:endParaRPr lang="en-US" altLang="zh-CN" sz="2400" b="1" dirty="0">
                <a:solidFill>
                  <a:srgbClr val="800080"/>
                </a:solidFill>
                <a:latin typeface="Verdana" panose="020B0604030504040204" pitchFamily="34" charset="0"/>
                <a:ea typeface="黑体" panose="02010609060101010101" pitchFamily="49" charset="-122"/>
              </a:endParaRPr>
            </a:p>
          </p:txBody>
        </p:sp>
        <p:sp>
          <p:nvSpPr>
            <p:cNvPr id="57354" name="Rectangle 10"/>
            <p:cNvSpPr/>
            <p:nvPr/>
          </p:nvSpPr>
          <p:spPr>
            <a:xfrm>
              <a:off x="3696" y="1872"/>
              <a:ext cx="1685" cy="288"/>
            </a:xfrm>
            <a:prstGeom prst="rect">
              <a:avLst/>
            </a:prstGeom>
            <a:noFill/>
            <a:ln w="9525">
              <a:noFill/>
            </a:ln>
          </p:spPr>
          <p:txBody>
            <a:bodyPr wrap="none"/>
            <a:p>
              <a:pPr algn="ctr">
                <a:spcBef>
                  <a:spcPct val="50000"/>
                </a:spcBef>
                <a:buSzPct val="100000"/>
              </a:pPr>
              <a:r>
                <a:rPr lang="en-US" altLang="zh-CN" sz="2400" b="1" dirty="0">
                  <a:solidFill>
                    <a:srgbClr val="800080"/>
                  </a:solidFill>
                  <a:latin typeface="Verdana" panose="020B0604030504040204" pitchFamily="34" charset="0"/>
                  <a:ea typeface="黑体" panose="02010609060101010101" pitchFamily="49" charset="-122"/>
                </a:rPr>
                <a:t>500</a:t>
              </a:r>
              <a:r>
                <a:rPr lang="zh-CN" altLang="en-US" sz="2400" b="1" dirty="0">
                  <a:solidFill>
                    <a:srgbClr val="800080"/>
                  </a:solidFill>
                  <a:latin typeface="Verdana" panose="020B0604030504040204" pitchFamily="34" charset="0"/>
                  <a:ea typeface="黑体" panose="02010609060101010101" pitchFamily="49" charset="-122"/>
                </a:rPr>
                <a:t>多万的迈巴赫</a:t>
              </a:r>
              <a:endParaRPr lang="zh-CN" altLang="en-US" sz="2400" b="1" dirty="0">
                <a:solidFill>
                  <a:srgbClr val="800080"/>
                </a:solidFill>
                <a:latin typeface="Verdana" panose="020B0604030504040204" pitchFamily="34" charset="0"/>
                <a:ea typeface="黑体" panose="02010609060101010101" pitchFamily="49" charset="-122"/>
              </a:endParaRPr>
            </a:p>
          </p:txBody>
        </p:sp>
        <p:sp>
          <p:nvSpPr>
            <p:cNvPr id="57355" name="Rectangle 11"/>
            <p:cNvSpPr/>
            <p:nvPr/>
          </p:nvSpPr>
          <p:spPr>
            <a:xfrm>
              <a:off x="0" y="3519"/>
              <a:ext cx="1660" cy="288"/>
            </a:xfrm>
            <a:prstGeom prst="rect">
              <a:avLst/>
            </a:prstGeom>
            <a:noFill/>
            <a:ln w="9525">
              <a:noFill/>
            </a:ln>
          </p:spPr>
          <p:txBody>
            <a:bodyPr wrap="none"/>
            <a:p>
              <a:pPr algn="ctr">
                <a:spcBef>
                  <a:spcPct val="50000"/>
                </a:spcBef>
                <a:buSzPct val="100000"/>
              </a:pPr>
              <a:r>
                <a:rPr lang="zh-CN" altLang="en-US" sz="2400" b="1" dirty="0">
                  <a:solidFill>
                    <a:srgbClr val="800080"/>
                  </a:solidFill>
                  <a:latin typeface="Verdana" panose="020B0604030504040204" pitchFamily="34" charset="0"/>
                  <a:ea typeface="黑体" panose="02010609060101010101" pitchFamily="49" charset="-122"/>
                </a:rPr>
                <a:t>千万元的兰博基尼</a:t>
              </a:r>
              <a:endParaRPr lang="zh-CN" altLang="en-US" sz="2400" b="1" dirty="0">
                <a:solidFill>
                  <a:srgbClr val="800080"/>
                </a:solidFill>
                <a:latin typeface="Verdana" panose="020B0604030504040204" pitchFamily="34" charset="0"/>
                <a:ea typeface="黑体" panose="02010609060101010101" pitchFamily="49" charset="-122"/>
              </a:endParaRPr>
            </a:p>
          </p:txBody>
        </p:sp>
        <p:sp>
          <p:nvSpPr>
            <p:cNvPr id="57356" name="Rectangle 12"/>
            <p:cNvSpPr/>
            <p:nvPr/>
          </p:nvSpPr>
          <p:spPr>
            <a:xfrm>
              <a:off x="3936" y="3600"/>
              <a:ext cx="1685" cy="288"/>
            </a:xfrm>
            <a:prstGeom prst="rect">
              <a:avLst/>
            </a:prstGeom>
            <a:noFill/>
            <a:ln w="9525">
              <a:noFill/>
            </a:ln>
          </p:spPr>
          <p:txBody>
            <a:bodyPr wrap="none"/>
            <a:p>
              <a:pPr algn="ctr">
                <a:spcBef>
                  <a:spcPct val="50000"/>
                </a:spcBef>
                <a:buSzPct val="100000"/>
              </a:pPr>
              <a:r>
                <a:rPr lang="en-US" altLang="zh-CN" sz="2400" b="1" dirty="0">
                  <a:solidFill>
                    <a:srgbClr val="800080"/>
                  </a:solidFill>
                  <a:latin typeface="Verdana" panose="020B0604030504040204" pitchFamily="34" charset="0"/>
                  <a:ea typeface="黑体" panose="02010609060101010101" pitchFamily="49" charset="-122"/>
                </a:rPr>
                <a:t>968</a:t>
              </a:r>
              <a:r>
                <a:rPr lang="zh-CN" altLang="en-US" sz="2400" b="1" dirty="0">
                  <a:solidFill>
                    <a:srgbClr val="800080"/>
                  </a:solidFill>
                  <a:latin typeface="Verdana" panose="020B0604030504040204" pitchFamily="34" charset="0"/>
                  <a:ea typeface="黑体" panose="02010609060101010101" pitchFamily="49" charset="-122"/>
                </a:rPr>
                <a:t>万的荷兰世爵</a:t>
              </a:r>
              <a:endParaRPr lang="zh-CN" altLang="en-US" sz="2400" b="1" dirty="0">
                <a:solidFill>
                  <a:srgbClr val="800080"/>
                </a:solidFill>
                <a:latin typeface="Verdana" panose="020B0604030504040204" pitchFamily="34" charset="0"/>
                <a:ea typeface="黑体" panose="02010609060101010101" pitchFamily="49" charset="-122"/>
              </a:endParaRPr>
            </a:p>
          </p:txBody>
        </p:sp>
        <p:sp>
          <p:nvSpPr>
            <p:cNvPr id="57357" name="Rectangle 13"/>
            <p:cNvSpPr/>
            <p:nvPr/>
          </p:nvSpPr>
          <p:spPr>
            <a:xfrm>
              <a:off x="2016" y="3552"/>
              <a:ext cx="1690" cy="288"/>
            </a:xfrm>
            <a:prstGeom prst="rect">
              <a:avLst/>
            </a:prstGeom>
            <a:noFill/>
            <a:ln w="9525">
              <a:noFill/>
            </a:ln>
          </p:spPr>
          <p:txBody>
            <a:bodyPr/>
            <a:p>
              <a:pPr algn="ctr">
                <a:spcBef>
                  <a:spcPct val="50000"/>
                </a:spcBef>
                <a:buSzPct val="100000"/>
              </a:pPr>
              <a:r>
                <a:rPr lang="en-US" altLang="zh-CN" sz="2400" b="1" dirty="0">
                  <a:solidFill>
                    <a:srgbClr val="800080"/>
                  </a:solidFill>
                  <a:latin typeface="Verdana" panose="020B0604030504040204" pitchFamily="34" charset="0"/>
                  <a:ea typeface="黑体" panose="02010609060101010101" pitchFamily="49" charset="-122"/>
                </a:rPr>
                <a:t>988</a:t>
              </a:r>
              <a:r>
                <a:rPr lang="zh-CN" altLang="en-US" sz="2400" b="1" dirty="0">
                  <a:solidFill>
                    <a:srgbClr val="800080"/>
                  </a:solidFill>
                  <a:latin typeface="Verdana" panose="020B0604030504040204" pitchFamily="34" charset="0"/>
                  <a:ea typeface="黑体" panose="02010609060101010101" pitchFamily="49" charset="-122"/>
                </a:rPr>
                <a:t>万的宾利</a:t>
              </a:r>
              <a:endParaRPr lang="zh-CN" altLang="en-US" sz="2400" b="1" dirty="0">
                <a:solidFill>
                  <a:srgbClr val="800080"/>
                </a:solidFill>
                <a:latin typeface="Verdana" panose="020B0604030504040204" pitchFamily="34" charset="0"/>
                <a:ea typeface="黑体" panose="02010609060101010101" pitchFamily="49" charset="-122"/>
              </a:endParaRPr>
            </a:p>
          </p:txBody>
        </p:sp>
      </p:gr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childTnLst>
                                    <p:set>
                                      <p:cBhvr additive="base">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ppt_w</p:attrName>
                                        </p:attrNameLst>
                                      </p:cBhvr>
                                      <p:tavLst>
                                        <p:tav tm="0">
                                          <p:val>
                                            <p:fltVal val="0.000000"/>
                                          </p:val>
                                        </p:tav>
                                        <p:tav tm="100000">
                                          <p:val>
                                            <p:strVal val="#ppt_w"/>
                                          </p:val>
                                        </p:tav>
                                      </p:tavLst>
                                    </p:anim>
                                    <p:anim calcmode="lin" valueType="num">
                                      <p:cBhvr additive="base">
                                        <p:cTn id="8" dur="1000" fill="hold"/>
                                        <p:tgtEl>
                                          <p:spTgt spid="2"/>
                                        </p:tgtEl>
                                        <p:attrNameLst>
                                          <p:attrName>ppt_h</p:attrName>
                                        </p:attrNameLst>
                                      </p:cBhvr>
                                      <p:tavLst>
                                        <p:tav tm="0">
                                          <p:val>
                                            <p:fltVal val="0.000000"/>
                                          </p:val>
                                        </p:tav>
                                        <p:tav tm="100000">
                                          <p:val>
                                            <p:strVal val="#ppt_h"/>
                                          </p:val>
                                        </p:tav>
                                      </p:tavLst>
                                    </p:anim>
                                    <p:anim calcmode="lin" valueType="num">
                                      <p:cBhvr additive="base">
                                        <p:cTn id="9" dur="1000" fill="hold"/>
                                        <p:tgtEl>
                                          <p:spTgt spid="2"/>
                                        </p:tgtEl>
                                        <p:attrNameLst>
                                          <p:attrName>ppt_x</p:attrName>
                                        </p:attrNameLst>
                                      </p:cBhvr>
                                      <p:tavLst>
                                        <p:tav tm="0" fmla="#ppt_x+(cos(-2*pi*(1-$))*-#ppt_x-sin(-2*pi*(1-$))*(1-#ppt_y))*(1-$)">
                                          <p:val>
                                            <p:fltVal val="0.000000"/>
                                          </p:val>
                                        </p:tav>
                                        <p:tav tm="100000">
                                          <p:val>
                                            <p:fltVal val="1.000000"/>
                                          </p:val>
                                        </p:tav>
                                      </p:tavLst>
                                    </p:anim>
                                    <p:anim calcmode="lin" valueType="num">
                                      <p:cBhvr additive="base">
                                        <p:cTn id="10" dur="1000" fill="hold"/>
                                        <p:tgtEl>
                                          <p:spTgt spid="2"/>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childTnLst>
                                    <p:set>
                                      <p:cBhvr additive="base">
                                        <p:cTn id="14" dur="1" fill="hold">
                                          <p:stCondLst>
                                            <p:cond delay="0"/>
                                          </p:stCondLst>
                                        </p:cTn>
                                        <p:tgtEl>
                                          <p:spTgt spid="2361"/>
                                        </p:tgtEl>
                                        <p:attrNameLst>
                                          <p:attrName>style.visibility</p:attrName>
                                        </p:attrNameLst>
                                      </p:cBhvr>
                                      <p:to>
                                        <p:strVal val="visible"/>
                                      </p:to>
                                    </p:set>
                                    <p:animEffect transition="in" filter="blinds(horizontal)">
                                      <p:cBhvr additive="base">
                                        <p:cTn id="15" dur="500"/>
                                        <p:tgtEl>
                                          <p:spTgt spid="2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1" name="Rectangle 2"/>
          <p:cNvSpPr/>
          <p:nvPr>
            <p:ph type="title"/>
          </p:nvPr>
        </p:nvSpPr>
        <p:spPr>
          <a:xfrm>
            <a:off x="0" y="642938"/>
            <a:ext cx="3854450" cy="774700"/>
          </a:xfrm>
          <a:ln/>
        </p:spPr>
        <p:txBody>
          <a:bodyPr vert="horz" wrap="square" lIns="91440" tIns="45720" rIns="91440" bIns="45720" anchor="ctr"/>
          <a:p>
            <a:pPr eaLnBrk="1" hangingPunct="1"/>
            <a:r>
              <a:rPr lang="zh-CN" altLang="en-US" sz="6000" b="1" dirty="0">
                <a:solidFill>
                  <a:srgbClr val="FF33CC"/>
                </a:solidFill>
                <a:ea typeface="华文隶书" pitchFamily="2" charset="-122"/>
              </a:rPr>
              <a:t>求实心理</a:t>
            </a:r>
            <a:endParaRPr lang="zh-CN" altLang="en-US" sz="6000" b="1" dirty="0">
              <a:solidFill>
                <a:srgbClr val="FF33CC"/>
              </a:solidFill>
              <a:ea typeface="华文隶书" pitchFamily="2" charset="-122"/>
            </a:endParaRPr>
          </a:p>
        </p:txBody>
      </p:sp>
      <p:sp>
        <p:nvSpPr>
          <p:cNvPr id="59395" name="Rectangle 3"/>
          <p:cNvSpPr/>
          <p:nvPr>
            <p:ph type="body"/>
          </p:nvPr>
        </p:nvSpPr>
        <p:spPr>
          <a:xfrm>
            <a:off x="1255713" y="2438400"/>
            <a:ext cx="7888287" cy="3733800"/>
          </a:xfrm>
          <a:ln/>
        </p:spPr>
        <p:txBody>
          <a:bodyPr vert="horz" wrap="square" lIns="91440" tIns="45720" rIns="91440" bIns="45720" anchor="t"/>
          <a:p>
            <a:pPr eaLnBrk="1" hangingPunct="1">
              <a:lnSpc>
                <a:spcPct val="80000"/>
              </a:lnSpc>
              <a:buNone/>
            </a:pPr>
            <a:r>
              <a:rPr lang="zh-CN" altLang="en-US" sz="4000" b="1" dirty="0">
                <a:solidFill>
                  <a:srgbClr val="660066"/>
                </a:solidFill>
                <a:ea typeface="华文隶书" pitchFamily="2" charset="-122"/>
              </a:rPr>
              <a:t>质量要保证：只买对的</a:t>
            </a:r>
            <a:endParaRPr lang="zh-CN" altLang="en-US" sz="4000" b="1" dirty="0">
              <a:solidFill>
                <a:srgbClr val="660066"/>
              </a:solidFill>
              <a:ea typeface="华文隶书" pitchFamily="2" charset="-122"/>
            </a:endParaRPr>
          </a:p>
          <a:p>
            <a:pPr eaLnBrk="1" hangingPunct="1">
              <a:lnSpc>
                <a:spcPct val="80000"/>
              </a:lnSpc>
              <a:buNone/>
            </a:pPr>
            <a:r>
              <a:rPr lang="zh-CN" altLang="en-US" sz="4000" b="1" dirty="0">
                <a:solidFill>
                  <a:srgbClr val="660066"/>
                </a:solidFill>
                <a:ea typeface="华文隶书" pitchFamily="2" charset="-122"/>
              </a:rPr>
              <a:t>价格要便宜：不买贵的</a:t>
            </a:r>
            <a:endParaRPr lang="zh-CN" altLang="en-US" sz="4000" b="1" dirty="0">
              <a:solidFill>
                <a:srgbClr val="660066"/>
              </a:solidFill>
              <a:ea typeface="华文隶书" pitchFamily="2" charset="-122"/>
            </a:endParaRPr>
          </a:p>
          <a:p>
            <a:pPr eaLnBrk="1" hangingPunct="1">
              <a:lnSpc>
                <a:spcPct val="80000"/>
              </a:lnSpc>
              <a:buNone/>
            </a:pPr>
            <a:r>
              <a:rPr lang="zh-CN" altLang="en-US" sz="4000" b="1" dirty="0">
                <a:solidFill>
                  <a:srgbClr val="660066"/>
                </a:solidFill>
                <a:ea typeface="华文隶书" pitchFamily="2" charset="-122"/>
              </a:rPr>
              <a:t>服务要到位，</a:t>
            </a:r>
            <a:endParaRPr lang="zh-CN" altLang="en-US" sz="4000" b="1" dirty="0">
              <a:solidFill>
                <a:srgbClr val="660066"/>
              </a:solidFill>
              <a:ea typeface="华文隶书" pitchFamily="2" charset="-122"/>
            </a:endParaRPr>
          </a:p>
          <a:p>
            <a:pPr eaLnBrk="1" hangingPunct="1">
              <a:lnSpc>
                <a:spcPct val="80000"/>
              </a:lnSpc>
              <a:buNone/>
            </a:pPr>
            <a:r>
              <a:rPr lang="zh-CN" altLang="en-US" sz="4000" b="1" dirty="0">
                <a:solidFill>
                  <a:srgbClr val="660066"/>
                </a:solidFill>
                <a:ea typeface="华文隶书" pitchFamily="2" charset="-122"/>
              </a:rPr>
              <a:t>功能要齐全，</a:t>
            </a:r>
            <a:endParaRPr lang="zh-CN" altLang="en-US" sz="4000" b="1" dirty="0">
              <a:solidFill>
                <a:srgbClr val="660066"/>
              </a:solidFill>
              <a:ea typeface="华文隶书" pitchFamily="2" charset="-122"/>
            </a:endParaRPr>
          </a:p>
          <a:p>
            <a:pPr eaLnBrk="1" hangingPunct="1">
              <a:lnSpc>
                <a:spcPct val="80000"/>
              </a:lnSpc>
              <a:buNone/>
            </a:pPr>
            <a:r>
              <a:rPr lang="zh-CN" altLang="en-US" sz="4000" b="1" dirty="0">
                <a:solidFill>
                  <a:srgbClr val="660066"/>
                </a:solidFill>
                <a:ea typeface="华文隶书" pitchFamily="2" charset="-122"/>
              </a:rPr>
              <a:t>操作要简便，等等。</a:t>
            </a:r>
            <a:endParaRPr lang="zh-CN" altLang="en-US" sz="4000" b="1" dirty="0">
              <a:solidFill>
                <a:srgbClr val="660066"/>
              </a:solidFill>
              <a:ea typeface="华文隶书" pitchFamily="2" charset="-122"/>
            </a:endParaRPr>
          </a:p>
        </p:txBody>
      </p:sp>
      <p:pic>
        <p:nvPicPr>
          <p:cNvPr id="59396" name="Picture 4" descr="1_0K2163400"/>
          <p:cNvPicPr preferRelativeResize="0"/>
          <p:nvPr/>
        </p:nvPicPr>
        <p:blipFill>
          <a:blip r:embed="rId1"/>
          <a:stretch>
            <a:fillRect/>
          </a:stretch>
        </p:blipFill>
        <p:spPr>
          <a:xfrm>
            <a:off x="8120063" y="0"/>
            <a:ext cx="1023937" cy="1371600"/>
          </a:xfrm>
          <a:prstGeom prst="rect">
            <a:avLst/>
          </a:prstGeom>
          <a:noFill/>
          <a:ln w="9525">
            <a:noFill/>
          </a:ln>
        </p:spPr>
      </p:pic>
      <p:grpSp>
        <p:nvGrpSpPr>
          <p:cNvPr id="2" name="Group 336"/>
          <p:cNvGrpSpPr/>
          <p:nvPr/>
        </p:nvGrpSpPr>
        <p:grpSpPr>
          <a:xfrm>
            <a:off x="6019800" y="3733800"/>
            <a:ext cx="3124200" cy="3124200"/>
            <a:chOff x="3792" y="2208"/>
            <a:chExt cx="1968" cy="1968"/>
          </a:xfrm>
        </p:grpSpPr>
        <p:pic>
          <p:nvPicPr>
            <p:cNvPr id="59398" name="Picture 7" descr="多多指教"/>
            <p:cNvPicPr preferRelativeResize="0"/>
            <p:nvPr/>
          </p:nvPicPr>
          <p:blipFill>
            <a:blip r:embed="rId2"/>
            <a:stretch>
              <a:fillRect/>
            </a:stretch>
          </p:blipFill>
          <p:spPr>
            <a:xfrm>
              <a:off x="3792" y="2208"/>
              <a:ext cx="1968" cy="1968"/>
            </a:xfrm>
            <a:prstGeom prst="rect">
              <a:avLst/>
            </a:prstGeom>
            <a:noFill/>
            <a:ln w="9525">
              <a:noFill/>
            </a:ln>
          </p:spPr>
        </p:pic>
        <p:sp>
          <p:nvSpPr>
            <p:cNvPr id="59399" name="Rectangle 8"/>
            <p:cNvSpPr/>
            <p:nvPr/>
          </p:nvSpPr>
          <p:spPr>
            <a:xfrm>
              <a:off x="4272" y="2451"/>
              <a:ext cx="1268" cy="404"/>
            </a:xfrm>
            <a:prstGeom prst="rect">
              <a:avLst/>
            </a:prstGeom>
            <a:noFill/>
            <a:ln w="9525">
              <a:noFill/>
            </a:ln>
          </p:spPr>
          <p:txBody>
            <a:bodyPr wrap="none"/>
            <a:p>
              <a:pPr algn="ctr">
                <a:spcBef>
                  <a:spcPct val="50000"/>
                </a:spcBef>
                <a:buSzPct val="100000"/>
              </a:pPr>
              <a:r>
                <a:rPr lang="zh-CN" altLang="en-US" sz="3600" b="1" dirty="0">
                  <a:solidFill>
                    <a:srgbClr val="660033"/>
                  </a:solidFill>
                  <a:latin typeface="Verdana" panose="020B0604030504040204" pitchFamily="34" charset="0"/>
                  <a:ea typeface="华文行楷"/>
                </a:rPr>
                <a:t>要发扬啊</a:t>
              </a:r>
              <a:endParaRPr lang="zh-CN" altLang="en-US" sz="3600" b="1" dirty="0">
                <a:solidFill>
                  <a:srgbClr val="660033"/>
                </a:solidFill>
                <a:latin typeface="Verdana" panose="020B0604030504040204" pitchFamily="34" charset="0"/>
                <a:ea typeface="华文行楷"/>
              </a:endParaRP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childTnLst>
                                    <p:set>
                                      <p:cBhvr additive="base">
                                        <p:cTn id="6" dur="1" fill="hold">
                                          <p:stCondLst>
                                            <p:cond delay="0"/>
                                          </p:stCondLst>
                                        </p:cTn>
                                        <p:tgtEl>
                                          <p:spTgt spid="2381"/>
                                        </p:tgtEl>
                                        <p:attrNameLst>
                                          <p:attrName>style.visibility</p:attrName>
                                        </p:attrNameLst>
                                      </p:cBhvr>
                                      <p:to>
                                        <p:strVal val="visible"/>
                                      </p:to>
                                    </p:set>
                                    <p:anim calcmode="lin" valueType="num">
                                      <p:cBhvr additive="base">
                                        <p:cTn id="7" dur="500" fill="hold"/>
                                        <p:tgtEl>
                                          <p:spTgt spid="2381"/>
                                        </p:tgtEl>
                                        <p:attrNameLst>
                                          <p:attrName>ppt_x</p:attrName>
                                        </p:attrNameLst>
                                      </p:cBhvr>
                                      <p:tavLst>
                                        <p:tav tm="0">
                                          <p:val>
                                            <p:strVal val="#ppt_x"/>
                                          </p:val>
                                        </p:tav>
                                        <p:tav tm="100000">
                                          <p:val>
                                            <p:strVal val="#ppt_x"/>
                                          </p:val>
                                        </p:tav>
                                      </p:tavLst>
                                    </p:anim>
                                    <p:anim calcmode="lin" valueType="num">
                                      <p:cBhvr additive="base">
                                        <p:cTn id="8" dur="500" fill="hold"/>
                                        <p:tgtEl>
                                          <p:spTgt spid="238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childTnLst>
                                    <p:set>
                                      <p:cBhvr additive="base">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36" name="Rectangle 2"/>
          <p:cNvSpPr/>
          <p:nvPr>
            <p:ph type="title"/>
          </p:nvPr>
        </p:nvSpPr>
        <p:spPr>
          <a:xfrm>
            <a:off x="97155" y="1503045"/>
            <a:ext cx="8017510" cy="806450"/>
          </a:xfrm>
          <a:solidFill>
            <a:srgbClr val="BBE0E3">
              <a:alpha val="100000"/>
            </a:srgbClr>
          </a:solidFill>
          <a:ln/>
        </p:spPr>
        <p:txBody>
          <a:bodyPr vert="horz" wrap="square" lIns="91440" tIns="45720" rIns="91440" bIns="45720" anchor="ctr"/>
          <a:p>
            <a:pPr eaLnBrk="1" hangingPunct="1"/>
            <a:r>
              <a:rPr lang="zh-CN" altLang="en-US" sz="4000" b="1" dirty="0">
                <a:solidFill>
                  <a:schemeClr val="tx1"/>
                </a:solidFill>
                <a:latin typeface="黑体" panose="02010609060101010101" pitchFamily="49" charset="-122"/>
                <a:ea typeface="黑体" panose="02010609060101010101" pitchFamily="49" charset="-122"/>
              </a:rPr>
              <a:t>（</a:t>
            </a:r>
            <a:r>
              <a:rPr lang="en-US" altLang="zh-CN" sz="4000" b="1" dirty="0">
                <a:solidFill>
                  <a:schemeClr val="tx1"/>
                </a:solidFill>
                <a:latin typeface="黑体" panose="02010609060101010101" pitchFamily="49" charset="-122"/>
                <a:ea typeface="黑体" panose="02010609060101010101" pitchFamily="49" charset="-122"/>
              </a:rPr>
              <a:t>1</a:t>
            </a:r>
            <a:r>
              <a:rPr lang="zh-CN" altLang="en-US" sz="4000" b="1" dirty="0">
                <a:solidFill>
                  <a:schemeClr val="tx1"/>
                </a:solidFill>
                <a:latin typeface="黑体" panose="02010609060101010101" pitchFamily="49" charset="-122"/>
                <a:ea typeface="黑体" panose="02010609060101010101" pitchFamily="49" charset="-122"/>
              </a:rPr>
              <a:t>）</a:t>
            </a:r>
            <a:r>
              <a:rPr lang="zh-CN" altLang="en-US" sz="4000" b="1" dirty="0">
                <a:solidFill>
                  <a:schemeClr val="tx1"/>
                </a:solidFill>
                <a:latin typeface="黑体" panose="02010609060101010101" pitchFamily="49" charset="-122"/>
                <a:ea typeface="黑体" panose="02010609060101010101" pitchFamily="49" charset="-122"/>
              </a:rPr>
              <a:t>、量入而出，适度消费</a:t>
            </a:r>
            <a:endParaRPr lang="zh-CN" altLang="en-US" sz="4000" b="1" dirty="0">
              <a:solidFill>
                <a:schemeClr val="tx1"/>
              </a:solidFill>
              <a:latin typeface="黑体" panose="02010609060101010101" pitchFamily="49" charset="-122"/>
              <a:ea typeface="黑体" panose="02010609060101010101" pitchFamily="49" charset="-122"/>
            </a:endParaRPr>
          </a:p>
        </p:txBody>
      </p:sp>
      <p:sp>
        <p:nvSpPr>
          <p:cNvPr id="2437" name="Rectangle 3"/>
          <p:cNvSpPr/>
          <p:nvPr>
            <p:ph type="body"/>
          </p:nvPr>
        </p:nvSpPr>
        <p:spPr>
          <a:xfrm>
            <a:off x="0" y="2743200"/>
            <a:ext cx="3810000" cy="693738"/>
          </a:xfrm>
          <a:ln/>
        </p:spPr>
        <p:txBody>
          <a:bodyPr vert="horz" wrap="square" lIns="91440" tIns="45720" rIns="91440" bIns="45720" anchor="t"/>
          <a:p>
            <a:pPr eaLnBrk="1" hangingPunct="1">
              <a:buFontTx/>
              <a:buNone/>
            </a:pPr>
            <a:r>
              <a:rPr lang="en-US" altLang="zh-CN" sz="4000" b="1" dirty="0">
                <a:solidFill>
                  <a:srgbClr val="FF33CC"/>
                </a:solidFill>
                <a:latin typeface="黑体" panose="02010609060101010101" pitchFamily="49" charset="-122"/>
                <a:ea typeface="黑体" panose="02010609060101010101" pitchFamily="49" charset="-122"/>
              </a:rPr>
              <a:t> </a:t>
            </a:r>
            <a:r>
              <a:rPr lang="zh-CN" altLang="en-US" sz="4000" b="1" dirty="0">
                <a:solidFill>
                  <a:srgbClr val="FF33CC"/>
                </a:solidFill>
                <a:latin typeface="黑体" panose="02010609060101010101" pitchFamily="49" charset="-122"/>
                <a:ea typeface="黑体" panose="02010609060101010101" pitchFamily="49" charset="-122"/>
              </a:rPr>
              <a:t>支出   收入</a:t>
            </a:r>
            <a:endParaRPr lang="zh-CN" altLang="en-US" sz="4000" b="1" dirty="0">
              <a:solidFill>
                <a:srgbClr val="FF33CC"/>
              </a:solidFill>
              <a:latin typeface="黑体" panose="02010609060101010101" pitchFamily="49" charset="-122"/>
              <a:ea typeface="黑体" panose="02010609060101010101" pitchFamily="49" charset="-122"/>
            </a:endParaRPr>
          </a:p>
        </p:txBody>
      </p:sp>
      <p:sp>
        <p:nvSpPr>
          <p:cNvPr id="2438" name="Text Box 4"/>
          <p:cNvSpPr/>
          <p:nvPr/>
        </p:nvSpPr>
        <p:spPr>
          <a:xfrm>
            <a:off x="2895600" y="2819400"/>
            <a:ext cx="4724400" cy="457200"/>
          </a:xfrm>
          <a:prstGeom prst="rect">
            <a:avLst/>
          </a:prstGeom>
          <a:noFill/>
          <a:ln w="9525">
            <a:noFill/>
          </a:ln>
        </p:spPr>
        <p:txBody>
          <a:bodyPr/>
          <a:p>
            <a:pPr algn="ctr">
              <a:spcBef>
                <a:spcPct val="50000"/>
              </a:spcBef>
              <a:buSzPct val="100000"/>
            </a:pPr>
            <a:r>
              <a:rPr lang="zh-CN" altLang="en-US" sz="2400" b="1" dirty="0">
                <a:solidFill>
                  <a:srgbClr val="FF3300"/>
                </a:solidFill>
                <a:latin typeface="黑体" panose="02010609060101010101" pitchFamily="49" charset="-122"/>
                <a:ea typeface="黑体" panose="02010609060101010101" pitchFamily="49" charset="-122"/>
              </a:rPr>
              <a:t>（当前的收入     未来的收入）</a:t>
            </a:r>
            <a:endParaRPr lang="zh-CN" altLang="en-US" sz="2400" b="1" dirty="0">
              <a:solidFill>
                <a:srgbClr val="FF3300"/>
              </a:solidFill>
              <a:latin typeface="黑体" panose="02010609060101010101" pitchFamily="49" charset="-122"/>
              <a:ea typeface="黑体" panose="02010609060101010101" pitchFamily="49" charset="-122"/>
            </a:endParaRPr>
          </a:p>
        </p:txBody>
      </p:sp>
      <p:sp>
        <p:nvSpPr>
          <p:cNvPr id="2439" name="AutoShape 5"/>
          <p:cNvSpPr/>
          <p:nvPr/>
        </p:nvSpPr>
        <p:spPr>
          <a:xfrm>
            <a:off x="5029200" y="2819400"/>
            <a:ext cx="533400" cy="533400"/>
          </a:xfrm>
          <a:prstGeom prst="plus">
            <a:avLst>
              <a:gd name="adj" fmla="val 41667"/>
            </a:avLst>
          </a:prstGeom>
          <a:solidFill>
            <a:srgbClr val="BBE0E3"/>
          </a:solidFill>
          <a:ln w="9525" cap="flat" cmpd="sng">
            <a:solidFill>
              <a:srgbClr val="000000"/>
            </a:solidFill>
            <a:prstDash val="solid"/>
            <a:miter/>
            <a:headEnd type="none" w="med" len="med"/>
            <a:tailEnd type="none" w="med" len="med"/>
          </a:ln>
        </p:spPr>
        <p:txBody>
          <a:bodyPr wrap="none" anchor="ctr"/>
          <a:p>
            <a:pPr algn="ctr">
              <a:spcBef>
                <a:spcPct val="50000"/>
              </a:spcBef>
              <a:buSzPct val="100000"/>
            </a:pPr>
            <a:endParaRPr lang="zh-CN" altLang="en-US" sz="3200" b="1" dirty="0">
              <a:latin typeface="黑体" panose="02010609060101010101" pitchFamily="49" charset="-122"/>
              <a:ea typeface="黑体" panose="02010609060101010101" pitchFamily="49" charset="-122"/>
            </a:endParaRPr>
          </a:p>
        </p:txBody>
      </p:sp>
      <p:sp>
        <p:nvSpPr>
          <p:cNvPr id="2440" name="Text Box 6"/>
          <p:cNvSpPr/>
          <p:nvPr/>
        </p:nvSpPr>
        <p:spPr>
          <a:xfrm>
            <a:off x="0" y="4343400"/>
            <a:ext cx="3200400" cy="701675"/>
          </a:xfrm>
          <a:prstGeom prst="rect">
            <a:avLst/>
          </a:prstGeom>
          <a:noFill/>
          <a:ln w="9525">
            <a:noFill/>
          </a:ln>
        </p:spPr>
        <p:txBody>
          <a:bodyPr/>
          <a:p>
            <a:pPr algn="ctr">
              <a:spcBef>
                <a:spcPct val="50000"/>
              </a:spcBef>
              <a:buSzPct val="100000"/>
            </a:pPr>
            <a:r>
              <a:rPr lang="zh-CN" altLang="en-US" sz="4000" b="1" dirty="0">
                <a:solidFill>
                  <a:srgbClr val="FF3300"/>
                </a:solidFill>
                <a:latin typeface="黑体" panose="02010609060101010101" pitchFamily="49" charset="-122"/>
                <a:ea typeface="黑体" panose="02010609060101010101" pitchFamily="49" charset="-122"/>
              </a:rPr>
              <a:t>支出 ＞收入</a:t>
            </a:r>
            <a:endParaRPr lang="zh-CN" altLang="en-US" sz="4000" b="1" dirty="0">
              <a:solidFill>
                <a:srgbClr val="FF3300"/>
              </a:solidFill>
              <a:latin typeface="黑体" panose="02010609060101010101" pitchFamily="49" charset="-122"/>
              <a:ea typeface="黑体" panose="02010609060101010101" pitchFamily="49" charset="-122"/>
            </a:endParaRPr>
          </a:p>
        </p:txBody>
      </p:sp>
      <p:sp>
        <p:nvSpPr>
          <p:cNvPr id="2441" name="Text Box 7"/>
          <p:cNvSpPr/>
          <p:nvPr/>
        </p:nvSpPr>
        <p:spPr>
          <a:xfrm>
            <a:off x="0" y="5638800"/>
            <a:ext cx="3276600" cy="701675"/>
          </a:xfrm>
          <a:prstGeom prst="rect">
            <a:avLst/>
          </a:prstGeom>
          <a:noFill/>
          <a:ln w="9525">
            <a:noFill/>
          </a:ln>
        </p:spPr>
        <p:txBody>
          <a:bodyPr/>
          <a:p>
            <a:pPr algn="ctr">
              <a:spcBef>
                <a:spcPct val="50000"/>
              </a:spcBef>
              <a:buSzPct val="100000"/>
            </a:pPr>
            <a:r>
              <a:rPr lang="zh-CN" altLang="en-US" sz="4000" b="1" dirty="0">
                <a:solidFill>
                  <a:srgbClr val="FF3300"/>
                </a:solidFill>
                <a:latin typeface="黑体" panose="02010609060101010101" pitchFamily="49" charset="-122"/>
                <a:ea typeface="黑体" panose="02010609060101010101" pitchFamily="49" charset="-122"/>
              </a:rPr>
              <a:t>支出 ＜ 收入</a:t>
            </a:r>
            <a:endParaRPr lang="zh-CN" altLang="en-US" sz="4000" b="1" dirty="0">
              <a:solidFill>
                <a:srgbClr val="FF3300"/>
              </a:solidFill>
              <a:latin typeface="黑体" panose="02010609060101010101" pitchFamily="49" charset="-122"/>
              <a:ea typeface="黑体" panose="02010609060101010101" pitchFamily="49" charset="-122"/>
            </a:endParaRPr>
          </a:p>
        </p:txBody>
      </p:sp>
      <p:sp>
        <p:nvSpPr>
          <p:cNvPr id="2442" name="Text Box 8"/>
          <p:cNvSpPr/>
          <p:nvPr/>
        </p:nvSpPr>
        <p:spPr>
          <a:xfrm>
            <a:off x="2819400" y="4191000"/>
            <a:ext cx="1371600" cy="1066800"/>
          </a:xfrm>
          <a:prstGeom prst="rect">
            <a:avLst/>
          </a:prstGeom>
          <a:noFill/>
          <a:ln w="9525">
            <a:noFill/>
          </a:ln>
        </p:spPr>
        <p:txBody>
          <a:bodyPr/>
          <a:p>
            <a:pPr algn="ctr">
              <a:spcBef>
                <a:spcPct val="50000"/>
              </a:spcBef>
              <a:buSzPct val="100000"/>
            </a:pPr>
            <a:r>
              <a:rPr lang="zh-CN" altLang="en-US" sz="3200" b="1" dirty="0">
                <a:solidFill>
                  <a:srgbClr val="00B050"/>
                </a:solidFill>
                <a:latin typeface="黑体" panose="02010609060101010101" pitchFamily="49" charset="-122"/>
                <a:ea typeface="华文隶书" pitchFamily="2" charset="-122"/>
              </a:rPr>
              <a:t>贷款消费</a:t>
            </a:r>
            <a:endParaRPr lang="zh-CN" altLang="en-US" sz="3200" b="1" dirty="0">
              <a:solidFill>
                <a:srgbClr val="00B050"/>
              </a:solidFill>
              <a:latin typeface="黑体" panose="02010609060101010101" pitchFamily="49" charset="-122"/>
              <a:ea typeface="华文隶书" pitchFamily="2" charset="-122"/>
            </a:endParaRPr>
          </a:p>
        </p:txBody>
      </p:sp>
      <p:sp>
        <p:nvSpPr>
          <p:cNvPr id="2443" name="Text Box 9"/>
          <p:cNvSpPr/>
          <p:nvPr/>
        </p:nvSpPr>
        <p:spPr>
          <a:xfrm>
            <a:off x="2819400" y="5638800"/>
            <a:ext cx="1219200" cy="1066800"/>
          </a:xfrm>
          <a:prstGeom prst="rect">
            <a:avLst/>
          </a:prstGeom>
          <a:noFill/>
          <a:ln w="9525">
            <a:noFill/>
          </a:ln>
        </p:spPr>
        <p:txBody>
          <a:bodyPr/>
          <a:p>
            <a:pPr algn="ctr">
              <a:spcBef>
                <a:spcPct val="50000"/>
              </a:spcBef>
              <a:buSzPct val="100000"/>
            </a:pPr>
            <a:r>
              <a:rPr lang="zh-CN" altLang="en-US" sz="3200" b="1" dirty="0">
                <a:solidFill>
                  <a:srgbClr val="00B050"/>
                </a:solidFill>
                <a:latin typeface="黑体" panose="02010609060101010101" pitchFamily="49" charset="-122"/>
                <a:ea typeface="华文隶书" pitchFamily="2" charset="-122"/>
              </a:rPr>
              <a:t>储蓄消费</a:t>
            </a:r>
            <a:endParaRPr lang="zh-CN" altLang="en-US" sz="3200" b="1" dirty="0">
              <a:solidFill>
                <a:srgbClr val="00B050"/>
              </a:solidFill>
              <a:latin typeface="黑体" panose="02010609060101010101" pitchFamily="49" charset="-122"/>
              <a:ea typeface="华文隶书" pitchFamily="2" charset="-122"/>
            </a:endParaRPr>
          </a:p>
        </p:txBody>
      </p:sp>
      <p:sp>
        <p:nvSpPr>
          <p:cNvPr id="2444" name="Text Box 10"/>
          <p:cNvSpPr/>
          <p:nvPr/>
        </p:nvSpPr>
        <p:spPr>
          <a:xfrm>
            <a:off x="4191000" y="4419600"/>
            <a:ext cx="2057400" cy="457200"/>
          </a:xfrm>
          <a:prstGeom prst="rect">
            <a:avLst/>
          </a:prstGeom>
          <a:noFill/>
          <a:ln w="9525">
            <a:noFill/>
          </a:ln>
        </p:spPr>
        <p:txBody>
          <a:bodyPr/>
          <a:p>
            <a:pPr algn="ctr">
              <a:spcBef>
                <a:spcPct val="50000"/>
              </a:spcBef>
              <a:buSzPct val="100000"/>
            </a:pPr>
            <a:r>
              <a:rPr lang="zh-CN" altLang="en-US" sz="2400" b="1" dirty="0">
                <a:solidFill>
                  <a:srgbClr val="FF3300"/>
                </a:solidFill>
                <a:latin typeface="黑体" panose="02010609060101010101" pitchFamily="49" charset="-122"/>
                <a:ea typeface="黑体" panose="02010609060101010101" pitchFamily="49" charset="-122"/>
              </a:rPr>
              <a:t>有偿还能力</a:t>
            </a:r>
            <a:endParaRPr lang="zh-CN" altLang="en-US" sz="2400" b="1" dirty="0">
              <a:solidFill>
                <a:srgbClr val="FF3300"/>
              </a:solidFill>
              <a:latin typeface="黑体" panose="02010609060101010101" pitchFamily="49" charset="-122"/>
              <a:ea typeface="黑体" panose="02010609060101010101" pitchFamily="49" charset="-122"/>
            </a:endParaRPr>
          </a:p>
        </p:txBody>
      </p:sp>
      <p:sp>
        <p:nvSpPr>
          <p:cNvPr id="2445" name="Text Box 11"/>
          <p:cNvSpPr/>
          <p:nvPr/>
        </p:nvSpPr>
        <p:spPr>
          <a:xfrm>
            <a:off x="3962400" y="5867400"/>
            <a:ext cx="2971800" cy="457200"/>
          </a:xfrm>
          <a:prstGeom prst="rect">
            <a:avLst/>
          </a:prstGeom>
          <a:noFill/>
          <a:ln w="9525">
            <a:noFill/>
          </a:ln>
        </p:spPr>
        <p:txBody>
          <a:bodyPr/>
          <a:p>
            <a:pPr algn="ctr">
              <a:spcBef>
                <a:spcPct val="50000"/>
              </a:spcBef>
              <a:buSzPct val="100000"/>
            </a:pPr>
            <a:r>
              <a:rPr lang="zh-CN" altLang="en-US" sz="2400" b="1" dirty="0">
                <a:solidFill>
                  <a:srgbClr val="FF3300"/>
                </a:solidFill>
                <a:latin typeface="黑体" panose="02010609060101010101" pitchFamily="49" charset="-122"/>
                <a:ea typeface="黑体" panose="02010609060101010101" pitchFamily="49" charset="-122"/>
              </a:rPr>
              <a:t>有</a:t>
            </a:r>
            <a:r>
              <a:rPr lang="zh-CN" altLang="en-US" sz="2400" b="1" dirty="0">
                <a:solidFill>
                  <a:srgbClr val="FF3300"/>
                </a:solidFill>
                <a:latin typeface="黑体" panose="02010609060101010101" pitchFamily="49" charset="-122"/>
                <a:ea typeface="黑体" panose="02010609060101010101" pitchFamily="49" charset="-122"/>
                <a:sym typeface="+mn-ea"/>
              </a:rPr>
              <a:t>计划和目的地</a:t>
            </a:r>
            <a:r>
              <a:rPr lang="zh-CN" altLang="en-US" sz="2400" b="1" dirty="0">
                <a:solidFill>
                  <a:srgbClr val="FF3300"/>
                </a:solidFill>
                <a:latin typeface="黑体" panose="02010609060101010101" pitchFamily="49" charset="-122"/>
                <a:ea typeface="黑体" panose="02010609060101010101" pitchFamily="49" charset="-122"/>
              </a:rPr>
              <a:t>消费</a:t>
            </a:r>
            <a:endParaRPr lang="zh-CN" altLang="en-US" sz="2400" b="1" dirty="0">
              <a:solidFill>
                <a:srgbClr val="FF3300"/>
              </a:solidFill>
              <a:latin typeface="黑体" panose="02010609060101010101" pitchFamily="49" charset="-122"/>
              <a:ea typeface="黑体" panose="02010609060101010101" pitchFamily="49" charset="-122"/>
            </a:endParaRPr>
          </a:p>
        </p:txBody>
      </p:sp>
      <p:sp>
        <p:nvSpPr>
          <p:cNvPr id="2446" name="WordArt 12"/>
          <p:cNvSpPr>
            <a:spLocks noChangeArrowheads="1"/>
          </p:cNvSpPr>
          <p:nvPr/>
        </p:nvSpPr>
        <p:spPr bwMode="auto">
          <a:xfrm>
            <a:off x="6934200" y="4419600"/>
            <a:ext cx="990600" cy="609600"/>
          </a:xfrm>
          <a:prstGeom prst="rect">
            <a:avLst/>
          </a:prstGeom>
          <a:gradFill rotWithShape="1">
            <a:gsLst>
              <a:gs pos="0">
                <a:srgbClr val="A603AB"/>
              </a:gs>
              <a:gs pos="12000">
                <a:srgbClr val="E81766"/>
              </a:gs>
              <a:gs pos="26999">
                <a:srgbClr val="EE3F17"/>
              </a:gs>
              <a:gs pos="48000">
                <a:srgbClr val="FFFF00"/>
              </a:gs>
              <a:gs pos="64998">
                <a:srgbClr val="1A8D48"/>
              </a:gs>
              <a:gs pos="78998">
                <a:srgbClr val="0819FB"/>
              </a:gs>
              <a:gs pos="100000">
                <a:srgbClr val="A603AB"/>
              </a:gs>
            </a:gsLst>
            <a:lin ang="0"/>
          </a:gradFill>
          <a:ln w="38100" cap="flat" algn="ctr">
            <a:solidFill>
              <a:srgbClr val="33CCCC"/>
            </a:solidFill>
            <a:prstDash val="solid"/>
            <a:miter lim="800000"/>
            <a:headEnd type="none" w="med" len="med"/>
            <a:tailEnd type="none" w="med" len="med"/>
          </a:ln>
          <a:effectLst>
            <a:outerShdw dist="35921" dir="2700000" sy="50000" kx="2115830" algn="bl" rotWithShape="0">
              <a:srgbClr val="C0C0C0">
                <a:alpha val="79999"/>
              </a:srgbClr>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rPr>
              <a:t>适度</a:t>
            </a:r>
            <a:endParaRPr kumimoji="0" lang="zh-CN" altLang="ru-RU" sz="3600" b="1" i="0" u="none" strike="noStrike" kern="1200" cap="none" spc="0" normalizeH="0" baseline="0" noProof="0">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sp>
        <p:nvSpPr>
          <p:cNvPr id="2447" name="WordArt 13"/>
          <p:cNvSpPr>
            <a:spLocks noChangeArrowheads="1"/>
          </p:cNvSpPr>
          <p:nvPr/>
        </p:nvSpPr>
        <p:spPr bwMode="auto">
          <a:xfrm>
            <a:off x="6934200" y="5867400"/>
            <a:ext cx="914400" cy="609600"/>
          </a:xfrm>
          <a:prstGeom prst="rect">
            <a:avLst/>
          </a:prstGeom>
          <a:gradFill rotWithShape="1">
            <a:gsLst>
              <a:gs pos="0">
                <a:srgbClr val="A603AB"/>
              </a:gs>
              <a:gs pos="12000">
                <a:srgbClr val="E81766"/>
              </a:gs>
              <a:gs pos="26999">
                <a:srgbClr val="EE3F17"/>
              </a:gs>
              <a:gs pos="48000">
                <a:srgbClr val="FFFF00"/>
              </a:gs>
              <a:gs pos="64998">
                <a:srgbClr val="1A8D48"/>
              </a:gs>
              <a:gs pos="78998">
                <a:srgbClr val="0819FB"/>
              </a:gs>
              <a:gs pos="100000">
                <a:srgbClr val="A603AB"/>
              </a:gs>
            </a:gsLst>
            <a:lin ang="0"/>
          </a:gradFill>
          <a:ln w="38100" cap="flat" algn="ctr">
            <a:solidFill>
              <a:srgbClr val="33CCCC"/>
            </a:solidFill>
            <a:prstDash val="solid"/>
            <a:miter lim="800000"/>
            <a:headEnd type="none" w="med" len="med"/>
            <a:tailEnd type="none" w="med" len="med"/>
          </a:ln>
          <a:effectLst>
            <a:outerShdw dist="35921" dir="2700000" sy="50000" kx="2115830" algn="bl" rotWithShape="0">
              <a:srgbClr val="C0C0C0">
                <a:alpha val="79999"/>
              </a:srgbClr>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rPr>
              <a:t>适度</a:t>
            </a:r>
            <a:endParaRPr kumimoji="0" lang="zh-CN" altLang="ru-RU" sz="3600" b="1" i="0" u="none" strike="noStrike" kern="1200" cap="none" spc="0" normalizeH="0" baseline="0" noProof="0">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pic>
        <p:nvPicPr>
          <p:cNvPr id="63502" name="Picture 15" descr="296ce"/>
          <p:cNvPicPr preferRelativeResize="0"/>
          <p:nvPr/>
        </p:nvPicPr>
        <p:blipFill>
          <a:blip r:embed="rId1"/>
          <a:stretch>
            <a:fillRect/>
          </a:stretch>
        </p:blipFill>
        <p:spPr>
          <a:xfrm>
            <a:off x="7885113" y="0"/>
            <a:ext cx="1258887" cy="1219200"/>
          </a:xfrm>
          <a:prstGeom prst="rect">
            <a:avLst/>
          </a:prstGeom>
          <a:noFill/>
          <a:ln w="9525">
            <a:noFill/>
          </a:ln>
        </p:spPr>
      </p:pic>
      <p:sp>
        <p:nvSpPr>
          <p:cNvPr id="48130" name="Rectangle 244"/>
          <p:cNvSpPr/>
          <p:nvPr/>
        </p:nvSpPr>
        <p:spPr>
          <a:xfrm>
            <a:off x="457200" y="37783"/>
            <a:ext cx="8229600" cy="1143000"/>
          </a:xfrm>
          <a:prstGeom prst="rect">
            <a:avLst/>
          </a:prstGeom>
          <a:noFill/>
          <a:ln w="9525">
            <a:noFill/>
          </a:ln>
        </p:spPr>
        <p:txBody>
          <a:bodyPr vert="horz" wrap="square" lIns="91440" tIns="45720" rIns="91440" bIns="45720" anchor="ct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Franklin Gothic Medium" panose="020B0603020102020204" pitchFamily="34" charset="0"/>
              </a:defRPr>
            </a:lvl2pPr>
            <a:lvl3pPr algn="ctr" rtl="0" fontAlgn="base">
              <a:spcBef>
                <a:spcPct val="0"/>
              </a:spcBef>
              <a:spcAft>
                <a:spcPct val="0"/>
              </a:spcAft>
              <a:defRPr sz="4400">
                <a:solidFill>
                  <a:schemeClr val="tx2"/>
                </a:solidFill>
                <a:latin typeface="Franklin Gothic Medium" panose="020B0603020102020204" pitchFamily="34" charset="0"/>
              </a:defRPr>
            </a:lvl3pPr>
            <a:lvl4pPr algn="ctr" rtl="0" fontAlgn="base">
              <a:spcBef>
                <a:spcPct val="0"/>
              </a:spcBef>
              <a:spcAft>
                <a:spcPct val="0"/>
              </a:spcAft>
              <a:defRPr sz="4400">
                <a:solidFill>
                  <a:schemeClr val="tx2"/>
                </a:solidFill>
                <a:latin typeface="Franklin Gothic Medium" panose="020B0603020102020204" pitchFamily="34" charset="0"/>
              </a:defRPr>
            </a:lvl4pPr>
            <a:lvl5pPr algn="ctr" rtl="0" fontAlgn="base">
              <a:spcBef>
                <a:spcPct val="0"/>
              </a:spcBef>
              <a:spcAft>
                <a:spcPct val="0"/>
              </a:spcAft>
              <a:defRPr sz="4400">
                <a:solidFill>
                  <a:schemeClr val="tx2"/>
                </a:solidFill>
                <a:latin typeface="Franklin Gothic Medium" panose="020B0603020102020204" pitchFamily="34"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eaLnBrk="1" hangingPunct="1"/>
            <a:r>
              <a:rPr lang="en-US" altLang="zh-CN" b="1" dirty="0">
                <a:ea typeface="微软雅黑" panose="020B0503020204020204" pitchFamily="34" charset="-122"/>
              </a:rPr>
              <a:t>3</a:t>
            </a:r>
            <a:r>
              <a:rPr lang="zh-CN" altLang="en-US" b="1" dirty="0">
                <a:ea typeface="微软雅黑" panose="020B0503020204020204" pitchFamily="34" charset="-122"/>
              </a:rPr>
              <a:t>、合理消费的的基本要求</a:t>
            </a:r>
            <a:r>
              <a:rPr lang="zh-CN" altLang="ru-RU" b="1" dirty="0">
                <a:ea typeface="微软雅黑" panose="020B0503020204020204" pitchFamily="34" charset="-122"/>
              </a:rPr>
              <a:t>（</a:t>
            </a:r>
            <a:r>
              <a:rPr lang="ru-RU" altLang="zh-CN" b="1" dirty="0">
                <a:ea typeface="微软雅黑" panose="020B0503020204020204" pitchFamily="34" charset="-122"/>
              </a:rPr>
              <a:t>P1</a:t>
            </a:r>
            <a:r>
              <a:rPr lang="en-US" altLang="ru-RU" b="1" dirty="0">
                <a:ea typeface="微软雅黑" panose="020B0503020204020204" pitchFamily="34" charset="-122"/>
              </a:rPr>
              <a:t>6</a:t>
            </a:r>
            <a:r>
              <a:rPr lang="zh-CN" altLang="ru-RU" b="1" dirty="0">
                <a:ea typeface="微软雅黑" panose="020B0503020204020204" pitchFamily="34" charset="-122"/>
              </a:rPr>
              <a:t>）</a:t>
            </a:r>
            <a:endParaRPr lang="zh-CN" altLang="ru-RU" b="1" dirty="0">
              <a:ea typeface="微软雅黑" panose="020B0503020204020204" pitchFamily="34" charset="-122"/>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437">
                                            <p:txEl>
                                              <p:charRg st="0" end="9"/>
                                            </p:txEl>
                                          </p:spTgt>
                                        </p:tgtEl>
                                        <p:attrNameLst>
                                          <p:attrName>style.visibility</p:attrName>
                                        </p:attrNameLst>
                                      </p:cBhvr>
                                      <p:to>
                                        <p:strVal val="visible"/>
                                      </p:to>
                                    </p:set>
                                    <p:animEffect transition="in" filter="box(in)">
                                      <p:cBhvr additive="base">
                                        <p:cTn id="7" dur="2000"/>
                                        <p:tgtEl>
                                          <p:spTgt spid="2437">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childTnLst>
                                    <p:set>
                                      <p:cBhvr additive="base">
                                        <p:cTn id="11" dur="1" fill="hold">
                                          <p:stCondLst>
                                            <p:cond delay="0"/>
                                          </p:stCondLst>
                                        </p:cTn>
                                        <p:tgtEl>
                                          <p:spTgt spid="2436"/>
                                        </p:tgtEl>
                                        <p:attrNameLst>
                                          <p:attrName>style.visibility</p:attrName>
                                        </p:attrNameLst>
                                      </p:cBhvr>
                                      <p:to>
                                        <p:strVal val="visible"/>
                                      </p:to>
                                    </p:set>
                                    <p:animEffect transition="in" filter="blinds(horizontal)">
                                      <p:cBhvr additive="base">
                                        <p:cTn id="12" dur="500"/>
                                        <p:tgtEl>
                                          <p:spTgt spid="243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childTnLst>
                                    <p:set>
                                      <p:cBhvr additive="base">
                                        <p:cTn id="16" dur="1" fill="hold">
                                          <p:stCondLst>
                                            <p:cond delay="0"/>
                                          </p:stCondLst>
                                        </p:cTn>
                                        <p:tgtEl>
                                          <p:spTgt spid="2438"/>
                                        </p:tgtEl>
                                        <p:attrNameLst>
                                          <p:attrName>style.visibility</p:attrName>
                                        </p:attrNameLst>
                                      </p:cBhvr>
                                      <p:to>
                                        <p:strVal val="visible"/>
                                      </p:to>
                                    </p:set>
                                    <p:animEffect transition="in" filter="box(in)">
                                      <p:cBhvr additive="base">
                                        <p:cTn id="17" dur="500"/>
                                        <p:tgtEl>
                                          <p:spTgt spid="243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childTnLst>
                                    <p:set>
                                      <p:cBhvr additive="base">
                                        <p:cTn id="21" dur="1" fill="hold">
                                          <p:stCondLst>
                                            <p:cond delay="0"/>
                                          </p:stCondLst>
                                        </p:cTn>
                                        <p:tgtEl>
                                          <p:spTgt spid="2439"/>
                                        </p:tgtEl>
                                        <p:attrNameLst>
                                          <p:attrName>style.visibility</p:attrName>
                                        </p:attrNameLst>
                                      </p:cBhvr>
                                      <p:to>
                                        <p:strVal val="visible"/>
                                      </p:to>
                                    </p:set>
                                    <p:animEffect transition="in" filter="box(in)">
                                      <p:cBhvr additive="base">
                                        <p:cTn id="22" dur="500"/>
                                        <p:tgtEl>
                                          <p:spTgt spid="243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childTnLst>
                                    <p:set>
                                      <p:cBhvr additive="base">
                                        <p:cTn id="26" dur="1" fill="hold">
                                          <p:stCondLst>
                                            <p:cond delay="0"/>
                                          </p:stCondLst>
                                        </p:cTn>
                                        <p:tgtEl>
                                          <p:spTgt spid="2440"/>
                                        </p:tgtEl>
                                        <p:attrNameLst>
                                          <p:attrName>style.visibility</p:attrName>
                                        </p:attrNameLst>
                                      </p:cBhvr>
                                      <p:to>
                                        <p:strVal val="visible"/>
                                      </p:to>
                                    </p:set>
                                    <p:animEffect transition="in" filter="dissolve">
                                      <p:cBhvr additive="base">
                                        <p:cTn id="27" dur="500"/>
                                        <p:tgtEl>
                                          <p:spTgt spid="244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childTnLst>
                                    <p:set>
                                      <p:cBhvr additive="base">
                                        <p:cTn id="31" dur="1" fill="hold">
                                          <p:stCondLst>
                                            <p:cond delay="0"/>
                                          </p:stCondLst>
                                        </p:cTn>
                                        <p:tgtEl>
                                          <p:spTgt spid="2442"/>
                                        </p:tgtEl>
                                        <p:attrNameLst>
                                          <p:attrName>style.visibility</p:attrName>
                                        </p:attrNameLst>
                                      </p:cBhvr>
                                      <p:to>
                                        <p:strVal val="visible"/>
                                      </p:to>
                                    </p:set>
                                    <p:animEffect transition="in" filter="box(in)">
                                      <p:cBhvr additive="base">
                                        <p:cTn id="32" dur="500"/>
                                        <p:tgtEl>
                                          <p:spTgt spid="2442"/>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childTnLst>
                                    <p:set>
                                      <p:cBhvr additive="base">
                                        <p:cTn id="36" dur="1" fill="hold">
                                          <p:stCondLst>
                                            <p:cond delay="0"/>
                                          </p:stCondLst>
                                        </p:cTn>
                                        <p:tgtEl>
                                          <p:spTgt spid="2446"/>
                                        </p:tgtEl>
                                        <p:attrNameLst>
                                          <p:attrName>style.visibility</p:attrName>
                                        </p:attrNameLst>
                                      </p:cBhvr>
                                      <p:to>
                                        <p:strVal val="visible"/>
                                      </p:to>
                                    </p:set>
                                    <p:animEffect transition="in" filter="diamond(in)">
                                      <p:cBhvr additive="base">
                                        <p:cTn id="37" dur="2000"/>
                                        <p:tgtEl>
                                          <p:spTgt spid="2446"/>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childTnLst>
                                    <p:set>
                                      <p:cBhvr additive="base">
                                        <p:cTn id="41" dur="1" fill="hold">
                                          <p:stCondLst>
                                            <p:cond delay="0"/>
                                          </p:stCondLst>
                                        </p:cTn>
                                        <p:tgtEl>
                                          <p:spTgt spid="2444"/>
                                        </p:tgtEl>
                                        <p:attrNameLst>
                                          <p:attrName>style.visibility</p:attrName>
                                        </p:attrNameLst>
                                      </p:cBhvr>
                                      <p:to>
                                        <p:strVal val="visible"/>
                                      </p:to>
                                    </p:set>
                                    <p:animEffect transition="in" filter="diamond(in)">
                                      <p:cBhvr additive="base">
                                        <p:cTn id="42" dur="2000"/>
                                        <p:tgtEl>
                                          <p:spTgt spid="244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childTnLst>
                                    <p:set>
                                      <p:cBhvr additive="base">
                                        <p:cTn id="46" dur="1" fill="hold">
                                          <p:stCondLst>
                                            <p:cond delay="0"/>
                                          </p:stCondLst>
                                        </p:cTn>
                                        <p:tgtEl>
                                          <p:spTgt spid="2441"/>
                                        </p:tgtEl>
                                        <p:attrNameLst>
                                          <p:attrName>style.visibility</p:attrName>
                                        </p:attrNameLst>
                                      </p:cBhvr>
                                      <p:to>
                                        <p:strVal val="visible"/>
                                      </p:to>
                                    </p:set>
                                    <p:animEffect transition="in" filter="dissolve">
                                      <p:cBhvr additive="base">
                                        <p:cTn id="47" dur="500"/>
                                        <p:tgtEl>
                                          <p:spTgt spid="2441"/>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childTnLst>
                                    <p:set>
                                      <p:cBhvr additive="base">
                                        <p:cTn id="51" dur="1" fill="hold">
                                          <p:stCondLst>
                                            <p:cond delay="0"/>
                                          </p:stCondLst>
                                        </p:cTn>
                                        <p:tgtEl>
                                          <p:spTgt spid="2443"/>
                                        </p:tgtEl>
                                        <p:attrNameLst>
                                          <p:attrName>style.visibility</p:attrName>
                                        </p:attrNameLst>
                                      </p:cBhvr>
                                      <p:to>
                                        <p:strVal val="visible"/>
                                      </p:to>
                                    </p:set>
                                    <p:animEffect transition="in" filter="box(in)">
                                      <p:cBhvr additive="base">
                                        <p:cTn id="52" dur="1000"/>
                                        <p:tgtEl>
                                          <p:spTgt spid="2443"/>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childTnLst>
                                    <p:set>
                                      <p:cBhvr additive="base">
                                        <p:cTn id="56" dur="1" fill="hold">
                                          <p:stCondLst>
                                            <p:cond delay="0"/>
                                          </p:stCondLst>
                                        </p:cTn>
                                        <p:tgtEl>
                                          <p:spTgt spid="2447"/>
                                        </p:tgtEl>
                                        <p:attrNameLst>
                                          <p:attrName>style.visibility</p:attrName>
                                        </p:attrNameLst>
                                      </p:cBhvr>
                                      <p:to>
                                        <p:strVal val="visible"/>
                                      </p:to>
                                    </p:set>
                                    <p:animEffect transition="in" filter="box(in)">
                                      <p:cBhvr additive="base">
                                        <p:cTn id="57" dur="500"/>
                                        <p:tgtEl>
                                          <p:spTgt spid="2447"/>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childTnLst>
                                    <p:set>
                                      <p:cBhvr additive="base">
                                        <p:cTn id="61" dur="1" fill="hold">
                                          <p:stCondLst>
                                            <p:cond delay="0"/>
                                          </p:stCondLst>
                                        </p:cTn>
                                        <p:tgtEl>
                                          <p:spTgt spid="2445"/>
                                        </p:tgtEl>
                                        <p:attrNameLst>
                                          <p:attrName>style.visibility</p:attrName>
                                        </p:attrNameLst>
                                      </p:cBhvr>
                                      <p:to>
                                        <p:strVal val="visible"/>
                                      </p:to>
                                    </p:set>
                                    <p:animEffect transition="in" filter="box(in)">
                                      <p:cBhvr additive="base">
                                        <p:cTn id="62" dur="500"/>
                                        <p:tgtEl>
                                          <p:spTgt spid="2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6" grpId="0" bldLvl="0" animBg="1"/>
      <p:bldP spid="2437" grpId="0" animBg="1" build="p"/>
      <p:bldP spid="2438" grpId="0" animBg="1"/>
      <p:bldP spid="2439" grpId="0" animBg="1"/>
      <p:bldP spid="2440" grpId="0" animBg="1"/>
      <p:bldP spid="2441" grpId="0" animBg="1"/>
      <p:bldP spid="2442" grpId="0" animBg="1"/>
      <p:bldP spid="2443" grpId="0" animBg="1"/>
      <p:bldP spid="2444" grpId="0" animBg="1"/>
      <p:bldP spid="24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30" name="Picture 2" descr="贷款买车要谨防债务缠身 切忌理性消费"/>
          <p:cNvPicPr preferRelativeResize="0"/>
          <p:nvPr>
            <p:ph sz="half" idx="1"/>
          </p:nvPr>
        </p:nvPicPr>
        <p:blipFill>
          <a:blip r:embed="rId1"/>
          <a:srcRect/>
          <a:stretch>
            <a:fillRect/>
          </a:stretch>
        </p:blipFill>
        <p:spPr>
          <a:xfrm>
            <a:off x="4643438" y="692150"/>
            <a:ext cx="4500562" cy="5051425"/>
          </a:xfrm>
          <a:ln/>
        </p:spPr>
      </p:pic>
      <p:pic>
        <p:nvPicPr>
          <p:cNvPr id="2431" name="Picture 3" descr="盲目消费导致无钱还贷"/>
          <p:cNvPicPr preferRelativeResize="0"/>
          <p:nvPr>
            <p:ph sz="half" idx="1"/>
          </p:nvPr>
        </p:nvPicPr>
        <p:blipFill>
          <a:blip r:embed="rId2"/>
          <a:srcRect/>
          <a:stretch>
            <a:fillRect/>
          </a:stretch>
        </p:blipFill>
        <p:spPr>
          <a:xfrm>
            <a:off x="468313" y="692150"/>
            <a:ext cx="3810000" cy="4608513"/>
          </a:xfrm>
          <a:ln/>
        </p:spPr>
      </p:pic>
      <p:sp>
        <p:nvSpPr>
          <p:cNvPr id="2432" name="Rectangle 4"/>
          <p:cNvSpPr/>
          <p:nvPr/>
        </p:nvSpPr>
        <p:spPr>
          <a:xfrm>
            <a:off x="755650" y="5589588"/>
            <a:ext cx="3384550" cy="914400"/>
          </a:xfrm>
          <a:prstGeom prst="rect">
            <a:avLst/>
          </a:prstGeom>
          <a:solidFill>
            <a:srgbClr val="BBE0E3"/>
          </a:solidFill>
          <a:ln w="9525" cap="flat" cmpd="sng">
            <a:solidFill>
              <a:srgbClr val="000000"/>
            </a:solidFill>
            <a:prstDash val="solid"/>
            <a:miter/>
            <a:headEnd type="none" w="med" len="med"/>
            <a:tailEnd type="none" w="med" len="med"/>
          </a:ln>
        </p:spPr>
        <p:txBody>
          <a:bodyPr wrap="none" anchor="ctr"/>
          <a:p>
            <a:pPr algn="ctr">
              <a:spcBef>
                <a:spcPct val="50000"/>
              </a:spcBef>
              <a:buSzPct val="100000"/>
            </a:pPr>
            <a:r>
              <a:rPr lang="zh-CN" altLang="en-US" sz="2400" b="1" dirty="0">
                <a:latin typeface="Times New Roman" panose="02020603050405020304" pitchFamily="18" charset="0"/>
                <a:ea typeface="黑体" panose="02010609060101010101" pitchFamily="49" charset="-122"/>
              </a:rPr>
              <a:t>盲目消费导致无钱还贷</a:t>
            </a:r>
            <a:endParaRPr lang="zh-CN" altLang="en-US" sz="2400" b="1" dirty="0">
              <a:latin typeface="Times New Roman" panose="02020603050405020304" pitchFamily="18" charset="0"/>
              <a:ea typeface="黑体" panose="02010609060101010101" pitchFamily="49" charset="-122"/>
            </a:endParaRPr>
          </a:p>
        </p:txBody>
      </p:sp>
      <p:sp>
        <p:nvSpPr>
          <p:cNvPr id="2433" name="Rectangle 5"/>
          <p:cNvSpPr/>
          <p:nvPr/>
        </p:nvSpPr>
        <p:spPr>
          <a:xfrm>
            <a:off x="5003800" y="5589588"/>
            <a:ext cx="3529013" cy="914400"/>
          </a:xfrm>
          <a:prstGeom prst="rect">
            <a:avLst/>
          </a:prstGeom>
          <a:solidFill>
            <a:srgbClr val="BBE0E3"/>
          </a:solidFill>
          <a:ln w="9525" cap="flat" cmpd="sng">
            <a:solidFill>
              <a:srgbClr val="000000"/>
            </a:solidFill>
            <a:prstDash val="solid"/>
            <a:miter/>
            <a:headEnd type="none" w="med" len="med"/>
            <a:tailEnd type="none" w="med" len="med"/>
          </a:ln>
        </p:spPr>
        <p:txBody>
          <a:bodyPr wrap="none" anchor="ctr"/>
          <a:p>
            <a:pPr algn="ctr">
              <a:spcBef>
                <a:spcPct val="50000"/>
              </a:spcBef>
              <a:buSzPct val="100000"/>
            </a:pPr>
            <a:r>
              <a:rPr lang="zh-CN" altLang="en-US" sz="2400" b="1" dirty="0">
                <a:latin typeface="Times New Roman" panose="02020603050405020304" pitchFamily="18" charset="0"/>
                <a:ea typeface="黑体" panose="02010609060101010101" pitchFamily="49" charset="-122"/>
              </a:rPr>
              <a:t>贷款买车要谨防债务缠身</a:t>
            </a:r>
            <a:endParaRPr lang="zh-CN" altLang="en-US" sz="2400" b="1" dirty="0">
              <a:latin typeface="Times New Roman" panose="02020603050405020304" pitchFamily="18" charset="0"/>
              <a:ea typeface="黑体" panose="02010609060101010101" pitchFamily="49" charset="-122"/>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childTnLst>
                                    <p:set>
                                      <p:cBhvr additive="base">
                                        <p:cTn id="6" dur="1" fill="hold">
                                          <p:stCondLst>
                                            <p:cond delay="0"/>
                                          </p:stCondLst>
                                        </p:cTn>
                                        <p:tgtEl>
                                          <p:spTgt spid="2431"/>
                                        </p:tgtEl>
                                        <p:attrNameLst>
                                          <p:attrName>style.visibility</p:attrName>
                                        </p:attrNameLst>
                                      </p:cBhvr>
                                      <p:to>
                                        <p:strVal val="visible"/>
                                      </p:to>
                                    </p:set>
                                    <p:animEffect transition="in" filter="dissolve">
                                      <p:cBhvr additive="base">
                                        <p:cTn id="7" dur="500"/>
                                        <p:tgtEl>
                                          <p:spTgt spid="24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childTnLst>
                                    <p:set>
                                      <p:cBhvr additive="base">
                                        <p:cTn id="11" dur="1" fill="hold">
                                          <p:stCondLst>
                                            <p:cond delay="0"/>
                                          </p:stCondLst>
                                        </p:cTn>
                                        <p:tgtEl>
                                          <p:spTgt spid="2432"/>
                                        </p:tgtEl>
                                        <p:attrNameLst>
                                          <p:attrName>style.visibility</p:attrName>
                                        </p:attrNameLst>
                                      </p:cBhvr>
                                      <p:to>
                                        <p:strVal val="visible"/>
                                      </p:to>
                                    </p:set>
                                    <p:animEffect transition="in" filter="blinds(horizontal)">
                                      <p:cBhvr additive="base">
                                        <p:cTn id="12" dur="500"/>
                                        <p:tgtEl>
                                          <p:spTgt spid="24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childTnLst>
                                    <p:set>
                                      <p:cBhvr additive="base">
                                        <p:cTn id="16" dur="1" fill="hold">
                                          <p:stCondLst>
                                            <p:cond delay="0"/>
                                          </p:stCondLst>
                                        </p:cTn>
                                        <p:tgtEl>
                                          <p:spTgt spid="2430"/>
                                        </p:tgtEl>
                                        <p:attrNameLst>
                                          <p:attrName>style.visibility</p:attrName>
                                        </p:attrNameLst>
                                      </p:cBhvr>
                                      <p:to>
                                        <p:strVal val="visible"/>
                                      </p:to>
                                    </p:set>
                                    <p:animEffect transition="in" filter="dissolve">
                                      <p:cBhvr additive="base">
                                        <p:cTn id="17" dur="500"/>
                                        <p:tgtEl>
                                          <p:spTgt spid="24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childTnLst>
                                    <p:set>
                                      <p:cBhvr additive="base">
                                        <p:cTn id="21" dur="1" fill="hold">
                                          <p:stCondLst>
                                            <p:cond delay="0"/>
                                          </p:stCondLst>
                                        </p:cTn>
                                        <p:tgtEl>
                                          <p:spTgt spid="2433"/>
                                        </p:tgtEl>
                                        <p:attrNameLst>
                                          <p:attrName>style.visibility</p:attrName>
                                        </p:attrNameLst>
                                      </p:cBhvr>
                                      <p:to>
                                        <p:strVal val="visible"/>
                                      </p:to>
                                    </p:set>
                                    <p:animEffect transition="in" filter="blinds(horizontal)">
                                      <p:cBhvr additive="base">
                                        <p:cTn id="22" dur="500"/>
                                        <p:tgtEl>
                                          <p:spTgt spid="2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2" grpId="0" animBg="1"/>
      <p:bldP spid="24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4514" name="Group 404"/>
          <p:cNvGrpSpPr/>
          <p:nvPr/>
        </p:nvGrpSpPr>
        <p:grpSpPr>
          <a:xfrm>
            <a:off x="196215" y="2337435"/>
            <a:ext cx="8610600" cy="1473200"/>
            <a:chOff x="480" y="576"/>
            <a:chExt cx="5088" cy="1011"/>
          </a:xfrm>
        </p:grpSpPr>
        <p:sp>
          <p:nvSpPr>
            <p:cNvPr id="64519" name="Text Box 3"/>
            <p:cNvSpPr/>
            <p:nvPr/>
          </p:nvSpPr>
          <p:spPr>
            <a:xfrm>
              <a:off x="816" y="645"/>
              <a:ext cx="4752" cy="942"/>
            </a:xfrm>
            <a:prstGeom prst="rect">
              <a:avLst/>
            </a:prstGeom>
            <a:noFill/>
            <a:ln w="9525">
              <a:noFill/>
            </a:ln>
          </p:spPr>
          <p:txBody>
            <a:bodyPr/>
            <a:p>
              <a:pPr algn="l">
                <a:spcBef>
                  <a:spcPct val="50000"/>
                </a:spcBef>
                <a:buSzPct val="100000"/>
              </a:pPr>
              <a:r>
                <a:rPr lang="zh-CN" altLang="en-US" sz="2800" b="1" dirty="0">
                  <a:solidFill>
                    <a:srgbClr val="FF3300"/>
                  </a:solidFill>
                  <a:latin typeface="黑体" panose="02010609060101010101" pitchFamily="49" charset="-122"/>
                  <a:ea typeface="黑体" panose="02010609060101010101" pitchFamily="49" charset="-122"/>
                </a:rPr>
                <a:t>超前消费也叫过度消费</a:t>
              </a:r>
              <a:r>
                <a:rPr lang="zh-CN" altLang="en-US" sz="2800" b="1" dirty="0">
                  <a:latin typeface="黑体" panose="02010609060101010101" pitchFamily="49" charset="-122"/>
                  <a:ea typeface="黑体" panose="02010609060101010101" pitchFamily="49" charset="-122"/>
                </a:rPr>
                <a:t>：指</a:t>
              </a:r>
              <a:r>
                <a:rPr lang="zh-CN" altLang="en-US" sz="2800" b="1" dirty="0">
                  <a:solidFill>
                    <a:srgbClr val="FF33CC"/>
                  </a:solidFill>
                  <a:latin typeface="黑体" panose="02010609060101010101" pitchFamily="49" charset="-122"/>
                  <a:ea typeface="黑体" panose="02010609060101010101" pitchFamily="49" charset="-122"/>
                </a:rPr>
                <a:t>超出</a:t>
              </a:r>
              <a:r>
                <a:rPr lang="zh-CN" altLang="en-US" sz="2800" b="1" dirty="0">
                  <a:latin typeface="黑体" panose="02010609060101010101" pitchFamily="49" charset="-122"/>
                  <a:ea typeface="黑体" panose="02010609060101010101" pitchFamily="49" charset="-122"/>
                </a:rPr>
                <a:t>自己的经济承受能力的消费。这种消费行为缺乏理智，具有盲目性，容易助长攀比之风和浪费现象，于己于国是不利的。</a:t>
              </a:r>
              <a:endParaRPr lang="zh-CN" altLang="en-US" sz="2800" b="1" dirty="0">
                <a:latin typeface="黑体" panose="02010609060101010101" pitchFamily="49" charset="-122"/>
                <a:ea typeface="黑体" panose="02010609060101010101" pitchFamily="49" charset="-122"/>
              </a:endParaRPr>
            </a:p>
          </p:txBody>
        </p:sp>
        <p:pic>
          <p:nvPicPr>
            <p:cNvPr id="64520" name="Picture 4" descr="gif012"/>
            <p:cNvPicPr preferRelativeResize="0"/>
            <p:nvPr/>
          </p:nvPicPr>
          <p:blipFill>
            <a:blip r:embed="rId1"/>
            <a:stretch>
              <a:fillRect/>
            </a:stretch>
          </p:blipFill>
          <p:spPr>
            <a:xfrm>
              <a:off x="480" y="576"/>
              <a:ext cx="363" cy="328"/>
            </a:xfrm>
            <a:prstGeom prst="rect">
              <a:avLst/>
            </a:prstGeom>
            <a:noFill/>
            <a:ln w="9525">
              <a:noFill/>
            </a:ln>
          </p:spPr>
        </p:pic>
      </p:grpSp>
      <p:grpSp>
        <p:nvGrpSpPr>
          <p:cNvPr id="64515" name="Group 407"/>
          <p:cNvGrpSpPr/>
          <p:nvPr/>
        </p:nvGrpSpPr>
        <p:grpSpPr>
          <a:xfrm>
            <a:off x="152400" y="4343400"/>
            <a:ext cx="8748713" cy="1449388"/>
            <a:chOff x="528" y="2064"/>
            <a:chExt cx="4800" cy="913"/>
          </a:xfrm>
        </p:grpSpPr>
        <p:sp>
          <p:nvSpPr>
            <p:cNvPr id="64517" name="Text Box 6"/>
            <p:cNvSpPr/>
            <p:nvPr/>
          </p:nvSpPr>
          <p:spPr>
            <a:xfrm>
              <a:off x="864" y="2112"/>
              <a:ext cx="4464" cy="865"/>
            </a:xfrm>
            <a:prstGeom prst="rect">
              <a:avLst/>
            </a:prstGeom>
            <a:noFill/>
            <a:ln w="9525">
              <a:noFill/>
            </a:ln>
          </p:spPr>
          <p:txBody>
            <a:bodyPr/>
            <a:p>
              <a:pPr algn="l">
                <a:spcBef>
                  <a:spcPct val="50000"/>
                </a:spcBef>
                <a:buSzPct val="100000"/>
              </a:pPr>
              <a:r>
                <a:rPr lang="zh-CN" altLang="en-US" sz="2800" b="1" dirty="0">
                  <a:solidFill>
                    <a:srgbClr val="FF3300"/>
                  </a:solidFill>
                  <a:latin typeface="黑体" panose="02010609060101010101" pitchFamily="49" charset="-122"/>
                  <a:ea typeface="黑体" panose="02010609060101010101" pitchFamily="49" charset="-122"/>
                </a:rPr>
                <a:t>滞后消费也叫抑制消费</a:t>
              </a:r>
              <a:r>
                <a:rPr lang="zh-CN" altLang="en-US" sz="2800" b="1" dirty="0">
                  <a:latin typeface="黑体" panose="02010609060101010101" pitchFamily="49" charset="-122"/>
                  <a:ea typeface="黑体" panose="02010609060101010101" pitchFamily="49" charset="-122"/>
                </a:rPr>
                <a:t>：指远远</a:t>
              </a:r>
              <a:r>
                <a:rPr lang="zh-CN" altLang="en-US" sz="2800" b="1" dirty="0">
                  <a:solidFill>
                    <a:srgbClr val="FF33CC"/>
                  </a:solidFill>
                  <a:latin typeface="黑体" panose="02010609060101010101" pitchFamily="49" charset="-122"/>
                  <a:ea typeface="黑体" panose="02010609060101010101" pitchFamily="49" charset="-122"/>
                </a:rPr>
                <a:t>低于</a:t>
              </a:r>
              <a:r>
                <a:rPr lang="zh-CN" altLang="en-US" sz="2800" b="1" dirty="0">
                  <a:latin typeface="黑体" panose="02010609060101010101" pitchFamily="49" charset="-122"/>
                  <a:ea typeface="黑体" panose="02010609060101010101" pitchFamily="49" charset="-122"/>
                </a:rPr>
                <a:t>自己经济承受能力的消费。滞后消费会过于节俭，不利于自己生活水平的提高，不利于推动社会生产规模扩大。</a:t>
              </a:r>
              <a:endParaRPr lang="zh-CN" altLang="en-US" sz="2800" b="1" dirty="0">
                <a:latin typeface="黑体" panose="02010609060101010101" pitchFamily="49" charset="-122"/>
                <a:ea typeface="黑体" panose="02010609060101010101" pitchFamily="49" charset="-122"/>
              </a:endParaRPr>
            </a:p>
          </p:txBody>
        </p:sp>
        <p:pic>
          <p:nvPicPr>
            <p:cNvPr id="64518" name="Picture 7" descr="gif012"/>
            <p:cNvPicPr preferRelativeResize="0"/>
            <p:nvPr/>
          </p:nvPicPr>
          <p:blipFill>
            <a:blip r:embed="rId1"/>
            <a:stretch>
              <a:fillRect/>
            </a:stretch>
          </p:blipFill>
          <p:spPr>
            <a:xfrm>
              <a:off x="528" y="2064"/>
              <a:ext cx="363" cy="328"/>
            </a:xfrm>
            <a:prstGeom prst="rect">
              <a:avLst/>
            </a:prstGeom>
            <a:noFill/>
            <a:ln w="9525">
              <a:noFill/>
            </a:ln>
          </p:spPr>
        </p:pic>
      </p:grpSp>
      <p:sp>
        <p:nvSpPr>
          <p:cNvPr id="64516" name="Rectangle 8"/>
          <p:cNvSpPr/>
          <p:nvPr>
            <p:ph type="title"/>
          </p:nvPr>
        </p:nvSpPr>
        <p:spPr>
          <a:xfrm>
            <a:off x="196215" y="567690"/>
            <a:ext cx="8077200" cy="1295400"/>
          </a:xfrm>
          <a:ln/>
        </p:spPr>
        <p:txBody>
          <a:bodyPr vert="horz" wrap="square" lIns="91440" tIns="45720" rIns="91440" bIns="45720" anchor="ctr"/>
          <a:p>
            <a:pPr eaLnBrk="1" hangingPunct="1"/>
            <a:r>
              <a:rPr lang="zh-CN" altLang="en-US" sz="3600" b="1" dirty="0">
                <a:solidFill>
                  <a:srgbClr val="FF0000"/>
                </a:solidFill>
                <a:ea typeface="黑体" panose="02010609060101010101" pitchFamily="49" charset="-122"/>
              </a:rPr>
              <a:t>适度消费</a:t>
            </a:r>
            <a:r>
              <a:rPr lang="zh-CN" altLang="en-US" sz="3600" b="1" dirty="0">
                <a:ea typeface="黑体" panose="02010609060101010101" pitchFamily="49" charset="-122"/>
              </a:rPr>
              <a:t>：在自己经济承受能力之内的消费，既不超前，也不滞后</a:t>
            </a:r>
            <a:r>
              <a:rPr lang="zh-CN" altLang="en-US" sz="4000" b="1" dirty="0">
                <a:ea typeface="微软雅黑" panose="020B0503020204020204" pitchFamily="34" charset="-122"/>
              </a:rPr>
              <a:t>。</a:t>
            </a:r>
            <a:endParaRPr lang="zh-CN" altLang="en-US" sz="4000" b="1" dirty="0">
              <a:ea typeface="微软雅黑" panose="020B0503020204020204" pitchFamily="34" charset="-122"/>
            </a:endParaRPr>
          </a:p>
        </p:txBody>
      </p:sp>
    </p:spTree>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8" name="Text Box 2"/>
          <p:cNvSpPr/>
          <p:nvPr/>
        </p:nvSpPr>
        <p:spPr>
          <a:xfrm>
            <a:off x="247015" y="1132840"/>
            <a:ext cx="3264535" cy="641350"/>
          </a:xfrm>
          <a:prstGeom prst="rect">
            <a:avLst/>
          </a:prstGeom>
          <a:noFill/>
          <a:ln w="9525">
            <a:noFill/>
          </a:ln>
        </p:spPr>
        <p:txBody>
          <a:bodyPr/>
          <a:p>
            <a:pPr algn="ctr">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当前与长远</a:t>
            </a:r>
            <a:endParaRPr lang="zh-CN" altLang="en-US" sz="3600" b="1" dirty="0">
              <a:solidFill>
                <a:srgbClr val="C00000"/>
              </a:solidFill>
              <a:latin typeface="Tahoma" panose="020B0604030504040204" pitchFamily="34" charset="0"/>
              <a:ea typeface="黑体" panose="02010609060101010101" pitchFamily="49" charset="-122"/>
            </a:endParaRPr>
          </a:p>
        </p:txBody>
      </p:sp>
      <p:sp>
        <p:nvSpPr>
          <p:cNvPr id="2470" name="Text Box 4"/>
          <p:cNvSpPr/>
          <p:nvPr/>
        </p:nvSpPr>
        <p:spPr>
          <a:xfrm>
            <a:off x="1187450" y="5876925"/>
            <a:ext cx="6477000" cy="641350"/>
          </a:xfrm>
          <a:prstGeom prst="rect">
            <a:avLst/>
          </a:prstGeom>
          <a:noFill/>
          <a:ln w="9525">
            <a:noFill/>
          </a:ln>
        </p:spPr>
        <p:txBody>
          <a:bodyPr/>
          <a:p>
            <a:pPr algn="ctr">
              <a:spcBef>
                <a:spcPct val="50000"/>
              </a:spcBef>
              <a:buSzPct val="100000"/>
            </a:pPr>
            <a:r>
              <a:rPr lang="zh-CN" altLang="en-US" sz="3600" b="1" dirty="0">
                <a:latin typeface="Tahoma" panose="020B0604030504040204" pitchFamily="34" charset="0"/>
                <a:ea typeface="黑体" panose="02010609060101010101" pitchFamily="49" charset="-122"/>
              </a:rPr>
              <a:t>只重物质消费，忽视精神消费</a:t>
            </a:r>
            <a:endParaRPr lang="zh-CN" altLang="en-US" sz="3600" b="1" dirty="0">
              <a:latin typeface="Tahoma" panose="020B0604030504040204" pitchFamily="34" charset="0"/>
              <a:ea typeface="黑体" panose="02010609060101010101" pitchFamily="49" charset="-122"/>
            </a:endParaRPr>
          </a:p>
        </p:txBody>
      </p:sp>
      <p:pic>
        <p:nvPicPr>
          <p:cNvPr id="2471" name="Picture 5" descr="照片-0002"/>
          <p:cNvPicPr preferRelativeResize="0"/>
          <p:nvPr/>
        </p:nvPicPr>
        <p:blipFill>
          <a:blip r:embed="rId1"/>
          <a:stretch>
            <a:fillRect/>
          </a:stretch>
        </p:blipFill>
        <p:spPr>
          <a:xfrm>
            <a:off x="4142105" y="1650365"/>
            <a:ext cx="4572000" cy="4133850"/>
          </a:xfrm>
          <a:prstGeom prst="rect">
            <a:avLst/>
          </a:prstGeom>
          <a:noFill/>
          <a:ln w="9525">
            <a:noFill/>
          </a:ln>
        </p:spPr>
      </p:pic>
      <p:sp>
        <p:nvSpPr>
          <p:cNvPr id="2472" name="Rectangle 6"/>
          <p:cNvSpPr/>
          <p:nvPr>
            <p:ph type="title"/>
          </p:nvPr>
        </p:nvSpPr>
        <p:spPr>
          <a:xfrm>
            <a:off x="83185" y="239395"/>
            <a:ext cx="6113463" cy="735013"/>
          </a:xfrm>
          <a:solidFill>
            <a:srgbClr val="BBE0E3">
              <a:alpha val="100000"/>
            </a:srgbClr>
          </a:solidFill>
        </p:spPr>
        <p:txBody>
          <a:bodyPr vert="horz" wrap="square" lIns="91440" tIns="45720" rIns="91440" bIns="45720" anchor="ctr"/>
          <a:p>
            <a:pPr algn="l" eaLnBrk="1" hangingPunct="1"/>
            <a:r>
              <a:rPr lang="en-US" altLang="zh-CN" sz="4000" b="1" dirty="0">
                <a:solidFill>
                  <a:schemeClr val="tx1"/>
                </a:solidFill>
                <a:latin typeface="黑体" panose="02010609060101010101" pitchFamily="49" charset="-122"/>
                <a:ea typeface="黑体" panose="02010609060101010101" pitchFamily="49" charset="-122"/>
              </a:rPr>
              <a:t>2</a:t>
            </a:r>
            <a:r>
              <a:rPr lang="zh-CN" altLang="en-US" sz="4000" b="1" dirty="0">
                <a:solidFill>
                  <a:schemeClr val="tx1"/>
                </a:solidFill>
                <a:latin typeface="黑体" panose="02010609060101010101" pitchFamily="49" charset="-122"/>
                <a:ea typeface="黑体" panose="02010609060101010101" pitchFamily="49" charset="-122"/>
              </a:rPr>
              <a:t>、结构合理</a:t>
            </a:r>
            <a:endParaRPr lang="zh-CN" altLang="en-US" sz="4000" b="1" dirty="0">
              <a:solidFill>
                <a:schemeClr val="tx1"/>
              </a:solidFill>
              <a:latin typeface="黑体" panose="02010609060101010101" pitchFamily="49" charset="-122"/>
              <a:ea typeface="黑体" panose="02010609060101010101" pitchFamily="49" charset="-122"/>
            </a:endParaRPr>
          </a:p>
        </p:txBody>
      </p:sp>
      <p:sp>
        <p:nvSpPr>
          <p:cNvPr id="2" name="Text Box 2"/>
          <p:cNvSpPr/>
          <p:nvPr/>
        </p:nvSpPr>
        <p:spPr>
          <a:xfrm>
            <a:off x="247015" y="2035175"/>
            <a:ext cx="3264535" cy="641350"/>
          </a:xfrm>
          <a:prstGeom prst="rect">
            <a:avLst/>
          </a:prstGeom>
          <a:noFill/>
          <a:ln w="9525">
            <a:noFill/>
          </a:ln>
        </p:spPr>
        <p:txBody>
          <a:bodyPr/>
          <a:p>
            <a:pPr algn="ctr">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物质与精神</a:t>
            </a:r>
            <a:endParaRPr lang="zh-CN" altLang="en-US" sz="3600" b="1" dirty="0">
              <a:solidFill>
                <a:srgbClr val="C00000"/>
              </a:solidFill>
              <a:latin typeface="Tahoma" panose="020B0604030504040204" pitchFamily="34" charset="0"/>
              <a:ea typeface="黑体" panose="02010609060101010101" pitchFamily="49" charset="-122"/>
            </a:endParaRPr>
          </a:p>
        </p:txBody>
      </p:sp>
      <p:sp>
        <p:nvSpPr>
          <p:cNvPr id="3" name="Text Box 2"/>
          <p:cNvSpPr/>
          <p:nvPr/>
        </p:nvSpPr>
        <p:spPr>
          <a:xfrm>
            <a:off x="247015" y="2700020"/>
            <a:ext cx="3895090" cy="641350"/>
          </a:xfrm>
          <a:prstGeom prst="rect">
            <a:avLst/>
          </a:prstGeom>
          <a:noFill/>
          <a:ln w="9525">
            <a:noFill/>
          </a:ln>
        </p:spPr>
        <p:txBody>
          <a:bodyPr/>
          <a:p>
            <a:pPr algn="ctr">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生存、发展与享受</a:t>
            </a:r>
            <a:endParaRPr lang="zh-CN" altLang="en-US" sz="3600" b="1" dirty="0">
              <a:solidFill>
                <a:srgbClr val="C00000"/>
              </a:solidFill>
              <a:latin typeface="Tahoma" panose="020B0604030504040204" pitchFamily="34" charset="0"/>
              <a:ea typeface="黑体" panose="02010609060101010101" pitchFamily="49" charset="-122"/>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471"/>
                                        </p:tgtEl>
                                        <p:attrNameLst>
                                          <p:attrName>style.visibility</p:attrName>
                                        </p:attrNameLst>
                                      </p:cBhvr>
                                      <p:to>
                                        <p:strVal val="visible"/>
                                      </p:to>
                                    </p:set>
                                    <p:animEffect transition="in" filter="box(in)">
                                      <p:cBhvr additive="base">
                                        <p:cTn id="7" dur="2000"/>
                                        <p:tgtEl>
                                          <p:spTgt spid="2471"/>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childTnLst>
                                    <p:set>
                                      <p:cBhvr additive="base">
                                        <p:cTn id="11" dur="1" fill="hold">
                                          <p:stCondLst>
                                            <p:cond delay="0"/>
                                          </p:stCondLst>
                                        </p:cTn>
                                        <p:tgtEl>
                                          <p:spTgt spid="2470"/>
                                        </p:tgtEl>
                                        <p:attrNameLst>
                                          <p:attrName>style.visibility</p:attrName>
                                        </p:attrNameLst>
                                      </p:cBhvr>
                                      <p:to>
                                        <p:strVal val="visible"/>
                                      </p:to>
                                    </p:set>
                                    <p:anim calcmode="discrete" valueType="clr">
                                      <p:cBhvr additive="base">
                                        <p:cTn id="12" dur="80" fill="hold"/>
                                        <p:tgtEl>
                                          <p:spTgt spid="2470"/>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13" dur="80" fill="hold"/>
                                        <p:tgtEl>
                                          <p:spTgt spid="2470"/>
                                        </p:tgtEl>
                                        <p:attrNameLst>
                                          <p:attrName>fillcolor</p:attrName>
                                        </p:attrNameLst>
                                      </p:cBhvr>
                                      <p:tavLst>
                                        <p:tav tm="0">
                                          <p:val>
                                            <p:clrVal>
                                              <a:schemeClr val="accent2"/>
                                            </p:clrVal>
                                          </p:val>
                                        </p:tav>
                                        <p:tav tm="50000">
                                          <p:val>
                                            <p:clrVal>
                                              <a:schemeClr val="hlink"/>
                                            </p:clrVal>
                                          </p:val>
                                        </p:tav>
                                      </p:tavLst>
                                    </p:anim>
                                    <p:set>
                                      <p:cBhvr additive="base">
                                        <p:cTn id="14" dur="80" fill="hold"/>
                                        <p:tgtEl>
                                          <p:spTgt spid="2470"/>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childTnLst>
                                    <p:set>
                                      <p:cBhvr additive="base">
                                        <p:cTn id="18" dur="1" fill="hold">
                                          <p:stCondLst>
                                            <p:cond delay="0"/>
                                          </p:stCondLst>
                                        </p:cTn>
                                        <p:tgtEl>
                                          <p:spTgt spid="2472"/>
                                        </p:tgtEl>
                                        <p:attrNameLst>
                                          <p:attrName>style.visibility</p:attrName>
                                        </p:attrNameLst>
                                      </p:cBhvr>
                                      <p:to>
                                        <p:strVal val="visible"/>
                                      </p:to>
                                    </p:set>
                                    <p:animEffect transition="in" filter="diamond(in)">
                                      <p:cBhvr additive="base">
                                        <p:cTn id="19" dur="2000"/>
                                        <p:tgtEl>
                                          <p:spTgt spid="2472"/>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childTnLst>
                                    <p:set>
                                      <p:cBhvr additive="base">
                                        <p:cTn id="23" dur="1" fill="hold">
                                          <p:stCondLst>
                                            <p:cond delay="0"/>
                                          </p:stCondLst>
                                        </p:cTn>
                                        <p:tgtEl>
                                          <p:spTgt spid="2468"/>
                                        </p:tgtEl>
                                        <p:attrNameLst>
                                          <p:attrName>style.visibility</p:attrName>
                                        </p:attrNameLst>
                                      </p:cBhvr>
                                      <p:to>
                                        <p:strVal val="visible"/>
                                      </p:to>
                                    </p:set>
                                    <p:animEffect transition="in" filter="box(in)">
                                      <p:cBhvr additive="base">
                                        <p:cTn id="24" dur="500"/>
                                        <p:tgtEl>
                                          <p:spTgt spid="2468"/>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childTnLst>
                                    <p:set>
                                      <p:cBhvr additive="base">
                                        <p:cTn id="28" dur="1" fill="hold">
                                          <p:stCondLst>
                                            <p:cond delay="0"/>
                                          </p:stCondLst>
                                        </p:cTn>
                                        <p:tgtEl>
                                          <p:spTgt spid="2"/>
                                        </p:tgtEl>
                                        <p:attrNameLst>
                                          <p:attrName>style.visibility</p:attrName>
                                        </p:attrNameLst>
                                      </p:cBhvr>
                                      <p:to>
                                        <p:strVal val="visible"/>
                                      </p:to>
                                    </p:set>
                                    <p:animEffect transition="in" filter="box(in)">
                                      <p:cBhvr additive="base">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childTnLst>
                                    <p:set>
                                      <p:cBhvr additive="base">
                                        <p:cTn id="33" dur="1" fill="hold">
                                          <p:stCondLst>
                                            <p:cond delay="0"/>
                                          </p:stCondLst>
                                        </p:cTn>
                                        <p:tgtEl>
                                          <p:spTgt spid="3"/>
                                        </p:tgtEl>
                                        <p:attrNameLst>
                                          <p:attrName>style.visibility</p:attrName>
                                        </p:attrNameLst>
                                      </p:cBhvr>
                                      <p:to>
                                        <p:strVal val="visible"/>
                                      </p:to>
                                    </p:set>
                                    <p:animEffect transition="in" filter="box(in)">
                                      <p:cBhvr additive="base">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8" grpId="0" animBg="1"/>
      <p:bldP spid="2470" grpId="0" animBg="1"/>
      <p:bldP spid="2472" grpId="0" bldLvl="0" animBg="1"/>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8" name="Text Box 2"/>
          <p:cNvSpPr/>
          <p:nvPr/>
        </p:nvSpPr>
        <p:spPr>
          <a:xfrm>
            <a:off x="247015" y="1132840"/>
            <a:ext cx="3264535" cy="641350"/>
          </a:xfrm>
          <a:prstGeom prst="rect">
            <a:avLst/>
          </a:prstGeom>
          <a:noFill/>
          <a:ln w="9525">
            <a:noFill/>
          </a:ln>
        </p:spPr>
        <p:txBody>
          <a:bodyPr/>
          <a:p>
            <a:pPr algn="ctr">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贷款消费</a:t>
            </a:r>
            <a:endParaRPr lang="zh-CN" altLang="en-US" sz="3600" b="1" dirty="0">
              <a:solidFill>
                <a:srgbClr val="C00000"/>
              </a:solidFill>
              <a:latin typeface="Tahoma" panose="020B0604030504040204" pitchFamily="34" charset="0"/>
              <a:ea typeface="黑体" panose="02010609060101010101" pitchFamily="49" charset="-122"/>
            </a:endParaRPr>
          </a:p>
        </p:txBody>
      </p:sp>
      <p:sp>
        <p:nvSpPr>
          <p:cNvPr id="2472" name="Rectangle 6"/>
          <p:cNvSpPr/>
          <p:nvPr>
            <p:ph type="title"/>
          </p:nvPr>
        </p:nvSpPr>
        <p:spPr>
          <a:xfrm>
            <a:off x="83185" y="239395"/>
            <a:ext cx="6113463" cy="735013"/>
          </a:xfrm>
          <a:solidFill>
            <a:srgbClr val="BBE0E3">
              <a:alpha val="100000"/>
            </a:srgbClr>
          </a:solidFill>
          <a:ln/>
        </p:spPr>
        <p:txBody>
          <a:bodyPr vert="horz" wrap="square" lIns="91440" tIns="45720" rIns="91440" bIns="45720" anchor="ctr"/>
          <a:p>
            <a:pPr algn="l" eaLnBrk="1" hangingPunct="1"/>
            <a:r>
              <a:rPr lang="en-US" altLang="zh-CN" sz="4000" b="1" dirty="0">
                <a:solidFill>
                  <a:schemeClr val="tx1"/>
                </a:solidFill>
                <a:latin typeface="黑体" panose="02010609060101010101" pitchFamily="49" charset="-122"/>
                <a:ea typeface="黑体" panose="02010609060101010101" pitchFamily="49" charset="-122"/>
              </a:rPr>
              <a:t>2</a:t>
            </a:r>
            <a:r>
              <a:rPr lang="zh-CN" altLang="en-US" sz="4000" b="1" dirty="0">
                <a:solidFill>
                  <a:schemeClr val="tx1"/>
                </a:solidFill>
                <a:latin typeface="黑体" panose="02010609060101010101" pitchFamily="49" charset="-122"/>
                <a:ea typeface="黑体" panose="02010609060101010101" pitchFamily="49" charset="-122"/>
              </a:rPr>
              <a:t>、方式得当</a:t>
            </a:r>
            <a:endParaRPr lang="zh-CN" altLang="en-US" sz="4000" b="1" dirty="0">
              <a:solidFill>
                <a:schemeClr val="tx1"/>
              </a:solidFill>
              <a:latin typeface="黑体" panose="02010609060101010101" pitchFamily="49" charset="-122"/>
              <a:ea typeface="黑体" panose="02010609060101010101" pitchFamily="49" charset="-122"/>
            </a:endParaRPr>
          </a:p>
        </p:txBody>
      </p:sp>
      <p:sp>
        <p:nvSpPr>
          <p:cNvPr id="2" name="Text Box 2"/>
          <p:cNvSpPr/>
          <p:nvPr/>
        </p:nvSpPr>
        <p:spPr>
          <a:xfrm>
            <a:off x="1708150" y="2142490"/>
            <a:ext cx="3264535" cy="641350"/>
          </a:xfrm>
          <a:prstGeom prst="rect">
            <a:avLst/>
          </a:prstGeom>
          <a:noFill/>
          <a:ln w="9525">
            <a:noFill/>
          </a:ln>
        </p:spPr>
        <p:txBody>
          <a:bodyPr/>
          <a:p>
            <a:pPr algn="ctr">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租赁消费</a:t>
            </a:r>
            <a:endParaRPr lang="zh-CN" altLang="en-US" sz="3600" b="1" dirty="0">
              <a:solidFill>
                <a:srgbClr val="C00000"/>
              </a:solidFill>
              <a:latin typeface="Tahoma" panose="020B0604030504040204" pitchFamily="34" charset="0"/>
              <a:ea typeface="黑体" panose="02010609060101010101" pitchFamily="49" charset="-122"/>
            </a:endParaRPr>
          </a:p>
        </p:txBody>
      </p:sp>
      <p:sp>
        <p:nvSpPr>
          <p:cNvPr id="3" name="Text Box 2"/>
          <p:cNvSpPr/>
          <p:nvPr/>
        </p:nvSpPr>
        <p:spPr>
          <a:xfrm>
            <a:off x="3674110" y="2783840"/>
            <a:ext cx="3895090" cy="641350"/>
          </a:xfrm>
          <a:prstGeom prst="rect">
            <a:avLst/>
          </a:prstGeom>
          <a:noFill/>
          <a:ln w="9525">
            <a:noFill/>
          </a:ln>
        </p:spPr>
        <p:txBody>
          <a:bodyPr/>
          <a:p>
            <a:pPr algn="l">
              <a:spcBef>
                <a:spcPct val="50000"/>
              </a:spcBef>
              <a:buSzPct val="100000"/>
            </a:pPr>
            <a:r>
              <a:rPr lang="zh-CN" altLang="en-US" sz="3600" b="1" dirty="0">
                <a:solidFill>
                  <a:srgbClr val="C00000"/>
                </a:solidFill>
                <a:latin typeface="Tahoma" panose="020B0604030504040204" pitchFamily="34" charset="0"/>
                <a:ea typeface="黑体" panose="02010609060101010101" pitchFamily="49" charset="-122"/>
              </a:rPr>
              <a:t>绿色消费</a:t>
            </a:r>
            <a:endParaRPr lang="zh-CN" altLang="en-US" sz="3600" b="1" dirty="0">
              <a:solidFill>
                <a:srgbClr val="C00000"/>
              </a:solidFill>
              <a:latin typeface="Tahoma" panose="020B0604030504040204" pitchFamily="34" charset="0"/>
              <a:ea typeface="黑体" panose="02010609060101010101" pitchFamily="49" charset="-122"/>
            </a:endParaRPr>
          </a:p>
        </p:txBody>
      </p:sp>
      <p:pic>
        <p:nvPicPr>
          <p:cNvPr id="2477" name="Picture 4" descr="200431611245"/>
          <p:cNvPicPr preferRelativeResize="0"/>
          <p:nvPr>
            <p:custDataLst>
              <p:tags r:id="rId1"/>
            </p:custDataLst>
          </p:nvPr>
        </p:nvPicPr>
        <p:blipFill>
          <a:blip r:embed="rId2"/>
          <a:srcRect l="9579" t="10158" r="12395" b="27040"/>
          <a:stretch>
            <a:fillRect/>
          </a:stretch>
        </p:blipFill>
        <p:spPr>
          <a:xfrm>
            <a:off x="0" y="3733800"/>
            <a:ext cx="4114800" cy="3124200"/>
          </a:xfrm>
          <a:prstGeom prst="rect">
            <a:avLst/>
          </a:prstGeom>
          <a:noFill/>
          <a:ln w="9525">
            <a:noFill/>
          </a:ln>
        </p:spPr>
      </p:pic>
      <p:pic>
        <p:nvPicPr>
          <p:cNvPr id="2478" name="Picture 5" descr="200872210359473_2"/>
          <p:cNvPicPr preferRelativeResize="0"/>
          <p:nvPr/>
        </p:nvPicPr>
        <p:blipFill>
          <a:blip r:embed="rId3"/>
          <a:stretch>
            <a:fillRect/>
          </a:stretch>
        </p:blipFill>
        <p:spPr>
          <a:xfrm>
            <a:off x="4191000" y="3733800"/>
            <a:ext cx="4953000" cy="3124200"/>
          </a:xfrm>
          <a:prstGeom prst="rect">
            <a:avLst/>
          </a:prstGeom>
          <a:noFill/>
          <a:ln w="9525">
            <a:noFill/>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childTnLst>
                                    <p:set>
                                      <p:cBhvr additive="base">
                                        <p:cTn id="6" dur="1" fill="hold">
                                          <p:stCondLst>
                                            <p:cond delay="0"/>
                                          </p:stCondLst>
                                        </p:cTn>
                                        <p:tgtEl>
                                          <p:spTgt spid="2472"/>
                                        </p:tgtEl>
                                        <p:attrNameLst>
                                          <p:attrName>style.visibility</p:attrName>
                                        </p:attrNameLst>
                                      </p:cBhvr>
                                      <p:to>
                                        <p:strVal val="visible"/>
                                      </p:to>
                                    </p:set>
                                    <p:animEffect transition="in" filter="diamond(in)">
                                      <p:cBhvr additive="base">
                                        <p:cTn id="7" dur="2000"/>
                                        <p:tgtEl>
                                          <p:spTgt spid="247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childTnLst>
                                    <p:set>
                                      <p:cBhvr additive="base">
                                        <p:cTn id="11" dur="1" fill="hold">
                                          <p:stCondLst>
                                            <p:cond delay="0"/>
                                          </p:stCondLst>
                                        </p:cTn>
                                        <p:tgtEl>
                                          <p:spTgt spid="2468"/>
                                        </p:tgtEl>
                                        <p:attrNameLst>
                                          <p:attrName>style.visibility</p:attrName>
                                        </p:attrNameLst>
                                      </p:cBhvr>
                                      <p:to>
                                        <p:strVal val="visible"/>
                                      </p:to>
                                    </p:set>
                                    <p:animEffect transition="in" filter="box(in)">
                                      <p:cBhvr additive="base">
                                        <p:cTn id="12" dur="500"/>
                                        <p:tgtEl>
                                          <p:spTgt spid="246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childTnLst>
                                    <p:set>
                                      <p:cBhvr additive="base">
                                        <p:cTn id="16" dur="1" fill="hold">
                                          <p:stCondLst>
                                            <p:cond delay="0"/>
                                          </p:stCondLst>
                                        </p:cTn>
                                        <p:tgtEl>
                                          <p:spTgt spid="2"/>
                                        </p:tgtEl>
                                        <p:attrNameLst>
                                          <p:attrName>style.visibility</p:attrName>
                                        </p:attrNameLst>
                                      </p:cBhvr>
                                      <p:to>
                                        <p:strVal val="visible"/>
                                      </p:to>
                                    </p:set>
                                    <p:animEffect transition="in" filter="box(in)">
                                      <p:cBhvr additive="base">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childTnLst>
                                    <p:set>
                                      <p:cBhvr additive="base">
                                        <p:cTn id="21" dur="1" fill="hold">
                                          <p:stCondLst>
                                            <p:cond delay="0"/>
                                          </p:stCondLst>
                                        </p:cTn>
                                        <p:tgtEl>
                                          <p:spTgt spid="2477"/>
                                        </p:tgtEl>
                                        <p:attrNameLst>
                                          <p:attrName>style.visibility</p:attrName>
                                        </p:attrNameLst>
                                      </p:cBhvr>
                                      <p:to>
                                        <p:strVal val="visible"/>
                                      </p:to>
                                    </p:set>
                                    <p:anim calcmode="lin" valueType="num">
                                      <p:cBhvr additive="base">
                                        <p:cTn id="22" dur="500" fill="hold"/>
                                        <p:tgtEl>
                                          <p:spTgt spid="2477"/>
                                        </p:tgtEl>
                                        <p:attrNameLst>
                                          <p:attrName>ppt_x</p:attrName>
                                        </p:attrNameLst>
                                      </p:cBhvr>
                                      <p:tavLst>
                                        <p:tav tm="0">
                                          <p:val>
                                            <p:strVal val="0-#ppt_w/2"/>
                                          </p:val>
                                        </p:tav>
                                        <p:tav tm="100000">
                                          <p:val>
                                            <p:strVal val="#ppt_x"/>
                                          </p:val>
                                        </p:tav>
                                      </p:tavLst>
                                    </p:anim>
                                    <p:anim calcmode="lin" valueType="num">
                                      <p:cBhvr additive="base">
                                        <p:cTn id="23" dur="500" fill="hold"/>
                                        <p:tgtEl>
                                          <p:spTgt spid="2477"/>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3" fill="hold" nodeType="clickEffect">
                                  <p:childTnLst>
                                    <p:set>
                                      <p:cBhvr additive="base">
                                        <p:cTn id="27" dur="1" fill="hold">
                                          <p:stCondLst>
                                            <p:cond delay="0"/>
                                          </p:stCondLst>
                                        </p:cTn>
                                        <p:tgtEl>
                                          <p:spTgt spid="2478"/>
                                        </p:tgtEl>
                                        <p:attrNameLst>
                                          <p:attrName>style.visibility</p:attrName>
                                        </p:attrNameLst>
                                      </p:cBhvr>
                                      <p:to>
                                        <p:strVal val="visible"/>
                                      </p:to>
                                    </p:set>
                                    <p:anim calcmode="lin" valueType="num">
                                      <p:cBhvr additive="base">
                                        <p:cTn id="28" dur="500" fill="hold"/>
                                        <p:tgtEl>
                                          <p:spTgt spid="2478"/>
                                        </p:tgtEl>
                                        <p:attrNameLst>
                                          <p:attrName>ppt_x</p:attrName>
                                        </p:attrNameLst>
                                      </p:cBhvr>
                                      <p:tavLst>
                                        <p:tav tm="0">
                                          <p:val>
                                            <p:strVal val="1+#ppt_w/2"/>
                                          </p:val>
                                        </p:tav>
                                        <p:tav tm="100000">
                                          <p:val>
                                            <p:strVal val="#ppt_x"/>
                                          </p:val>
                                        </p:tav>
                                      </p:tavLst>
                                    </p:anim>
                                    <p:anim calcmode="lin" valueType="num">
                                      <p:cBhvr additive="base">
                                        <p:cTn id="29" dur="500" fill="hold"/>
                                        <p:tgtEl>
                                          <p:spTgt spid="2478"/>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childTnLst>
                                    <p:set>
                                      <p:cBhvr additive="base">
                                        <p:cTn id="33" dur="1" fill="hold">
                                          <p:stCondLst>
                                            <p:cond delay="0"/>
                                          </p:stCondLst>
                                        </p:cTn>
                                        <p:tgtEl>
                                          <p:spTgt spid="3"/>
                                        </p:tgtEl>
                                        <p:attrNameLst>
                                          <p:attrName>style.visibility</p:attrName>
                                        </p:attrNameLst>
                                      </p:cBhvr>
                                      <p:to>
                                        <p:strVal val="visible"/>
                                      </p:to>
                                    </p:set>
                                    <p:animEffect transition="in" filter="box(in)">
                                      <p:cBhvr additive="base">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8" grpId="0" animBg="1"/>
      <p:bldP spid="2472" grpId="0" bldLvl="0" animBg="1"/>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Text Box 2"/>
          <p:cNvSpPr/>
          <p:nvPr/>
        </p:nvSpPr>
        <p:spPr>
          <a:xfrm>
            <a:off x="3048000" y="0"/>
            <a:ext cx="3276600" cy="823913"/>
          </a:xfrm>
          <a:prstGeom prst="rect">
            <a:avLst/>
          </a:prstGeom>
          <a:noFill/>
          <a:ln w="9525">
            <a:noFill/>
          </a:ln>
        </p:spPr>
        <p:txBody>
          <a:bodyPr/>
          <a:p>
            <a:pPr algn="ctr">
              <a:spcBef>
                <a:spcPct val="50000"/>
              </a:spcBef>
              <a:buSzPct val="100000"/>
            </a:pPr>
            <a:r>
              <a:rPr lang="zh-CN" altLang="en-US" sz="4800" b="1" dirty="0">
                <a:solidFill>
                  <a:srgbClr val="FF3300"/>
                </a:solidFill>
                <a:latin typeface="黑体" panose="02010609060101010101" pitchFamily="49" charset="-122"/>
                <a:ea typeface="隶书" pitchFamily="49" charset="-122"/>
              </a:rPr>
              <a:t>你知道吗？</a:t>
            </a:r>
            <a:endParaRPr lang="zh-CN" altLang="en-US" sz="4800" b="1" dirty="0">
              <a:solidFill>
                <a:srgbClr val="FF3300"/>
              </a:solidFill>
              <a:latin typeface="黑体" panose="02010609060101010101" pitchFamily="49" charset="-122"/>
              <a:ea typeface="隶书" pitchFamily="49" charset="-122"/>
            </a:endParaRPr>
          </a:p>
        </p:txBody>
      </p:sp>
      <p:sp>
        <p:nvSpPr>
          <p:cNvPr id="2476" name="Rectangle 3"/>
          <p:cNvSpPr>
            <a:spLocks noChangeArrowheads="1"/>
          </p:cNvSpPr>
          <p:nvPr/>
        </p:nvSpPr>
        <p:spPr bwMode="auto">
          <a:xfrm>
            <a:off x="0" y="3782378"/>
            <a:ext cx="8909050" cy="1800225"/>
          </a:xfrm>
          <a:prstGeom prst="rect">
            <a:avLst/>
          </a:prstGeom>
          <a:noFill/>
          <a:ln w="9525" cap="flat" algn="ctr">
            <a:noFill/>
            <a:prstDash val="solid"/>
            <a:miter lim="800000"/>
            <a:headEnd type="none" w="med" len="med"/>
            <a:tailEnd type="none" w="med" len="med"/>
          </a:ln>
          <a:effectLst/>
        </p:spPr>
        <p:txBody>
          <a:bodyPr/>
          <a:lstStyle/>
          <a:p>
            <a:pPr marL="0" marR="0" lvl="0" indent="0" algn="ctr" defTabSz="914400" rtl="0" eaLnBrk="1" fontAlgn="base" latinLnBrk="0" hangingPunct="1">
              <a:lnSpc>
                <a:spcPct val="100000"/>
              </a:lnSpc>
              <a:spcBef>
                <a:spcPct val="50000"/>
              </a:spcBef>
              <a:spcAft>
                <a:spcPct val="0"/>
              </a:spcAft>
              <a:buClrTx/>
              <a:buSzPct val="100000"/>
              <a:buFontTx/>
              <a:buNone/>
              <a:defRPr/>
            </a:pPr>
            <a:r>
              <a:rPr kumimoji="0" lang="en-US" altLang="zh-CN"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     </a:t>
            </a:r>
            <a:r>
              <a:rPr kumimoji="0" lang="en-US" altLang="zh-CN" sz="28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Arial" panose="020B0604020202020204" pitchFamily="34" charset="0"/>
                <a:ea typeface="华文新魏" pitchFamily="2" charset="-122"/>
                <a:cs typeface="Calibri" panose="020F0502020204030204" pitchFamily="34" charset="0"/>
              </a:rPr>
              <a:t>“</a:t>
            </a:r>
            <a:r>
              <a:rPr kumimoji="0" lang="zh-CN" altLang="en-US" sz="28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塑料袋被国际人士评为</a:t>
            </a:r>
            <a:r>
              <a:rPr kumimoji="0" lang="en-US" altLang="zh-CN" sz="28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20</a:t>
            </a:r>
            <a:r>
              <a:rPr kumimoji="0" lang="zh-CN" altLang="en-US" sz="28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世纪最糟糕的发明之一</a:t>
            </a:r>
            <a:r>
              <a:rPr kumimoji="0" lang="zh-CN" altLang="en-US" sz="28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Arial" panose="020B0604020202020204" pitchFamily="34" charset="0"/>
                <a:ea typeface="华文新魏" pitchFamily="2" charset="-122"/>
                <a:cs typeface="Calibri" panose="020F0502020204030204" pitchFamily="34" charset="0"/>
              </a:rPr>
              <a:t>”</a:t>
            </a:r>
            <a:r>
              <a:rPr kumimoji="0" lang="zh-CN" altLang="en-US"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据统计</a:t>
            </a:r>
            <a:r>
              <a:rPr kumimoji="0" lang="en-US" altLang="zh-CN"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我国每天仅买菜就要用掉</a:t>
            </a:r>
            <a:r>
              <a:rPr kumimoji="0" lang="en-US" altLang="zh-CN"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10</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亿只塑料袋</a:t>
            </a:r>
            <a:r>
              <a:rPr kumimoji="0" lang="en-US" altLang="zh-CN"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而其他各种塑料袋的用量每天也在</a:t>
            </a:r>
            <a:r>
              <a:rPr kumimoji="0" lang="en-US" altLang="zh-CN"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20</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亿只以上。</a:t>
            </a:r>
            <a:r>
              <a:rPr kumimoji="0" lang="zh-CN" altLang="en-US"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其中 </a:t>
            </a:r>
            <a:r>
              <a:rPr kumimoji="0" lang="en-US" altLang="zh-CN"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80% </a:t>
            </a:r>
            <a:r>
              <a:rPr kumimoji="0" lang="zh-CN" altLang="en-US"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rPr>
              <a:t>以上未经回收，被大量的散落在环境中。 </a:t>
            </a:r>
            <a:endParaRPr kumimoji="0" lang="zh-CN" altLang="en-US" sz="2800" b="1" i="0" u="none" strike="noStrike" kern="1200" cap="none" spc="0" normalizeH="0" baseline="0" noProof="0" dirty="0">
              <a:ln>
                <a:noFill/>
              </a:ln>
              <a:solidFill>
                <a:schemeClr val="tx1"/>
              </a:solidFill>
              <a:effectLst>
                <a:outerShdw blurRad="38100" dist="38100" dir="2700000" algn="tl">
                  <a:srgbClr val="FFFFFF"/>
                </a:outerShdw>
              </a:effectLst>
              <a:uLnTx/>
              <a:uFillTx/>
              <a:latin typeface="华文新魏" pitchFamily="2" charset="-122"/>
              <a:ea typeface="华文新魏" pitchFamily="2" charset="-122"/>
              <a:cs typeface="Calibri" panose="020F0502020204030204" pitchFamily="34" charset="0"/>
            </a:endParaRPr>
          </a:p>
        </p:txBody>
      </p:sp>
      <p:sp>
        <p:nvSpPr>
          <p:cNvPr id="2479" name="Text Box 6"/>
          <p:cNvSpPr>
            <a:spLocks noChangeArrowheads="1"/>
          </p:cNvSpPr>
          <p:nvPr/>
        </p:nvSpPr>
        <p:spPr bwMode="auto">
          <a:xfrm>
            <a:off x="196850" y="1734820"/>
            <a:ext cx="8001000" cy="2179638"/>
          </a:xfrm>
          <a:prstGeom prst="rect">
            <a:avLst/>
          </a:prstGeom>
          <a:noFill/>
          <a:ln w="12700" cap="flat" algn="ctr">
            <a:noFill/>
            <a:prstDash val="solid"/>
            <a:miter lim="800000"/>
            <a:headEnd type="none" w="med" len="med"/>
            <a:tailEnd type="none" w="med" len="med"/>
          </a:ln>
          <a:effectLst/>
        </p:spPr>
        <p:txBody>
          <a:bodyPr/>
          <a:lstStyle/>
          <a:p>
            <a:pPr marL="0" marR="0" lvl="0" indent="0" algn="l" defTabSz="914400" rtl="0" eaLnBrk="1" fontAlgn="base" latinLnBrk="0" hangingPunct="1">
              <a:lnSpc>
                <a:spcPct val="100000"/>
              </a:lnSpc>
              <a:spcBef>
                <a:spcPct val="50000"/>
              </a:spcBef>
              <a:spcAft>
                <a:spcPct val="0"/>
              </a:spcAft>
              <a:buClrTx/>
              <a:buSzPct val="100000"/>
              <a:buFontTx/>
              <a:buNone/>
              <a:defRPr/>
            </a:pPr>
            <a:r>
              <a:rPr kumimoji="0" lang="zh-CN" altLang="en-US" sz="2800" b="1" i="0" u="none" strike="noStrike" kern="1200" cap="none" spc="0" normalizeH="0" baseline="0" noProof="0" dirty="0" smtClean="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    据</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统计，一次性发泡塑料餐盒在我国全年消耗量超过</a:t>
            </a:r>
            <a:r>
              <a:rPr kumimoji="0" lang="en-US" altLang="zh-CN"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100</a:t>
            </a:r>
            <a:r>
              <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rPr>
              <a:t>亿个。</a:t>
            </a:r>
            <a:endParaRPr kumimoji="0" lang="zh-CN" altLang="en-US" sz="2800" b="1" i="0" u="none" strike="noStrike" kern="1200" cap="none" spc="0" normalizeH="0" baseline="0" noProof="0" dirty="0">
              <a:ln>
                <a:noFill/>
              </a:ln>
              <a:solidFill>
                <a:srgbClr val="660066"/>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Calibri" panose="020F0502020204030204" pitchFamily="34" charset="0"/>
            </a:endParaRPr>
          </a:p>
          <a:p>
            <a:pPr marL="0" marR="0" lvl="0" indent="0" algn="l" defTabSz="914400" rtl="0" eaLnBrk="1" fontAlgn="base" latinLnBrk="0" hangingPunct="1">
              <a:lnSpc>
                <a:spcPct val="100000"/>
              </a:lnSpc>
              <a:spcBef>
                <a:spcPct val="50000"/>
              </a:spcBef>
              <a:spcAft>
                <a:spcPct val="0"/>
              </a:spcAft>
              <a:buClrTx/>
              <a:buSzPct val="100000"/>
              <a:buFontTx/>
              <a:buNone/>
              <a:defRPr/>
            </a:pPr>
            <a:endParaRPr kumimoji="0" lang="en-US" altLang="zh-CN" sz="5400" b="1" i="0" u="none" strike="noStrike" kern="1200" cap="none" spc="0" normalizeH="0" baseline="0" noProof="0" dirty="0">
              <a:ln>
                <a:noFill/>
              </a:ln>
              <a:solidFill>
                <a:schemeClr val="accent1"/>
              </a:solidFill>
              <a:effectLst/>
              <a:uLnTx/>
              <a:uFillTx/>
              <a:latin typeface="黑体" panose="02010609060101010101" pitchFamily="49" charset="-122"/>
              <a:ea typeface="黑体" panose="02010609060101010101" pitchFamily="49" charset="-122"/>
              <a:cs typeface="Calibri" panose="020F0502020204030204" pitchFamily="34"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childTnLst>
                                    <p:set>
                                      <p:cBhvr additive="base">
                                        <p:cTn id="6" dur="1" fill="hold">
                                          <p:stCondLst>
                                            <p:cond delay="0"/>
                                          </p:stCondLst>
                                        </p:cTn>
                                        <p:tgtEl>
                                          <p:spTgt spid="2479"/>
                                        </p:tgtEl>
                                        <p:attrNameLst>
                                          <p:attrName>style.visibility</p:attrName>
                                        </p:attrNameLst>
                                      </p:cBhvr>
                                      <p:to>
                                        <p:strVal val="visible"/>
                                      </p:to>
                                    </p:set>
                                    <p:animEffect transition="in" filter="diamond(in)">
                                      <p:cBhvr additive="base">
                                        <p:cTn id="7" dur="2000"/>
                                        <p:tgtEl>
                                          <p:spTgt spid="247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childTnLst>
                                    <p:set>
                                      <p:cBhvr additive="base">
                                        <p:cTn id="11" dur="1" fill="hold">
                                          <p:stCondLst>
                                            <p:cond delay="0"/>
                                          </p:stCondLst>
                                        </p:cTn>
                                        <p:tgtEl>
                                          <p:spTgt spid="2476"/>
                                        </p:tgtEl>
                                        <p:attrNameLst>
                                          <p:attrName>style.visibility</p:attrName>
                                        </p:attrNameLst>
                                      </p:cBhvr>
                                      <p:to>
                                        <p:strVal val="visible"/>
                                      </p:to>
                                    </p:set>
                                    <p:animEffect transition="in" filter="checkerboard(across)">
                                      <p:cBhvr additive="base">
                                        <p:cTn id="12" dur="500"/>
                                        <p:tgtEl>
                                          <p:spTgt spid="2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6" grpId="0" bldLvl="0" animBg="1"/>
      <p:bldP spid="2479"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 name="Text Box 2"/>
          <p:cNvSpPr/>
          <p:nvPr/>
        </p:nvSpPr>
        <p:spPr>
          <a:xfrm>
            <a:off x="1258888" y="692150"/>
            <a:ext cx="2233612" cy="366713"/>
          </a:xfrm>
          <a:prstGeom prst="rect">
            <a:avLst/>
          </a:prstGeom>
          <a:noFill/>
          <a:ln w="9525">
            <a:noFill/>
          </a:ln>
        </p:spPr>
        <p:txBody>
          <a:bodyPr/>
          <a:p>
            <a:pPr algn="ctr">
              <a:spcBef>
                <a:spcPct val="50000"/>
              </a:spcBef>
              <a:buSzPct val="100000"/>
            </a:pPr>
            <a:endParaRPr lang="zh-CN" altLang="zh-CN" sz="3200" b="1" dirty="0">
              <a:latin typeface="黑体" panose="02010609060101010101" pitchFamily="49" charset="-122"/>
              <a:ea typeface="黑体" panose="02010609060101010101" pitchFamily="49" charset="-122"/>
            </a:endParaRPr>
          </a:p>
        </p:txBody>
      </p:sp>
      <p:sp>
        <p:nvSpPr>
          <p:cNvPr id="2052" name="AutoShape 3"/>
          <p:cNvSpPr/>
          <p:nvPr/>
        </p:nvSpPr>
        <p:spPr>
          <a:xfrm>
            <a:off x="1905000" y="685800"/>
            <a:ext cx="6554788" cy="5280025"/>
          </a:xfrm>
          <a:prstGeom prst="roundRect">
            <a:avLst>
              <a:gd name="adj" fmla="val 7949"/>
            </a:avLst>
          </a:prstGeom>
          <a:gradFill rotWithShape="1">
            <a:gsLst>
              <a:gs pos="0">
                <a:srgbClr val="333399"/>
              </a:gs>
              <a:gs pos="100000">
                <a:srgbClr val="181847"/>
              </a:gs>
            </a:gsLst>
            <a:path path="shape">
              <a:fillToRect l="50000" t="50000" r="50000" b="50000"/>
            </a:path>
            <a:tileRect/>
          </a:gradFill>
          <a:ln w="9525" cap="flat" cmpd="sng">
            <a:solidFill>
              <a:srgbClr val="000000"/>
            </a:solidFill>
            <a:prstDash val="solid"/>
            <a:headEnd type="none" w="med" len="med"/>
            <a:tailEnd type="none" w="med" len="med"/>
          </a:ln>
        </p:spPr>
        <p:txBody>
          <a:bodyPr wrap="none" anchor="ctr"/>
          <a:p>
            <a:pPr algn="ctr">
              <a:spcBef>
                <a:spcPct val="50000"/>
              </a:spcBef>
              <a:buSzPct val="100000"/>
            </a:pPr>
            <a:endParaRPr lang="zh-CN" altLang="zh-CN" sz="3200" b="1" dirty="0">
              <a:latin typeface="黑体" panose="02010609060101010101" pitchFamily="49" charset="-122"/>
              <a:ea typeface="黑体" panose="02010609060101010101" pitchFamily="49" charset="-122"/>
            </a:endParaRPr>
          </a:p>
        </p:txBody>
      </p:sp>
      <p:sp>
        <p:nvSpPr>
          <p:cNvPr id="2053" name="Text Box 4"/>
          <p:cNvSpPr/>
          <p:nvPr/>
        </p:nvSpPr>
        <p:spPr>
          <a:xfrm>
            <a:off x="2286000" y="1447800"/>
            <a:ext cx="6178550" cy="4054475"/>
          </a:xfrm>
          <a:prstGeom prst="rect">
            <a:avLst/>
          </a:prstGeom>
          <a:noFill/>
          <a:ln w="9525">
            <a:noFill/>
          </a:ln>
        </p:spPr>
        <p:txBody>
          <a:bodyPr/>
          <a:p>
            <a:pPr algn="ctr">
              <a:spcBef>
                <a:spcPct val="50000"/>
              </a:spcBef>
              <a:buSzPct val="100000"/>
            </a:pPr>
            <a:r>
              <a:rPr lang="zh-CN" altLang="en-US" sz="4000" b="1" dirty="0">
                <a:solidFill>
                  <a:schemeClr val="bg1"/>
                </a:solidFill>
                <a:latin typeface="黑体" panose="02010609060101010101" pitchFamily="49" charset="-122"/>
                <a:ea typeface="华文行楷"/>
              </a:rPr>
              <a:t>思考：</a:t>
            </a:r>
            <a:endParaRPr lang="zh-CN" altLang="en-US" sz="4000" b="1" dirty="0">
              <a:solidFill>
                <a:schemeClr val="bg1"/>
              </a:solidFill>
              <a:latin typeface="黑体" panose="02010609060101010101" pitchFamily="49" charset="-122"/>
              <a:ea typeface="华文行楷"/>
            </a:endParaRPr>
          </a:p>
          <a:p>
            <a:pPr algn="just">
              <a:spcBef>
                <a:spcPct val="50000"/>
              </a:spcBef>
              <a:buSzPct val="100000"/>
            </a:pPr>
            <a:r>
              <a:rPr lang="zh-CN" altLang="en-US" sz="4000" b="1" dirty="0">
                <a:solidFill>
                  <a:schemeClr val="bg1"/>
                </a:solidFill>
                <a:latin typeface="Times New Roman" panose="02020603050405020304" pitchFamily="18" charset="0"/>
                <a:ea typeface="华文行楷"/>
              </a:rPr>
              <a:t>  今天生活水平提高了，还用发扬艰苦奋斗的精神吗？现在提倡艰苦奋斗、勤俭节约是不是就表现为穿补丁衣服呢？</a:t>
            </a:r>
            <a:endParaRPr lang="zh-CN" altLang="en-US" sz="4000" b="1" dirty="0">
              <a:solidFill>
                <a:schemeClr val="bg1"/>
              </a:solidFill>
              <a:latin typeface="Times New Roman" panose="02020603050405020304" pitchFamily="18" charset="0"/>
              <a:ea typeface="华文行楷"/>
            </a:endParaRPr>
          </a:p>
        </p:txBody>
      </p:sp>
      <p:graphicFrame>
        <p:nvGraphicFramePr>
          <p:cNvPr id="2050" name="Object 2"/>
          <p:cNvGraphicFramePr>
            <a:graphicFrameLocks noGrp="1" noChangeAspect="1"/>
          </p:cNvGraphicFramePr>
          <p:nvPr>
            <p:ph idx="1"/>
          </p:nvPr>
        </p:nvGraphicFramePr>
        <p:xfrm>
          <a:off x="0" y="914400"/>
          <a:ext cx="2590800" cy="4953000"/>
        </p:xfrm>
        <a:graphic>
          <a:graphicData uri="http://schemas.openxmlformats.org/presentationml/2006/ole">
            <mc:AlternateContent xmlns:mc="http://schemas.openxmlformats.org/markup-compatibility/2006">
              <mc:Choice xmlns:v="urn:schemas-microsoft-com:vml" Requires="v">
                <p:oleObj spid="_x0000_s3080" name="" r:id="rId1" imgW="24180800" imgH="13703300" progId="MS_ClipArt_Gallery.2">
                  <p:embed/>
                </p:oleObj>
              </mc:Choice>
              <mc:Fallback>
                <p:oleObj name="" r:id="rId1" imgW="24180800" imgH="13703300" progId="MS_ClipArt_Gallery.2">
                  <p:embed/>
                  <p:pic>
                    <p:nvPicPr>
                      <p:cNvPr id="0" name="图片 3079"/>
                      <p:cNvPicPr/>
                      <p:nvPr/>
                    </p:nvPicPr>
                    <p:blipFill>
                      <a:blip r:embed="rId2"/>
                      <a:stretch>
                        <a:fillRect/>
                      </a:stretch>
                    </p:blipFill>
                    <p:spPr>
                      <a:xfrm>
                        <a:off x="0" y="914400"/>
                        <a:ext cx="2590800" cy="4953000"/>
                      </a:xfrm>
                      <a:prstGeom prst="rect">
                        <a:avLst/>
                      </a:prstGeom>
                      <a:noFill/>
                      <a:ln w="38100">
                        <a:miter/>
                      </a:ln>
                    </p:spPr>
                  </p:pic>
                </p:oleObj>
              </mc:Fallback>
            </mc:AlternateContent>
          </a:graphicData>
        </a:graphic>
      </p:graphicFrame>
    </p:spTree>
  </p:cSld>
  <p:clrMapOvr>
    <a:masterClrMapping/>
  </p:clrMapOvr>
  <p:transition spd="med">
    <p:blinds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Text Box 2"/>
          <p:cNvSpPr/>
          <p:nvPr/>
        </p:nvSpPr>
        <p:spPr>
          <a:xfrm>
            <a:off x="0" y="0"/>
            <a:ext cx="9144000" cy="762000"/>
          </a:xfrm>
          <a:prstGeom prst="rect">
            <a:avLst/>
          </a:prstGeom>
          <a:solidFill>
            <a:srgbClr val="6600FF"/>
          </a:solidFill>
          <a:ln w="9525">
            <a:noFill/>
          </a:ln>
        </p:spPr>
        <p:txBody>
          <a:bodyPr/>
          <a:p>
            <a:pPr algn="ctr">
              <a:spcBef>
                <a:spcPct val="50000"/>
              </a:spcBef>
              <a:buSzPct val="100000"/>
            </a:pPr>
            <a:r>
              <a:rPr lang="zh-CN" altLang="en-US" sz="4400" b="1" dirty="0">
                <a:latin typeface="黑体" panose="02010609060101010101" pitchFamily="49" charset="-122"/>
                <a:ea typeface="黑体" panose="02010609060101010101" pitchFamily="49" charset="-122"/>
              </a:rPr>
              <a:t>发扬艰苦奋斗、勤俭节约的精神</a:t>
            </a:r>
            <a:endParaRPr lang="zh-CN" altLang="en-US" sz="4400" b="1" dirty="0">
              <a:latin typeface="黑体" panose="02010609060101010101" pitchFamily="49" charset="-122"/>
              <a:ea typeface="黑体" panose="02010609060101010101" pitchFamily="49" charset="-122"/>
            </a:endParaRPr>
          </a:p>
        </p:txBody>
      </p:sp>
      <p:pic>
        <p:nvPicPr>
          <p:cNvPr id="71683" name="Picture 3" descr="无标题-扫描-01"/>
          <p:cNvPicPr preferRelativeResize="0"/>
          <p:nvPr/>
        </p:nvPicPr>
        <p:blipFill>
          <a:blip r:embed="rId1"/>
          <a:stretch>
            <a:fillRect/>
          </a:stretch>
        </p:blipFill>
        <p:spPr>
          <a:xfrm>
            <a:off x="0" y="765175"/>
            <a:ext cx="5795963" cy="6092825"/>
          </a:xfrm>
          <a:prstGeom prst="rect">
            <a:avLst/>
          </a:prstGeom>
          <a:noFill/>
          <a:ln w="9525">
            <a:noFill/>
          </a:ln>
        </p:spPr>
      </p:pic>
      <p:sp>
        <p:nvSpPr>
          <p:cNvPr id="71684" name="Text Box 4"/>
          <p:cNvSpPr/>
          <p:nvPr/>
        </p:nvSpPr>
        <p:spPr>
          <a:xfrm>
            <a:off x="457200" y="2057400"/>
            <a:ext cx="184150" cy="914400"/>
          </a:xfrm>
          <a:prstGeom prst="rect">
            <a:avLst/>
          </a:prstGeom>
          <a:noFill/>
          <a:ln w="9525">
            <a:noFill/>
          </a:ln>
        </p:spPr>
        <p:txBody>
          <a:bodyPr wrap="none"/>
          <a:p>
            <a:pPr algn="ctr">
              <a:spcBef>
                <a:spcPct val="50000"/>
              </a:spcBef>
              <a:buSzPct val="100000"/>
            </a:pPr>
            <a:endParaRPr lang="zh-CN" altLang="zh-CN" sz="5400" b="1" dirty="0">
              <a:latin typeface="Times New Roman" panose="02020603050405020304" pitchFamily="18" charset="0"/>
              <a:ea typeface="黑体" panose="02010609060101010101" pitchFamily="49" charset="-122"/>
            </a:endParaRPr>
          </a:p>
        </p:txBody>
      </p:sp>
      <p:grpSp>
        <p:nvGrpSpPr>
          <p:cNvPr id="71685" name="Group 468"/>
          <p:cNvGrpSpPr/>
          <p:nvPr/>
        </p:nvGrpSpPr>
        <p:grpSpPr>
          <a:xfrm>
            <a:off x="5795963" y="765175"/>
            <a:ext cx="3348037" cy="6092825"/>
            <a:chOff x="0" y="482"/>
            <a:chExt cx="2109" cy="3838"/>
          </a:xfrm>
        </p:grpSpPr>
        <p:sp>
          <p:nvSpPr>
            <p:cNvPr id="71686" name="Rectangle 6"/>
            <p:cNvSpPr/>
            <p:nvPr/>
          </p:nvSpPr>
          <p:spPr>
            <a:xfrm>
              <a:off x="0" y="482"/>
              <a:ext cx="2109" cy="3838"/>
            </a:xfrm>
            <a:prstGeom prst="rect">
              <a:avLst/>
            </a:prstGeom>
            <a:solidFill>
              <a:srgbClr val="33CC33"/>
            </a:solidFill>
            <a:ln w="9525" cap="flat" cmpd="sng">
              <a:solidFill>
                <a:srgbClr val="000000"/>
              </a:solidFill>
              <a:prstDash val="solid"/>
              <a:miter/>
              <a:headEnd type="none" w="med" len="med"/>
              <a:tailEnd type="none" w="med" len="med"/>
            </a:ln>
          </p:spPr>
          <p:txBody>
            <a:bodyPr wrap="none" anchor="ctr"/>
            <a:p>
              <a:pPr algn="ctr">
                <a:spcBef>
                  <a:spcPct val="50000"/>
                </a:spcBef>
                <a:buSzPct val="100000"/>
              </a:pPr>
              <a:endParaRPr lang="zh-CN" altLang="en-US" sz="3200" b="1" dirty="0">
                <a:latin typeface="黑体" panose="02010609060101010101" pitchFamily="49" charset="-122"/>
                <a:ea typeface="黑体" panose="02010609060101010101" pitchFamily="49" charset="-122"/>
              </a:endParaRPr>
            </a:p>
          </p:txBody>
        </p:sp>
        <p:sp>
          <p:nvSpPr>
            <p:cNvPr id="71687" name="Text Box 7"/>
            <p:cNvSpPr/>
            <p:nvPr/>
          </p:nvSpPr>
          <p:spPr>
            <a:xfrm>
              <a:off x="0" y="638"/>
              <a:ext cx="2109" cy="3518"/>
            </a:xfrm>
            <a:prstGeom prst="rect">
              <a:avLst/>
            </a:prstGeom>
            <a:noFill/>
            <a:ln w="9525">
              <a:noFill/>
            </a:ln>
          </p:spPr>
          <p:txBody>
            <a:bodyPr/>
            <a:p>
              <a:pPr algn="ctr">
                <a:spcBef>
                  <a:spcPct val="50000"/>
                </a:spcBef>
                <a:buSzPct val="100000"/>
              </a:pPr>
              <a:r>
                <a:rPr lang="en-US" altLang="zh-CN" sz="3600" b="1" dirty="0">
                  <a:latin typeface="黑体" panose="02010609060101010101" pitchFamily="49" charset="-122"/>
                  <a:ea typeface="黑体" panose="02010609060101010101" pitchFamily="49" charset="-122"/>
                </a:rPr>
                <a:t> </a:t>
              </a:r>
              <a:r>
                <a:rPr lang="zh-CN" altLang="en-US" sz="3600" b="1" dirty="0">
                  <a:latin typeface="黑体" panose="02010609060101010101" pitchFamily="49" charset="-122"/>
                  <a:ea typeface="黑体" panose="02010609060101010101" pitchFamily="49" charset="-122"/>
                </a:rPr>
                <a:t>艰苦奋斗、勤俭节约是中华民族的传统美德，是我国人民的传家宝；是社会主义现代化建设的需要，是国家和民族精神的象征。</a:t>
              </a:r>
              <a:endParaRPr lang="zh-CN" altLang="en-US" sz="3600" b="1" dirty="0">
                <a:latin typeface="黑体" panose="02010609060101010101" pitchFamily="49" charset="-122"/>
                <a:ea typeface="黑体" panose="02010609060101010101" pitchFamily="49" charset="-122"/>
              </a:endParaRPr>
            </a:p>
          </p:txBody>
        </p:sp>
      </p:grpSp>
    </p:spTree>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Text Box 2"/>
          <p:cNvSpPr/>
          <p:nvPr/>
        </p:nvSpPr>
        <p:spPr>
          <a:xfrm>
            <a:off x="1508125" y="860425"/>
            <a:ext cx="184150" cy="366713"/>
          </a:xfrm>
          <a:prstGeom prst="rect">
            <a:avLst/>
          </a:prstGeom>
          <a:noFill/>
          <a:ln w="9525">
            <a:noFill/>
          </a:ln>
        </p:spPr>
        <p:txBody>
          <a:bodyPr wrap="none"/>
          <a:p>
            <a:pPr algn="ctr">
              <a:spcBef>
                <a:spcPct val="50000"/>
              </a:spcBef>
              <a:buSzPct val="100000"/>
            </a:pPr>
            <a:endParaRPr lang="zh-CN" altLang="zh-CN" sz="3200" b="1" dirty="0">
              <a:latin typeface="黑体" panose="02010609060101010101" pitchFamily="49" charset="-122"/>
              <a:ea typeface="黑体" panose="02010609060101010101" pitchFamily="49" charset="-122"/>
            </a:endParaRPr>
          </a:p>
        </p:txBody>
      </p:sp>
      <p:sp>
        <p:nvSpPr>
          <p:cNvPr id="2522" name="Text Box 3"/>
          <p:cNvSpPr/>
          <p:nvPr/>
        </p:nvSpPr>
        <p:spPr>
          <a:xfrm>
            <a:off x="1607820" y="1227455"/>
            <a:ext cx="7162800" cy="579438"/>
          </a:xfrm>
          <a:prstGeom prst="rect">
            <a:avLst/>
          </a:prstGeom>
          <a:noFill/>
          <a:ln w="9525">
            <a:noFill/>
          </a:ln>
        </p:spPr>
        <p:txBody>
          <a:bodyPr/>
          <a:p>
            <a:pPr algn="ctr">
              <a:spcBef>
                <a:spcPct val="50000"/>
              </a:spcBef>
              <a:buSzPct val="100000"/>
            </a:pPr>
            <a:r>
              <a:rPr lang="en-US" altLang="zh-CN" sz="3200" b="1" dirty="0">
                <a:latin typeface="黑体" panose="02010609060101010101" pitchFamily="49" charset="-122"/>
                <a:ea typeface="黑体" panose="02010609060101010101" pitchFamily="49" charset="-122"/>
              </a:rPr>
              <a:t>“</a:t>
            </a:r>
            <a:r>
              <a:rPr lang="zh-CN" altLang="en-US" sz="3200" b="1" dirty="0">
                <a:latin typeface="黑体" panose="02010609060101010101" pitchFamily="49" charset="-122"/>
                <a:ea typeface="黑体" panose="02010609060101010101" pitchFamily="49" charset="-122"/>
              </a:rPr>
              <a:t>勤俭节约，艰苦奋斗”并不过时。</a:t>
            </a:r>
            <a:endParaRPr lang="zh-CN" altLang="en-US" sz="3200" b="1" dirty="0">
              <a:latin typeface="黑体" panose="02010609060101010101" pitchFamily="49" charset="-122"/>
              <a:ea typeface="黑体" panose="02010609060101010101" pitchFamily="49" charset="-122"/>
            </a:endParaRPr>
          </a:p>
        </p:txBody>
      </p:sp>
      <p:pic>
        <p:nvPicPr>
          <p:cNvPr id="2523" name="Picture 4" descr="gif013"/>
          <p:cNvPicPr preferRelativeResize="0"/>
          <p:nvPr/>
        </p:nvPicPr>
        <p:blipFill>
          <a:blip r:embed="rId1"/>
          <a:stretch>
            <a:fillRect/>
          </a:stretch>
        </p:blipFill>
        <p:spPr>
          <a:xfrm>
            <a:off x="998220" y="2218055"/>
            <a:ext cx="496888" cy="466725"/>
          </a:xfrm>
          <a:prstGeom prst="rect">
            <a:avLst/>
          </a:prstGeom>
          <a:noFill/>
          <a:ln w="9525">
            <a:noFill/>
          </a:ln>
        </p:spPr>
      </p:pic>
      <p:sp>
        <p:nvSpPr>
          <p:cNvPr id="2524" name="Text Box 5"/>
          <p:cNvSpPr/>
          <p:nvPr/>
        </p:nvSpPr>
        <p:spPr>
          <a:xfrm>
            <a:off x="1607820" y="2065655"/>
            <a:ext cx="4503738" cy="641350"/>
          </a:xfrm>
          <a:prstGeom prst="rect">
            <a:avLst/>
          </a:prstGeom>
          <a:noFill/>
          <a:ln w="9525">
            <a:noFill/>
          </a:ln>
        </p:spPr>
        <p:txBody>
          <a:bodyPr/>
          <a:p>
            <a:pPr algn="ctr">
              <a:spcBef>
                <a:spcPct val="50000"/>
              </a:spcBef>
              <a:buSzPct val="100000"/>
            </a:pPr>
            <a:r>
              <a:rPr lang="zh-CN" altLang="en-US" sz="3600" b="1" dirty="0">
                <a:solidFill>
                  <a:schemeClr val="tx2"/>
                </a:solidFill>
                <a:latin typeface="黑体" panose="02010609060101010101" pitchFamily="49" charset="-122"/>
                <a:ea typeface="华文新魏" pitchFamily="2" charset="-122"/>
              </a:rPr>
              <a:t>勤俭节约</a:t>
            </a:r>
            <a:r>
              <a:rPr lang="zh-CN" altLang="en-US" sz="3600" b="1" dirty="0">
                <a:solidFill>
                  <a:schemeClr val="accent1"/>
                </a:solidFill>
                <a:latin typeface="黑体" panose="02010609060101010101" pitchFamily="49" charset="-122"/>
                <a:ea typeface="华文彩云" pitchFamily="2" charset="-122"/>
              </a:rPr>
              <a:t>≠</a:t>
            </a:r>
            <a:r>
              <a:rPr lang="zh-CN" altLang="en-US" sz="3600" b="1" dirty="0">
                <a:solidFill>
                  <a:schemeClr val="tx2"/>
                </a:solidFill>
                <a:latin typeface="黑体" panose="02010609060101010101" pitchFamily="49" charset="-122"/>
                <a:ea typeface="华文新魏" pitchFamily="2" charset="-122"/>
              </a:rPr>
              <a:t>抑制消费</a:t>
            </a:r>
            <a:endParaRPr lang="zh-CN" altLang="en-US" sz="3600" b="1" dirty="0">
              <a:solidFill>
                <a:schemeClr val="tx2"/>
              </a:solidFill>
              <a:latin typeface="黑体" panose="02010609060101010101" pitchFamily="49" charset="-122"/>
              <a:ea typeface="华文新魏" pitchFamily="2" charset="-122"/>
            </a:endParaRPr>
          </a:p>
        </p:txBody>
      </p:sp>
      <p:pic>
        <p:nvPicPr>
          <p:cNvPr id="72710" name="Picture 6" descr="gif013"/>
          <p:cNvPicPr preferRelativeResize="0"/>
          <p:nvPr/>
        </p:nvPicPr>
        <p:blipFill>
          <a:blip r:embed="rId1"/>
          <a:stretch>
            <a:fillRect/>
          </a:stretch>
        </p:blipFill>
        <p:spPr>
          <a:xfrm>
            <a:off x="998220" y="1227455"/>
            <a:ext cx="503238" cy="492125"/>
          </a:xfrm>
          <a:prstGeom prst="rect">
            <a:avLst/>
          </a:prstGeom>
          <a:noFill/>
          <a:ln w="9525">
            <a:noFill/>
          </a:ln>
        </p:spPr>
      </p:pic>
      <p:pic>
        <p:nvPicPr>
          <p:cNvPr id="2526" name="Picture 7" descr="gif013"/>
          <p:cNvPicPr preferRelativeResize="0"/>
          <p:nvPr/>
        </p:nvPicPr>
        <p:blipFill>
          <a:blip r:embed="rId1"/>
          <a:stretch>
            <a:fillRect/>
          </a:stretch>
        </p:blipFill>
        <p:spPr>
          <a:xfrm>
            <a:off x="160020" y="4732655"/>
            <a:ext cx="503238" cy="492125"/>
          </a:xfrm>
          <a:prstGeom prst="rect">
            <a:avLst/>
          </a:prstGeom>
          <a:noFill/>
          <a:ln w="9525">
            <a:noFill/>
          </a:ln>
        </p:spPr>
      </p:pic>
      <p:pic>
        <p:nvPicPr>
          <p:cNvPr id="2527" name="Picture 8" descr="gif013"/>
          <p:cNvPicPr preferRelativeResize="0"/>
          <p:nvPr/>
        </p:nvPicPr>
        <p:blipFill>
          <a:blip r:embed="rId1"/>
          <a:stretch>
            <a:fillRect/>
          </a:stretch>
        </p:blipFill>
        <p:spPr>
          <a:xfrm>
            <a:off x="1074420" y="3742055"/>
            <a:ext cx="503238" cy="533400"/>
          </a:xfrm>
          <a:prstGeom prst="rect">
            <a:avLst/>
          </a:prstGeom>
          <a:noFill/>
          <a:ln w="9525">
            <a:noFill/>
          </a:ln>
        </p:spPr>
      </p:pic>
      <p:sp>
        <p:nvSpPr>
          <p:cNvPr id="2528" name="Text Box 9"/>
          <p:cNvSpPr/>
          <p:nvPr/>
        </p:nvSpPr>
        <p:spPr>
          <a:xfrm>
            <a:off x="1607820" y="3437255"/>
            <a:ext cx="5257800" cy="1066800"/>
          </a:xfrm>
          <a:prstGeom prst="rect">
            <a:avLst/>
          </a:prstGeom>
          <a:noFill/>
          <a:ln w="9525">
            <a:noFill/>
          </a:ln>
        </p:spPr>
        <p:txBody>
          <a:bodyPr/>
          <a:p>
            <a:pPr algn="ctr">
              <a:spcBef>
                <a:spcPct val="50000"/>
              </a:spcBef>
              <a:buSzPct val="100000"/>
            </a:pPr>
            <a:r>
              <a:rPr lang="zh-CN" altLang="en-US" sz="3200" b="1" dirty="0">
                <a:solidFill>
                  <a:srgbClr val="FF00FF"/>
                </a:solidFill>
                <a:latin typeface="Tahoma" panose="020B0604030504040204" pitchFamily="34" charset="0"/>
                <a:ea typeface="华文隶书" pitchFamily="2" charset="-122"/>
              </a:rPr>
              <a:t>艰苦奋斗使民族自立自强，                                                                            艰苦奋斗使个人获得成功。</a:t>
            </a:r>
            <a:endParaRPr lang="zh-CN" altLang="en-US" sz="3200" b="1" dirty="0">
              <a:solidFill>
                <a:srgbClr val="FF00FF"/>
              </a:solidFill>
              <a:latin typeface="Tahoma" panose="020B0604030504040204" pitchFamily="34" charset="0"/>
              <a:ea typeface="华文隶书" pitchFamily="2" charset="-122"/>
            </a:endParaRPr>
          </a:p>
        </p:txBody>
      </p:sp>
      <p:sp>
        <p:nvSpPr>
          <p:cNvPr id="2529" name="Text Box 10"/>
          <p:cNvSpPr/>
          <p:nvPr/>
        </p:nvSpPr>
        <p:spPr>
          <a:xfrm>
            <a:off x="769620" y="4656455"/>
            <a:ext cx="8001000" cy="519113"/>
          </a:xfrm>
          <a:prstGeom prst="rect">
            <a:avLst/>
          </a:prstGeom>
          <a:noFill/>
          <a:ln w="9525">
            <a:noFill/>
          </a:ln>
        </p:spPr>
        <p:txBody>
          <a:bodyPr/>
          <a:p>
            <a:pPr algn="ctr">
              <a:spcBef>
                <a:spcPct val="50000"/>
              </a:spcBef>
              <a:buSzPct val="100000"/>
            </a:pPr>
            <a:r>
              <a:rPr lang="zh-CN" altLang="en-US" sz="2800" b="1" dirty="0">
                <a:solidFill>
                  <a:srgbClr val="C00000"/>
                </a:solidFill>
                <a:latin typeface="Tahoma" panose="020B0604030504040204" pitchFamily="34" charset="0"/>
                <a:ea typeface="黑体" panose="02010609060101010101" pitchFamily="49" charset="-122"/>
              </a:rPr>
              <a:t>艰苦奋斗作为一种精神，任何时候都要发扬光大。</a:t>
            </a:r>
            <a:endParaRPr lang="zh-CN" altLang="en-US" sz="2800" b="1" dirty="0">
              <a:solidFill>
                <a:srgbClr val="C00000"/>
              </a:solidFill>
              <a:latin typeface="Tahoma" panose="020B0604030504040204" pitchFamily="34" charset="0"/>
              <a:ea typeface="黑体" panose="02010609060101010101" pitchFamily="49" charset="-122"/>
            </a:endParaRPr>
          </a:p>
        </p:txBody>
      </p:sp>
      <p:grpSp>
        <p:nvGrpSpPr>
          <p:cNvPr id="2" name="Group 483"/>
          <p:cNvGrpSpPr/>
          <p:nvPr/>
        </p:nvGrpSpPr>
        <p:grpSpPr>
          <a:xfrm>
            <a:off x="3284220" y="2599055"/>
            <a:ext cx="2895600" cy="914400"/>
            <a:chOff x="2304" y="2496"/>
            <a:chExt cx="1824" cy="576"/>
          </a:xfrm>
        </p:grpSpPr>
        <p:sp>
          <p:nvSpPr>
            <p:cNvPr id="72717" name="Text Box 13"/>
            <p:cNvSpPr/>
            <p:nvPr/>
          </p:nvSpPr>
          <p:spPr>
            <a:xfrm>
              <a:off x="2688" y="2592"/>
              <a:ext cx="1440" cy="404"/>
            </a:xfrm>
            <a:prstGeom prst="rect">
              <a:avLst/>
            </a:prstGeom>
            <a:noFill/>
            <a:ln w="9525">
              <a:noFill/>
            </a:ln>
          </p:spPr>
          <p:txBody>
            <a:bodyPr/>
            <a:p>
              <a:pPr algn="ctr">
                <a:spcBef>
                  <a:spcPct val="50000"/>
                </a:spcBef>
                <a:buSzPct val="100000"/>
              </a:pPr>
              <a:r>
                <a:rPr lang="zh-CN" altLang="en-US" sz="3600" b="1" dirty="0">
                  <a:solidFill>
                    <a:schemeClr val="tx2"/>
                  </a:solidFill>
                  <a:latin typeface="华文新魏" pitchFamily="2" charset="-122"/>
                  <a:ea typeface="华文新魏" pitchFamily="2" charset="-122"/>
                </a:rPr>
                <a:t>不要浪费</a:t>
              </a:r>
              <a:endParaRPr lang="zh-CN" altLang="en-US" sz="3600" b="1" dirty="0">
                <a:solidFill>
                  <a:schemeClr val="tx2"/>
                </a:solidFill>
                <a:latin typeface="华文新魏" pitchFamily="2" charset="-122"/>
                <a:ea typeface="华文新魏" pitchFamily="2" charset="-122"/>
              </a:endParaRPr>
            </a:p>
          </p:txBody>
        </p:sp>
        <p:sp>
          <p:nvSpPr>
            <p:cNvPr id="72718" name="Rectangle 14"/>
            <p:cNvSpPr/>
            <p:nvPr/>
          </p:nvSpPr>
          <p:spPr>
            <a:xfrm>
              <a:off x="2304" y="2496"/>
              <a:ext cx="384" cy="576"/>
            </a:xfrm>
            <a:prstGeom prst="rect">
              <a:avLst/>
            </a:prstGeom>
            <a:noFill/>
            <a:ln w="12700">
              <a:noFill/>
            </a:ln>
          </p:spPr>
          <p:txBody>
            <a:bodyPr/>
            <a:p>
              <a:pPr algn="ctr">
                <a:spcBef>
                  <a:spcPct val="50000"/>
                </a:spcBef>
                <a:buSzPct val="100000"/>
              </a:pPr>
              <a:r>
                <a:rPr lang="zh-CN" altLang="en-US" sz="5400" b="1" dirty="0">
                  <a:solidFill>
                    <a:schemeClr val="accent1"/>
                  </a:solidFill>
                  <a:latin typeface="黑体" panose="02010609060101010101" pitchFamily="49" charset="-122"/>
                  <a:ea typeface="黑体" panose="02010609060101010101" pitchFamily="49" charset="-122"/>
                </a:rPr>
                <a:t>＝</a:t>
              </a:r>
              <a:endParaRPr lang="zh-CN" altLang="en-US" sz="5400" b="1" dirty="0">
                <a:solidFill>
                  <a:schemeClr val="accent1"/>
                </a:solidFill>
                <a:latin typeface="黑体" panose="02010609060101010101" pitchFamily="49" charset="-122"/>
                <a:ea typeface="黑体" panose="02010609060101010101" pitchFamily="49" charset="-122"/>
              </a:endParaRP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522"/>
                                        </p:tgtEl>
                                        <p:attrNameLst>
                                          <p:attrName>style.visibility</p:attrName>
                                        </p:attrNameLst>
                                      </p:cBhvr>
                                      <p:to>
                                        <p:strVal val="visible"/>
                                      </p:to>
                                    </p:set>
                                    <p:animEffect transition="in" filter="box(in)">
                                      <p:cBhvr additive="base">
                                        <p:cTn id="7" dur="500"/>
                                        <p:tgtEl>
                                          <p:spTgt spid="25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childTnLst>
                                    <p:set>
                                      <p:cBhvr additive="base">
                                        <p:cTn id="11" dur="1" fill="hold">
                                          <p:stCondLst>
                                            <p:cond delay="0"/>
                                          </p:stCondLst>
                                        </p:cTn>
                                        <p:tgtEl>
                                          <p:spTgt spid="2523"/>
                                        </p:tgtEl>
                                        <p:attrNameLst>
                                          <p:attrName>style.visibility</p:attrName>
                                        </p:attrNameLst>
                                      </p:cBhvr>
                                      <p:to>
                                        <p:strVal val="visible"/>
                                      </p:to>
                                    </p:set>
                                    <p:animEffect transition="in" filter="checkerboard(across)">
                                      <p:cBhvr additive="base">
                                        <p:cTn id="12" dur="500"/>
                                        <p:tgtEl>
                                          <p:spTgt spid="2523"/>
                                        </p:tgtEl>
                                      </p:cBhvr>
                                    </p:animEffect>
                                  </p:childTnLst>
                                </p:cTn>
                              </p:par>
                              <p:par>
                                <p:cTn id="13" presetID="5" presetClass="entr" presetSubtype="10" fill="hold" grpId="0" nodeType="withEffect">
                                  <p:childTnLst>
                                    <p:set>
                                      <p:cBhvr additive="base">
                                        <p:cTn id="14" dur="1" fill="hold">
                                          <p:stCondLst>
                                            <p:cond delay="0"/>
                                          </p:stCondLst>
                                        </p:cTn>
                                        <p:tgtEl>
                                          <p:spTgt spid="2524"/>
                                        </p:tgtEl>
                                        <p:attrNameLst>
                                          <p:attrName>style.visibility</p:attrName>
                                        </p:attrNameLst>
                                      </p:cBhvr>
                                      <p:to>
                                        <p:strVal val="visible"/>
                                      </p:to>
                                    </p:set>
                                    <p:animEffect transition="in" filter="checkerboard(across)">
                                      <p:cBhvr additive="base">
                                        <p:cTn id="15" dur="500"/>
                                        <p:tgtEl>
                                          <p:spTgt spid="2524"/>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childTnLst>
                                    <p:set>
                                      <p:cBhvr additive="base">
                                        <p:cTn id="19" dur="1" fill="hold">
                                          <p:stCondLst>
                                            <p:cond delay="0"/>
                                          </p:stCondLst>
                                        </p:cTn>
                                        <p:tgtEl>
                                          <p:spTgt spid="2"/>
                                        </p:tgtEl>
                                        <p:attrNameLst>
                                          <p:attrName>style.visibility</p:attrName>
                                        </p:attrNameLst>
                                      </p:cBhvr>
                                      <p:to>
                                        <p:strVal val="visible"/>
                                      </p:to>
                                    </p:set>
                                    <p:animEffect transition="in" filter="diamond(in)">
                                      <p:cBhvr additive="base">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childTnLst>
                                    <p:set>
                                      <p:cBhvr additive="base">
                                        <p:cTn id="24" dur="1" fill="hold">
                                          <p:stCondLst>
                                            <p:cond delay="0"/>
                                          </p:stCondLst>
                                        </p:cTn>
                                        <p:tgtEl>
                                          <p:spTgt spid="2527"/>
                                        </p:tgtEl>
                                        <p:attrNameLst>
                                          <p:attrName>style.visibility</p:attrName>
                                        </p:attrNameLst>
                                      </p:cBhvr>
                                      <p:to>
                                        <p:strVal val="visible"/>
                                      </p:to>
                                    </p:set>
                                    <p:animEffect transition="in" filter="checkerboard(across)">
                                      <p:cBhvr additive="base">
                                        <p:cTn id="25" dur="500"/>
                                        <p:tgtEl>
                                          <p:spTgt spid="2527"/>
                                        </p:tgtEl>
                                      </p:cBhvr>
                                    </p:animEffect>
                                  </p:childTnLst>
                                </p:cTn>
                              </p:par>
                              <p:par>
                                <p:cTn id="26" presetID="5" presetClass="entr" presetSubtype="10" fill="hold" grpId="0" nodeType="withEffect">
                                  <p:childTnLst>
                                    <p:set>
                                      <p:cBhvr additive="base">
                                        <p:cTn id="27" dur="1" fill="hold">
                                          <p:stCondLst>
                                            <p:cond delay="0"/>
                                          </p:stCondLst>
                                        </p:cTn>
                                        <p:tgtEl>
                                          <p:spTgt spid="2528"/>
                                        </p:tgtEl>
                                        <p:attrNameLst>
                                          <p:attrName>style.visibility</p:attrName>
                                        </p:attrNameLst>
                                      </p:cBhvr>
                                      <p:to>
                                        <p:strVal val="visible"/>
                                      </p:to>
                                    </p:set>
                                    <p:animEffect transition="in" filter="checkerboard(across)">
                                      <p:cBhvr additive="base">
                                        <p:cTn id="28" dur="500"/>
                                        <p:tgtEl>
                                          <p:spTgt spid="2528"/>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childTnLst>
                                    <p:set>
                                      <p:cBhvr additive="base">
                                        <p:cTn id="32" dur="1" fill="hold">
                                          <p:stCondLst>
                                            <p:cond delay="0"/>
                                          </p:stCondLst>
                                        </p:cTn>
                                        <p:tgtEl>
                                          <p:spTgt spid="2526"/>
                                        </p:tgtEl>
                                        <p:attrNameLst>
                                          <p:attrName>style.visibility</p:attrName>
                                        </p:attrNameLst>
                                      </p:cBhvr>
                                      <p:to>
                                        <p:strVal val="visible"/>
                                      </p:to>
                                    </p:set>
                                    <p:animEffect transition="in" filter="checkerboard(across)">
                                      <p:cBhvr additive="base">
                                        <p:cTn id="33" dur="500"/>
                                        <p:tgtEl>
                                          <p:spTgt spid="2526"/>
                                        </p:tgtEl>
                                      </p:cBhvr>
                                    </p:animEffect>
                                  </p:childTnLst>
                                </p:cTn>
                              </p:par>
                              <p:par>
                                <p:cTn id="34" presetID="5" presetClass="entr" presetSubtype="10" fill="hold" grpId="0" nodeType="withEffect">
                                  <p:childTnLst>
                                    <p:set>
                                      <p:cBhvr additive="base">
                                        <p:cTn id="35" dur="1" fill="hold">
                                          <p:stCondLst>
                                            <p:cond delay="0"/>
                                          </p:stCondLst>
                                        </p:cTn>
                                        <p:tgtEl>
                                          <p:spTgt spid="2529"/>
                                        </p:tgtEl>
                                        <p:attrNameLst>
                                          <p:attrName>style.visibility</p:attrName>
                                        </p:attrNameLst>
                                      </p:cBhvr>
                                      <p:to>
                                        <p:strVal val="visible"/>
                                      </p:to>
                                    </p:set>
                                    <p:animEffect transition="in" filter="checkerboard(across)">
                                      <p:cBhvr additive="base">
                                        <p:cTn id="36" dur="500"/>
                                        <p:tgtEl>
                                          <p:spTgt spid="2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2" grpId="0" animBg="1"/>
      <p:bldP spid="2524" grpId="0" animBg="1"/>
      <p:bldP spid="2528" grpId="0" animBg="1"/>
      <p:bldP spid="2529"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74754" name="Rectangle 2"/>
          <p:cNvSpPr/>
          <p:nvPr/>
        </p:nvSpPr>
        <p:spPr>
          <a:xfrm>
            <a:off x="457200" y="274638"/>
            <a:ext cx="8229600" cy="1143000"/>
          </a:xfrm>
          <a:prstGeom prst="rect">
            <a:avLst/>
          </a:prstGeom>
          <a:noFill/>
          <a:ln w="9525">
            <a:noFill/>
          </a:ln>
        </p:spPr>
        <p:txBody>
          <a:bodyPr anchor="ctr"/>
          <a:p>
            <a:pPr algn="ctr">
              <a:spcBef>
                <a:spcPct val="50000"/>
              </a:spcBef>
              <a:buSzPct val="100000"/>
            </a:pPr>
            <a:r>
              <a:rPr lang="zh-CN" altLang="en-US" sz="4400" b="1" dirty="0">
                <a:solidFill>
                  <a:srgbClr val="CC3300"/>
                </a:solidFill>
                <a:latin typeface="Times New Roman" panose="02020603050405020304" pitchFamily="18" charset="0"/>
                <a:ea typeface="黑体" panose="02010609060101010101" pitchFamily="49" charset="-122"/>
              </a:rPr>
              <a:t>本框小结</a:t>
            </a:r>
            <a:endParaRPr lang="zh-CN" altLang="en-US" sz="4400" b="1" dirty="0">
              <a:solidFill>
                <a:srgbClr val="CC3300"/>
              </a:solidFill>
              <a:latin typeface="Times New Roman" panose="02020603050405020304" pitchFamily="18" charset="0"/>
              <a:ea typeface="黑体" panose="02010609060101010101" pitchFamily="49" charset="-122"/>
            </a:endParaRPr>
          </a:p>
        </p:txBody>
      </p:sp>
      <p:sp>
        <p:nvSpPr>
          <p:cNvPr id="74755" name="Text Box 3"/>
          <p:cNvSpPr/>
          <p:nvPr/>
        </p:nvSpPr>
        <p:spPr>
          <a:xfrm>
            <a:off x="179388" y="2997200"/>
            <a:ext cx="1296987" cy="1800225"/>
          </a:xfrm>
          <a:prstGeom prst="rect">
            <a:avLst/>
          </a:prstGeom>
          <a:noFill/>
          <a:ln w="9525">
            <a:noFill/>
          </a:ln>
        </p:spPr>
        <p:txBody>
          <a:bodyPr/>
          <a:p>
            <a:pPr algn="ctr">
              <a:spcBef>
                <a:spcPct val="50000"/>
              </a:spcBef>
              <a:buSzPct val="100000"/>
            </a:pPr>
            <a:r>
              <a:rPr lang="zh-CN" altLang="en-US" sz="2800" b="1" dirty="0">
                <a:solidFill>
                  <a:srgbClr val="000099"/>
                </a:solidFill>
                <a:latin typeface="黑体" panose="02010609060101010101" pitchFamily="49" charset="-122"/>
                <a:ea typeface="黑体" panose="02010609060101010101" pitchFamily="49" charset="-122"/>
              </a:rPr>
              <a:t>消费</a:t>
            </a:r>
            <a:endParaRPr lang="zh-CN" altLang="en-US" sz="2800" b="1" dirty="0">
              <a:solidFill>
                <a:srgbClr val="000099"/>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000099"/>
                </a:solidFill>
                <a:latin typeface="黑体" panose="02010609060101010101" pitchFamily="49" charset="-122"/>
                <a:ea typeface="黑体" panose="02010609060101010101" pitchFamily="49" charset="-122"/>
              </a:rPr>
              <a:t>心理</a:t>
            </a:r>
            <a:endParaRPr lang="zh-CN" altLang="en-US" sz="2800" b="1" dirty="0">
              <a:solidFill>
                <a:srgbClr val="000099"/>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000099"/>
                </a:solidFill>
                <a:latin typeface="黑体" panose="02010609060101010101" pitchFamily="49" charset="-122"/>
                <a:ea typeface="黑体" panose="02010609060101010101" pitchFamily="49" charset="-122"/>
              </a:rPr>
              <a:t>面面</a:t>
            </a:r>
            <a:endParaRPr lang="zh-CN" altLang="en-US" sz="2800" b="1" dirty="0">
              <a:solidFill>
                <a:srgbClr val="000099"/>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000099"/>
                </a:solidFill>
                <a:latin typeface="黑体" panose="02010609060101010101" pitchFamily="49" charset="-122"/>
                <a:ea typeface="黑体" panose="02010609060101010101" pitchFamily="49" charset="-122"/>
              </a:rPr>
              <a:t>观</a:t>
            </a:r>
            <a:endParaRPr lang="zh-CN" altLang="en-US" sz="2800" b="1" dirty="0">
              <a:solidFill>
                <a:srgbClr val="000099"/>
              </a:solidFill>
              <a:latin typeface="黑体" panose="02010609060101010101" pitchFamily="49" charset="-122"/>
              <a:ea typeface="黑体" panose="02010609060101010101" pitchFamily="49" charset="-122"/>
            </a:endParaRPr>
          </a:p>
        </p:txBody>
      </p:sp>
      <p:sp>
        <p:nvSpPr>
          <p:cNvPr id="74756" name="AutoShape 4"/>
          <p:cNvSpPr/>
          <p:nvPr/>
        </p:nvSpPr>
        <p:spPr>
          <a:xfrm>
            <a:off x="1042988" y="1916113"/>
            <a:ext cx="288925" cy="3960812"/>
          </a:xfrm>
          <a:prstGeom prst="leftBrace">
            <a:avLst>
              <a:gd name="adj1" fmla="val 114239"/>
              <a:gd name="adj2" fmla="val 50000"/>
            </a:avLst>
          </a:prstGeom>
          <a:noFill/>
          <a:ln w="9525" cap="flat" cmpd="sng">
            <a:solidFill>
              <a:srgbClr val="000000"/>
            </a:solidFill>
            <a:prstDash val="solid"/>
            <a:headEnd type="none" w="med" len="med"/>
            <a:tailEnd type="none" w="med" len="med"/>
          </a:ln>
        </p:spPr>
        <p:txBody>
          <a:bodyPr wrap="none" anchor="ctr"/>
          <a:p>
            <a:pPr algn="ctr">
              <a:spcBef>
                <a:spcPct val="50000"/>
              </a:spcBef>
              <a:buSzPct val="100000"/>
            </a:pPr>
            <a:endParaRPr lang="zh-CN" altLang="en-US" sz="3200" b="1" dirty="0">
              <a:latin typeface="黑体" panose="02010609060101010101" pitchFamily="49" charset="-122"/>
              <a:ea typeface="黑体" panose="02010609060101010101" pitchFamily="49" charset="-122"/>
            </a:endParaRPr>
          </a:p>
        </p:txBody>
      </p:sp>
      <p:sp>
        <p:nvSpPr>
          <p:cNvPr id="74757" name="Text Box 5"/>
          <p:cNvSpPr/>
          <p:nvPr/>
        </p:nvSpPr>
        <p:spPr>
          <a:xfrm>
            <a:off x="1331913" y="1484313"/>
            <a:ext cx="2808287" cy="946150"/>
          </a:xfrm>
          <a:prstGeom prst="rect">
            <a:avLst/>
          </a:prstGeom>
          <a:noFill/>
          <a:ln w="9525">
            <a:noFill/>
          </a:ln>
        </p:spPr>
        <p:txBody>
          <a:bodyPr/>
          <a:p>
            <a:pPr algn="ctr">
              <a:spcBef>
                <a:spcPct val="50000"/>
              </a:spcBef>
              <a:buSzPct val="100000"/>
            </a:pPr>
            <a:r>
              <a:rPr lang="en-US" altLang="zh-CN" sz="2800" b="1" dirty="0">
                <a:latin typeface="黑体" panose="02010609060101010101" pitchFamily="49" charset="-122"/>
                <a:ea typeface="黑体" panose="02010609060101010101" pitchFamily="49" charset="-122"/>
              </a:rPr>
              <a:t>①</a:t>
            </a:r>
            <a:r>
              <a:rPr lang="zh-CN" altLang="en-US" sz="2800" b="1" dirty="0">
                <a:latin typeface="黑体" panose="02010609060101010101" pitchFamily="49" charset="-122"/>
                <a:ea typeface="黑体" panose="02010609060101010101" pitchFamily="49" charset="-122"/>
              </a:rPr>
              <a:t>从众心理引发的消费</a:t>
            </a:r>
            <a:endParaRPr lang="zh-CN" altLang="en-US" sz="2800" b="1" dirty="0">
              <a:latin typeface="黑体" panose="02010609060101010101" pitchFamily="49" charset="-122"/>
              <a:ea typeface="黑体" panose="02010609060101010101" pitchFamily="49" charset="-122"/>
            </a:endParaRPr>
          </a:p>
        </p:txBody>
      </p:sp>
      <p:sp>
        <p:nvSpPr>
          <p:cNvPr id="74758" name="Text Box 6"/>
          <p:cNvSpPr/>
          <p:nvPr/>
        </p:nvSpPr>
        <p:spPr>
          <a:xfrm>
            <a:off x="1043305" y="3171508"/>
            <a:ext cx="2592388" cy="946150"/>
          </a:xfrm>
          <a:prstGeom prst="rect">
            <a:avLst/>
          </a:prstGeom>
          <a:noFill/>
          <a:ln w="9525">
            <a:noFill/>
          </a:ln>
        </p:spPr>
        <p:txBody>
          <a:bodyPr/>
          <a:p>
            <a:pPr algn="ctr">
              <a:spcBef>
                <a:spcPct val="50000"/>
              </a:spcBef>
              <a:buSzPct val="100000"/>
            </a:pPr>
            <a:r>
              <a:rPr lang="en-US" altLang="zh-CN" sz="2800" b="1" dirty="0">
                <a:latin typeface="黑体" panose="02010609060101010101" pitchFamily="49" charset="-122"/>
                <a:ea typeface="黑体" panose="02010609060101010101" pitchFamily="49" charset="-122"/>
              </a:rPr>
              <a:t>②</a:t>
            </a:r>
            <a:r>
              <a:rPr lang="zh-CN" altLang="en-US" sz="2800" b="1" dirty="0">
                <a:latin typeface="黑体" panose="02010609060101010101" pitchFamily="49" charset="-122"/>
                <a:ea typeface="黑体" panose="02010609060101010101" pitchFamily="49" charset="-122"/>
              </a:rPr>
              <a:t>求异心理引发的消费</a:t>
            </a:r>
            <a:endParaRPr lang="zh-CN" altLang="en-US" sz="2800" b="1" dirty="0">
              <a:latin typeface="黑体" panose="02010609060101010101" pitchFamily="49" charset="-122"/>
              <a:ea typeface="黑体" panose="02010609060101010101" pitchFamily="49" charset="-122"/>
            </a:endParaRPr>
          </a:p>
        </p:txBody>
      </p:sp>
      <p:sp>
        <p:nvSpPr>
          <p:cNvPr id="74759" name="Text Box 7"/>
          <p:cNvSpPr/>
          <p:nvPr/>
        </p:nvSpPr>
        <p:spPr>
          <a:xfrm>
            <a:off x="1332230" y="4797108"/>
            <a:ext cx="2592388" cy="946150"/>
          </a:xfrm>
          <a:prstGeom prst="rect">
            <a:avLst/>
          </a:prstGeom>
          <a:noFill/>
          <a:ln w="9525">
            <a:noFill/>
          </a:ln>
        </p:spPr>
        <p:txBody>
          <a:bodyPr/>
          <a:p>
            <a:pPr algn="ctr">
              <a:spcBef>
                <a:spcPct val="50000"/>
              </a:spcBef>
              <a:buSzPct val="100000"/>
            </a:pPr>
            <a:r>
              <a:rPr lang="en-US" altLang="zh-CN" sz="2800" b="1" dirty="0">
                <a:latin typeface="黑体" panose="02010609060101010101" pitchFamily="49" charset="-122"/>
                <a:ea typeface="黑体" panose="02010609060101010101" pitchFamily="49" charset="-122"/>
              </a:rPr>
              <a:t>③</a:t>
            </a:r>
            <a:r>
              <a:rPr lang="zh-CN" altLang="en-US" sz="2800" b="1" dirty="0">
                <a:latin typeface="黑体" panose="02010609060101010101" pitchFamily="49" charset="-122"/>
                <a:ea typeface="黑体" panose="02010609060101010101" pitchFamily="49" charset="-122"/>
                <a:sym typeface="+mn-ea"/>
              </a:rPr>
              <a:t>求实心理主导的消费</a:t>
            </a:r>
            <a:endParaRPr lang="zh-CN" altLang="en-US" sz="2800" b="1" dirty="0">
              <a:latin typeface="黑体" panose="02010609060101010101" pitchFamily="49" charset="-122"/>
              <a:ea typeface="黑体" panose="02010609060101010101" pitchFamily="49" charset="-122"/>
            </a:endParaRPr>
          </a:p>
        </p:txBody>
      </p:sp>
      <p:sp>
        <p:nvSpPr>
          <p:cNvPr id="74761" name="Text Box 9"/>
          <p:cNvSpPr/>
          <p:nvPr/>
        </p:nvSpPr>
        <p:spPr>
          <a:xfrm>
            <a:off x="5076825" y="1484313"/>
            <a:ext cx="2016125" cy="946150"/>
          </a:xfrm>
          <a:prstGeom prst="rect">
            <a:avLst/>
          </a:prstGeom>
          <a:noFill/>
          <a:ln w="9525">
            <a:noFill/>
          </a:ln>
        </p:spPr>
        <p:txBody>
          <a:bodyPr/>
          <a:p>
            <a:pPr algn="ctr">
              <a:spcBef>
                <a:spcPct val="50000"/>
              </a:spcBef>
              <a:buSzPct val="100000"/>
            </a:pPr>
            <a:r>
              <a:rPr lang="zh-CN" altLang="en-US" sz="2800" b="1" dirty="0">
                <a:latin typeface="黑体" panose="02010609060101010101" pitchFamily="49" charset="-122"/>
                <a:ea typeface="黑体" panose="02010609060101010101" pitchFamily="49" charset="-122"/>
              </a:rPr>
              <a:t>量入为出</a:t>
            </a:r>
            <a:endParaRPr lang="zh-CN" altLang="en-US" sz="2800" b="1" dirty="0">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latin typeface="黑体" panose="02010609060101010101" pitchFamily="49" charset="-122"/>
                <a:ea typeface="黑体" panose="02010609060101010101" pitchFamily="49" charset="-122"/>
              </a:rPr>
              <a:t>适度消费</a:t>
            </a:r>
            <a:endParaRPr lang="zh-CN" altLang="en-US" sz="2800" b="1" dirty="0">
              <a:latin typeface="黑体" panose="02010609060101010101" pitchFamily="49" charset="-122"/>
              <a:ea typeface="黑体" panose="02010609060101010101" pitchFamily="49" charset="-122"/>
            </a:endParaRPr>
          </a:p>
        </p:txBody>
      </p:sp>
      <p:sp>
        <p:nvSpPr>
          <p:cNvPr id="74762" name="Text Box 10"/>
          <p:cNvSpPr/>
          <p:nvPr/>
        </p:nvSpPr>
        <p:spPr>
          <a:xfrm>
            <a:off x="5076825" y="3209290"/>
            <a:ext cx="1871663" cy="1160463"/>
          </a:xfrm>
          <a:prstGeom prst="rect">
            <a:avLst/>
          </a:prstGeom>
          <a:noFill/>
          <a:ln w="9525">
            <a:noFill/>
          </a:ln>
        </p:spPr>
        <p:txBody>
          <a:bodyPr/>
          <a:p>
            <a:pPr algn="ctr">
              <a:spcBef>
                <a:spcPct val="50000"/>
              </a:spcBef>
              <a:buSzPct val="100000"/>
            </a:pPr>
            <a:r>
              <a:rPr lang="zh-CN" altLang="en-US" sz="2800" b="1" dirty="0">
                <a:latin typeface="黑体" panose="02010609060101010101" pitchFamily="49" charset="-122"/>
                <a:ea typeface="黑体" panose="02010609060101010101" pitchFamily="49" charset="-122"/>
              </a:rPr>
              <a:t>结构合理</a:t>
            </a:r>
            <a:endParaRPr lang="zh-CN" altLang="en-US" sz="2800" b="1" dirty="0">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latin typeface="黑体" panose="02010609060101010101" pitchFamily="49" charset="-122"/>
                <a:ea typeface="黑体" panose="02010609060101010101" pitchFamily="49" charset="-122"/>
              </a:rPr>
              <a:t>理性消费</a:t>
            </a:r>
            <a:endParaRPr lang="zh-CN" altLang="en-US" sz="2800" b="1" dirty="0">
              <a:latin typeface="黑体" panose="02010609060101010101" pitchFamily="49" charset="-122"/>
              <a:ea typeface="黑体" panose="02010609060101010101" pitchFamily="49" charset="-122"/>
            </a:endParaRPr>
          </a:p>
        </p:txBody>
      </p:sp>
      <p:sp>
        <p:nvSpPr>
          <p:cNvPr id="74763" name="Text Box 11"/>
          <p:cNvSpPr/>
          <p:nvPr/>
        </p:nvSpPr>
        <p:spPr>
          <a:xfrm>
            <a:off x="5076825" y="4724400"/>
            <a:ext cx="1871663" cy="946150"/>
          </a:xfrm>
          <a:prstGeom prst="rect">
            <a:avLst/>
          </a:prstGeom>
          <a:noFill/>
          <a:ln w="9525">
            <a:noFill/>
          </a:ln>
        </p:spPr>
        <p:txBody>
          <a:bodyPr/>
          <a:p>
            <a:pPr algn="ctr">
              <a:spcBef>
                <a:spcPct val="50000"/>
              </a:spcBef>
              <a:buSzPct val="100000"/>
            </a:pPr>
            <a:r>
              <a:rPr lang="zh-CN" altLang="en-US" sz="2800" b="1" dirty="0">
                <a:latin typeface="黑体" panose="02010609060101010101" pitchFamily="49" charset="-122"/>
                <a:ea typeface="黑体" panose="02010609060101010101" pitchFamily="49" charset="-122"/>
              </a:rPr>
              <a:t>方式得当绿色消费</a:t>
            </a:r>
            <a:endParaRPr lang="zh-CN" altLang="en-US" sz="2800" b="1" dirty="0">
              <a:latin typeface="黑体" panose="02010609060101010101" pitchFamily="49" charset="-122"/>
              <a:ea typeface="黑体" panose="02010609060101010101" pitchFamily="49" charset="-122"/>
            </a:endParaRPr>
          </a:p>
        </p:txBody>
      </p:sp>
      <p:sp>
        <p:nvSpPr>
          <p:cNvPr id="74765" name="AutoShape 13"/>
          <p:cNvSpPr/>
          <p:nvPr/>
        </p:nvSpPr>
        <p:spPr>
          <a:xfrm>
            <a:off x="6948488" y="1700213"/>
            <a:ext cx="431800" cy="4178300"/>
          </a:xfrm>
          <a:prstGeom prst="rightBrace">
            <a:avLst>
              <a:gd name="adj1" fmla="val 80637"/>
              <a:gd name="adj2" fmla="val 50000"/>
            </a:avLst>
          </a:prstGeom>
          <a:noFill/>
          <a:ln w="9525" cap="flat" cmpd="sng">
            <a:solidFill>
              <a:srgbClr val="000000"/>
            </a:solidFill>
            <a:prstDash val="solid"/>
            <a:headEnd type="none" w="med" len="med"/>
            <a:tailEnd type="none" w="med" len="med"/>
          </a:ln>
        </p:spPr>
        <p:txBody>
          <a:bodyPr wrap="none" anchor="ctr"/>
          <a:p>
            <a:pPr algn="ctr">
              <a:spcBef>
                <a:spcPct val="50000"/>
              </a:spcBef>
              <a:buSzPct val="100000"/>
            </a:pPr>
            <a:endParaRPr lang="zh-CN" altLang="en-US" sz="3200" b="1" dirty="0">
              <a:latin typeface="黑体" panose="02010609060101010101" pitchFamily="49" charset="-122"/>
              <a:ea typeface="黑体" panose="02010609060101010101" pitchFamily="49" charset="-122"/>
            </a:endParaRPr>
          </a:p>
        </p:txBody>
      </p:sp>
      <p:sp>
        <p:nvSpPr>
          <p:cNvPr id="74766" name="Text Box 14"/>
          <p:cNvSpPr/>
          <p:nvPr/>
        </p:nvSpPr>
        <p:spPr>
          <a:xfrm>
            <a:off x="7451725" y="2924175"/>
            <a:ext cx="1152525" cy="1800225"/>
          </a:xfrm>
          <a:prstGeom prst="rect">
            <a:avLst/>
          </a:prstGeom>
          <a:noFill/>
          <a:ln w="9525">
            <a:noFill/>
          </a:ln>
        </p:spPr>
        <p:txBody>
          <a:bodyPr/>
          <a:p>
            <a:pPr algn="ctr">
              <a:spcBef>
                <a:spcPct val="50000"/>
              </a:spcBef>
              <a:buSzPct val="100000"/>
            </a:pPr>
            <a:r>
              <a:rPr lang="zh-CN" altLang="en-US" sz="2800" b="1" dirty="0">
                <a:solidFill>
                  <a:srgbClr val="CC0066"/>
                </a:solidFill>
                <a:latin typeface="黑体" panose="02010609060101010101" pitchFamily="49" charset="-122"/>
                <a:ea typeface="黑体" panose="02010609060101010101" pitchFamily="49" charset="-122"/>
              </a:rPr>
              <a:t>做理</a:t>
            </a:r>
            <a:endParaRPr lang="zh-CN" altLang="en-US" sz="2800" b="1" dirty="0">
              <a:solidFill>
                <a:srgbClr val="CC0066"/>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CC0066"/>
                </a:solidFill>
                <a:latin typeface="黑体" panose="02010609060101010101" pitchFamily="49" charset="-122"/>
                <a:ea typeface="黑体" panose="02010609060101010101" pitchFamily="49" charset="-122"/>
              </a:rPr>
              <a:t>智的</a:t>
            </a:r>
            <a:endParaRPr lang="zh-CN" altLang="en-US" sz="2800" b="1" dirty="0">
              <a:solidFill>
                <a:srgbClr val="CC0066"/>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CC0066"/>
                </a:solidFill>
                <a:latin typeface="黑体" panose="02010609060101010101" pitchFamily="49" charset="-122"/>
                <a:ea typeface="黑体" panose="02010609060101010101" pitchFamily="49" charset="-122"/>
              </a:rPr>
              <a:t>消费</a:t>
            </a:r>
            <a:endParaRPr lang="zh-CN" altLang="en-US" sz="2800" b="1" dirty="0">
              <a:solidFill>
                <a:srgbClr val="CC0066"/>
              </a:solidFill>
              <a:latin typeface="黑体" panose="02010609060101010101" pitchFamily="49" charset="-122"/>
              <a:ea typeface="黑体" panose="02010609060101010101" pitchFamily="49" charset="-122"/>
            </a:endParaRPr>
          </a:p>
          <a:p>
            <a:pPr algn="ctr">
              <a:spcBef>
                <a:spcPct val="50000"/>
              </a:spcBef>
              <a:buSzPct val="100000"/>
            </a:pPr>
            <a:r>
              <a:rPr lang="zh-CN" altLang="en-US" sz="2800" b="1" dirty="0">
                <a:solidFill>
                  <a:srgbClr val="CC0066"/>
                </a:solidFill>
                <a:latin typeface="黑体" panose="02010609060101010101" pitchFamily="49" charset="-122"/>
                <a:ea typeface="黑体" panose="02010609060101010101" pitchFamily="49" charset="-122"/>
              </a:rPr>
              <a:t>者</a:t>
            </a:r>
            <a:endParaRPr lang="zh-CN" altLang="en-US" sz="2800" b="1" dirty="0">
              <a:solidFill>
                <a:srgbClr val="CC0066"/>
              </a:solidFill>
              <a:latin typeface="黑体" panose="02010609060101010101" pitchFamily="49" charset="-122"/>
              <a:ea typeface="黑体" panose="02010609060101010101" pitchFamily="49" charset="-122"/>
            </a:endParaRPr>
          </a:p>
        </p:txBody>
      </p:sp>
      <p:sp>
        <p:nvSpPr>
          <p:cNvPr id="74767" name="AutoShape 15"/>
          <p:cNvSpPr/>
          <p:nvPr/>
        </p:nvSpPr>
        <p:spPr>
          <a:xfrm>
            <a:off x="3851275" y="3429000"/>
            <a:ext cx="865188" cy="431800"/>
          </a:xfrm>
          <a:prstGeom prst="rightArrow">
            <a:avLst>
              <a:gd name="adj1" fmla="val 50000"/>
              <a:gd name="adj2" fmla="val 49860"/>
            </a:avLst>
          </a:prstGeom>
          <a:solidFill>
            <a:srgbClr val="BBE0E3"/>
          </a:solidFill>
          <a:ln w="9525" cap="flat" cmpd="sng">
            <a:solidFill>
              <a:srgbClr val="000000"/>
            </a:solidFill>
            <a:prstDash val="solid"/>
            <a:miter/>
            <a:headEnd type="none" w="med" len="med"/>
            <a:tailEnd type="none" w="med" len="med"/>
          </a:ln>
        </p:spPr>
        <p:txBody>
          <a:bodyPr wrap="none" anchor="ctr"/>
          <a:p>
            <a:pPr algn="ctr">
              <a:spcBef>
                <a:spcPct val="50000"/>
              </a:spcBef>
              <a:buSzPct val="100000"/>
            </a:pPr>
            <a:endParaRPr lang="zh-CN" altLang="en-US" sz="3200" b="1" dirty="0">
              <a:latin typeface="黑体" panose="02010609060101010101" pitchFamily="49" charset="-122"/>
              <a:ea typeface="黑体" panose="02010609060101010101" pitchFamily="49" charset="-122"/>
            </a:endParaRPr>
          </a:p>
        </p:txBody>
      </p:sp>
      <p:pic>
        <p:nvPicPr>
          <p:cNvPr id="2565" name="Picture 16" descr="明明白白消费"/>
          <p:cNvPicPr preferRelativeResize="0"/>
          <p:nvPr/>
        </p:nvPicPr>
        <p:blipFill>
          <a:blip r:embed="rId1"/>
          <a:stretch>
            <a:fillRect/>
          </a:stretch>
        </p:blipFill>
        <p:spPr>
          <a:xfrm>
            <a:off x="6443663" y="0"/>
            <a:ext cx="2519362" cy="1471613"/>
          </a:xfrm>
          <a:prstGeom prst="rect">
            <a:avLst/>
          </a:prstGeom>
          <a:noFill/>
          <a:ln w="9525">
            <a:noFill/>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childTnLst>
                                    <p:set>
                                      <p:cBhvr additive="base">
                                        <p:cTn id="6" dur="1" fill="hold">
                                          <p:stCondLst>
                                            <p:cond delay="0"/>
                                          </p:stCondLst>
                                        </p:cTn>
                                        <p:tgtEl>
                                          <p:spTgt spid="2565"/>
                                        </p:tgtEl>
                                        <p:attrNameLst>
                                          <p:attrName>style.visibility</p:attrName>
                                        </p:attrNameLst>
                                      </p:cBhvr>
                                      <p:to>
                                        <p:strVal val="visible"/>
                                      </p:to>
                                    </p:set>
                                    <p:animEffect transition="in" filter="dissolve">
                                      <p:cBhvr additive="base">
                                        <p:cTn id="7" dur="500"/>
                                        <p:tgtEl>
                                          <p:spTgt spid="2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75778" name="Rectangle 520"/>
          <p:cNvSpPr/>
          <p:nvPr>
            <p:ph type="title"/>
          </p:nvPr>
        </p:nvSpPr>
        <p:spPr>
          <a:xfrm>
            <a:off x="0" y="836613"/>
            <a:ext cx="8229600" cy="1143000"/>
          </a:xfrm>
          <a:ln/>
        </p:spPr>
        <p:txBody>
          <a:bodyPr vert="horz" wrap="square" lIns="91440" tIns="45720" rIns="91440" bIns="45720" anchor="ctr"/>
          <a:p>
            <a:pPr eaLnBrk="1" hangingPunct="1"/>
            <a:r>
              <a:rPr lang="zh-CN" altLang="ru-RU" dirty="0">
                <a:ea typeface="微软雅黑" panose="020B0503020204020204" pitchFamily="34" charset="-122"/>
              </a:rPr>
              <a:t>合理消费基本要求</a:t>
            </a:r>
            <a:endParaRPr lang="zh-CN" altLang="ru-RU" dirty="0">
              <a:ea typeface="微软雅黑" panose="020B0503020204020204" pitchFamily="34" charset="-122"/>
            </a:endParaRPr>
          </a:p>
        </p:txBody>
      </p:sp>
      <p:sp>
        <p:nvSpPr>
          <p:cNvPr id="75779" name="Rectangle 521"/>
          <p:cNvSpPr/>
          <p:nvPr>
            <p:ph type="body"/>
          </p:nvPr>
        </p:nvSpPr>
        <p:spPr>
          <a:xfrm>
            <a:off x="0" y="2565400"/>
            <a:ext cx="8229600" cy="4525963"/>
          </a:xfrm>
          <a:ln/>
        </p:spPr>
        <p:txBody>
          <a:bodyPr vert="horz" wrap="square" lIns="91440" tIns="45720" rIns="91440" bIns="45720" anchor="t"/>
          <a:p>
            <a:pPr algn="ctr" eaLnBrk="1" hangingPunct="1">
              <a:buNone/>
            </a:pPr>
            <a:r>
              <a:rPr lang="zh-CN" altLang="ru-RU" sz="5400" dirty="0">
                <a:solidFill>
                  <a:srgbClr val="C00000"/>
                </a:solidFill>
                <a:ea typeface="黑体" panose="02010609060101010101" pitchFamily="49" charset="-122"/>
              </a:rPr>
              <a:t>量力适度</a:t>
            </a:r>
            <a:endParaRPr lang="zh-CN" altLang="ru-RU" sz="5400" dirty="0">
              <a:solidFill>
                <a:srgbClr val="C00000"/>
              </a:solidFill>
              <a:ea typeface="黑体" panose="02010609060101010101" pitchFamily="49" charset="-122"/>
            </a:endParaRPr>
          </a:p>
          <a:p>
            <a:pPr algn="ctr" eaLnBrk="1" hangingPunct="1">
              <a:buNone/>
            </a:pPr>
            <a:r>
              <a:rPr lang="zh-CN" altLang="ru-RU" sz="5400" dirty="0">
                <a:solidFill>
                  <a:srgbClr val="C00000"/>
                </a:solidFill>
                <a:ea typeface="黑体" panose="02010609060101010101" pitchFamily="49" charset="-122"/>
              </a:rPr>
              <a:t>结构合理</a:t>
            </a:r>
            <a:endParaRPr lang="zh-CN" altLang="ru-RU" sz="5400" dirty="0">
              <a:solidFill>
                <a:srgbClr val="C00000"/>
              </a:solidFill>
              <a:ea typeface="黑体" panose="02010609060101010101" pitchFamily="49" charset="-122"/>
            </a:endParaRPr>
          </a:p>
          <a:p>
            <a:pPr algn="ctr" eaLnBrk="1" hangingPunct="1">
              <a:buNone/>
            </a:pPr>
            <a:r>
              <a:rPr lang="zh-CN" altLang="ru-RU" sz="5400" dirty="0">
                <a:solidFill>
                  <a:srgbClr val="C00000"/>
                </a:solidFill>
                <a:ea typeface="黑体" panose="02010609060101010101" pitchFamily="49" charset="-122"/>
              </a:rPr>
              <a:t>方式得当</a:t>
            </a:r>
            <a:endParaRPr lang="zh-CN" altLang="ru-RU" sz="5400" dirty="0">
              <a:solidFill>
                <a:srgbClr val="C00000"/>
              </a:solidFill>
              <a:ea typeface="黑体" panose="02010609060101010101" pitchFamily="49" charset="-122"/>
            </a:endParaRPr>
          </a:p>
        </p:txBody>
      </p:sp>
    </p:spTree>
  </p:cSld>
  <p:clrMapOvr>
    <a:masterClrMapping/>
  </p:clrMapOvr>
  <p:transition>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524"/>
          <p:cNvSpPr/>
          <p:nvPr>
            <p:ph type="body"/>
          </p:nvPr>
        </p:nvSpPr>
        <p:spPr>
          <a:xfrm>
            <a:off x="0" y="333375"/>
            <a:ext cx="8496300" cy="6335713"/>
          </a:xfrm>
          <a:ln/>
        </p:spPr>
        <p:txBody>
          <a:bodyPr vert="horz" wrap="square" lIns="91440" tIns="45720" rIns="91440" bIns="45720" anchor="t"/>
          <a:p>
            <a:pPr eaLnBrk="1" hangingPunct="1">
              <a:buFontTx/>
              <a:buNone/>
            </a:pPr>
            <a:r>
              <a:rPr lang="zh-CN" altLang="en-US" dirty="0">
                <a:ea typeface="黑体" panose="02010609060101010101" pitchFamily="49" charset="-122"/>
              </a:rPr>
              <a:t>一、了解商品价格</a:t>
            </a:r>
            <a:endParaRPr lang="zh-CN" altLang="en-US" dirty="0">
              <a:ea typeface="黑体" panose="02010609060101010101" pitchFamily="49" charset="-122"/>
            </a:endParaRPr>
          </a:p>
          <a:p>
            <a:pPr eaLnBrk="1" hangingPunct="1">
              <a:buFontTx/>
              <a:buNone/>
            </a:pPr>
            <a:r>
              <a:rPr lang="en-US" altLang="zh-CN" dirty="0">
                <a:ea typeface="黑体" panose="02010609060101010101" pitchFamily="49" charset="-122"/>
              </a:rPr>
              <a:t>1</a:t>
            </a:r>
            <a:r>
              <a:rPr lang="zh-CN" altLang="en-US" dirty="0">
                <a:ea typeface="黑体" panose="02010609060101010101" pitchFamily="49" charset="-122"/>
              </a:rPr>
              <a:t>、商品的价格</a:t>
            </a:r>
            <a:endParaRPr lang="zh-CN" altLang="en-US" dirty="0">
              <a:ea typeface="黑体" panose="02010609060101010101" pitchFamily="49" charset="-122"/>
            </a:endParaRPr>
          </a:p>
          <a:p>
            <a:pPr eaLnBrk="1" hangingPunct="1">
              <a:buFontTx/>
              <a:buNone/>
            </a:pPr>
            <a:r>
              <a:rPr lang="zh-CN" altLang="en-US" dirty="0">
                <a:ea typeface="黑体" panose="02010609060101010101" pitchFamily="49" charset="-122"/>
              </a:rPr>
              <a:t>价格由价值决定，受供求等因素影响上下波动</a:t>
            </a:r>
            <a:endParaRPr lang="zh-CN" altLang="en-US" dirty="0">
              <a:ea typeface="黑体" panose="02010609060101010101" pitchFamily="49" charset="-122"/>
            </a:endParaRPr>
          </a:p>
          <a:p>
            <a:pPr eaLnBrk="1" hangingPunct="1">
              <a:buFontTx/>
              <a:buNone/>
            </a:pPr>
            <a:r>
              <a:rPr lang="en-US" altLang="zh-CN" dirty="0">
                <a:ea typeface="黑体" panose="02010609060101010101" pitchFamily="49" charset="-122"/>
              </a:rPr>
              <a:t>2</a:t>
            </a:r>
            <a:r>
              <a:rPr lang="zh-CN" altLang="en-US" dirty="0">
                <a:ea typeface="黑体" panose="02010609060101010101" pitchFamily="49" charset="-122"/>
              </a:rPr>
              <a:t>、商品</a:t>
            </a:r>
            <a:r>
              <a:rPr lang="zh-CN" altLang="en-US" sz="2400" dirty="0">
                <a:ea typeface="黑体" panose="02010609060101010101" pitchFamily="49" charset="-122"/>
              </a:rPr>
              <a:t>（用来交换的劳动产品）</a:t>
            </a:r>
            <a:r>
              <a:rPr lang="zh-CN" altLang="en-US" dirty="0">
                <a:ea typeface="黑体" panose="02010609060101010101" pitchFamily="49" charset="-122"/>
              </a:rPr>
              <a:t>的交换</a:t>
            </a:r>
            <a:endParaRPr lang="zh-CN" altLang="en-US" dirty="0">
              <a:ea typeface="黑体" panose="02010609060101010101" pitchFamily="49" charset="-122"/>
            </a:endParaRPr>
          </a:p>
          <a:p>
            <a:pPr eaLnBrk="1" hangingPunct="1">
              <a:buFontTx/>
              <a:buNone/>
            </a:pPr>
            <a:r>
              <a:rPr lang="zh-CN" altLang="en-US" dirty="0">
                <a:ea typeface="黑体" panose="02010609060101010101" pitchFamily="49" charset="-122"/>
              </a:rPr>
              <a:t>二、学会合理消费</a:t>
            </a:r>
            <a:endParaRPr lang="zh-CN" altLang="en-US" dirty="0">
              <a:ea typeface="黑体" panose="02010609060101010101" pitchFamily="49" charset="-122"/>
            </a:endParaRPr>
          </a:p>
          <a:p>
            <a:pPr eaLnBrk="1" hangingPunct="1">
              <a:buFontTx/>
              <a:buNone/>
            </a:pPr>
            <a:r>
              <a:rPr lang="en-US" altLang="zh-CN" dirty="0">
                <a:ea typeface="黑体" panose="02010609060101010101" pitchFamily="49" charset="-122"/>
              </a:rPr>
              <a:t>1</a:t>
            </a:r>
            <a:r>
              <a:rPr lang="zh-CN" altLang="en-US" dirty="0">
                <a:ea typeface="黑体" panose="02010609060101010101" pitchFamily="49" charset="-122"/>
              </a:rPr>
              <a:t>、消费的类型（</a:t>
            </a:r>
            <a:r>
              <a:rPr lang="en-US" altLang="zh-CN" dirty="0">
                <a:ea typeface="黑体" panose="02010609060101010101" pitchFamily="49" charset="-122"/>
              </a:rPr>
              <a:t>P14</a:t>
            </a:r>
            <a:r>
              <a:rPr lang="zh-CN" altLang="en-US" dirty="0">
                <a:ea typeface="黑体" panose="02010609060101010101" pitchFamily="49" charset="-122"/>
              </a:rPr>
              <a:t>）</a:t>
            </a:r>
            <a:endParaRPr lang="zh-CN" altLang="en-US" dirty="0">
              <a:ea typeface="黑体" panose="02010609060101010101" pitchFamily="49" charset="-122"/>
            </a:endParaRPr>
          </a:p>
          <a:p>
            <a:pPr eaLnBrk="1" hangingPunct="1">
              <a:buFontTx/>
              <a:buNone/>
            </a:pPr>
            <a:r>
              <a:rPr lang="en-US" altLang="zh-CN" dirty="0">
                <a:ea typeface="黑体" panose="02010609060101010101" pitchFamily="49" charset="-122"/>
              </a:rPr>
              <a:t>2</a:t>
            </a:r>
            <a:r>
              <a:rPr lang="zh-CN" altLang="en-US" dirty="0">
                <a:ea typeface="黑体" panose="02010609060101010101" pitchFamily="49" charset="-122"/>
              </a:rPr>
              <a:t>、影响消费行为的因素（社会，家庭，个人能力，消费情境等）</a:t>
            </a:r>
            <a:r>
              <a:rPr lang="en-US" altLang="zh-CN" dirty="0">
                <a:ea typeface="黑体" panose="02010609060101010101" pitchFamily="49" charset="-122"/>
              </a:rPr>
              <a:t>——</a:t>
            </a:r>
            <a:r>
              <a:rPr lang="zh-CN" altLang="en-US" dirty="0">
                <a:ea typeface="黑体" panose="02010609060101010101" pitchFamily="49" charset="-122"/>
              </a:rPr>
              <a:t>消费行为（冲动型消费、理智型消费）</a:t>
            </a:r>
            <a:endParaRPr lang="zh-CN" altLang="en-US" dirty="0">
              <a:ea typeface="黑体" panose="02010609060101010101" pitchFamily="49" charset="-122"/>
            </a:endParaRPr>
          </a:p>
          <a:p>
            <a:pPr eaLnBrk="1" hangingPunct="1">
              <a:buFontTx/>
              <a:buNone/>
            </a:pPr>
            <a:r>
              <a:rPr lang="en-US" altLang="zh-CN" dirty="0">
                <a:ea typeface="黑体" panose="02010609060101010101" pitchFamily="49" charset="-122"/>
              </a:rPr>
              <a:t>3</a:t>
            </a:r>
            <a:r>
              <a:rPr lang="zh-CN" altLang="en-US" dirty="0">
                <a:ea typeface="黑体" panose="02010609060101010101" pitchFamily="49" charset="-122"/>
              </a:rPr>
              <a:t>、合理消费的基本要求</a:t>
            </a:r>
            <a:endParaRPr lang="zh-CN" altLang="en-US" dirty="0">
              <a:ea typeface="黑体" panose="02010609060101010101" pitchFamily="49" charset="-122"/>
            </a:endParaRPr>
          </a:p>
          <a:p>
            <a:pPr eaLnBrk="1" hangingPunct="1">
              <a:buFontTx/>
              <a:buNone/>
            </a:pPr>
            <a:r>
              <a:rPr lang="zh-CN" altLang="en-US" dirty="0">
                <a:ea typeface="黑体" panose="02010609060101010101" pitchFamily="49" charset="-122"/>
              </a:rPr>
              <a:t>      水平适度、结构合理、方式的当</a:t>
            </a:r>
            <a:endParaRPr lang="zh-CN" altLang="en-US" dirty="0">
              <a:ea typeface="黑体" panose="02010609060101010101" pitchFamily="49" charset="-122"/>
            </a:endParaRPr>
          </a:p>
        </p:txBody>
      </p:sp>
      <p:sp>
        <p:nvSpPr>
          <p:cNvPr id="2573" name="Rectangle 525"/>
          <p:cNvSpPr>
            <a:spLocks noChangeArrowheads="1"/>
          </p:cNvSpPr>
          <p:nvPr/>
        </p:nvSpPr>
        <p:spPr bwMode="auto">
          <a:xfrm>
            <a:off x="5651500" y="260350"/>
            <a:ext cx="2881313" cy="720725"/>
          </a:xfrm>
          <a:prstGeom prst="rect">
            <a:avLst/>
          </a:prstGeom>
          <a:solidFill>
            <a:srgbClr val="B2B2B2">
              <a:alpha val="50195"/>
            </a:srgbClr>
          </a:solidFill>
          <a:ln w="12700" cap="flat" algn="ctr">
            <a:solidFill>
              <a:srgbClr val="3333CC"/>
            </a:solidFill>
            <a:prstDash val="solid"/>
            <a:miter lim="800000"/>
            <a:headEnd type="none" w="med" len="med"/>
            <a:tailEnd type="none" w="med" len="med"/>
          </a:ln>
          <a:effectLst>
            <a:outerShdw dist="45791" dir="2021404" algn="ctr" rotWithShape="0">
              <a:srgbClr val="9999FF"/>
            </a:outerShdw>
          </a:effectLst>
        </p:spPr>
        <p:txBody>
          <a:bodyPr/>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a:ln>
                  <a:noFill/>
                </a:ln>
                <a:solidFill>
                  <a:srgbClr val="B2B2B2"/>
                </a:solidFill>
                <a:effectLst>
                  <a:outerShdw blurRad="38100" dist="38100" dir="2700000" algn="tl">
                    <a:srgbClr val="000000"/>
                  </a:outerShdw>
                </a:effectLst>
                <a:uLnTx/>
                <a:uFillTx/>
                <a:latin typeface="楷体" panose="02010609060101010101" pitchFamily="49" charset="-122"/>
                <a:ea typeface="黑体" panose="02010609060101010101" pitchFamily="49" charset="-122"/>
                <a:cs typeface="Calibri" panose="020F0502020204030204" pitchFamily="34" charset="0"/>
              </a:rPr>
              <a:t>本课小结</a:t>
            </a:r>
            <a:endParaRPr kumimoji="0" lang="zh-CN" altLang="ru-RU" sz="3600" b="1" i="0" u="none" strike="noStrike" kern="1200" cap="none" spc="0" normalizeH="0" baseline="0" noProof="0">
              <a:ln>
                <a:noFill/>
              </a:ln>
              <a:solidFill>
                <a:srgbClr val="B2B2B2"/>
              </a:solidFill>
              <a:effectLst>
                <a:outerShdw blurRad="38100" dist="38100" dir="2700000" algn="tl">
                  <a:srgbClr val="000000"/>
                </a:outerShdw>
              </a:effectLst>
              <a:uLnTx/>
              <a:uFillTx/>
              <a:latin typeface="楷体" panose="02010609060101010101" pitchFamily="49" charset="-122"/>
              <a:ea typeface="黑体" panose="02010609060101010101" pitchFamily="49" charset="-122"/>
              <a:cs typeface="Calibri" panose="020F0502020204030204" pitchFamily="34" charset="0"/>
            </a:endParaRPr>
          </a:p>
        </p:txBody>
      </p:sp>
    </p:spTree>
  </p:cSld>
  <p:clrMapOvr>
    <a:masterClrMapping/>
  </p:clrMapOvr>
  <p:transition>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Rectangle 2"/>
          <p:cNvSpPr/>
          <p:nvPr>
            <p:ph type="title"/>
          </p:nvPr>
        </p:nvSpPr>
        <p:spPr>
          <a:xfrm>
            <a:off x="0" y="0"/>
            <a:ext cx="3300413" cy="666750"/>
          </a:xfrm>
          <a:ln/>
        </p:spPr>
        <p:txBody>
          <a:bodyPr vert="horz" wrap="square" lIns="91440" tIns="45720" rIns="91440" bIns="45720" anchor="ctr"/>
          <a:p>
            <a:pPr eaLnBrk="1" hangingPunct="1"/>
            <a:r>
              <a:rPr lang="zh-CN" altLang="en-US" b="1" dirty="0">
                <a:ea typeface="微软雅黑" panose="020B0503020204020204" pitchFamily="34" charset="-122"/>
              </a:rPr>
              <a:t>随堂练习</a:t>
            </a:r>
            <a:endParaRPr lang="zh-CN" altLang="en-US" b="1" dirty="0">
              <a:ea typeface="微软雅黑" panose="020B0503020204020204" pitchFamily="34" charset="-122"/>
            </a:endParaRPr>
          </a:p>
        </p:txBody>
      </p:sp>
      <p:sp>
        <p:nvSpPr>
          <p:cNvPr id="77827" name="Rectangle 3"/>
          <p:cNvSpPr/>
          <p:nvPr/>
        </p:nvSpPr>
        <p:spPr>
          <a:xfrm>
            <a:off x="285750" y="928688"/>
            <a:ext cx="8477250" cy="5908675"/>
          </a:xfrm>
          <a:prstGeom prst="rect">
            <a:avLst/>
          </a:prstGeom>
          <a:noFill/>
          <a:ln w="9525">
            <a:noFill/>
          </a:ln>
        </p:spPr>
        <p:txBody>
          <a:bodyPr/>
          <a:p>
            <a:pPr algn="l">
              <a:spcBef>
                <a:spcPct val="50000"/>
              </a:spcBef>
              <a:buSzPct val="100000"/>
            </a:pPr>
            <a:r>
              <a:rPr lang="en-US" altLang="zh-CN" sz="2800" b="1" dirty="0">
                <a:latin typeface="Tahoma" panose="020B0604030504040204" pitchFamily="34" charset="0"/>
                <a:ea typeface="黑体" panose="02010609060101010101" pitchFamily="49" charset="-122"/>
              </a:rPr>
              <a:t>1</a:t>
            </a:r>
            <a:r>
              <a:rPr lang="zh-CN" altLang="en-US" sz="2800" b="1" dirty="0">
                <a:latin typeface="Tahoma" panose="020B0604030504040204" pitchFamily="34" charset="0"/>
                <a:ea typeface="黑体" panose="02010609060101010101" pitchFamily="49" charset="-122"/>
              </a:rPr>
              <a:t>、某大学一女生认为</a:t>
            </a:r>
            <a:r>
              <a:rPr lang="zh-CN" altLang="en-US" sz="2800" b="1" dirty="0">
                <a:latin typeface="Arial" panose="020B0604020202020204" pitchFamily="34" charset="0"/>
                <a:ea typeface="黑体" panose="02010609060101010101" pitchFamily="49" charset="-122"/>
              </a:rPr>
              <a:t>“</a:t>
            </a:r>
            <a:r>
              <a:rPr lang="zh-CN" altLang="en-US" sz="2800" b="1" dirty="0">
                <a:latin typeface="Tahoma" panose="020B0604030504040204" pitchFamily="34" charset="0"/>
                <a:ea typeface="黑体" panose="02010609060101010101" pitchFamily="49" charset="-122"/>
              </a:rPr>
              <a:t>修养学识是重要，但是如今的社会就是先敬衣冠后敬人，再有修养，如果穿着不上档次，出门吃饭买东西连服务员都不热情，退一步讲，别的同学都有，我要是没有，怎么抬得起头？</a:t>
            </a:r>
            <a:r>
              <a:rPr lang="zh-CN" altLang="en-US" sz="2800" b="1" dirty="0">
                <a:latin typeface="Arial" panose="020B0604020202020204" pitchFamily="34" charset="0"/>
                <a:ea typeface="黑体" panose="02010609060101010101" pitchFamily="49" charset="-122"/>
              </a:rPr>
              <a:t>”</a:t>
            </a:r>
            <a:r>
              <a:rPr lang="zh-CN" altLang="en-US" sz="2800" b="1" dirty="0">
                <a:latin typeface="Tahoma" panose="020B0604030504040204" pitchFamily="34" charset="0"/>
                <a:ea typeface="黑体" panose="02010609060101010101" pitchFamily="49" charset="-122"/>
              </a:rPr>
              <a:t>该女生的观点反映了部分学生在消费过程中存在着（            ）</a:t>
            </a:r>
            <a:endParaRPr lang="zh-CN" altLang="en-US" sz="2800" b="1" dirty="0">
              <a:latin typeface="Tahoma" panose="020B0604030504040204" pitchFamily="34" charset="0"/>
              <a:ea typeface="黑体" panose="02010609060101010101" pitchFamily="49" charset="-122"/>
            </a:endParaRPr>
          </a:p>
          <a:p>
            <a:pPr algn="l">
              <a:spcBef>
                <a:spcPct val="50000"/>
              </a:spcBef>
              <a:buSzPct val="100000"/>
            </a:pPr>
            <a:r>
              <a:rPr lang="zh-CN" altLang="en-US" sz="2800" b="1" dirty="0">
                <a:latin typeface="Tahoma" panose="020B0604030504040204" pitchFamily="34" charset="0"/>
                <a:ea typeface="黑体" panose="02010609060101010101" pitchFamily="49" charset="-122"/>
              </a:rPr>
              <a:t>⑴攀比心理和从众心理      </a:t>
            </a:r>
            <a:endParaRPr lang="zh-CN" altLang="en-US" sz="2800" b="1" dirty="0">
              <a:latin typeface="Tahoma" panose="020B0604030504040204" pitchFamily="34" charset="0"/>
              <a:ea typeface="黑体" panose="02010609060101010101" pitchFamily="49" charset="-122"/>
            </a:endParaRPr>
          </a:p>
          <a:p>
            <a:pPr algn="l">
              <a:spcBef>
                <a:spcPct val="50000"/>
              </a:spcBef>
              <a:buSzPct val="100000"/>
            </a:pPr>
            <a:r>
              <a:rPr lang="zh-CN" altLang="en-US" sz="2800" b="1" dirty="0">
                <a:latin typeface="Tahoma" panose="020B0604030504040204" pitchFamily="34" charset="0"/>
                <a:ea typeface="黑体" panose="02010609060101010101" pitchFamily="49" charset="-122"/>
              </a:rPr>
              <a:t>⑵重视物质享受，忽视精神追求</a:t>
            </a:r>
            <a:endParaRPr lang="zh-CN" altLang="en-US" sz="2800" b="1" dirty="0">
              <a:latin typeface="Tahoma" panose="020B0604030504040204" pitchFamily="34" charset="0"/>
              <a:ea typeface="黑体" panose="02010609060101010101" pitchFamily="49" charset="-122"/>
            </a:endParaRPr>
          </a:p>
          <a:p>
            <a:pPr algn="l">
              <a:spcBef>
                <a:spcPct val="50000"/>
              </a:spcBef>
              <a:buSzPct val="100000"/>
            </a:pPr>
            <a:r>
              <a:rPr lang="zh-CN" altLang="en-US" sz="2800" b="1" dirty="0">
                <a:latin typeface="Tahoma" panose="020B0604030504040204" pitchFamily="34" charset="0"/>
                <a:ea typeface="黑体" panose="02010609060101010101" pitchFamily="49" charset="-122"/>
              </a:rPr>
              <a:t>⑶追求标新立异和与众不同      </a:t>
            </a:r>
            <a:endParaRPr lang="zh-CN" altLang="en-US" sz="2800" b="1" dirty="0">
              <a:latin typeface="Tahoma" panose="020B0604030504040204" pitchFamily="34" charset="0"/>
              <a:ea typeface="黑体" panose="02010609060101010101" pitchFamily="49" charset="-122"/>
            </a:endParaRPr>
          </a:p>
          <a:p>
            <a:pPr algn="l">
              <a:spcBef>
                <a:spcPct val="50000"/>
              </a:spcBef>
              <a:buSzPct val="100000"/>
            </a:pPr>
            <a:r>
              <a:rPr lang="zh-CN" altLang="en-US" sz="2800" b="1" dirty="0">
                <a:latin typeface="Tahoma" panose="020B0604030504040204" pitchFamily="34" charset="0"/>
                <a:ea typeface="黑体" panose="02010609060101010101" pitchFamily="49" charset="-122"/>
              </a:rPr>
              <a:t>⑷盲目追求时尚与流行</a:t>
            </a:r>
            <a:endParaRPr lang="zh-CN" altLang="en-US" sz="2800" b="1" dirty="0">
              <a:latin typeface="Tahoma" panose="020B0604030504040204" pitchFamily="34" charset="0"/>
              <a:ea typeface="黑体" panose="02010609060101010101" pitchFamily="49" charset="-122"/>
            </a:endParaRPr>
          </a:p>
          <a:p>
            <a:pPr algn="l">
              <a:spcBef>
                <a:spcPct val="50000"/>
              </a:spcBef>
              <a:buSzPct val="100000"/>
            </a:pPr>
            <a:r>
              <a:rPr lang="en-US" altLang="zh-CN" sz="2800" b="1" dirty="0">
                <a:latin typeface="Tahoma" panose="020B0604030504040204" pitchFamily="34" charset="0"/>
                <a:ea typeface="黑体" panose="02010609060101010101" pitchFamily="49" charset="-122"/>
              </a:rPr>
              <a:t>A ⑴ ⑵      B ⑴ ⑷        C ⑵ ⑶         D ⑶ ⑷</a:t>
            </a:r>
            <a:endParaRPr lang="en-US" altLang="zh-CN" sz="2800" b="1" dirty="0">
              <a:latin typeface="Tahoma" panose="020B0604030504040204" pitchFamily="34" charset="0"/>
              <a:ea typeface="黑体" panose="02010609060101010101" pitchFamily="49" charset="-122"/>
            </a:endParaRPr>
          </a:p>
        </p:txBody>
      </p:sp>
      <p:sp>
        <p:nvSpPr>
          <p:cNvPr id="2578" name="WordArt 4"/>
          <p:cNvSpPr>
            <a:spLocks noChangeArrowheads="1"/>
          </p:cNvSpPr>
          <p:nvPr/>
        </p:nvSpPr>
        <p:spPr bwMode="auto">
          <a:xfrm>
            <a:off x="840423" y="3012758"/>
            <a:ext cx="865188" cy="646113"/>
          </a:xfrm>
          <a:prstGeom prst="rect">
            <a:avLst/>
          </a:prstGeom>
          <a:solidFill>
            <a:srgbClr val="0066CC"/>
          </a:solidFill>
          <a:ln w="19050" cap="flat" algn="ctr">
            <a:solidFill>
              <a:srgbClr val="99CCFF"/>
            </a:solidFill>
            <a:prstDash val="solid"/>
            <a:miter lim="800000"/>
            <a:headEnd type="none" w="med" len="med"/>
            <a:tailEnd type="none" w="med" len="med"/>
          </a:ln>
          <a:effectLst>
            <a:outerShdw dist="35921" dir="2700000" algn="ctr" rotWithShape="0">
              <a:srgbClr val="990000"/>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rPr>
              <a:t>A</a:t>
            </a:r>
            <a:endParaRPr kumimoji="0" lang="zh-CN" altLang="ru-RU" sz="3600" b="1" i="0" u="none" strike="noStrike" kern="1200" cap="none" spc="0" normalizeH="0" baseline="0" noProof="0" dirty="0">
              <a:ln>
                <a:noFill/>
              </a:ln>
              <a:solidFill>
                <a:srgbClr val="C0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childTnLst>
                                    <p:set>
                                      <p:cBhvr additive="base">
                                        <p:cTn id="6" dur="1" fill="hold">
                                          <p:stCondLst>
                                            <p:cond delay="0"/>
                                          </p:stCondLst>
                                        </p:cTn>
                                        <p:tgtEl>
                                          <p:spTgt spid="2578"/>
                                        </p:tgtEl>
                                        <p:attrNameLst>
                                          <p:attrName>style.visibility</p:attrName>
                                        </p:attrNameLst>
                                      </p:cBhvr>
                                      <p:to>
                                        <p:strVal val="visible"/>
                                      </p:to>
                                    </p:set>
                                    <p:anim calcmode="lin" valueType="num">
                                      <p:cBhvr additive="base">
                                        <p:cTn id="7" dur="500" fill="hold"/>
                                        <p:tgtEl>
                                          <p:spTgt spid="2578"/>
                                        </p:tgtEl>
                                        <p:attrNameLst>
                                          <p:attrName>ppt_x</p:attrName>
                                        </p:attrNameLst>
                                      </p:cBhvr>
                                      <p:tavLst>
                                        <p:tav tm="0">
                                          <p:val>
                                            <p:strVal val="1+#ppt_w/2"/>
                                          </p:val>
                                        </p:tav>
                                        <p:tav tm="100000">
                                          <p:val>
                                            <p:strVal val="#ppt_x"/>
                                          </p:val>
                                        </p:tav>
                                      </p:tavLst>
                                    </p:anim>
                                    <p:anim calcmode="lin" valueType="num">
                                      <p:cBhvr additive="base">
                                        <p:cTn id="8" dur="500" fill="hold"/>
                                        <p:tgtEl>
                                          <p:spTgt spid="25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Rectangle 2"/>
          <p:cNvSpPr/>
          <p:nvPr>
            <p:ph type="title"/>
          </p:nvPr>
        </p:nvSpPr>
        <p:spPr>
          <a:xfrm>
            <a:off x="0" y="500063"/>
            <a:ext cx="4176713" cy="595312"/>
          </a:xfrm>
          <a:ln/>
        </p:spPr>
        <p:txBody>
          <a:bodyPr vert="horz" wrap="square" lIns="91440" tIns="45720" rIns="91440" bIns="45720" anchor="ctr"/>
          <a:p>
            <a:pPr eaLnBrk="1" hangingPunct="1"/>
            <a:r>
              <a:rPr lang="zh-CN" altLang="en-US" b="1" dirty="0">
                <a:ea typeface="微软雅黑" panose="020B0503020204020204" pitchFamily="34" charset="-122"/>
              </a:rPr>
              <a:t>随堂练习</a:t>
            </a:r>
            <a:endParaRPr lang="zh-CN" altLang="en-US" b="1" dirty="0">
              <a:ea typeface="微软雅黑" panose="020B0503020204020204" pitchFamily="34" charset="-122"/>
            </a:endParaRPr>
          </a:p>
        </p:txBody>
      </p:sp>
      <p:sp>
        <p:nvSpPr>
          <p:cNvPr id="78851" name="Rectangle 3"/>
          <p:cNvSpPr/>
          <p:nvPr>
            <p:ph type="body"/>
          </p:nvPr>
        </p:nvSpPr>
        <p:spPr>
          <a:xfrm>
            <a:off x="733425" y="1857375"/>
            <a:ext cx="8410575" cy="4543425"/>
          </a:xfrm>
          <a:ln/>
        </p:spPr>
        <p:txBody>
          <a:bodyPr vert="horz" wrap="square" lIns="91440" tIns="45720" rIns="91440" bIns="45720" anchor="t"/>
          <a:p>
            <a:pPr eaLnBrk="1" hangingPunct="1">
              <a:lnSpc>
                <a:spcPct val="90000"/>
              </a:lnSpc>
              <a:buFontTx/>
              <a:buNone/>
            </a:pPr>
            <a:r>
              <a:rPr lang="en-US" altLang="zh-CN" b="1" dirty="0">
                <a:ea typeface="黑体" panose="02010609060101010101" pitchFamily="49" charset="-122"/>
              </a:rPr>
              <a:t>2</a:t>
            </a:r>
            <a:r>
              <a:rPr lang="zh-CN" altLang="en-US" b="1" dirty="0">
                <a:ea typeface="黑体" panose="02010609060101010101" pitchFamily="49" charset="-122"/>
              </a:rPr>
              <a:t>、目前，我国大中城市中的孩子高消费现象比较严重，许多孩子的消费已经超出了家庭支付能力。对此我们认为（　    ）</a:t>
            </a:r>
            <a:endParaRPr lang="zh-CN" altLang="en-US" b="1" dirty="0">
              <a:ea typeface="黑体" panose="02010609060101010101" pitchFamily="49" charset="-122"/>
            </a:endParaRPr>
          </a:p>
          <a:p>
            <a:pPr eaLnBrk="1" hangingPunct="1">
              <a:lnSpc>
                <a:spcPct val="90000"/>
              </a:lnSpc>
              <a:buFontTx/>
              <a:buNone/>
            </a:pPr>
            <a:r>
              <a:rPr lang="zh-CN" altLang="en-US" b="1" dirty="0">
                <a:ea typeface="黑体" panose="02010609060101010101" pitchFamily="49" charset="-122"/>
              </a:rPr>
              <a:t>⑴家庭消费是个人行为，与社会无关</a:t>
            </a:r>
            <a:endParaRPr lang="zh-CN" altLang="en-US" b="1" dirty="0">
              <a:ea typeface="黑体" panose="02010609060101010101" pitchFamily="49" charset="-122"/>
            </a:endParaRPr>
          </a:p>
          <a:p>
            <a:pPr eaLnBrk="1" hangingPunct="1">
              <a:lnSpc>
                <a:spcPct val="90000"/>
              </a:lnSpc>
              <a:buFontTx/>
              <a:buNone/>
            </a:pPr>
            <a:r>
              <a:rPr lang="zh-CN" altLang="en-US" b="1" dirty="0">
                <a:ea typeface="黑体" panose="02010609060101010101" pitchFamily="49" charset="-122"/>
              </a:rPr>
              <a:t>⑵家庭消费要量入为出，提倡适度消费</a:t>
            </a:r>
            <a:endParaRPr lang="zh-CN" altLang="en-US" b="1" dirty="0">
              <a:ea typeface="黑体" panose="02010609060101010101" pitchFamily="49" charset="-122"/>
            </a:endParaRPr>
          </a:p>
          <a:p>
            <a:pPr eaLnBrk="1" hangingPunct="1">
              <a:lnSpc>
                <a:spcPct val="90000"/>
              </a:lnSpc>
              <a:buFontTx/>
              <a:buNone/>
            </a:pPr>
            <a:r>
              <a:rPr lang="zh-CN" altLang="en-US" b="1" dirty="0">
                <a:ea typeface="黑体" panose="02010609060101010101" pitchFamily="49" charset="-122"/>
              </a:rPr>
              <a:t>⑶必须培养健康、合理、文明的消费习惯</a:t>
            </a:r>
            <a:endParaRPr lang="zh-CN" altLang="en-US" b="1" dirty="0">
              <a:ea typeface="黑体" panose="02010609060101010101" pitchFamily="49" charset="-122"/>
            </a:endParaRPr>
          </a:p>
          <a:p>
            <a:pPr eaLnBrk="1" hangingPunct="1">
              <a:lnSpc>
                <a:spcPct val="90000"/>
              </a:lnSpc>
              <a:buFontTx/>
              <a:buNone/>
            </a:pPr>
            <a:r>
              <a:rPr lang="zh-CN" altLang="en-US" b="1" dirty="0">
                <a:ea typeface="黑体" panose="02010609060101010101" pitchFamily="49" charset="-122"/>
              </a:rPr>
              <a:t>⑷家庭消费要不断向较高层次飞跃</a:t>
            </a:r>
            <a:endParaRPr lang="zh-CN" altLang="en-US" b="1" dirty="0">
              <a:ea typeface="黑体" panose="02010609060101010101" pitchFamily="49" charset="-122"/>
            </a:endParaRPr>
          </a:p>
          <a:p>
            <a:pPr eaLnBrk="1" hangingPunct="1">
              <a:lnSpc>
                <a:spcPct val="90000"/>
              </a:lnSpc>
              <a:buFontTx/>
              <a:buNone/>
            </a:pPr>
            <a:r>
              <a:rPr lang="en-US" altLang="zh-CN" b="1" dirty="0">
                <a:ea typeface="黑体" panose="02010609060101010101" pitchFamily="49" charset="-122"/>
              </a:rPr>
              <a:t>A⑴⑶      B⑵⑶     C⑶⑷     D⑴⑷</a:t>
            </a:r>
            <a:endParaRPr lang="en-US" altLang="zh-CN" b="1" dirty="0">
              <a:ea typeface="黑体" panose="02010609060101010101" pitchFamily="49" charset="-122"/>
            </a:endParaRPr>
          </a:p>
        </p:txBody>
      </p:sp>
      <p:sp>
        <p:nvSpPr>
          <p:cNvPr id="2583" name="WordArt 4"/>
          <p:cNvSpPr>
            <a:spLocks noChangeArrowheads="1"/>
          </p:cNvSpPr>
          <p:nvPr/>
        </p:nvSpPr>
        <p:spPr bwMode="auto">
          <a:xfrm>
            <a:off x="6084888" y="2781300"/>
            <a:ext cx="803275" cy="647700"/>
          </a:xfrm>
          <a:prstGeom prst="rect">
            <a:avLst/>
          </a:prstGeom>
          <a:solidFill>
            <a:srgbClr val="336699"/>
          </a:solidFill>
          <a:ln w="9525" cap="flat" algn="ctr">
            <a:noFill/>
            <a:prstDash val="solid"/>
            <a:miter lim="800000"/>
            <a:headEnd type="none" w="med" len="med"/>
            <a:tailEnd type="none" w="med" len="med"/>
          </a:ln>
          <a:effectLst>
            <a:outerShdw dist="45791" dir="2021404" algn="ctr" rotWithShape="0">
              <a:srgbClr val="B2B2B2">
                <a:alpha val="79999"/>
              </a:srgbClr>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dirty="0" smtClean="0">
                <a:ln>
                  <a:noFill/>
                </a:ln>
                <a:solidFill>
                  <a:srgbClr val="C0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rPr>
              <a:t>Ｂ</a:t>
            </a:r>
            <a:endParaRPr kumimoji="0" lang="zh-CN" altLang="ru-RU" sz="3600" b="1" i="0" u="none" strike="noStrike" kern="1200" cap="none" spc="0" normalizeH="0" baseline="0" noProof="0" dirty="0">
              <a:ln>
                <a:noFill/>
              </a:ln>
              <a:solidFill>
                <a:srgbClr val="C00000"/>
              </a:solidFill>
              <a:effectLst>
                <a:outerShdw blurRad="38100" dist="38100" dir="2700000" algn="tl">
                  <a:srgbClr val="000000"/>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childTnLst>
                                    <p:set>
                                      <p:cBhvr additive="base">
                                        <p:cTn id="6" dur="1" fill="hold">
                                          <p:stCondLst>
                                            <p:cond delay="0"/>
                                          </p:stCondLst>
                                        </p:cTn>
                                        <p:tgtEl>
                                          <p:spTgt spid="2583"/>
                                        </p:tgtEl>
                                        <p:attrNameLst>
                                          <p:attrName>style.visibility</p:attrName>
                                        </p:attrNameLst>
                                      </p:cBhvr>
                                      <p:to>
                                        <p:strVal val="visible"/>
                                      </p:to>
                                    </p:set>
                                    <p:anim calcmode="lin" valueType="num">
                                      <p:cBhvr additive="base">
                                        <p:cTn id="7" dur="500" fill="hold"/>
                                        <p:tgtEl>
                                          <p:spTgt spid="2583"/>
                                        </p:tgtEl>
                                        <p:attrNameLst>
                                          <p:attrName>ppt_x</p:attrName>
                                        </p:attrNameLst>
                                      </p:cBhvr>
                                      <p:tavLst>
                                        <p:tav tm="0">
                                          <p:val>
                                            <p:strVal val="#ppt_x"/>
                                          </p:val>
                                        </p:tav>
                                        <p:tav tm="100000">
                                          <p:val>
                                            <p:strVal val="#ppt_x"/>
                                          </p:val>
                                        </p:tav>
                                      </p:tavLst>
                                    </p:anim>
                                    <p:anim calcmode="lin" valueType="num">
                                      <p:cBhvr additive="base">
                                        <p:cTn id="8" dur="500" fill="hold"/>
                                        <p:tgtEl>
                                          <p:spTgt spid="258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Text Box 2"/>
          <p:cNvSpPr/>
          <p:nvPr/>
        </p:nvSpPr>
        <p:spPr>
          <a:xfrm>
            <a:off x="357188" y="1571625"/>
            <a:ext cx="8482012" cy="3970338"/>
          </a:xfrm>
          <a:prstGeom prst="rect">
            <a:avLst/>
          </a:prstGeom>
          <a:noFill/>
          <a:ln w="9525">
            <a:noFill/>
          </a:ln>
        </p:spPr>
        <p:txBody>
          <a:bodyPr/>
          <a:p>
            <a:pPr algn="l">
              <a:spcBef>
                <a:spcPct val="50000"/>
              </a:spcBef>
              <a:buSzPct val="100000"/>
            </a:pPr>
            <a:r>
              <a:rPr lang="en-US" altLang="zh-CN" sz="2400" b="1" dirty="0">
                <a:latin typeface="Tahoma" panose="020B0604030504040204" pitchFamily="34" charset="0"/>
                <a:ea typeface="黑体" panose="02010609060101010101" pitchFamily="49" charset="-122"/>
              </a:rPr>
              <a:t>3</a:t>
            </a:r>
            <a:r>
              <a:rPr lang="zh-CN" altLang="en-US" sz="2400" b="1" dirty="0">
                <a:latin typeface="Tahoma" panose="020B0604030504040204" pitchFamily="34" charset="0"/>
                <a:ea typeface="黑体" panose="02010609060101010101" pitchFamily="49" charset="-122"/>
              </a:rPr>
              <a:t>、买房可以自行设计，旅游可以自定路线，穿衣服可以自行设计，使用手机可以自定铃声</a:t>
            </a:r>
            <a:r>
              <a:rPr lang="en-US" altLang="zh-CN" sz="2400" b="1" dirty="0">
                <a:latin typeface="Arial" panose="020B0604020202020204" pitchFamily="34" charset="0"/>
                <a:ea typeface="黑体" panose="02010609060101010101" pitchFamily="49" charset="-122"/>
              </a:rPr>
              <a:t>……</a:t>
            </a:r>
            <a:r>
              <a:rPr lang="zh-CN" altLang="en-US" sz="2400" b="1" dirty="0">
                <a:latin typeface="Tahoma" panose="020B0604030504040204" pitchFamily="34" charset="0"/>
                <a:ea typeface="黑体" panose="02010609060101010101" pitchFamily="49" charset="-122"/>
              </a:rPr>
              <a:t>如今，在人们生活中</a:t>
            </a:r>
            <a:r>
              <a:rPr lang="zh-CN" altLang="en-US" sz="2400" b="1" dirty="0">
                <a:latin typeface="Arial" panose="020B0604020202020204" pitchFamily="34" charset="0"/>
                <a:ea typeface="黑体" panose="02010609060101010101" pitchFamily="49" charset="-122"/>
              </a:rPr>
              <a:t>“</a:t>
            </a:r>
            <a:r>
              <a:rPr lang="zh-CN" altLang="en-US" sz="2400" b="1" dirty="0">
                <a:latin typeface="Tahoma" panose="020B0604030504040204" pitchFamily="34" charset="0"/>
                <a:ea typeface="黑体" panose="02010609060101010101" pitchFamily="49" charset="-122"/>
              </a:rPr>
              <a:t>定制</a:t>
            </a:r>
            <a:r>
              <a:rPr lang="zh-CN" altLang="en-US" sz="2400" b="1" dirty="0">
                <a:latin typeface="Arial" panose="020B0604020202020204" pitchFamily="34" charset="0"/>
                <a:ea typeface="黑体" panose="02010609060101010101" pitchFamily="49" charset="-122"/>
              </a:rPr>
              <a:t>”</a:t>
            </a:r>
            <a:r>
              <a:rPr lang="zh-CN" altLang="en-US" sz="2400" b="1" dirty="0">
                <a:latin typeface="Tahoma" panose="020B0604030504040204" pitchFamily="34" charset="0"/>
                <a:ea typeface="黑体" panose="02010609060101010101" pitchFamily="49" charset="-122"/>
              </a:rPr>
              <a:t>正在逐渐成为一种新的消费模式，这种消费现象的出现（     ）</a:t>
            </a:r>
            <a:endParaRPr lang="zh-CN" altLang="en-US" sz="2400" b="1" dirty="0">
              <a:latin typeface="Tahoma" panose="020B0604030504040204" pitchFamily="34" charset="0"/>
              <a:ea typeface="黑体" panose="02010609060101010101" pitchFamily="49" charset="-122"/>
            </a:endParaRPr>
          </a:p>
          <a:p>
            <a:pPr algn="l">
              <a:spcBef>
                <a:spcPct val="50000"/>
              </a:spcBef>
              <a:buSzPct val="100000"/>
            </a:pPr>
            <a:r>
              <a:rPr lang="zh-CN" altLang="en-US" sz="2400" b="1" dirty="0">
                <a:latin typeface="Tahoma" panose="020B0604030504040204" pitchFamily="34" charset="0"/>
                <a:ea typeface="黑体" panose="02010609060101010101" pitchFamily="49" charset="-122"/>
              </a:rPr>
              <a:t>⑴说明体现求异心理的个性化消费成为消费的主导</a:t>
            </a:r>
            <a:endParaRPr lang="zh-CN" altLang="en-US" sz="2400" b="1" dirty="0">
              <a:latin typeface="Tahoma" panose="020B0604030504040204" pitchFamily="34" charset="0"/>
              <a:ea typeface="黑体" panose="02010609060101010101" pitchFamily="49" charset="-122"/>
            </a:endParaRPr>
          </a:p>
          <a:p>
            <a:pPr algn="l">
              <a:spcBef>
                <a:spcPct val="50000"/>
              </a:spcBef>
              <a:buSzPct val="100000"/>
            </a:pPr>
            <a:r>
              <a:rPr lang="zh-CN" altLang="en-US" sz="2400" b="1" dirty="0">
                <a:latin typeface="Tahoma" panose="020B0604030504040204" pitchFamily="34" charset="0"/>
                <a:ea typeface="黑体" panose="02010609060101010101" pitchFamily="49" charset="-122"/>
              </a:rPr>
              <a:t>⑵是经济发展和社会进步的具体体现</a:t>
            </a:r>
            <a:endParaRPr lang="zh-CN" altLang="en-US" sz="2400" b="1" dirty="0">
              <a:latin typeface="Tahoma" panose="020B0604030504040204" pitchFamily="34" charset="0"/>
              <a:ea typeface="黑体" panose="02010609060101010101" pitchFamily="49" charset="-122"/>
            </a:endParaRPr>
          </a:p>
          <a:p>
            <a:pPr algn="l">
              <a:spcBef>
                <a:spcPct val="50000"/>
              </a:spcBef>
              <a:buSzPct val="100000"/>
            </a:pPr>
            <a:r>
              <a:rPr lang="zh-CN" altLang="en-US" sz="2400" b="1" dirty="0">
                <a:latin typeface="Tahoma" panose="020B0604030504040204" pitchFamily="34" charset="0"/>
                <a:ea typeface="黑体" panose="02010609060101010101" pitchFamily="49" charset="-122"/>
              </a:rPr>
              <a:t>⑶说明生产者要针对客户的个性需求，生产出不同的产品</a:t>
            </a:r>
            <a:endParaRPr lang="zh-CN" altLang="en-US" sz="2400" b="1" dirty="0">
              <a:latin typeface="Tahoma" panose="020B0604030504040204" pitchFamily="34" charset="0"/>
              <a:ea typeface="黑体" panose="02010609060101010101" pitchFamily="49" charset="-122"/>
            </a:endParaRPr>
          </a:p>
          <a:p>
            <a:pPr algn="l">
              <a:spcBef>
                <a:spcPct val="50000"/>
              </a:spcBef>
              <a:buSzPct val="100000"/>
            </a:pPr>
            <a:r>
              <a:rPr lang="zh-CN" altLang="en-US" sz="2400" b="1" dirty="0">
                <a:latin typeface="Tahoma" panose="020B0604030504040204" pitchFamily="34" charset="0"/>
                <a:ea typeface="黑体" panose="02010609060101010101" pitchFamily="49" charset="-122"/>
              </a:rPr>
              <a:t>⑷有利于避免生产的盲目性，节约社会资源</a:t>
            </a:r>
            <a:endParaRPr lang="zh-CN" altLang="en-US" sz="2400" b="1" dirty="0">
              <a:latin typeface="Tahoma" panose="020B0604030504040204" pitchFamily="34" charset="0"/>
              <a:ea typeface="黑体" panose="02010609060101010101" pitchFamily="49" charset="-122"/>
            </a:endParaRPr>
          </a:p>
          <a:p>
            <a:pPr algn="l">
              <a:spcBef>
                <a:spcPct val="50000"/>
              </a:spcBef>
              <a:buSzPct val="100000"/>
            </a:pPr>
            <a:r>
              <a:rPr lang="en-US" altLang="zh-CN" sz="2400" b="1" dirty="0">
                <a:latin typeface="Tahoma" panose="020B0604030504040204" pitchFamily="34" charset="0"/>
                <a:ea typeface="黑体" panose="02010609060101010101" pitchFamily="49" charset="-122"/>
              </a:rPr>
              <a:t>A ⑴ ⑵ ⑶     B ⑴ ⑵ ⑷      C ⑴ ⑶ ⑷     D ⑵ ⑶ ⑷</a:t>
            </a:r>
            <a:endParaRPr lang="en-US" altLang="zh-CN" sz="2400" b="1" dirty="0">
              <a:latin typeface="Tahoma" panose="020B0604030504040204" pitchFamily="34" charset="0"/>
              <a:ea typeface="黑体" panose="02010609060101010101" pitchFamily="49" charset="-122"/>
            </a:endParaRPr>
          </a:p>
        </p:txBody>
      </p:sp>
      <p:sp>
        <p:nvSpPr>
          <p:cNvPr id="79875" name="Rectangle 3"/>
          <p:cNvSpPr/>
          <p:nvPr>
            <p:ph type="title"/>
          </p:nvPr>
        </p:nvSpPr>
        <p:spPr>
          <a:xfrm>
            <a:off x="0" y="285750"/>
            <a:ext cx="3298825" cy="714375"/>
          </a:xfrm>
          <a:ln/>
        </p:spPr>
        <p:txBody>
          <a:bodyPr vert="horz" wrap="square" lIns="91440" tIns="45720" rIns="91440" bIns="45720" anchor="b"/>
          <a:p>
            <a:pPr eaLnBrk="1" hangingPunct="1"/>
            <a:r>
              <a:rPr lang="zh-CN" altLang="en-US" b="1" dirty="0">
                <a:ea typeface="微软雅黑" panose="020B0503020204020204" pitchFamily="34" charset="-122"/>
              </a:rPr>
              <a:t>随堂练习</a:t>
            </a:r>
            <a:endParaRPr lang="zh-CN" altLang="en-US" b="1" dirty="0">
              <a:ea typeface="微软雅黑" panose="020B0503020204020204" pitchFamily="34" charset="-122"/>
            </a:endParaRPr>
          </a:p>
        </p:txBody>
      </p:sp>
      <p:sp>
        <p:nvSpPr>
          <p:cNvPr id="2588" name="WordArt 4"/>
          <p:cNvSpPr>
            <a:spLocks noChangeArrowheads="1"/>
          </p:cNvSpPr>
          <p:nvPr/>
        </p:nvSpPr>
        <p:spPr bwMode="auto">
          <a:xfrm>
            <a:off x="7956550" y="2349500"/>
            <a:ext cx="576263" cy="712788"/>
          </a:xfrm>
          <a:prstGeom prst="rect">
            <a:avLst/>
          </a:prstGeom>
          <a:gradFill rotWithShape="1">
            <a:gsLst>
              <a:gs pos="0">
                <a:srgbClr val="FFFF00"/>
              </a:gs>
              <a:gs pos="100000">
                <a:srgbClr val="FF9933"/>
              </a:gs>
            </a:gsLst>
            <a:path path="rect">
              <a:fillToRect l="50000" t="50000" r="50000" b="50000"/>
            </a:path>
          </a:gradFill>
          <a:ln w="9525" cap="flat" algn="ctr">
            <a:noFill/>
            <a:prstDash val="solid"/>
            <a:miter lim="800000"/>
            <a:headEnd type="none" w="med" len="med"/>
            <a:tailEnd type="none" w="med" len="med"/>
          </a:ln>
          <a:effectLst>
            <a:outerShdw dist="35921" dir="2700000" algn="ctr" rotWithShape="0">
              <a:srgbClr val="C0C0C0">
                <a:alpha val="79999"/>
              </a:srgbClr>
            </a:outerShdw>
          </a:effectLst>
        </p:spPr>
        <p:txBody>
          <a:bodyPr wrap="none"/>
          <a:lstStyle/>
          <a:p>
            <a:pPr marL="0" marR="0" lvl="0" indent="0" algn="ctr" defTabSz="914400" rtl="0" eaLnBrk="0" fontAlgn="base" latinLnBrk="0" hangingPunct="0">
              <a:lnSpc>
                <a:spcPct val="100000"/>
              </a:lnSpc>
              <a:spcBef>
                <a:spcPct val="50000"/>
              </a:spcBef>
              <a:spcAft>
                <a:spcPct val="0"/>
              </a:spcAft>
              <a:buClrTx/>
              <a:buSzPct val="100000"/>
              <a:buFontTx/>
              <a:buNone/>
              <a:defRPr/>
            </a:pPr>
            <a:r>
              <a:rPr kumimoji="0" lang="zh-CN" altLang="ru-RU" sz="36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rPr>
              <a:t>Ｄ</a:t>
            </a:r>
            <a:endParaRPr kumimoji="0" lang="zh-CN" altLang="ru-RU" sz="3600" b="1" i="0" u="none" strike="noStrike" kern="1200" cap="none" spc="0" normalizeH="0" baseline="0" noProof="0" dirty="0">
              <a:ln>
                <a:noFill/>
              </a:ln>
              <a:solidFill>
                <a:srgbClr val="C00000"/>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Calibri" panose="020F0502020204030204" pitchFamily="34"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childTnLst>
                                    <p:set>
                                      <p:cBhvr additive="base">
                                        <p:cTn id="6" dur="1" fill="hold">
                                          <p:stCondLst>
                                            <p:cond delay="0"/>
                                          </p:stCondLst>
                                        </p:cTn>
                                        <p:tgtEl>
                                          <p:spTgt spid="2588"/>
                                        </p:tgtEl>
                                        <p:attrNameLst>
                                          <p:attrName>style.visibility</p:attrName>
                                        </p:attrNameLst>
                                      </p:cBhvr>
                                      <p:to>
                                        <p:strVal val="visible"/>
                                      </p:to>
                                    </p:set>
                                    <p:anim calcmode="lin" valueType="num">
                                      <p:cBhvr additive="base">
                                        <p:cTn id="7" dur="500" fill="hold"/>
                                        <p:tgtEl>
                                          <p:spTgt spid="2588"/>
                                        </p:tgtEl>
                                        <p:attrNameLst>
                                          <p:attrName>ppt_x</p:attrName>
                                        </p:attrNameLst>
                                      </p:cBhvr>
                                      <p:tavLst>
                                        <p:tav tm="0">
                                          <p:val>
                                            <p:strVal val="1+#ppt_w/2"/>
                                          </p:val>
                                        </p:tav>
                                        <p:tav tm="100000">
                                          <p:val>
                                            <p:strVal val="#ppt_x"/>
                                          </p:val>
                                        </p:tav>
                                      </p:tavLst>
                                    </p:anim>
                                    <p:anim calcmode="lin" valueType="num">
                                      <p:cBhvr additive="base">
                                        <p:cTn id="8" dur="500" fill="hold"/>
                                        <p:tgtEl>
                                          <p:spTgt spid="2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内容占位符 2"/>
          <p:cNvSpPr/>
          <p:nvPr>
            <p:ph idx="1"/>
          </p:nvPr>
        </p:nvSpPr>
        <p:spPr>
          <a:xfrm>
            <a:off x="1143000" y="609600"/>
            <a:ext cx="7315200" cy="5516563"/>
          </a:xfrm>
          <a:ln/>
        </p:spPr>
        <p:txBody>
          <a:bodyPr vert="horz" wrap="square" lIns="91440" tIns="45720" rIns="91440" bIns="45720" anchor="t"/>
          <a:p>
            <a:pPr eaLnBrk="1" hangingPunct="1"/>
            <a:r>
              <a:rPr lang="en-US" altLang="zh-CN" sz="100" dirty="0">
                <a:ea typeface="宋体" panose="02010600030101010101" pitchFamily="2" charset="-122"/>
              </a:rPr>
              <a:t>39</a:t>
            </a:r>
            <a:r>
              <a:rPr lang="zh-CN" altLang="zh-CN" sz="100" dirty="0">
                <a:ea typeface="宋体" panose="02010600030101010101" pitchFamily="2" charset="-122"/>
              </a:rPr>
              <a:t>、把生活中的每一天，都当作生命中的最后一天。</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40</a:t>
            </a:r>
            <a:r>
              <a:rPr lang="zh-CN" altLang="zh-CN" sz="100" dirty="0">
                <a:ea typeface="宋体" panose="02010600030101010101" pitchFamily="2" charset="-122"/>
              </a:rPr>
              <a:t>、机不可失，时不再来。</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41</a:t>
            </a:r>
            <a:r>
              <a:rPr lang="zh-CN" altLang="zh-CN" sz="100" dirty="0">
                <a:ea typeface="宋体" panose="02010600030101010101" pitchFamily="2" charset="-122"/>
              </a:rPr>
              <a:t>、就算全世界都否定我，还有我自己相信我。</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42</a:t>
            </a:r>
            <a:r>
              <a:rPr lang="zh-CN" altLang="zh-CN" sz="100" dirty="0">
                <a:ea typeface="宋体" panose="02010600030101010101" pitchFamily="2" charset="-122"/>
              </a:rPr>
              <a:t>、不为模糊不清的未来担忧，只为清清楚楚的现在努力。</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43</a:t>
            </a:r>
            <a:r>
              <a:rPr lang="zh-CN" altLang="zh-CN" sz="100" dirty="0">
                <a:ea typeface="宋体" panose="02010600030101010101" pitchFamily="2" charset="-122"/>
              </a:rPr>
              <a:t>、付出才会杰出。</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44</a:t>
            </a:r>
            <a:r>
              <a:rPr lang="zh-CN" altLang="zh-CN" sz="100" dirty="0">
                <a:ea typeface="宋体" panose="02010600030101010101" pitchFamily="2" charset="-122"/>
              </a:rPr>
              <a:t>、成功不是凭梦想和希望，而是凭努力和实践。</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45</a:t>
            </a:r>
            <a:r>
              <a:rPr lang="zh-CN" altLang="zh-CN" sz="100" dirty="0">
                <a:ea typeface="宋体" panose="02010600030101010101" pitchFamily="2" charset="-122"/>
              </a:rPr>
              <a:t>、成功这件事，自己才是老板！</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46</a:t>
            </a:r>
            <a:r>
              <a:rPr lang="zh-CN" altLang="zh-CN" sz="100" dirty="0">
                <a:ea typeface="宋体" panose="02010600030101010101" pitchFamily="2" charset="-122"/>
              </a:rPr>
              <a:t>、暗自伤心，不如立即行动。</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47</a:t>
            </a:r>
            <a:r>
              <a:rPr lang="zh-CN" altLang="zh-CN" sz="100" dirty="0">
                <a:ea typeface="宋体" panose="02010600030101010101" pitchFamily="2" charset="-122"/>
              </a:rPr>
              <a:t>、勤奋是你生命的密码，能译出你一部壮丽的史诗。</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48</a:t>
            </a:r>
            <a:r>
              <a:rPr lang="zh-CN" altLang="zh-CN" sz="100" dirty="0">
                <a:ea typeface="宋体" panose="02010600030101010101" pitchFamily="2" charset="-122"/>
              </a:rPr>
              <a:t>、随随便便浪费的时间，再也不能赢回来。</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49</a:t>
            </a:r>
            <a:r>
              <a:rPr lang="zh-CN" altLang="zh-CN" sz="100" dirty="0">
                <a:ea typeface="宋体" panose="02010600030101010101" pitchFamily="2" charset="-122"/>
              </a:rPr>
              <a:t>、不要轻易用过去来衡量生活的幸与不幸！每个人的生命都是可以绽放美丽的，只要你珍惜。</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50</a:t>
            </a:r>
            <a:r>
              <a:rPr lang="zh-CN" altLang="zh-CN" sz="100" dirty="0">
                <a:ea typeface="宋体" panose="02010600030101010101" pitchFamily="2" charset="-122"/>
              </a:rPr>
              <a:t>、给自己定目标，一年，两年，五年，也许你出生不如别人好，通过努力，往往可以改变</a:t>
            </a:r>
            <a:r>
              <a:rPr lang="en-US" altLang="zh-CN" sz="100" dirty="0">
                <a:ea typeface="宋体" panose="02010600030101010101" pitchFamily="2" charset="-122"/>
              </a:rPr>
              <a:t>%</a:t>
            </a:r>
            <a:r>
              <a:rPr lang="zh-CN" altLang="zh-CN" sz="100" dirty="0">
                <a:ea typeface="宋体" panose="02010600030101010101" pitchFamily="2" charset="-122"/>
              </a:rPr>
              <a:t>的命运。破罐子破摔只能和懦弱做朋友。</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51</a:t>
            </a:r>
            <a:r>
              <a:rPr lang="zh-CN" altLang="zh-CN" sz="100" dirty="0">
                <a:ea typeface="宋体" panose="02010600030101010101" pitchFamily="2" charset="-122"/>
              </a:rPr>
              <a:t>、当眼泪流尽的时候，留下的应该是坚强。</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52</a:t>
            </a:r>
            <a:r>
              <a:rPr lang="zh-CN" altLang="zh-CN" sz="100" dirty="0">
                <a:ea typeface="宋体" panose="02010600030101010101" pitchFamily="2" charset="-122"/>
              </a:rPr>
              <a:t>、上天完全是为了坚强你的意志，才在道路上设下重重的障碍。</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53</a:t>
            </a:r>
            <a:r>
              <a:rPr lang="zh-CN" altLang="zh-CN" sz="100" dirty="0">
                <a:ea typeface="宋体" panose="02010600030101010101" pitchFamily="2" charset="-122"/>
              </a:rPr>
              <a:t>、没有播种，何来收获；没有辛苦，何来成功；没有磨难，何来荣耀；没有挫折，何来辉煌。</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54</a:t>
            </a:r>
            <a:r>
              <a:rPr lang="zh-CN" altLang="zh-CN" sz="100" dirty="0">
                <a:ea typeface="宋体" panose="02010600030101010101" pitchFamily="2" charset="-122"/>
              </a:rPr>
              <a:t>、只要路是对的，就不怕路远。</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55</a:t>
            </a:r>
            <a:r>
              <a:rPr lang="zh-CN" altLang="zh-CN" sz="100" dirty="0">
                <a:ea typeface="宋体" panose="02010600030101010101" pitchFamily="2" charset="-122"/>
              </a:rPr>
              <a:t>、生命对某些人来说是美丽的，这些人的一生都为某个目标而奋斗。</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56</a:t>
            </a:r>
            <a:r>
              <a:rPr lang="zh-CN" altLang="zh-CN" sz="100" dirty="0">
                <a:ea typeface="宋体" panose="02010600030101010101" pitchFamily="2" charset="-122"/>
              </a:rPr>
              <a:t>、浪花总是着扬帆者的路开放的。</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74</a:t>
            </a:r>
            <a:r>
              <a:rPr lang="zh-CN" altLang="zh-CN" sz="100" dirty="0">
                <a:ea typeface="宋体" panose="02010600030101010101" pitchFamily="2" charset="-122"/>
              </a:rPr>
              <a:t>、失败是什么？没有什么，只是更走近成功一步；成功是什么？就是走过了所有通向失败的路，只剩下一条路，那就是成功的路。</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75</a:t>
            </a:r>
            <a:r>
              <a:rPr lang="zh-CN" altLang="zh-CN" sz="100" dirty="0">
                <a:ea typeface="宋体" panose="02010600030101010101" pitchFamily="2" charset="-122"/>
              </a:rPr>
              <a:t>、要改变命运，首先改变自己。</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76</a:t>
            </a:r>
            <a:r>
              <a:rPr lang="zh-CN" altLang="zh-CN" sz="100" dirty="0">
                <a:ea typeface="宋体" panose="02010600030101010101" pitchFamily="2" charset="-122"/>
              </a:rPr>
              <a:t>、我们若已接受最坏的，就再没有什么损失。</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77</a:t>
            </a:r>
            <a:r>
              <a:rPr lang="zh-CN" altLang="zh-CN" sz="100" dirty="0">
                <a:ea typeface="宋体" panose="02010600030101010101" pitchFamily="2" charset="-122"/>
              </a:rPr>
              <a:t>、在生活中，我跌倒过。我在嘲笑声中站起来，虽然衣服脏了，但那是暂时的，它可以洗净。</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78</a:t>
            </a:r>
            <a:r>
              <a:rPr lang="zh-CN" altLang="zh-CN" sz="100" dirty="0">
                <a:ea typeface="宋体" panose="02010600030101010101" pitchFamily="2" charset="-122"/>
              </a:rPr>
              <a:t>、没有压力的生活就会空虚；没有压力的青春就会枯萎；没有压力的生命就会黯淡。</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79</a:t>
            </a:r>
            <a:r>
              <a:rPr lang="zh-CN" altLang="zh-CN" sz="100" dirty="0">
                <a:ea typeface="宋体" panose="02010600030101010101" pitchFamily="2" charset="-122"/>
              </a:rPr>
              <a:t>、人生就像一杯没有加糖的咖啡，喝起来是苦涩的，回味起来却有久久不会退去的余香。</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80</a:t>
            </a:r>
            <a:r>
              <a:rPr lang="zh-CN" altLang="zh-CN" sz="100" dirty="0">
                <a:ea typeface="宋体" panose="02010600030101010101" pitchFamily="2" charset="-122"/>
              </a:rPr>
              <a:t>、最困难的时候，就是距离成功不远了。</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81</a:t>
            </a:r>
            <a:r>
              <a:rPr lang="zh-CN" altLang="zh-CN" sz="100" dirty="0">
                <a:ea typeface="宋体" panose="02010600030101010101" pitchFamily="2" charset="-122"/>
              </a:rPr>
              <a:t>、知道自己要干什么，夜深人静，问问自己，将来的打算，并朝着那个方向去实现。而不是无所事事和做一些无谓的事。</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82</a:t>
            </a:r>
            <a:r>
              <a:rPr lang="zh-CN" altLang="zh-CN" sz="100" dirty="0">
                <a:ea typeface="宋体" panose="02010600030101010101" pitchFamily="2" charset="-122"/>
              </a:rPr>
              <a:t>、出路出路，走出去了，总是会有路的。困难苦难，困在家里就是难。</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83</a:t>
            </a:r>
            <a:r>
              <a:rPr lang="zh-CN" altLang="zh-CN" sz="100" dirty="0">
                <a:ea typeface="宋体" panose="02010600030101010101" pitchFamily="2" charset="-122"/>
              </a:rPr>
              <a:t>、人生最大的喜悦是每个人都说你做不到，你却完成它了！</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84</a:t>
            </a:r>
            <a:r>
              <a:rPr lang="zh-CN" altLang="zh-CN" sz="100" dirty="0">
                <a:ea typeface="宋体" panose="02010600030101010101" pitchFamily="2" charset="-122"/>
              </a:rPr>
              <a:t>、勇士搏出惊涛骇流而不沉沦，懦夫在风平浪静也会溺水。</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85</a:t>
            </a:r>
            <a:r>
              <a:rPr lang="zh-CN" altLang="zh-CN" sz="100" dirty="0">
                <a:ea typeface="宋体" panose="02010600030101010101" pitchFamily="2" charset="-122"/>
              </a:rPr>
              <a:t>、生活不是林黛玉，不会因为忧伤而风情万种。</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86</a:t>
            </a:r>
            <a:r>
              <a:rPr lang="zh-CN" altLang="zh-CN" sz="100" dirty="0">
                <a:ea typeface="宋体" panose="02010600030101010101" pitchFamily="2" charset="-122"/>
              </a:rPr>
              <a:t>、唯有行动才能改造命运。</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87</a:t>
            </a:r>
            <a:r>
              <a:rPr lang="zh-CN" altLang="zh-CN" sz="100" dirty="0">
                <a:ea typeface="宋体" panose="02010600030101010101" pitchFamily="2" charset="-122"/>
              </a:rPr>
              <a:t>、即使行动导致错误，却也带来了学习与成长；不行动则是停滞与萎缩。</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88</a:t>
            </a:r>
            <a:r>
              <a:rPr lang="zh-CN" altLang="zh-CN" sz="100" dirty="0">
                <a:ea typeface="宋体" panose="02010600030101010101" pitchFamily="2" charset="-122"/>
              </a:rPr>
              <a:t>、光说不干，事事落空；又说又干，马到成功。</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89</a:t>
            </a:r>
            <a:r>
              <a:rPr lang="zh-CN" altLang="zh-CN" sz="100" dirty="0">
                <a:ea typeface="宋体" panose="02010600030101010101" pitchFamily="2" charset="-122"/>
              </a:rPr>
              <a:t>、对于每一个不利条件，都会存在与之相对应的有利条件。</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90</a:t>
            </a:r>
            <a:r>
              <a:rPr lang="zh-CN" altLang="zh-CN" sz="100" dirty="0">
                <a:ea typeface="宋体" panose="02010600030101010101" pitchFamily="2" charset="-122"/>
              </a:rPr>
              <a:t>、人的潜能是一座无法估量的丰富的矿藏，只等着我们去挖掘。</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91</a:t>
            </a:r>
            <a:r>
              <a:rPr lang="zh-CN" altLang="zh-CN" sz="100" dirty="0">
                <a:ea typeface="宋体" panose="02010600030101010101" pitchFamily="2" charset="-122"/>
              </a:rPr>
              <a:t>、要成功，不要与马赛跑，要骑在马上，马上成功。</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2</a:t>
            </a:r>
            <a:r>
              <a:rPr lang="zh-CN" altLang="zh-CN" sz="100" dirty="0">
                <a:ea typeface="宋体" panose="02010600030101010101" pitchFamily="2" charset="-122"/>
              </a:rPr>
              <a:t>、虚心使人进步，骄傲使人落后。</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3</a:t>
            </a:r>
            <a:r>
              <a:rPr lang="zh-CN" altLang="zh-CN" sz="100" dirty="0">
                <a:ea typeface="宋体" panose="02010600030101010101" pitchFamily="2" charset="-122"/>
              </a:rPr>
              <a:t>、谦虚是学习的朋友，自满是学习的敌人。</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4</a:t>
            </a:r>
            <a:r>
              <a:rPr lang="zh-CN" altLang="zh-CN" sz="100" dirty="0">
                <a:ea typeface="宋体" panose="02010600030101010101" pitchFamily="2" charset="-122"/>
              </a:rPr>
              <a:t>、若要精，人前听。</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5</a:t>
            </a:r>
            <a:r>
              <a:rPr lang="zh-CN" altLang="zh-CN" sz="100" dirty="0">
                <a:ea typeface="宋体" panose="02010600030101010101" pitchFamily="2" charset="-122"/>
              </a:rPr>
              <a:t>、喜欢吹嘘的人犹如一面大鼓，响声大腹中空。</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6</a:t>
            </a:r>
            <a:r>
              <a:rPr lang="zh-CN" altLang="zh-CN" sz="100" dirty="0">
                <a:ea typeface="宋体" panose="02010600030101010101" pitchFamily="2" charset="-122"/>
              </a:rPr>
              <a:t>、强中更有强中手，莫向人前自夸口。</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7</a:t>
            </a:r>
            <a:r>
              <a:rPr lang="zh-CN" altLang="zh-CN" sz="100" dirty="0">
                <a:ea typeface="宋体" panose="02010600030101010101" pitchFamily="2" charset="-122"/>
              </a:rPr>
              <a:t>、请教别人不折本，舌头打个滚。</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 </a:t>
            </a:r>
            <a:endParaRPr lang="zh-CN" altLang="zh-CN" sz="100" dirty="0">
              <a:ea typeface="宋体" panose="02010600030101010101" pitchFamily="2" charset="-122"/>
            </a:endParaRPr>
          </a:p>
          <a:p>
            <a:pPr eaLnBrk="1" hangingPunct="1"/>
            <a:r>
              <a:rPr lang="en-US" altLang="zh-CN" sz="100" dirty="0">
                <a:ea typeface="宋体" panose="02010600030101010101" pitchFamily="2" charset="-122"/>
              </a:rPr>
              <a:t>8</a:t>
            </a:r>
            <a:r>
              <a:rPr lang="zh-CN" altLang="zh-CN" sz="100" dirty="0">
                <a:ea typeface="宋体" panose="02010600030101010101" pitchFamily="2" charset="-122"/>
              </a:rPr>
              <a:t>、人唯虚，始能知人。 满招损，谦受益。 满必溢，骄必败。</a:t>
            </a:r>
            <a:endParaRPr lang="zh-CN" altLang="zh-CN" sz="100" dirty="0">
              <a:ea typeface="宋体" panose="02010600030101010101" pitchFamily="2" charset="-122"/>
            </a:endParaRPr>
          </a:p>
          <a:p>
            <a:pPr eaLnBrk="1" hangingPunct="1"/>
            <a:endParaRPr lang="zh-CN" altLang="zh-CN" sz="100" dirty="0">
              <a:ea typeface="宋体" panose="02010600030101010101" pitchFamily="2" charset="-122"/>
            </a:endParaRPr>
          </a:p>
        </p:txBody>
      </p:sp>
      <p:pic>
        <p:nvPicPr>
          <p:cNvPr id="80899" name="Picture 4" descr="F:\PPT高清图片\zhengkanghua\QQ截图20190713203508.jpg"/>
          <p:cNvPicPr preferRelativeResize="0"/>
          <p:nvPr/>
        </p:nvPicPr>
        <p:blipFill>
          <a:blip r:embed="rId1"/>
          <a:stretch>
            <a:fillRect/>
          </a:stretch>
        </p:blipFill>
        <p:spPr>
          <a:xfrm>
            <a:off x="0" y="-152400"/>
            <a:ext cx="9144000" cy="7010400"/>
          </a:xfrm>
          <a:prstGeom prst="rect">
            <a:avLst/>
          </a:prstGeom>
          <a:noFill/>
          <a:ln w="9525">
            <a:noFill/>
          </a:ln>
        </p:spPr>
      </p:pic>
    </p:spTree>
  </p:cSld>
  <p:clrMapOvr>
    <a:masterClrMapping/>
  </p:clrMapOvr>
</p:sld>
</file>

<file path=ppt/tags/tag1.xml><?xml version="1.0" encoding="utf-8"?>
<p:tagLst xmlns:p="http://schemas.openxmlformats.org/presentationml/2006/main">
  <p:tag name="KSO_WM_UNIT_PLACING_PICTURE_USER_VIEWPORT" val="{&quot;height&quot;:4920,&quot;width&quot;:6480}"/>
</p:tagLst>
</file>

<file path=ppt/tags/tag2.xml><?xml version="1.0" encoding="utf-8"?>
<p:tagLst xmlns:p="http://schemas.openxmlformats.org/presentationml/2006/main">
  <p:tag name="AS_NET" val="4.0.30319.42000"/>
  <p:tag name="AS_OS" val="Microsoft Windows NT 6.1.7601 Service Pack 1"/>
  <p:tag name="AS_RELEASE_DATE" val="2016.11.28"/>
  <p:tag name="AS_TITLE" val="Aspose.Slides for .NET 4.0"/>
  <p:tag name="AS_VERSION" val="16.11.0.0"/>
</p:tagLst>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主题">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主题 6">
        <a:dk1>
          <a:srgbClr val="005A58"/>
        </a:dk1>
        <a:lt1>
          <a:srgbClr val="FFFFFF"/>
        </a:lt1>
        <a:dk2>
          <a:srgbClr val="008080"/>
        </a:dk2>
        <a:lt2>
          <a:srgbClr val="FFFF99"/>
        </a:lt2>
        <a:accent1>
          <a:srgbClr val="006462"/>
        </a:accent1>
        <a:accent2>
          <a:srgbClr val="6D6FC7"/>
        </a:accent2>
        <a:accent3>
          <a:srgbClr val="FFFFFF"/>
        </a:accent3>
        <a:accent4>
          <a:srgbClr val="004C4A"/>
        </a:accent4>
        <a:accent5>
          <a:srgbClr val="AAB8B7"/>
        </a:accent5>
        <a:accent6>
          <a:srgbClr val="6264B4"/>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Office 主题 7">
        <a:dk1>
          <a:srgbClr val="5C1F00"/>
        </a:dk1>
        <a:lt1>
          <a:srgbClr val="FFFFFF"/>
        </a:lt1>
        <a:dk2>
          <a:srgbClr val="800000"/>
        </a:dk2>
        <a:lt2>
          <a:srgbClr val="DFD293"/>
        </a:lt2>
        <a:accent1>
          <a:srgbClr val="CC3300"/>
        </a:accent1>
        <a:accent2>
          <a:srgbClr val="BE7960"/>
        </a:accent2>
        <a:accent3>
          <a:srgbClr val="FFFFFF"/>
        </a:accent3>
        <a:accent4>
          <a:srgbClr val="4D1900"/>
        </a:accent4>
        <a:accent5>
          <a:srgbClr val="E2AD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Office 主题 8">
        <a:dk1>
          <a:srgbClr val="003366"/>
        </a:dk1>
        <a:lt1>
          <a:srgbClr val="FFFFFF"/>
        </a:lt1>
        <a:dk2>
          <a:srgbClr val="000099"/>
        </a:dk2>
        <a:lt2>
          <a:srgbClr val="CCFFFF"/>
        </a:lt2>
        <a:accent1>
          <a:srgbClr val="3366CC"/>
        </a:accent1>
        <a:accent2>
          <a:srgbClr val="00B000"/>
        </a:accent2>
        <a:accent3>
          <a:srgbClr val="FFFFFF"/>
        </a:accent3>
        <a:accent4>
          <a:srgbClr val="002A56"/>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Office 主题 9">
        <a:dk1>
          <a:srgbClr val="336699"/>
        </a:dk1>
        <a:lt1>
          <a:srgbClr val="FFFFFF"/>
        </a:lt1>
        <a:dk2>
          <a:srgbClr val="000000"/>
        </a:dk2>
        <a:lt2>
          <a:srgbClr val="E3EBF1"/>
        </a:lt2>
        <a:accent1>
          <a:srgbClr val="003399"/>
        </a:accent1>
        <a:accent2>
          <a:srgbClr val="468A4B"/>
        </a:accent2>
        <a:accent3>
          <a:srgbClr val="FFFFFF"/>
        </a:accent3>
        <a:accent4>
          <a:srgbClr val="2A5682"/>
        </a:accent4>
        <a:accent5>
          <a:srgbClr val="AAADCA"/>
        </a:accent5>
        <a:accent6>
          <a:srgbClr val="3F7D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Office 主题 10">
        <a:dk1>
          <a:srgbClr val="777777"/>
        </a:dk1>
        <a:lt1>
          <a:srgbClr val="FFFFFF"/>
        </a:lt1>
        <a:dk2>
          <a:srgbClr val="686B5D"/>
        </a:dk2>
        <a:lt2>
          <a:srgbClr val="D1D1CB"/>
        </a:lt2>
        <a:accent1>
          <a:srgbClr val="909082"/>
        </a:accent1>
        <a:accent2>
          <a:srgbClr val="809EA8"/>
        </a:accent2>
        <a:accent3>
          <a:srgbClr val="FFFFFF"/>
        </a:accent3>
        <a:accent4>
          <a:srgbClr val="656565"/>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Office 主题 11">
        <a:dk1>
          <a:srgbClr val="3E3E5C"/>
        </a:dk1>
        <a:lt1>
          <a:srgbClr val="FFFFFF"/>
        </a:lt1>
        <a:dk2>
          <a:srgbClr val="666699"/>
        </a:dk2>
        <a:lt2>
          <a:srgbClr val="FFFFFF"/>
        </a:lt2>
        <a:accent1>
          <a:srgbClr val="60597B"/>
        </a:accent1>
        <a:accent2>
          <a:srgbClr val="6666FF"/>
        </a:accent2>
        <a:accent3>
          <a:srgbClr val="FFFFFF"/>
        </a:accent3>
        <a:accent4>
          <a:srgbClr val="34344D"/>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Office 主题 12">
        <a:dk1>
          <a:srgbClr val="2D2015"/>
        </a:dk1>
        <a:lt1>
          <a:srgbClr val="FFFFFF"/>
        </a:lt1>
        <a:dk2>
          <a:srgbClr val="523E26"/>
        </a:dk2>
        <a:lt2>
          <a:srgbClr val="DFC08D"/>
        </a:lt2>
        <a:accent1>
          <a:srgbClr val="8C7B70"/>
        </a:accent1>
        <a:accent2>
          <a:srgbClr val="8F5F2F"/>
        </a:accent2>
        <a:accent3>
          <a:srgbClr val="FFFFFF"/>
        </a:accent3>
        <a:accent4>
          <a:srgbClr val="251A10"/>
        </a:accent4>
        <a:accent5>
          <a:srgbClr val="C5BFBB"/>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Office 主题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主题 14">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主题 15">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主题 16">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主题 17">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主题 18">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主题 19">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主题 20">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主题 21">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主题 22">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主题 23">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主题 24">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4642</Words>
  <Application>WPS 演示</Application>
  <PresentationFormat>全屏显示(4:3)</PresentationFormat>
  <Paragraphs>398</Paragraphs>
  <Slides>36</Slides>
  <Notes>1</Notes>
  <HiddenSlides>0</HiddenSlides>
  <MMClips>0</MMClips>
  <ScaleCrop>false</ScaleCrop>
  <HeadingPairs>
    <vt:vector size="8" baseType="variant">
      <vt:variant>
        <vt:lpstr>已用的字体</vt:lpstr>
      </vt:variant>
      <vt:variant>
        <vt:i4>27</vt:i4>
      </vt:variant>
      <vt:variant>
        <vt:lpstr>主题</vt:lpstr>
      </vt:variant>
      <vt:variant>
        <vt:i4>4</vt:i4>
      </vt:variant>
      <vt:variant>
        <vt:lpstr>嵌入 OLE 服务器</vt:lpstr>
      </vt:variant>
      <vt:variant>
        <vt:i4>5</vt:i4>
      </vt:variant>
      <vt:variant>
        <vt:lpstr>幻灯片标题</vt:lpstr>
      </vt:variant>
      <vt:variant>
        <vt:i4>36</vt:i4>
      </vt:variant>
    </vt:vector>
  </HeadingPairs>
  <TitlesOfParts>
    <vt:vector size="72" baseType="lpstr">
      <vt:lpstr>Arial</vt:lpstr>
      <vt:lpstr>宋体</vt:lpstr>
      <vt:lpstr>Wingdings</vt:lpstr>
      <vt:lpstr>Calibri</vt:lpstr>
      <vt:lpstr>Franklin Gothic Medium</vt:lpstr>
      <vt:lpstr>Franklin Gothic Book</vt:lpstr>
      <vt:lpstr>Wingdings 2</vt:lpstr>
      <vt:lpstr>Wingdings</vt:lpstr>
      <vt:lpstr>黑体</vt:lpstr>
      <vt:lpstr>微软雅黑</vt:lpstr>
      <vt:lpstr>华文行楷</vt:lpstr>
      <vt:lpstr>楷体_GB2312</vt:lpstr>
      <vt:lpstr>新宋体</vt:lpstr>
      <vt:lpstr>Times New Roman</vt:lpstr>
      <vt:lpstr>华文新魏</vt:lpstr>
      <vt:lpstr>华文隶书</vt:lpstr>
      <vt:lpstr>方正舒体</vt:lpstr>
      <vt:lpstr>Segoe Print</vt:lpstr>
      <vt:lpstr>华文彩云</vt:lpstr>
      <vt:lpstr>Verdana</vt:lpstr>
      <vt:lpstr>方正姚体</vt:lpstr>
      <vt:lpstr>Tahoma</vt:lpstr>
      <vt:lpstr>隶书</vt:lpstr>
      <vt:lpstr>楷体</vt:lpstr>
      <vt:lpstr>Arial</vt:lpstr>
      <vt:lpstr>Arial Unicode MS</vt:lpstr>
      <vt:lpstr>Franklin Gothic Book</vt:lpstr>
      <vt:lpstr>Office 主题</vt:lpstr>
      <vt:lpstr>1_Office 主题</vt:lpstr>
      <vt:lpstr>暗香扑面</vt:lpstr>
      <vt:lpstr>1_暗香扑面</vt:lpstr>
      <vt:lpstr>Paint.Picture</vt:lpstr>
      <vt:lpstr>Paint.Picture</vt:lpstr>
      <vt:lpstr>Paint.Picture</vt:lpstr>
      <vt:lpstr>Paint.Picture</vt:lpstr>
      <vt:lpstr>MS_ClipArt_Gallery.2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1、消费的类型（P14）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2、结构合理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复习提问</dc:title>
  <dc:creator/>
  <cp:lastModifiedBy>Administrator</cp:lastModifiedBy>
  <cp:revision>11</cp:revision>
  <cp:lastPrinted>2019-07-21T16:03:38Z</cp:lastPrinted>
  <dcterms:created xsi:type="dcterms:W3CDTF">2019-07-21T16:03:38Z</dcterms:created>
  <dcterms:modified xsi:type="dcterms:W3CDTF">2022-03-07T15:22:18Z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