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Lst>
  <p:notesMasterIdLst>
    <p:notesMasterId r:id="rId19"/>
  </p:notesMasterIdLst>
  <p:sldIdLst>
    <p:sldId id="383" r:id="rId4"/>
    <p:sldId id="357" r:id="rId5"/>
    <p:sldId id="405" r:id="rId6"/>
    <p:sldId id="360" r:id="rId7"/>
    <p:sldId id="402" r:id="rId8"/>
    <p:sldId id="403" r:id="rId9"/>
    <p:sldId id="368" r:id="rId10"/>
    <p:sldId id="316" r:id="rId11"/>
    <p:sldId id="436" r:id="rId12"/>
    <p:sldId id="435" r:id="rId13"/>
    <p:sldId id="404" r:id="rId14"/>
    <p:sldId id="326" r:id="rId15"/>
    <p:sldId id="406" r:id="rId16"/>
    <p:sldId id="407" r:id="rId17"/>
    <p:sldId id="408" r:id="rId18"/>
    <p:sldId id="411" r:id="rId20"/>
    <p:sldId id="412" r:id="rId21"/>
    <p:sldId id="413" r:id="rId22"/>
    <p:sldId id="330" r:id="rId23"/>
    <p:sldId id="416" r:id="rId24"/>
    <p:sldId id="414" r:id="rId25"/>
    <p:sldId id="331" r:id="rId26"/>
    <p:sldId id="302" r:id="rId27"/>
    <p:sldId id="273" r:id="rId28"/>
    <p:sldId id="275" r:id="rId29"/>
    <p:sldId id="397" r:id="rId30"/>
    <p:sldId id="400" r:id="rId31"/>
    <p:sldId id="401" r:id="rId32"/>
    <p:sldId id="418" r:id="rId33"/>
    <p:sldId id="336" r:id="rId34"/>
    <p:sldId id="417" r:id="rId35"/>
    <p:sldId id="339" r:id="rId36"/>
    <p:sldId id="340" r:id="rId37"/>
    <p:sldId id="419" r:id="rId38"/>
    <p:sldId id="384" r:id="rId39"/>
    <p:sldId id="390" r:id="rId40"/>
    <p:sldId id="391" r:id="rId41"/>
    <p:sldId id="392" r:id="rId42"/>
    <p:sldId id="393" r:id="rId43"/>
    <p:sldId id="394" r:id="rId44"/>
    <p:sldId id="395" r:id="rId45"/>
    <p:sldId id="396" r:id="rId46"/>
    <p:sldId id="344" r:id="rId47"/>
    <p:sldId id="363" r:id="rId48"/>
    <p:sldId id="422" r:id="rId49"/>
    <p:sldId id="423" r:id="rId50"/>
    <p:sldId id="425" r:id="rId51"/>
    <p:sldId id="426" r:id="rId52"/>
    <p:sldId id="428" r:id="rId53"/>
    <p:sldId id="427" r:id="rId54"/>
    <p:sldId id="439" r:id="rId55"/>
    <p:sldId id="440" r:id="rId56"/>
    <p:sldId id="432" r:id="rId57"/>
    <p:sldId id="433" r:id="rId58"/>
    <p:sldId id="437" r:id="rId59"/>
    <p:sldId id="438" r:id="rId60"/>
    <p:sldId id="441" r:id="rId61"/>
  </p:sldIdLst>
  <p:sldSz cx="9144000" cy="6858000" type="screen4x3"/>
  <p:notesSz cx="6858000" cy="9144000"/>
  <p:custDataLst>
    <p:tags r:id="rId65"/>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80"/>
    <p:restoredTop sz="94585"/>
  </p:normalViewPr>
  <p:slideViewPr>
    <p:cSldViewPr showGuides="1">
      <p:cViewPr>
        <p:scale>
          <a:sx n="57" d="100"/>
          <a:sy n="57" d="100"/>
        </p:scale>
        <p:origin x="-876"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gs" Target="tags/tag1.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3732" name="Rectangle 4"/>
          <p:cNvSpPr>
            <a:spLocks noRo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en-US" altLang="zh-CN" sz="1200" dirty="0"/>
            </a:fld>
            <a:endParaRPr lang="en-US" altLang="zh-CN"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幻灯片图像占位符 1"/>
          <p:cNvSpPr>
            <a:spLocks noGrp="1" noRot="1" noChangeAspect="1" noTextEdit="1"/>
          </p:cNvSpPr>
          <p:nvPr>
            <p:ph type="sldImg"/>
          </p:nvPr>
        </p:nvSpPr>
        <p:spPr/>
      </p:sp>
      <p:sp>
        <p:nvSpPr>
          <p:cNvPr id="74755" name="备注占位符 2"/>
          <p:cNvSpPr>
            <a:spLocks noGrp="1"/>
          </p:cNvSpPr>
          <p:nvPr>
            <p:ph type="body" idx="1"/>
          </p:nvPr>
        </p:nvSpPr>
        <p:spPr/>
        <p:txBody>
          <a:bodyPr wrap="square" lIns="91440" tIns="45720" rIns="91440" bIns="45720" anchor="t" anchorCtr="0"/>
          <a:p>
            <a:pPr lvl="0"/>
            <a:endParaRPr lang="zh-CN" altLang="en-US" dirty="0"/>
          </a:p>
        </p:txBody>
      </p:sp>
      <p:sp>
        <p:nvSpPr>
          <p:cNvPr id="74756" name="灯片编号占位符 3"/>
          <p:cNvSpPr txBox="1">
            <a:spLocks noGrp="1"/>
          </p:cNvSpP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en-US" altLang="zh-CN" sz="1200" dirty="0"/>
            </a:fld>
            <a:endParaRPr lang="en-US" altLang="zh-CN"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幻灯片图像占位符 1"/>
          <p:cNvSpPr>
            <a:spLocks noGrp="1" noRot="1" noChangeAspect="1" noTextEdit="1"/>
          </p:cNvSpPr>
          <p:nvPr>
            <p:ph type="sldImg"/>
          </p:nvPr>
        </p:nvSpPr>
        <p:spPr/>
      </p:sp>
      <p:sp>
        <p:nvSpPr>
          <p:cNvPr id="75779" name="备注占位符 2"/>
          <p:cNvSpPr>
            <a:spLocks noGrp="1"/>
          </p:cNvSpPr>
          <p:nvPr>
            <p:ph type="body" idx="1"/>
          </p:nvPr>
        </p:nvSpPr>
        <p:spPr/>
        <p:txBody>
          <a:bodyPr wrap="square" lIns="91440" tIns="45720" rIns="91440" bIns="45720" anchor="t" anchorCtr="0"/>
          <a:p>
            <a:pPr lvl="0" eaLnBrk="1" hangingPunct="1"/>
            <a:endParaRPr lang="zh-CN" altLang="en-US" dirty="0"/>
          </a:p>
        </p:txBody>
      </p:sp>
      <p:sp>
        <p:nvSpPr>
          <p:cNvPr id="7578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en-US" altLang="zh-CN" sz="1200" dirty="0"/>
            </a:fld>
            <a:endParaRPr lang="en-US" altLang="zh-CN"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7" name="Freeform 2"/>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3075" name="Group 8"/>
          <p:cNvGrpSpPr/>
          <p:nvPr/>
        </p:nvGrpSpPr>
        <p:grpSpPr>
          <a:xfrm>
            <a:off x="195263" y="234950"/>
            <a:ext cx="3787775" cy="1778000"/>
            <a:chOff x="123" y="148"/>
            <a:chExt cx="2386" cy="1120"/>
          </a:xfrm>
        </p:grpSpPr>
        <p:sp>
          <p:nvSpPr>
            <p:cNvPr id="9" name="Freeform 9"/>
            <p:cNvSpPr/>
            <p:nvPr/>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Freeform 10"/>
            <p:cNvSpPr/>
            <p:nvPr/>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Freeform 11"/>
            <p:cNvSpPr/>
            <p:nvPr/>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3096" name="Group 12"/>
            <p:cNvGrpSpPr/>
            <p:nvPr userDrawn="1"/>
          </p:nvGrpSpPr>
          <p:grpSpPr>
            <a:xfrm>
              <a:off x="123" y="148"/>
              <a:ext cx="2386" cy="1081"/>
              <a:chOff x="123" y="148"/>
              <a:chExt cx="2386" cy="1081"/>
            </a:xfrm>
          </p:grpSpPr>
          <p:sp>
            <p:nvSpPr>
              <p:cNvPr id="13" name="Freeform 13"/>
              <p:cNvSpPr/>
              <p:nvPr/>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 name="Freeform 14"/>
              <p:cNvSpPr/>
              <p:nvPr/>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Freeform 15"/>
              <p:cNvSpPr/>
              <p:nvPr/>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Freeform 16"/>
              <p:cNvSpPr/>
              <p:nvPr/>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 name="Freeform 17"/>
              <p:cNvSpPr/>
              <p:nvPr/>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grpSp>
        <p:nvGrpSpPr>
          <p:cNvPr id="3076" name="Group 18"/>
          <p:cNvGrpSpPr/>
          <p:nvPr/>
        </p:nvGrpSpPr>
        <p:grpSpPr>
          <a:xfrm>
            <a:off x="7915275" y="4368800"/>
            <a:ext cx="742950" cy="1058863"/>
            <a:chOff x="4986" y="2752"/>
            <a:chExt cx="468" cy="667"/>
          </a:xfrm>
        </p:grpSpPr>
        <p:sp>
          <p:nvSpPr>
            <p:cNvPr id="19" name="Freeform 19"/>
            <p:cNvSpPr/>
            <p:nvPr/>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 name="Freeform 20"/>
            <p:cNvSpPr/>
            <p:nvPr/>
          </p:nvSpPr>
          <p:spPr bwMode="auto">
            <a:xfrm rot="7320404">
              <a:off x="4894"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 name="Freeform 21"/>
            <p:cNvSpPr/>
            <p:nvPr/>
          </p:nvSpPr>
          <p:spPr bwMode="auto">
            <a:xfrm rot="7320404">
              <a:off x="5000" y="2914"/>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3087" name="Group 22"/>
            <p:cNvGrpSpPr/>
            <p:nvPr userDrawn="1"/>
          </p:nvGrpSpPr>
          <p:grpSpPr>
            <a:xfrm>
              <a:off x="4986" y="2752"/>
              <a:ext cx="469" cy="667"/>
              <a:chOff x="4986" y="2752"/>
              <a:chExt cx="469" cy="667"/>
            </a:xfrm>
          </p:grpSpPr>
          <p:sp>
            <p:nvSpPr>
              <p:cNvPr id="23" name="Freeform 23"/>
              <p:cNvSpPr/>
              <p:nvPr/>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 name="Freeform 24"/>
              <p:cNvSpPr/>
              <p:nvPr/>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 name="Freeform 25"/>
              <p:cNvSpPr/>
              <p:nvPr/>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Freeform 26"/>
              <p:cNvSpPr/>
              <p:nvPr/>
            </p:nvSpPr>
            <p:spPr bwMode="auto">
              <a:xfrm rot="7320404">
                <a:off x="5365" y="2873"/>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 name="Freeform 27"/>
              <p:cNvSpPr/>
              <p:nvPr/>
            </p:nvSpPr>
            <p:spPr bwMode="auto">
              <a:xfrm rot="7320404">
                <a:off x="5138"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sp>
        <p:nvSpPr>
          <p:cNvPr id="28" name="Freeform 28"/>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 name="Freeform 29"/>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79"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zh-CN" altLang="en-US"/>
              <a:t>单击此处编辑母版标题样式</a:t>
            </a:r>
            <a:endParaRPr lang="zh-CN" altLang="en-US"/>
          </a:p>
        </p:txBody>
      </p:sp>
      <p:sp>
        <p:nvSpPr>
          <p:cNvPr id="50180"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zh-CN" altLang="en-US"/>
              <a:t>单击此处编辑母版副标题样式</a:t>
            </a:r>
            <a:endParaRPr lang="zh-CN" altLang="en-US"/>
          </a:p>
        </p:txBody>
      </p:sp>
      <p:sp>
        <p:nvSpPr>
          <p:cNvPr id="30" name="Rectangle 5"/>
          <p:cNvSpPr>
            <a:spLocks noGrp="1" noChangeArrowheads="1"/>
          </p:cNvSpPr>
          <p:nvPr>
            <p:ph type="dt" sz="half" idx="2"/>
          </p:nvPr>
        </p:nvSpPr>
        <p:spPr bwMode="auto">
          <a:xfrm>
            <a:off x="685800" y="6248400"/>
            <a:ext cx="1905000" cy="4572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1" name="Rectangle 6"/>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 name="Rectangle 7"/>
          <p:cNvSpPr>
            <a:spLocks noGrp="1" noChangeArrowheads="1"/>
          </p:cNvSpPr>
          <p:nvPr>
            <p:ph type="sldNum" sz="quarter" idx="4"/>
          </p:nvPr>
        </p:nvSpPr>
        <p:spPr bwMode="auto">
          <a:xfrm>
            <a:off x="6553200" y="6248400"/>
            <a:ext cx="1905000" cy="45720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altLang="zh-CN" dirty="0"/>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矩形 8"/>
          <p:cNvSpPr/>
          <p:nvPr/>
        </p:nvSpPr>
        <p:spPr>
          <a:xfrm>
            <a:off x="685800" y="3197225"/>
            <a:ext cx="77724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ctrTitle"/>
          </p:nvPr>
        </p:nvSpPr>
        <p:spPr>
          <a:xfrm>
            <a:off x="685800" y="1676401"/>
            <a:ext cx="7772400" cy="1538286"/>
          </a:xfrm>
        </p:spPr>
        <p:txBody>
          <a:bodyPr anchor="b"/>
          <a:lstStyle/>
          <a:p>
            <a:r>
              <a:rPr lang="zh-CN" altLang="en-US" smtClean="0"/>
              <a:t>单击此处编辑母版标题样式</a:t>
            </a:r>
            <a:endParaRPr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74374E76-750F-4A88-9BF1-EA2BA09E0A74}"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3025"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CDC335FB-1697-40E5-A683-A9C41A6773BD}"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4"/>
          <p:cNvSpPr>
            <a:spLocks noGrp="1"/>
          </p:cNvSpPr>
          <p:nvPr>
            <p:ph type="ftr" sz="quarter" idx="3"/>
          </p:nvPr>
        </p:nvSpPr>
        <p:spPr>
          <a:xfrm>
            <a:off x="5330825"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9" name="矩形 8"/>
          <p:cNvSpPr/>
          <p:nvPr/>
        </p:nvSpPr>
        <p:spPr>
          <a:xfrm>
            <a:off x="685800" y="3143250"/>
            <a:ext cx="77724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5199279C-B360-4CFA-A71D-F799CFD71697}"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4"/>
          <p:cNvSpPr>
            <a:spLocks noGrp="1"/>
          </p:cNvSpPr>
          <p:nvPr>
            <p:ph type="dt" sz="half" idx="1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F9FA5DF2-F642-4139-B3A1-AEDFA4328C82}"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5"/>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6"/>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6"/>
          <p:cNvSpPr>
            <a:spLocks noGrp="1"/>
          </p:cNvSpPr>
          <p:nvPr>
            <p:ph type="dt" sz="half" idx="1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9CFB6B07-8103-48FD-9640-1FF1C6421B99}"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7"/>
          <p:cNvSpPr>
            <a:spLocks noGrp="1"/>
          </p:cNvSpPr>
          <p:nvPr>
            <p:ph type="ftr" sz="quarter" idx="1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8"/>
          <p:cNvSpPr>
            <a:spLocks noGrp="1"/>
          </p:cNvSpPr>
          <p:nvPr>
            <p:ph type="sldNum" sz="quarter" idx="1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10" name="日期占位符 2"/>
          <p:cNvSpPr>
            <a:spLocks noGrp="1"/>
          </p:cNvSpPr>
          <p:nvPr>
            <p:ph type="dt" sz="half" idx="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B0461B61-1063-409C-A8F3-0529A22F83B8}"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3"/>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4"/>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0126E7C0-D194-460A-8AF1-142E4C8B3384}"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0" name="页脚占位符 2"/>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灯片编号占位符 3"/>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9" name="矩形 8"/>
          <p:cNvSpPr/>
          <p:nvPr/>
        </p:nvSpPr>
        <p:spPr>
          <a:xfrm>
            <a:off x="2786063" y="1054100"/>
            <a:ext cx="5903913"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lang="zh-CN" altLang="en-US" smtClean="0"/>
              <a:t>单击此处编辑母版标题样式</a:t>
            </a:r>
            <a:endParaRPr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4"/>
          <p:cNvSpPr>
            <a:spLocks noGrp="1"/>
          </p:cNvSpPr>
          <p:nvPr>
            <p:ph type="dt" sz="half" idx="1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974A97F3-9233-4B8B-A4A1-D76BA28B3468}"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5"/>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6"/>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lstStyle>
            <a:lvl1pPr algn="l">
              <a:defRPr sz="2400" b="0"/>
            </a:lvl1pPr>
          </a:lstStyle>
          <a:p>
            <a:r>
              <a:rPr lang="zh-CN" altLang="en-US" smtClean="0"/>
              <a:t>单击此处编辑母版标题样式</a:t>
            </a:r>
            <a:endParaRPr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tx2"/>
              </a:buClr>
              <a:buSzPct val="50000"/>
              <a:buFont typeface="Wingdings 2" pitchFamily="18" charset="2"/>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9" name="日期占位符 4"/>
          <p:cNvSpPr>
            <a:spLocks noGrp="1"/>
          </p:cNvSpPr>
          <p:nvPr>
            <p:ph type="dt" sz="half" idx="1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E180E05E-90BE-401C-BFAE-58AD7F95E2C9}"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0" name="页脚占位符 5"/>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灯片编号占位符 6"/>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79B5E441-09D7-403E-9F47-D23A58BB0020}"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686568" cy="601188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9" name="日期占位符 3"/>
          <p:cNvSpPr>
            <a:spLocks noGrp="1"/>
          </p:cNvSpPr>
          <p:nvPr>
            <p:ph type="dt" sz="half" idx="2"/>
          </p:nvPr>
        </p:nvSpPr>
        <p:spPr>
          <a:xfrm>
            <a:off x="76200" y="6400800"/>
            <a:ext cx="3200400" cy="284163"/>
          </a:xfrm>
          <a:prstGeom prst="rect">
            <a:avLst/>
          </a:prstGeom>
        </p:spPr>
        <p:txBody>
          <a:bodyPr vert="horz" rtlCol="0" anchor="b"/>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42CAF079-34CD-4423-8812-19385236C137}" type="datetimeFigureOut">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5334000" y="6400800"/>
            <a:ext cx="3733800" cy="284163"/>
          </a:xfrm>
          <a:prstGeom prst="rect">
            <a:avLst/>
          </a:prstGeom>
        </p:spPr>
        <p:txBody>
          <a:bodyPr vert="horz" rtlCol="0" anchor="ct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11" name="灯片编号占位符 5"/>
          <p:cNvSpPr>
            <a:spLocks noGrp="1"/>
          </p:cNvSpPr>
          <p:nvPr>
            <p:ph type="sldNum" sz="quarter" idx="4"/>
          </p:nvPr>
        </p:nvSpPr>
        <p:spPr>
          <a:xfrm>
            <a:off x="4114800" y="6400800"/>
            <a:ext cx="914400" cy="284163"/>
          </a:xfrm>
          <a:prstGeom prst="rect">
            <a:avLst/>
          </a:prstGeom>
        </p:spPr>
        <p:txBody>
          <a:bodyPr vert="horz" lIns="45720" rIns="45720" rtlCol="0" anchor="ctr"/>
          <a:p>
            <a:pPr algn="ctr">
              <a:buNone/>
            </a:pPr>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2" Type="http://schemas.openxmlformats.org/officeDocument/2006/relationships/theme" Target="../theme/theme2.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3"/>
          <p:cNvSpPr>
            <a:spLocks noGrp="1"/>
          </p:cNvSpPr>
          <p:nvPr>
            <p:ph type="title"/>
          </p:nvPr>
        </p:nvSpPr>
        <p:spPr>
          <a:xfrm>
            <a:off x="685800" y="152400"/>
            <a:ext cx="6870700" cy="1600200"/>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1027" name="Rectangle 4"/>
          <p:cNvSpPr>
            <a:spLocks noGrp="1"/>
          </p:cNvSpPr>
          <p:nvPr>
            <p:ph type="body" idx="1"/>
          </p:nvPr>
        </p:nvSpPr>
        <p:spPr>
          <a:xfrm>
            <a:off x="685800" y="1828800"/>
            <a:ext cx="7696200" cy="36576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6" name="Rectangle 5"/>
          <p:cNvSpPr>
            <a:spLocks noGrp="1" noChangeArrowheads="1"/>
          </p:cNvSpPr>
          <p:nvPr>
            <p:ph type="dt" sz="half" idx="2"/>
          </p:nvPr>
        </p:nvSpPr>
        <p:spPr bwMode="auto">
          <a:xfrm>
            <a:off x="685800" y="6248400"/>
            <a:ext cx="1905000" cy="457200"/>
          </a:xfrm>
          <a:prstGeom prst="rect">
            <a:avLst/>
          </a:prstGeom>
          <a:ln>
            <a:miter lim="800000"/>
          </a:ln>
        </p:spPr>
        <p:txBody>
          <a:bodyPr vert="horz" wrap="square" lIns="91440" tIns="45720" rIns="91440" bIns="45720" numCol="1" anchor="t" anchorCtr="0" compatLnSpc="1"/>
          <a:lstStyle>
            <a:lvl1pPr>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7" name="Rectangle 6"/>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t" anchorCtr="0" compatLnSpc="1"/>
          <a:lstStyle>
            <a:lvl1pPr algn="ctr">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8" name="Rectangle 7"/>
          <p:cNvSpPr>
            <a:spLocks noGrp="1" noChangeArrowheads="1"/>
          </p:cNvSpPr>
          <p:nvPr>
            <p:ph type="sldNum" sz="quarter" idx="4"/>
          </p:nvPr>
        </p:nvSpPr>
        <p:spPr bwMode="auto">
          <a:xfrm>
            <a:off x="6553200" y="6248400"/>
            <a:ext cx="1905000" cy="457200"/>
          </a:xfrm>
          <a:prstGeom prst="rect">
            <a:avLst/>
          </a:prstGeom>
          <a:ln>
            <a:miter lim="800000"/>
          </a:ln>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rtl="0" eaLnBrk="0" fontAlgn="base" hangingPunct="0">
        <a:spcBef>
          <a:spcPct val="0"/>
        </a:spcBef>
        <a:spcAft>
          <a:spcPct val="0"/>
        </a:spcAft>
        <a:defRPr sz="4400">
          <a:solidFill>
            <a:schemeClr val="tx1"/>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ea typeface="+mn-ea"/>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ea typeface="+mn-ea"/>
        </a:defRPr>
      </a:lvl5pPr>
      <a:lvl6pPr marL="2514600" indent="-228600" algn="l" rtl="0" fontAlgn="base">
        <a:spcBef>
          <a:spcPct val="20000"/>
        </a:spcBef>
        <a:spcAft>
          <a:spcPct val="0"/>
        </a:spcAft>
        <a:buChar char="»"/>
        <a:defRPr sz="2000">
          <a:solidFill>
            <a:schemeClr val="tx1"/>
          </a:solidFill>
          <a:latin typeface="Arial" panose="020B0604020202020204" pitchFamily="34" charset="0"/>
          <a:ea typeface="+mn-ea"/>
        </a:defRPr>
      </a:lvl6pPr>
      <a:lvl7pPr marL="2971800" indent="-228600" algn="l" rtl="0" fontAlgn="base">
        <a:spcBef>
          <a:spcPct val="20000"/>
        </a:spcBef>
        <a:spcAft>
          <a:spcPct val="0"/>
        </a:spcAft>
        <a:buChar char="»"/>
        <a:defRPr sz="2000">
          <a:solidFill>
            <a:schemeClr val="tx1"/>
          </a:solidFill>
          <a:latin typeface="Arial" panose="020B0604020202020204" pitchFamily="34" charset="0"/>
          <a:ea typeface="+mn-ea"/>
        </a:defRPr>
      </a:lvl7pPr>
      <a:lvl8pPr marL="3429000" indent="-228600" algn="l" rtl="0" fontAlgn="base">
        <a:spcBef>
          <a:spcPct val="20000"/>
        </a:spcBef>
        <a:spcAft>
          <a:spcPct val="0"/>
        </a:spcAft>
        <a:buChar char="»"/>
        <a:defRPr sz="2000">
          <a:solidFill>
            <a:schemeClr val="tx1"/>
          </a:solidFill>
          <a:latin typeface="Arial" panose="020B0604020202020204" pitchFamily="34" charset="0"/>
          <a:ea typeface="+mn-ea"/>
        </a:defRPr>
      </a:lvl8pPr>
      <a:lvl9pPr marL="3886200" indent="-228600" algn="l" rtl="0" fontAlgn="base">
        <a:spcBef>
          <a:spcPct val="20000"/>
        </a:spcBef>
        <a:spcAft>
          <a:spcPct val="0"/>
        </a:spcAft>
        <a:buChar char="»"/>
        <a:defRPr sz="2000">
          <a:solidFill>
            <a:schemeClr val="tx1"/>
          </a:solidFill>
          <a:latin typeface="Arial" panose="020B0604020202020204"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p:sp>
        <p:nvSpPr>
          <p:cNvPr id="7" name="矩形 6"/>
          <p:cNvSpPr/>
          <p:nvPr/>
        </p:nvSpPr>
        <p:spPr>
          <a:xfrm>
            <a:off x="0" y="6678613"/>
            <a:ext cx="9144000" cy="179388"/>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51" name="标题占位符 1"/>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en-US" altLang="zh-CN" dirty="0"/>
          </a:p>
        </p:txBody>
      </p:sp>
      <p:sp>
        <p:nvSpPr>
          <p:cNvPr id="2052" name="文本占位符 2"/>
          <p:cNvSpPr>
            <a:spLocks noGrp="1"/>
          </p:cNvSpPr>
          <p:nvPr>
            <p:ph type="body" idx="1"/>
          </p:nvPr>
        </p:nvSpPr>
        <p:spPr>
          <a:xfrm>
            <a:off x="457200" y="1600200"/>
            <a:ext cx="8229600" cy="46863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日期占位符 3"/>
          <p:cNvSpPr>
            <a:spLocks noGrp="1"/>
          </p:cNvSpPr>
          <p:nvPr>
            <p:ph type="dt" sz="half" idx="2"/>
          </p:nvPr>
        </p:nvSpPr>
        <p:spPr>
          <a:xfrm>
            <a:off x="76200" y="6400800"/>
            <a:ext cx="3200400" cy="284163"/>
          </a:xfrm>
          <a:prstGeom prst="rect">
            <a:avLst/>
          </a:prstGeom>
        </p:spPr>
        <p:txBody>
          <a:bodyPr vert="horz" rtlCol="0" anchor="b"/>
          <a:lstStyle>
            <a:lvl1pPr algn="l" eaLnBrk="1" latinLnBrk="0" hangingPunct="1">
              <a:defRPr kumimoji="0" sz="1100">
                <a:solidFill>
                  <a:schemeClr val="tx2">
                    <a:lumMod val="75000"/>
                    <a:lumOff val="25000"/>
                  </a:schemeClr>
                </a:solidFill>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5334000" y="6400800"/>
            <a:ext cx="3733800" cy="284163"/>
          </a:xfrm>
          <a:prstGeom prst="rect">
            <a:avLst/>
          </a:prstGeom>
        </p:spPr>
        <p:txBody>
          <a:bodyPr vert="horz" rtlCol="0" anchor="ctr"/>
          <a:lstStyle>
            <a:lvl1pPr algn="r" eaLnBrk="1" latinLnBrk="0" hangingPunct="1">
              <a:defRPr kumimoji="0" sz="1100">
                <a:solidFill>
                  <a:schemeClr val="tx2">
                    <a:lumMod val="75000"/>
                    <a:lumOff val="25000"/>
                  </a:schemeClr>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4114800" y="6400800"/>
            <a:ext cx="914400" cy="284163"/>
          </a:xfrm>
          <a:prstGeom prst="rect">
            <a:avLst/>
          </a:prstGeom>
          <a:noFill/>
        </p:spPr>
        <p:txBody>
          <a:bodyPr vert="horz" lIns="45720" rIns="45720" rtlCol="0" anchor="ctr"/>
          <a:lstStyle>
            <a:lvl1pPr algn="ctr">
              <a:defRPr sz="1100">
                <a:solidFill>
                  <a:srgbClr val="636363"/>
                </a:solidFill>
              </a:defRPr>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
        <p:nvSpPr>
          <p:cNvPr id="8" name="矩形 7"/>
          <p:cNvSpPr/>
          <p:nvPr/>
        </p:nvSpPr>
        <p:spPr>
          <a:xfrm>
            <a:off x="0" y="0"/>
            <a:ext cx="9144000" cy="10795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2pPr>
      <a:lvl3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3pPr>
      <a:lvl4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4pPr>
      <a:lvl5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fontAlgn="base">
        <a:spcBef>
          <a:spcPct val="20000"/>
        </a:spcBef>
        <a:spcAft>
          <a:spcPct val="0"/>
        </a:spcAft>
        <a:buClr>
          <a:schemeClr val="tx2"/>
        </a:buClr>
        <a:buSzPct val="50000"/>
        <a:buFont typeface="Wingdings 2" pitchFamily="18" charset="2"/>
        <a:buChar char="ß"/>
        <a:defRPr sz="32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50000"/>
        <a:buFont typeface="Wingdings 2" pitchFamily="18" charset="2"/>
        <a:buChar char="Þ"/>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SzPct val="50000"/>
        <a:buFont typeface="Wingdings 2" pitchFamily="18" charset="2"/>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50000"/>
        <a:buFont typeface="Wingdings 2" pitchFamily="18"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SzPct val="50000"/>
        <a:buFont typeface="Wingdings 2" pitchFamily="18" charset="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6.jpeg"/><Relationship Id="rId3" Type="http://schemas.openxmlformats.org/officeDocument/2006/relationships/hyperlink" Target="http://info.daqi.com/tag/4743/11.html" TargetMode="External"/><Relationship Id="rId2" Type="http://schemas.openxmlformats.org/officeDocument/2006/relationships/image" Target="../media/image5.jpeg"/><Relationship Id="rId1" Type="http://schemas.openxmlformats.org/officeDocument/2006/relationships/hyperlink" Target="http://13860446669.gzz.com.cn/"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hyperlink" Target="http://www.so.com/s?q=%E5%8A%B3%E5%8A%A8%E4%BA%A7%E5%93%81&amp;ie=utf-8&amp;src=internal_wenda_recommend_textn" TargetMode="Externa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image" Target="../media/image9.wmf"/></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image" Target="../media/image9.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openxmlformats.org/officeDocument/2006/relationships/image" Target="../media/image9.wmf"/><Relationship Id="rId4" Type="http://schemas.openxmlformats.org/officeDocument/2006/relationships/image" Target="../media/image14.jpe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9.wmf"/><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7.jpe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9.wmf"/><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23.GIF"/><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5.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hyperlink" Target="http://image2.sina.com.cn/cj/fund/jjdt/20051219/U558P31T1D2210502F46DT20051219164833.jp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29.jpeg"/><Relationship Id="rId1" Type="http://schemas.openxmlformats.org/officeDocument/2006/relationships/image" Target="../media/image2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32.wmf"/><Relationship Id="rId2" Type="http://schemas.openxmlformats.org/officeDocument/2006/relationships/image" Target="../media/image31.jpeg"/><Relationship Id="rId1" Type="http://schemas.openxmlformats.org/officeDocument/2006/relationships/image" Target="../media/image30.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audio" Target="../media/audio1.wav"/></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8.jpeg"/><Relationship Id="rId1" Type="http://schemas.openxmlformats.org/officeDocument/2006/relationships/hyperlink" Target="http://forex.jrj.com.cn/2009/02/2710393689274-1.shtml" TargetMode="External"/></Relationships>
</file>

<file path=ppt/slides/_rels/slide36.xml.rels><?xml version="1.0" encoding="UTF-8" standalone="yes"?>
<Relationships xmlns="http://schemas.openxmlformats.org/package/2006/relationships"><Relationship Id="rId9" Type="http://schemas.openxmlformats.org/officeDocument/2006/relationships/image" Target="../media/image47.jpeg"/><Relationship Id="rId8" Type="http://schemas.openxmlformats.org/officeDocument/2006/relationships/image" Target="../media/image46.jpeg"/><Relationship Id="rId7" Type="http://schemas.openxmlformats.org/officeDocument/2006/relationships/image" Target="../media/image45.jpeg"/><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5" Type="http://schemas.openxmlformats.org/officeDocument/2006/relationships/slideLayout" Target="../slideLayouts/slideLayout3.xml"/><Relationship Id="rId14" Type="http://schemas.openxmlformats.org/officeDocument/2006/relationships/image" Target="../media/image52.jpeg"/><Relationship Id="rId13" Type="http://schemas.openxmlformats.org/officeDocument/2006/relationships/image" Target="../media/image51.png"/><Relationship Id="rId12" Type="http://schemas.openxmlformats.org/officeDocument/2006/relationships/image" Target="../media/image50.jpeg"/><Relationship Id="rId11" Type="http://schemas.openxmlformats.org/officeDocument/2006/relationships/image" Target="../media/image49.jpeg"/><Relationship Id="rId10" Type="http://schemas.openxmlformats.org/officeDocument/2006/relationships/image" Target="../media/image48.jpeg"/><Relationship Id="rId1"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3.jpeg"/><Relationship Id="rId1" Type="http://schemas.openxmlformats.org/officeDocument/2006/relationships/hyperlink" Target="http://images.jrj.com.cn/2008/07/20080717133509027.jpg" TargetMode="Externa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4.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5.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6.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8.jpeg"/><Relationship Id="rId1" Type="http://schemas.openxmlformats.org/officeDocument/2006/relationships/image" Target="../media/image57.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jpeg"/><Relationship Id="rId1" Type="http://schemas.openxmlformats.org/officeDocument/2006/relationships/image" Target="../media/image5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0.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61.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6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audio" Target="../media/audio2.wav"/></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audio" Target="../media/audio3.wav"/></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5" descr="20080717133823163"/>
          <p:cNvPicPr>
            <a:picLocks noChangeAspect="1" noChangeArrowheads="1"/>
          </p:cNvPicPr>
          <p:nvPr/>
        </p:nvPicPr>
        <p:blipFill>
          <a:blip r:embed="rId1" cstate="print"/>
          <a:srcRect/>
          <a:stretch>
            <a:fillRect/>
          </a:stretch>
        </p:blipFill>
        <p:spPr bwMode="auto">
          <a:xfrm>
            <a:off x="1" y="554321"/>
            <a:ext cx="9144000" cy="6303679"/>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ffectLst>
            <a:outerShdw blurRad="50800" dir="5400000" algn="ctr" rotWithShape="0">
              <a:schemeClr val="bg1">
                <a:alpha val="43000"/>
              </a:schemeClr>
            </a:outerShdw>
          </a:effectLst>
        </p:spPr>
      </p:pic>
      <p:sp>
        <p:nvSpPr>
          <p:cNvPr id="6146" name="标题 1"/>
          <p:cNvSpPr>
            <a:spLocks noGrp="1"/>
          </p:cNvSpPr>
          <p:nvPr>
            <p:ph type="ctrTitle" idx="4294967295"/>
          </p:nvPr>
        </p:nvSpPr>
        <p:spPr>
          <a:xfrm>
            <a:off x="1066800" y="2057400"/>
            <a:ext cx="7315200" cy="10953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zh-CN" altLang="en-US" sz="4000" b="1" i="0" u="none" strike="noStrike" kern="1200" cap="none" spc="0" normalizeH="0" baseline="0" noProof="0" dirty="0" smtClean="0">
                <a:ln>
                  <a:noFill/>
                </a:ln>
                <a:solidFill>
                  <a:schemeClr val="tx1"/>
                </a:solidFill>
                <a:effectLst/>
                <a:uLnTx/>
                <a:uFillTx/>
                <a:latin typeface="+mj-lt"/>
                <a:ea typeface="华文隶书" pitchFamily="2" charset="-122"/>
                <a:cs typeface="+mj-cs"/>
              </a:rPr>
            </a:br>
            <a:r>
              <a:rPr kumimoji="0" lang="zh-CN" altLang="en-US" sz="4000" b="1" i="0" u="none" strike="noStrike" kern="1200" cap="none" spc="0" normalizeH="0" baseline="0" noProof="0" dirty="0" smtClean="0">
                <a:ln>
                  <a:noFill/>
                </a:ln>
                <a:solidFill>
                  <a:schemeClr val="tx1"/>
                </a:solidFill>
                <a:effectLst/>
                <a:uLnTx/>
                <a:uFillTx/>
                <a:latin typeface="+mj-lt"/>
                <a:ea typeface="华文隶书" pitchFamily="2" charset="-122"/>
                <a:cs typeface="+mj-cs"/>
              </a:rPr>
              <a:t>         </a:t>
            </a:r>
            <a:r>
              <a:rPr kumimoji="0" lang="zh-CN" altLang="en-US" sz="4000" b="1" i="0" u="none" strike="noStrike" kern="1200" cap="none" spc="0" normalizeH="0" baseline="0" noProof="0" dirty="0" smtClean="0">
                <a:ln>
                  <a:noFill/>
                </a:ln>
                <a:solidFill>
                  <a:srgbClr val="FF0000"/>
                </a:solidFill>
                <a:effectLst/>
                <a:uLnTx/>
                <a:uFillTx/>
                <a:latin typeface="+mj-lt"/>
                <a:ea typeface="华文隶书" pitchFamily="2" charset="-122"/>
                <a:cs typeface="+mj-cs"/>
              </a:rPr>
              <a:t>第一课        学会理财和消费</a:t>
            </a:r>
            <a:br>
              <a:rPr kumimoji="0" lang="en-US" altLang="zh-CN" sz="4000" b="1" i="0" u="none" strike="noStrike" kern="1200" cap="none" spc="0" normalizeH="0" baseline="0" noProof="0" dirty="0" smtClean="0">
                <a:ln>
                  <a:noFill/>
                </a:ln>
                <a:solidFill>
                  <a:srgbClr val="FF0000"/>
                </a:solidFill>
                <a:effectLst/>
                <a:uLnTx/>
                <a:uFillTx/>
                <a:latin typeface="+mj-lt"/>
                <a:ea typeface="华文隶书" pitchFamily="2" charset="-122"/>
                <a:cs typeface="+mj-cs"/>
              </a:rPr>
            </a:br>
            <a:endParaRPr kumimoji="0" lang="zh-CN" altLang="en-US" sz="40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3" name="标题 1"/>
          <p:cNvSpPr>
            <a:spLocks noGrp="1"/>
          </p:cNvSpPr>
          <p:nvPr/>
        </p:nvSpPr>
        <p:spPr>
          <a:xfrm>
            <a:off x="1066800" y="3200400"/>
            <a:ext cx="7315200" cy="109537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ln>
        </p:spPr>
        <p:txBody>
          <a:bodyPr vert="horz" wrap="square" lIns="91440" tIns="45720" rIns="91440" bIns="45720" numCol="1" rtlCol="0" anchor="ctr" anchorCtr="0" compatLnSpc="1">
            <a:normAutofit fontScale="40000"/>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2pPr>
            <a:lvl3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3pPr>
            <a:lvl4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4pPr>
            <a:lvl5pPr algn="ctr" rtl="0" fontAlgn="base">
              <a:spcBef>
                <a:spcPct val="0"/>
              </a:spcBef>
              <a:spcAft>
                <a:spcPct val="0"/>
              </a:spcAft>
              <a:defRPr sz="4400">
                <a:solidFill>
                  <a:schemeClr val="tx2"/>
                </a:solidFill>
                <a:latin typeface="Franklin Gothic Medium" panose="020B0603020102020204" pitchFamily="34" charset="0"/>
                <a:ea typeface="微软雅黑" panose="020B0503020204020204" pitchFamily="34" charset="-122"/>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zh-CN" altLang="en-US" sz="4000" b="1" i="0" u="none" strike="noStrike" kern="1200" cap="none" spc="0" normalizeH="0" baseline="0" noProof="0" dirty="0" smtClean="0">
                <a:ln>
                  <a:noFill/>
                </a:ln>
                <a:solidFill>
                  <a:schemeClr val="tx1"/>
                </a:solidFill>
                <a:effectLst/>
                <a:uLnTx/>
                <a:uFillTx/>
                <a:latin typeface="+mj-lt"/>
                <a:ea typeface="华文隶书" pitchFamily="2" charset="-122"/>
                <a:cs typeface="+mj-cs"/>
              </a:rPr>
            </a:br>
            <a:r>
              <a:rPr kumimoji="0" lang="zh-CN" altLang="en-US" sz="4000" b="1" i="0" u="none" strike="noStrike" kern="1200" cap="none" spc="0" normalizeH="0" baseline="0" noProof="0" dirty="0" smtClean="0">
                <a:ln>
                  <a:noFill/>
                </a:ln>
                <a:solidFill>
                  <a:schemeClr val="tx1"/>
                </a:solidFill>
                <a:effectLst/>
                <a:uLnTx/>
                <a:uFillTx/>
                <a:latin typeface="+mj-lt"/>
                <a:ea typeface="华文隶书" pitchFamily="2" charset="-122"/>
                <a:cs typeface="+mj-cs"/>
              </a:rPr>
              <a:t>         </a:t>
            </a:r>
            <a:r>
              <a:rPr kumimoji="0" lang="zh-CN" altLang="en-US" sz="8000" b="1" i="0" u="none" strike="noStrike" kern="1200" cap="none" spc="0" normalizeH="0" baseline="0" noProof="0" dirty="0" smtClean="0">
                <a:ln>
                  <a:noFill/>
                </a:ln>
                <a:solidFill>
                  <a:srgbClr val="FF0000"/>
                </a:solidFill>
                <a:effectLst/>
                <a:uLnTx/>
                <a:uFillTx/>
                <a:latin typeface="+mj-lt"/>
                <a:ea typeface="华文隶书" pitchFamily="2" charset="-122"/>
                <a:cs typeface="+mj-cs"/>
              </a:rPr>
              <a:t>第一节        聚焦货币</a:t>
            </a:r>
            <a:br>
              <a:rPr kumimoji="0" lang="en-US" altLang="zh-CN" sz="4000" b="1" i="0" u="none" strike="noStrike" kern="1200" cap="none" spc="0" normalizeH="0" baseline="0" noProof="0" dirty="0" smtClean="0">
                <a:ln>
                  <a:noFill/>
                </a:ln>
                <a:solidFill>
                  <a:srgbClr val="FF0000"/>
                </a:solidFill>
                <a:effectLst/>
                <a:uLnTx/>
                <a:uFillTx/>
                <a:latin typeface="+mj-lt"/>
                <a:ea typeface="华文隶书" pitchFamily="2" charset="-122"/>
                <a:cs typeface="+mj-cs"/>
              </a:rPr>
            </a:br>
            <a:endParaRPr kumimoji="0" lang="zh-CN" altLang="en-US" sz="4000" b="0" i="0" u="none" strike="noStrike" kern="1200" cap="none" spc="0" normalizeH="0" baseline="0" noProof="0" dirty="0" smtClean="0">
              <a:ln>
                <a:noFill/>
              </a:ln>
              <a:solidFill>
                <a:srgbClr val="FF0000"/>
              </a:solidFill>
              <a:effectLst/>
              <a:uLnTx/>
              <a:uFillTx/>
              <a:latin typeface="+mj-lt"/>
              <a:ea typeface="+mj-ea"/>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linds(horizontal)">
                                      <p:cBhvr>
                                        <p:cTn id="12" dur="20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1"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wheel(4)">
                                      <p:cBhvr>
                                        <p:cTn id="17" dur="2000"/>
                                        <p:tgtEl>
                                          <p:spTgt spid="61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1"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heel(4)">
                                      <p:cBhvr>
                                        <p:cTn id="2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ldLvl="0" animBg="1"/>
      <p:bldP spid="6146" grpId="1" bldLvl="0" animBg="1"/>
      <p:bldP spid="3" grpId="0" bldLvl="0" animBg="1"/>
      <p:bldP spid="3"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Rot="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zh-CN" altLang="en-US" sz="4000" b="0" i="0" u="none" strike="noStrike" kern="1200" cap="none" spc="0" normalizeH="0" baseline="0" noProof="0" smtClean="0">
                <a:ln>
                  <a:noFill/>
                </a:ln>
                <a:solidFill>
                  <a:schemeClr val="tx2"/>
                </a:solidFill>
                <a:effectLst/>
                <a:uLnTx/>
                <a:uFillTx/>
                <a:latin typeface="+mj-lt"/>
                <a:ea typeface="+mj-ea"/>
                <a:cs typeface="+mj-cs"/>
              </a:rPr>
            </a:br>
            <a:endParaRPr kumimoji="0" lang="zh-CN" altLang="en-US" sz="4000" b="0" i="0" u="none" strike="noStrike" kern="1200" cap="none" spc="0" normalizeH="0" baseline="0" noProof="0" smtClean="0">
              <a:ln>
                <a:noFill/>
              </a:ln>
              <a:solidFill>
                <a:schemeClr val="tx2"/>
              </a:solidFill>
              <a:effectLst/>
              <a:uLnTx/>
              <a:uFillTx/>
              <a:latin typeface="+mj-lt"/>
              <a:ea typeface="+mj-ea"/>
              <a:cs typeface="+mj-cs"/>
            </a:endParaRPr>
          </a:p>
        </p:txBody>
      </p:sp>
      <p:sp>
        <p:nvSpPr>
          <p:cNvPr id="16387" name="Rectangle 3"/>
          <p:cNvSpPr>
            <a:spLocks noGrp="1" noRot="1"/>
          </p:cNvSpPr>
          <p:nvPr>
            <p:ph idx="1"/>
          </p:nvPr>
        </p:nvSpPr>
        <p:spPr>
          <a:xfrm>
            <a:off x="609600" y="685800"/>
            <a:ext cx="8153400" cy="5794375"/>
          </a:xfrm>
        </p:spPr>
        <p:txBody>
          <a:bodyPr vert="horz" wrap="square" lIns="91440" tIns="45720" rIns="91440" bIns="45720" anchor="t" anchorCtr="0"/>
          <a:p>
            <a:pPr eaLnBrk="1" hangingPunct="1">
              <a:lnSpc>
                <a:spcPct val="80000"/>
              </a:lnSpc>
              <a:buFont typeface="Wingdings" panose="05000000000000000000" pitchFamily="2" charset="2"/>
              <a:buNone/>
            </a:pPr>
            <a:endParaRPr lang="zh-CN" altLang="en-US" sz="4000" b="1" dirty="0"/>
          </a:p>
          <a:p>
            <a:pPr eaLnBrk="1" hangingPunct="1">
              <a:lnSpc>
                <a:spcPct val="80000"/>
              </a:lnSpc>
              <a:buFont typeface="Wingdings" panose="05000000000000000000" pitchFamily="2" charset="2"/>
              <a:buNone/>
            </a:pPr>
            <a:r>
              <a:rPr lang="zh-CN" altLang="en-US" sz="2800" b="1" dirty="0">
                <a:solidFill>
                  <a:schemeClr val="tx2"/>
                </a:solidFill>
              </a:rPr>
              <a:t>★学习目标要求</a:t>
            </a:r>
            <a:endParaRPr lang="zh-CN" altLang="en-US" sz="2800" b="1" dirty="0">
              <a:solidFill>
                <a:schemeClr val="tx2"/>
              </a:solidFill>
            </a:endParaRPr>
          </a:p>
          <a:p>
            <a:pPr eaLnBrk="1" hangingPunct="1">
              <a:lnSpc>
                <a:spcPct val="80000"/>
              </a:lnSpc>
              <a:buFont typeface="Wingdings" panose="05000000000000000000" pitchFamily="2" charset="2"/>
              <a:buNone/>
            </a:pPr>
            <a:r>
              <a:rPr lang="en-US" altLang="zh-CN" sz="2000" dirty="0">
                <a:latin typeface="宋体" panose="02010600030101010101" pitchFamily="2" charset="-122"/>
              </a:rPr>
              <a:t>1</a:t>
            </a:r>
            <a:r>
              <a:rPr lang="zh-CN" altLang="en-US" sz="2000" dirty="0">
                <a:latin typeface="宋体" panose="02010600030101010101" pitchFamily="2" charset="-122"/>
              </a:rPr>
              <a:t>、知识目标</a:t>
            </a:r>
            <a:r>
              <a:rPr lang="en-US" altLang="zh-CN" sz="2000" dirty="0">
                <a:latin typeface="宋体" panose="02010600030101010101" pitchFamily="2" charset="-122"/>
              </a:rPr>
              <a:t>:</a:t>
            </a:r>
            <a:r>
              <a:rPr lang="zh-CN" altLang="en-US" sz="2000" dirty="0">
                <a:latin typeface="宋体" panose="02010600030101010101" pitchFamily="2" charset="-122"/>
              </a:rPr>
              <a:t>识记商品的含义</a:t>
            </a:r>
            <a:r>
              <a:rPr lang="en-US" altLang="zh-CN" sz="2000" dirty="0">
                <a:latin typeface="宋体" panose="02010600030101010101" pitchFamily="2" charset="-122"/>
              </a:rPr>
              <a:t>,</a:t>
            </a:r>
            <a:r>
              <a:rPr lang="zh-CN" altLang="en-US" sz="2000" dirty="0">
                <a:latin typeface="宋体" panose="02010600030101010101" pitchFamily="2" charset="-122"/>
              </a:rPr>
              <a:t>货币的本质、职能。</a:t>
            </a:r>
            <a:endParaRPr lang="zh-CN" altLang="en-US" sz="2000" dirty="0">
              <a:latin typeface="宋体" panose="02010600030101010101" pitchFamily="2" charset="-122"/>
            </a:endParaRPr>
          </a:p>
          <a:p>
            <a:pPr eaLnBrk="1" hangingPunct="1">
              <a:lnSpc>
                <a:spcPct val="80000"/>
              </a:lnSpc>
              <a:buFont typeface="Wingdings" panose="05000000000000000000" pitchFamily="2" charset="2"/>
              <a:buNone/>
            </a:pPr>
            <a:r>
              <a:rPr lang="en-US" altLang="zh-CN" sz="2000" dirty="0">
                <a:latin typeface="宋体" panose="02010600030101010101" pitchFamily="2" charset="-122"/>
              </a:rPr>
              <a:t>2</a:t>
            </a:r>
            <a:r>
              <a:rPr lang="zh-CN" altLang="en-US" sz="2000" dirty="0">
                <a:latin typeface="宋体" panose="02010600030101010101" pitchFamily="2" charset="-122"/>
              </a:rPr>
              <a:t>、能力目标</a:t>
            </a:r>
            <a:r>
              <a:rPr lang="en-US" altLang="zh-CN" sz="2000" dirty="0">
                <a:latin typeface="宋体" panose="02010600030101010101" pitchFamily="2" charset="-122"/>
              </a:rPr>
              <a:t>:</a:t>
            </a:r>
            <a:r>
              <a:rPr lang="zh-CN" altLang="en-US" sz="2000" dirty="0">
                <a:latin typeface="宋体" panose="02010600030101010101" pitchFamily="2" charset="-122"/>
              </a:rPr>
              <a:t>培养学生学会透过现象看本质的能力。从具体材料入手</a:t>
            </a:r>
            <a:r>
              <a:rPr lang="en-US" altLang="zh-CN" sz="2000" dirty="0">
                <a:latin typeface="宋体" panose="02010600030101010101" pitchFamily="2" charset="-122"/>
              </a:rPr>
              <a:t>,</a:t>
            </a:r>
            <a:r>
              <a:rPr lang="zh-CN" altLang="en-US" sz="2000" dirty="0">
                <a:latin typeface="宋体" panose="02010600030101010101" pitchFamily="2" charset="-122"/>
              </a:rPr>
              <a:t>引导学生在大量感性认识的基础上</a:t>
            </a:r>
            <a:r>
              <a:rPr lang="en-US" altLang="zh-CN" sz="2000" dirty="0">
                <a:latin typeface="宋体" panose="02010600030101010101" pitchFamily="2" charset="-122"/>
              </a:rPr>
              <a:t>,</a:t>
            </a:r>
            <a:r>
              <a:rPr lang="zh-CN" altLang="en-US" sz="2000" dirty="0">
                <a:latin typeface="宋体" panose="02010600030101010101" pitchFamily="2" charset="-122"/>
              </a:rPr>
              <a:t>总结出货币产生的必然性、货币的本质</a:t>
            </a:r>
            <a:r>
              <a:rPr lang="en-US" altLang="zh-CN" sz="2000" dirty="0">
                <a:latin typeface="宋体" panose="02010600030101010101" pitchFamily="2" charset="-122"/>
              </a:rPr>
              <a:t>,</a:t>
            </a:r>
            <a:r>
              <a:rPr lang="zh-CN" altLang="en-US" sz="2000" dirty="0">
                <a:latin typeface="宋体" panose="02010600030101010101" pitchFamily="2" charset="-122"/>
              </a:rPr>
              <a:t>实现对货币的科学认识。</a:t>
            </a:r>
            <a:endParaRPr lang="zh-CN" altLang="en-US" sz="2000" dirty="0">
              <a:latin typeface="宋体" panose="02010600030101010101" pitchFamily="2" charset="-122"/>
            </a:endParaRPr>
          </a:p>
          <a:p>
            <a:pPr eaLnBrk="1" hangingPunct="1">
              <a:lnSpc>
                <a:spcPct val="80000"/>
              </a:lnSpc>
              <a:buFont typeface="Wingdings" panose="05000000000000000000" pitchFamily="2" charset="2"/>
              <a:buNone/>
            </a:pPr>
            <a:r>
              <a:rPr lang="en-US" altLang="zh-CN" sz="2000" dirty="0">
                <a:latin typeface="宋体" panose="02010600030101010101" pitchFamily="2" charset="-122"/>
              </a:rPr>
              <a:t>3</a:t>
            </a:r>
            <a:r>
              <a:rPr lang="zh-CN" altLang="en-US" sz="2000" dirty="0">
                <a:latin typeface="宋体" panose="02010600030101010101" pitchFamily="2" charset="-122"/>
              </a:rPr>
              <a:t>、情感、态度、价值观目标</a:t>
            </a:r>
            <a:r>
              <a:rPr lang="en-US" altLang="zh-CN" sz="2000" dirty="0">
                <a:latin typeface="宋体" panose="02010600030101010101" pitchFamily="2" charset="-122"/>
              </a:rPr>
              <a:t>:</a:t>
            </a:r>
            <a:r>
              <a:rPr lang="zh-CN" altLang="en-US" sz="2000" dirty="0">
                <a:latin typeface="宋体" panose="02010600030101010101" pitchFamily="2" charset="-122"/>
              </a:rPr>
              <a:t>通过本课的学习</a:t>
            </a:r>
            <a:r>
              <a:rPr lang="en-US" altLang="zh-CN" sz="2000" dirty="0">
                <a:latin typeface="宋体" panose="02010600030101010101" pitchFamily="2" charset="-122"/>
              </a:rPr>
              <a:t>,</a:t>
            </a:r>
            <a:r>
              <a:rPr lang="zh-CN" altLang="en-US" sz="2000" dirty="0">
                <a:latin typeface="宋体" panose="02010600030101010101" pitchFamily="2" charset="-122"/>
              </a:rPr>
              <a:t>使学生认识货币在经济生活中的作用</a:t>
            </a:r>
            <a:r>
              <a:rPr lang="en-US" altLang="zh-CN" sz="2000" dirty="0">
                <a:latin typeface="宋体" panose="02010600030101010101" pitchFamily="2" charset="-122"/>
              </a:rPr>
              <a:t>,</a:t>
            </a:r>
            <a:r>
              <a:rPr lang="zh-CN" altLang="en-US" sz="2000" dirty="0">
                <a:latin typeface="宋体" panose="02010600030101010101" pitchFamily="2" charset="-122"/>
              </a:rPr>
              <a:t> 树立正确的金钱观。</a:t>
            </a:r>
            <a:endParaRPr lang="zh-CN" altLang="en-US" sz="2000" dirty="0">
              <a:latin typeface="宋体" panose="02010600030101010101" pitchFamily="2" charset="-122"/>
            </a:endParaRPr>
          </a:p>
          <a:p>
            <a:pPr eaLnBrk="1" hangingPunct="1">
              <a:lnSpc>
                <a:spcPct val="80000"/>
              </a:lnSpc>
              <a:buFont typeface="Wingdings" panose="05000000000000000000" pitchFamily="2" charset="2"/>
              <a:buNone/>
            </a:pPr>
            <a:endParaRPr lang="zh-CN" altLang="en-US" sz="2000" dirty="0">
              <a:latin typeface="宋体" panose="02010600030101010101" pitchFamily="2" charset="-122"/>
            </a:endParaRPr>
          </a:p>
          <a:p>
            <a:pPr eaLnBrk="1" hangingPunct="1">
              <a:lnSpc>
                <a:spcPct val="80000"/>
              </a:lnSpc>
              <a:buFont typeface="Wingdings" panose="05000000000000000000" pitchFamily="2" charset="2"/>
              <a:buNone/>
            </a:pPr>
            <a:r>
              <a:rPr lang="zh-CN" altLang="en-US" sz="2800" b="1" dirty="0">
                <a:solidFill>
                  <a:schemeClr val="tx2"/>
                </a:solidFill>
              </a:rPr>
              <a:t>★ 教学重点</a:t>
            </a:r>
            <a:endParaRPr lang="zh-CN" altLang="en-US" sz="2800" b="1" dirty="0">
              <a:solidFill>
                <a:schemeClr val="tx2"/>
              </a:solidFill>
            </a:endParaRPr>
          </a:p>
          <a:p>
            <a:pPr eaLnBrk="1" hangingPunct="1">
              <a:lnSpc>
                <a:spcPct val="80000"/>
              </a:lnSpc>
              <a:buFont typeface="Wingdings" panose="05000000000000000000" pitchFamily="2" charset="2"/>
              <a:buNone/>
            </a:pPr>
            <a:r>
              <a:rPr lang="zh-CN" altLang="en-US" sz="2000" dirty="0"/>
              <a:t>理解货币的本质及其基本职能、纸币。</a:t>
            </a:r>
            <a:endParaRPr lang="zh-CN" altLang="en-US" sz="2000" dirty="0"/>
          </a:p>
          <a:p>
            <a:pPr eaLnBrk="1" hangingPunct="1">
              <a:lnSpc>
                <a:spcPct val="80000"/>
              </a:lnSpc>
              <a:buFont typeface="Wingdings" panose="05000000000000000000" pitchFamily="2" charset="2"/>
              <a:buNone/>
            </a:pPr>
            <a:endParaRPr lang="zh-CN" altLang="en-US" sz="2800" b="1" dirty="0"/>
          </a:p>
          <a:p>
            <a:pPr eaLnBrk="1" hangingPunct="1">
              <a:lnSpc>
                <a:spcPct val="80000"/>
              </a:lnSpc>
              <a:buFont typeface="Wingdings" panose="05000000000000000000" pitchFamily="2" charset="2"/>
              <a:buNone/>
            </a:pPr>
            <a:r>
              <a:rPr lang="zh-CN" altLang="en-US" sz="2800" b="1" dirty="0">
                <a:solidFill>
                  <a:schemeClr val="tx2"/>
                </a:solidFill>
              </a:rPr>
              <a:t>★教学难点</a:t>
            </a:r>
            <a:endParaRPr lang="zh-CN" altLang="en-US" sz="2800" b="1" dirty="0">
              <a:solidFill>
                <a:schemeClr val="tx2"/>
              </a:solidFill>
            </a:endParaRPr>
          </a:p>
          <a:p>
            <a:pPr eaLnBrk="1" hangingPunct="1">
              <a:lnSpc>
                <a:spcPct val="80000"/>
              </a:lnSpc>
              <a:buFont typeface="Wingdings" panose="05000000000000000000" pitchFamily="2" charset="2"/>
              <a:buNone/>
            </a:pPr>
            <a:r>
              <a:rPr lang="zh-CN" altLang="en-US" sz="2000" dirty="0"/>
              <a:t>货币的本质、纸币和货币的区别</a:t>
            </a:r>
            <a:r>
              <a:rPr lang="zh-CN" altLang="en-US" sz="2800" dirty="0"/>
              <a:t> </a:t>
            </a:r>
            <a:endParaRPr lang="zh-CN" altLang="en-US" sz="2800" b="1" dirty="0"/>
          </a:p>
          <a:p>
            <a:pPr eaLnBrk="1" hangingPunct="1">
              <a:lnSpc>
                <a:spcPct val="80000"/>
              </a:lnSpc>
              <a:buFont typeface="Wingdings" panose="05000000000000000000" pitchFamily="2" charset="2"/>
              <a:buNone/>
            </a:pPr>
            <a:r>
              <a:rPr lang="zh-CN" altLang="en-US" sz="2800" b="1" dirty="0"/>
              <a:t> </a:t>
            </a:r>
            <a:endParaRPr lang="zh-CN" altLang="en-US" sz="2800" b="1"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a:spLocks noGrp="1" noRot="1"/>
          </p:cNvSpPr>
          <p:nvPr>
            <p:ph type="title"/>
          </p:nvPr>
        </p:nvSpPr>
        <p:spPr/>
        <p:txBody>
          <a:bodyPr vert="horz" wrap="square" lIns="91440" tIns="45720" rIns="91440" bIns="45720" anchor="ctr" anchorCtr="0"/>
          <a:p>
            <a:pPr eaLnBrk="1" hangingPunct="1"/>
            <a:endParaRPr lang="zh-CN" altLang="en-US" dirty="0"/>
          </a:p>
        </p:txBody>
      </p:sp>
      <p:sp>
        <p:nvSpPr>
          <p:cNvPr id="17411" name="Rectangle 3"/>
          <p:cNvSpPr>
            <a:spLocks noGrp="1" noRot="1"/>
          </p:cNvSpPr>
          <p:nvPr>
            <p:ph idx="1"/>
          </p:nvPr>
        </p:nvSpPr>
        <p:spPr/>
        <p:txBody>
          <a:bodyPr vert="horz" wrap="square" lIns="91440" tIns="45720" rIns="91440" bIns="45720" anchor="t" anchorCtr="0"/>
          <a:p>
            <a:pPr eaLnBrk="1" hangingPunct="1"/>
            <a:endParaRPr lang="zh-CN" altLang="en-US" dirty="0"/>
          </a:p>
        </p:txBody>
      </p:sp>
      <p:pic>
        <p:nvPicPr>
          <p:cNvPr id="17412" name="Picture 4" descr="2018-02-14_145223"/>
          <p:cNvPicPr>
            <a:picLocks noChangeAspect="1"/>
          </p:cNvPicPr>
          <p:nvPr/>
        </p:nvPicPr>
        <p:blipFill>
          <a:blip r:embed="rId1"/>
          <a:stretch>
            <a:fillRect/>
          </a:stretch>
        </p:blipFill>
        <p:spPr>
          <a:xfrm>
            <a:off x="0" y="381000"/>
            <a:ext cx="9075738" cy="624840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2"/>
          <p:cNvSpPr txBox="1">
            <a:spLocks noChangeArrowheads="1"/>
          </p:cNvSpPr>
          <p:nvPr/>
        </p:nvSpPr>
        <p:spPr>
          <a:xfrm>
            <a:off x="533400" y="533400"/>
            <a:ext cx="7772400" cy="1143000"/>
          </a:xfrm>
          <a:prstGeom prst="rect">
            <a:avLst/>
          </a:prstGeom>
          <a:ln>
            <a:solidFill>
              <a:srgbClr val="00B050"/>
            </a:solidFill>
          </a:ln>
        </p:spPr>
        <p:txBody>
          <a:bodyPr/>
          <a:lstStyle/>
          <a:p>
            <a:pPr marR="0" defTabSz="914400">
              <a:buClrTx/>
              <a:buSzTx/>
              <a:buFontTx/>
              <a:buNone/>
              <a:defRPr/>
            </a:pPr>
            <a:r>
              <a:rPr kumimoji="0" lang="zh-CN" altLang="en-US" sz="3200" kern="1200" cap="none" spc="0" normalizeH="0" baseline="0" noProof="0">
                <a:solidFill>
                  <a:srgbClr val="FF0000"/>
                </a:solidFill>
                <a:effectLst>
                  <a:outerShdw blurRad="38100" dist="38100" dir="2700000" algn="tl">
                    <a:srgbClr val="C0C0C0"/>
                  </a:outerShdw>
                </a:effectLst>
                <a:latin typeface="华文行楷" pitchFamily="2" charset="-122"/>
                <a:ea typeface="华文行楷" pitchFamily="2" charset="-122"/>
                <a:cs typeface="+mn-cs"/>
              </a:rPr>
              <a:t>   那么，货币究竟是什么？经历了怎样的演变过程呢？</a:t>
            </a:r>
            <a:endParaRPr kumimoji="0" lang="zh-CN" altLang="en-US" sz="3200" kern="1200" cap="none" spc="0" normalizeH="0" baseline="0" noProof="0">
              <a:solidFill>
                <a:srgbClr val="FF0000"/>
              </a:solidFill>
              <a:effectLst>
                <a:outerShdw blurRad="38100" dist="38100" dir="2700000" algn="tl">
                  <a:srgbClr val="C0C0C0"/>
                </a:outerShdw>
              </a:effectLst>
              <a:latin typeface="华文行楷" pitchFamily="2" charset="-122"/>
              <a:ea typeface="华文行楷" pitchFamily="2" charset="-122"/>
              <a:cs typeface="+mn-cs"/>
            </a:endParaRPr>
          </a:p>
        </p:txBody>
      </p:sp>
      <p:sp>
        <p:nvSpPr>
          <p:cNvPr id="3" name="Rectangle 3"/>
          <p:cNvSpPr txBox="1"/>
          <p:nvPr/>
        </p:nvSpPr>
        <p:spPr>
          <a:xfrm>
            <a:off x="228600" y="1752600"/>
            <a:ext cx="8305800" cy="2286000"/>
          </a:xfrm>
          <a:prstGeom prst="rect">
            <a:avLst/>
          </a:prstGeom>
          <a:noFill/>
          <a:ln w="9525" cap="flat" cmpd="sng">
            <a:solidFill>
              <a:srgbClr val="009900"/>
            </a:solidFill>
            <a:prstDash val="solid"/>
            <a:miter/>
            <a:headEnd type="none" w="med" len="med"/>
            <a:tailEnd type="none" w="med" len="med"/>
          </a:ln>
        </p:spPr>
        <p:txBody>
          <a:bodyPr/>
          <a:p>
            <a:pPr marL="342900" indent="-342900">
              <a:spcBef>
                <a:spcPct val="20000"/>
              </a:spcBef>
            </a:pPr>
            <a:r>
              <a:rPr lang="zh-CN" altLang="en-US" sz="3200" dirty="0">
                <a:latin typeface="Arial" panose="020B0604020202020204" pitchFamily="34" charset="0"/>
                <a:ea typeface="Dotum" pitchFamily="34" charset="-127"/>
              </a:rPr>
              <a:t>        现实生活中，我们拥有</a:t>
            </a:r>
            <a:r>
              <a:rPr lang="zh-CN" altLang="en-US" sz="3200" dirty="0">
                <a:solidFill>
                  <a:srgbClr val="FF0000"/>
                </a:solidFill>
                <a:latin typeface="华文行楷" pitchFamily="2" charset="-122"/>
                <a:ea typeface="华文行楷" pitchFamily="2" charset="-122"/>
              </a:rPr>
              <a:t>货币</a:t>
            </a:r>
            <a:r>
              <a:rPr lang="zh-CN" altLang="en-US" sz="3200" dirty="0">
                <a:latin typeface="Arial" panose="020B0604020202020204" pitchFamily="34" charset="0"/>
                <a:ea typeface="Dotum" pitchFamily="34" charset="-127"/>
              </a:rPr>
              <a:t>的主要目的是为了购买自己所需要的</a:t>
            </a:r>
            <a:r>
              <a:rPr lang="zh-CN" altLang="en-US" sz="3200" dirty="0">
                <a:solidFill>
                  <a:srgbClr val="FF0000"/>
                </a:solidFill>
                <a:latin typeface="华文行楷" pitchFamily="2" charset="-122"/>
                <a:ea typeface="华文行楷" pitchFamily="2" charset="-122"/>
              </a:rPr>
              <a:t>商品</a:t>
            </a:r>
            <a:r>
              <a:rPr lang="zh-CN" altLang="en-US" sz="3200" dirty="0">
                <a:latin typeface="Arial" panose="020B0604020202020204" pitchFamily="34" charset="0"/>
                <a:ea typeface="Dotum" pitchFamily="34" charset="-127"/>
              </a:rPr>
              <a:t>，因此，要解开货币的神秘面纱，就必须把货币放到</a:t>
            </a:r>
            <a:r>
              <a:rPr lang="zh-CN" altLang="en-US" sz="3200" dirty="0">
                <a:solidFill>
                  <a:srgbClr val="FF0000"/>
                </a:solidFill>
                <a:latin typeface="华文行楷" pitchFamily="2" charset="-122"/>
                <a:ea typeface="华文行楷" pitchFamily="2" charset="-122"/>
              </a:rPr>
              <a:t>商品交换过程</a:t>
            </a:r>
            <a:r>
              <a:rPr lang="zh-CN" altLang="en-US" sz="3200" dirty="0">
                <a:latin typeface="Arial" panose="020B0604020202020204" pitchFamily="34" charset="0"/>
                <a:ea typeface="Dotum" pitchFamily="34" charset="-127"/>
              </a:rPr>
              <a:t>中进行研究。</a:t>
            </a:r>
            <a:endParaRPr lang="zh-CN" altLang="en-US" sz="3200" dirty="0">
              <a:latin typeface="Arial" panose="020B0604020202020204" pitchFamily="34" charset="0"/>
              <a:ea typeface="Dotum" pitchFamily="34" charset="-127"/>
            </a:endParaRPr>
          </a:p>
        </p:txBody>
      </p:sp>
      <p:grpSp>
        <p:nvGrpSpPr>
          <p:cNvPr id="4" name="Group 6"/>
          <p:cNvGrpSpPr/>
          <p:nvPr/>
        </p:nvGrpSpPr>
        <p:grpSpPr>
          <a:xfrm>
            <a:off x="457200" y="4038600"/>
            <a:ext cx="7772400" cy="2057400"/>
            <a:chOff x="816" y="1872"/>
            <a:chExt cx="3744" cy="1117"/>
          </a:xfrm>
        </p:grpSpPr>
        <p:pic>
          <p:nvPicPr>
            <p:cNvPr id="18437" name="Picture 7" descr="20050628135808424">
              <a:hlinkClick r:id="rId1"/>
            </p:cNvPr>
            <p:cNvPicPr>
              <a:picLocks noChangeAspect="1"/>
            </p:cNvPicPr>
            <p:nvPr/>
          </p:nvPicPr>
          <p:blipFill>
            <a:blip r:embed="rId2"/>
            <a:stretch>
              <a:fillRect/>
            </a:stretch>
          </p:blipFill>
          <p:spPr>
            <a:xfrm>
              <a:off x="816" y="1872"/>
              <a:ext cx="1488" cy="1117"/>
            </a:xfrm>
            <a:prstGeom prst="rect">
              <a:avLst/>
            </a:prstGeom>
            <a:noFill/>
            <a:ln w="9525">
              <a:noFill/>
            </a:ln>
          </p:spPr>
        </p:pic>
        <p:pic>
          <p:nvPicPr>
            <p:cNvPr id="18438" name="Picture 8" descr="1151654340">
              <a:hlinkClick r:id="rId3"/>
            </p:cNvPr>
            <p:cNvPicPr>
              <a:picLocks noChangeAspect="1"/>
            </p:cNvPicPr>
            <p:nvPr/>
          </p:nvPicPr>
          <p:blipFill>
            <a:blip r:embed="rId4"/>
            <a:stretch>
              <a:fillRect/>
            </a:stretch>
          </p:blipFill>
          <p:spPr>
            <a:xfrm>
              <a:off x="3072" y="1872"/>
              <a:ext cx="1488" cy="1060"/>
            </a:xfrm>
            <a:prstGeom prst="rect">
              <a:avLst/>
            </a:prstGeom>
            <a:noFill/>
            <a:ln w="9525">
              <a:noFill/>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style.visibility</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style.visibility</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charRg st="0" end="74"/>
                                            </p:txEl>
                                          </p:spTgt>
                                        </p:tgtEl>
                                        <p:attrNameLst>
                                          <p:attrName>style.visibility</p:attrName>
                                        </p:attrNameLst>
                                      </p:cBhvr>
                                      <p:to>
                                        <p:strVal val="visible"/>
                                      </p:to>
                                    </p:set>
                                    <p:anim to="" calcmode="lin" valueType="num">
                                      <p:cBhvr>
                                        <p:cTn id="17" dur="1" fill="hold"/>
                                        <p:tgtEl>
                                          <p:spTgt spid="3">
                                            <p:txEl>
                                              <p:charRg st="0" end="74"/>
                                            </p:txEl>
                                          </p:spTgt>
                                        </p:tgtEl>
                                        <p:attrNameLst>
                                          <p:attrName>style.visibility</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1" nodeType="clickEffect">
                                  <p:stCondLst>
                                    <p:cond delay="0"/>
                                  </p:stCondLst>
                                  <p:childTnLst>
                                    <p:set>
                                      <p:cBhvr>
                                        <p:cTn id="21" dur="1" fill="hold">
                                          <p:stCondLst>
                                            <p:cond delay="0"/>
                                          </p:stCondLst>
                                        </p:cTn>
                                        <p:tgtEl>
                                          <p:spTgt spid="3"/>
                                        </p:tgtEl>
                                        <p:attrNameLst>
                                          <p:attrName>style.visibility</p:attrName>
                                        </p:attrNameLst>
                                      </p:cBhvr>
                                      <p:to>
                                        <p:strVal val="visible"/>
                                      </p:to>
                                    </p:set>
                                    <p:anim to="" calcmode="lin" valueType="num">
                                      <p:cBhvr>
                                        <p:cTn id="22" dur="1" fill="hold"/>
                                        <p:tgtEl>
                                          <p:spTgt spid="3"/>
                                        </p:tgtEl>
                                        <p:attrNameLst>
                                          <p:attrName>style.visibility</p:attrName>
                                        </p:attrNameLst>
                                      </p:cBhvr>
                                    </p:anim>
                                  </p:childTnLst>
                                </p:cTn>
                              </p:par>
                              <p:par>
                                <p:cTn id="23" presetID="24" presetClass="entr" presetSubtype="0" fill="hold" grpId="1" nodeType="withEffect">
                                  <p:stCondLst>
                                    <p:cond delay="0"/>
                                  </p:stCondLst>
                                  <p:childTnLst>
                                    <p:set>
                                      <p:cBhvr>
                                        <p:cTn id="24" dur="1" fill="hold">
                                          <p:stCondLst>
                                            <p:cond delay="0"/>
                                          </p:stCondLst>
                                        </p:cTn>
                                        <p:tgtEl>
                                          <p:spTgt spid="3">
                                            <p:txEl>
                                              <p:charRg st="0" end="74"/>
                                            </p:txEl>
                                          </p:spTgt>
                                        </p:tgtEl>
                                        <p:attrNameLst>
                                          <p:attrName>style.visibility</p:attrName>
                                        </p:attrNameLst>
                                      </p:cBhvr>
                                      <p:to>
                                        <p:strVal val="visible"/>
                                      </p:to>
                                    </p:set>
                                    <p:anim to="" calcmode="lin" valueType="num">
                                      <p:cBhvr>
                                        <p:cTn id="25" dur="1" fill="hold"/>
                                        <p:tgtEl>
                                          <p:spTgt spid="3">
                                            <p:txEl>
                                              <p:charRg st="0" end="74"/>
                                            </p:txEl>
                                          </p:spTgt>
                                        </p:tgtEl>
                                        <p:attrNameLst>
                                          <p:attrName>style.visibility</p:attrName>
                                        </p:attrNameLst>
                                      </p:cBhvr>
                                    </p:anim>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nodeType="clickEffect">
                                  <p:stCondLst>
                                    <p:cond delay="0"/>
                                  </p:stCondLst>
                                  <p:childTnLst>
                                    <p:animEffect transition="out" filter="blinds(horizontal)">
                                      <p:cBhvr>
                                        <p:cTn id="29" dur="500"/>
                                        <p:tgtEl>
                                          <p:spTgt spid="4"/>
                                        </p:tgtEl>
                                      </p:cBhvr>
                                    </p:animEffect>
                                    <p:set>
                                      <p:cBhvr>
                                        <p:cTn id="30" dur="1" fill="hold">
                                          <p:stCondLst>
                                            <p:cond delay="499"/>
                                          </p:stCondLst>
                                        </p:cTn>
                                        <p:tgtEl>
                                          <p:spTgt spid="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4"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to="" calcmode="lin" valueType="num">
                                      <p:cBhvr>
                                        <p:cTn id="35" dur="1" fill="hold"/>
                                        <p:tgtEl>
                                          <p:spTgt spid="4"/>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build="p"/>
      <p:bldP spid="3" grpId="1" animBg="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内容占位符 2"/>
          <p:cNvSpPr>
            <a:spLocks noGrp="1"/>
          </p:cNvSpPr>
          <p:nvPr>
            <p:ph sz="quarter" idx="1"/>
          </p:nvPr>
        </p:nvSpPr>
        <p:spPr>
          <a:xfrm>
            <a:off x="381000" y="1066800"/>
            <a:ext cx="8534400" cy="5029200"/>
          </a:xfrm>
        </p:spPr>
        <p:txBody>
          <a:bodyPr vert="horz" wrap="square" lIns="91440" tIns="45720" rIns="91440" bIns="45720" numCol="1" rtlCol="0" anchor="t" anchorCtr="0" compatLnSpc="1">
            <a:normAutofit fontScale="92500" lnSpcReduction="20000"/>
          </a:bodyPr>
          <a:lstStyle/>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zh-CN" altLang="en-US" sz="3000" b="1"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一、货币</a:t>
            </a:r>
            <a:endParaRPr kumimoji="0" lang="en-US" altLang="zh-CN" sz="3000" b="1"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1</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、货币的本质</a:t>
            </a:r>
            <a:endPar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a:t>
            </a:r>
            <a:r>
              <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1</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）商品及其价值</a:t>
            </a:r>
            <a:endPar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商品：是指用来</a:t>
            </a:r>
            <a:r>
              <a:rPr kumimoji="0" lang="zh-CN" altLang="en-US" sz="2700" b="1" i="0" u="none" strike="noStrike" kern="1200" cap="none" spc="0" normalizeH="0" baseline="0" noProof="0" dirty="0" smtClean="0">
                <a:ln>
                  <a:noFill/>
                </a:ln>
                <a:solidFill>
                  <a:schemeClr val="hlink"/>
                </a:solidFill>
                <a:effectLst/>
                <a:uLnTx/>
                <a:uFillTx/>
                <a:latin typeface="华文楷体" pitchFamily="2" charset="-122"/>
                <a:ea typeface="华文楷体" pitchFamily="2" charset="-122"/>
                <a:cs typeface="+mn-cs"/>
              </a:rPr>
              <a:t>交换</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的</a:t>
            </a:r>
            <a:r>
              <a:rPr kumimoji="0" lang="zh-CN" altLang="en-US" sz="2700" b="1" i="0" u="none" strike="noStrike" kern="1200" cap="none" spc="0" normalizeH="0" baseline="0" noProof="0" dirty="0" smtClean="0">
                <a:ln>
                  <a:noFill/>
                </a:ln>
                <a:solidFill>
                  <a:schemeClr val="hlink"/>
                </a:solidFill>
                <a:effectLst/>
                <a:uLnTx/>
                <a:uFillTx/>
                <a:latin typeface="华文楷体" pitchFamily="2" charset="-122"/>
                <a:ea typeface="华文楷体" pitchFamily="2" charset="-122"/>
                <a:cs typeface="+mn-cs"/>
              </a:rPr>
              <a:t>劳动产品</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a:t>
            </a:r>
            <a:endPar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A.</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劳动产品只有用来</a:t>
            </a:r>
            <a:r>
              <a:rPr kumimoji="0" lang="zh-CN" altLang="en-US" sz="2700" b="1" i="0" u="none" strike="noStrike" kern="1200" cap="none" spc="0" normalizeH="0" baseline="0" noProof="0" dirty="0" smtClean="0">
                <a:ln>
                  <a:noFill/>
                </a:ln>
                <a:solidFill>
                  <a:schemeClr val="hlink"/>
                </a:solidFill>
                <a:effectLst/>
                <a:uLnTx/>
                <a:uFillTx/>
                <a:latin typeface="华文楷体" pitchFamily="2" charset="-122"/>
                <a:ea typeface="华文楷体" pitchFamily="2" charset="-122"/>
                <a:cs typeface="+mn-cs"/>
              </a:rPr>
              <a:t>交换</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才是商品。（价值）</a:t>
            </a:r>
            <a:r>
              <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 </a:t>
            </a:r>
            <a:endPar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en-US" altLang="zh-CN"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B.</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必须是</a:t>
            </a:r>
            <a:r>
              <a:rPr kumimoji="0" lang="zh-CN" altLang="en-US" sz="2700" b="1" i="0" u="none" strike="noStrike" kern="1200" cap="none" spc="0" normalizeH="0" baseline="0" noProof="0" dirty="0" smtClean="0">
                <a:ln>
                  <a:noFill/>
                </a:ln>
                <a:solidFill>
                  <a:schemeClr val="hlink"/>
                </a:solidFill>
                <a:effectLst/>
                <a:uLnTx/>
                <a:uFillTx/>
                <a:latin typeface="华文楷体" pitchFamily="2" charset="-122"/>
                <a:ea typeface="华文楷体" pitchFamily="2" charset="-122"/>
                <a:cs typeface="+mn-cs"/>
              </a:rPr>
              <a:t>劳动产品</a:t>
            </a:r>
            <a:r>
              <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rPr>
              <a:t>，不是劳动产品不叫商品。使用价值）</a:t>
            </a:r>
            <a:endParaRPr kumimoji="0" lang="zh-CN" altLang="en-US" sz="2700" b="0" i="0" u="none" strike="noStrike" kern="1200" cap="none" spc="0" normalizeH="0" baseline="0" noProof="0" dirty="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endParaRPr kumimoji="0" lang="zh-CN" altLang="en-US" sz="2700" b="1" i="0" u="none" strike="noStrike" kern="1200" cap="none" spc="0" normalizeH="0" baseline="0" noProof="0" dirty="0" smtClean="0">
              <a:ln>
                <a:noFill/>
              </a:ln>
              <a:solidFill>
                <a:srgbClr val="FF0000"/>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800" b="1" i="0" u="none" strike="noStrike" kern="1200" cap="none" spc="0" normalizeH="0" baseline="0" noProof="0" dirty="0" smtClean="0">
                <a:ln>
                  <a:noFill/>
                </a:ln>
                <a:solidFill>
                  <a:schemeClr val="tx2"/>
                </a:solidFill>
                <a:effectLst/>
                <a:uLnTx/>
                <a:uFillTx/>
                <a:latin typeface="+mn-lt"/>
                <a:ea typeface="+mn-ea"/>
                <a:cs typeface="+mn-cs"/>
              </a:rPr>
              <a:t>商品必须是</a:t>
            </a:r>
            <a:r>
              <a:rPr kumimoji="0" lang="zh-CN" altLang="en-US" sz="2800" b="1" i="0" u="none" strike="noStrike" kern="1200" cap="none" spc="0" normalizeH="0" baseline="0" noProof="0" dirty="0" smtClean="0">
                <a:ln>
                  <a:noFill/>
                </a:ln>
                <a:solidFill>
                  <a:schemeClr val="tx2"/>
                </a:solidFill>
                <a:effectLst/>
                <a:uLnTx/>
                <a:uFillTx/>
                <a:latin typeface="+mn-lt"/>
                <a:ea typeface="+mn-ea"/>
                <a:cs typeface="+mn-cs"/>
                <a:hlinkClick r:id="rId1"/>
              </a:rPr>
              <a:t>劳动产品</a:t>
            </a:r>
            <a:r>
              <a:rPr kumimoji="0" lang="zh-CN" altLang="en-US" sz="2800" b="1" i="0" u="none" strike="noStrike" kern="1200" cap="none" spc="0" normalizeH="0" baseline="0" noProof="0" dirty="0" smtClean="0">
                <a:ln>
                  <a:noFill/>
                </a:ln>
                <a:solidFill>
                  <a:schemeClr val="tx2"/>
                </a:solidFill>
                <a:effectLst/>
                <a:uLnTx/>
                <a:uFillTx/>
                <a:latin typeface="+mn-lt"/>
                <a:ea typeface="+mn-ea"/>
                <a:cs typeface="+mn-cs"/>
              </a:rPr>
              <a:t>，但劳动产品不一定是商品，只有用</a:t>
            </a:r>
            <a:endParaRPr kumimoji="0" lang="en-US" altLang="zh-CN" sz="2800" b="1" i="0" u="none" strike="noStrike" kern="1200" cap="none" spc="0" normalizeH="0" baseline="0" noProof="0" dirty="0" smtClean="0">
              <a:ln>
                <a:noFill/>
              </a:ln>
              <a:solidFill>
                <a:schemeClr val="tx2"/>
              </a:solidFill>
              <a:effectLst/>
              <a:uLnTx/>
              <a:uFillTx/>
              <a:latin typeface="+mn-lt"/>
              <a:ea typeface="+mn-ea"/>
              <a:cs typeface="+mn-cs"/>
            </a:endParaRPr>
          </a:p>
          <a:p>
            <a:pPr marL="319405" marR="0" lvl="0" indent="-319405"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800" b="1" i="0" u="none" strike="noStrike" kern="1200" cap="none" spc="0" normalizeH="0" baseline="0" noProof="0" dirty="0" smtClean="0">
                <a:ln>
                  <a:noFill/>
                </a:ln>
                <a:solidFill>
                  <a:schemeClr val="tx2"/>
                </a:solidFill>
                <a:effectLst/>
                <a:uLnTx/>
                <a:uFillTx/>
                <a:latin typeface="+mn-lt"/>
                <a:ea typeface="+mn-ea"/>
                <a:cs typeface="+mn-cs"/>
              </a:rPr>
              <a:t>于交换的劳动产品才是商品</a:t>
            </a:r>
            <a:r>
              <a:rPr kumimoji="0" lang="zh-CN" altLang="en-US" sz="2800" b="0" i="0" u="none" strike="noStrike" kern="1200" cap="none" spc="0" normalizeH="0" baseline="0" noProof="0" dirty="0" smtClean="0">
                <a:ln>
                  <a:noFill/>
                </a:ln>
                <a:solidFill>
                  <a:schemeClr val="tx2"/>
                </a:solidFill>
                <a:effectLst/>
                <a:uLnTx/>
                <a:uFillTx/>
                <a:latin typeface="+mn-lt"/>
                <a:ea typeface="+mn-ea"/>
                <a:cs typeface="+mn-cs"/>
              </a:rPr>
              <a:t>。</a:t>
            </a:r>
            <a:r>
              <a:rPr kumimoji="0" lang="zh-CN" altLang="en-US" sz="2400" b="0" i="0" u="none" strike="noStrike" kern="1200" cap="none" spc="0" normalizeH="0" baseline="0" noProof="0" dirty="0" smtClean="0">
                <a:ln>
                  <a:noFill/>
                </a:ln>
                <a:solidFill>
                  <a:schemeClr val="tx2"/>
                </a:solidFill>
                <a:effectLst/>
                <a:uLnTx/>
                <a:uFillTx/>
                <a:latin typeface="+mn-lt"/>
                <a:ea typeface="+mn-ea"/>
                <a:cs typeface="+mn-cs"/>
              </a:rPr>
              <a:t> </a:t>
            </a:r>
            <a:endParaRPr kumimoji="0" lang="zh-CN" altLang="en-US" sz="2400" b="0" i="0" u="none" strike="noStrike" kern="1200" cap="none" spc="0" normalizeH="0" baseline="0" noProof="0" dirty="0" smtClean="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0114">
                                            <p:txEl>
                                              <p:charRg st="39" end="62"/>
                                            </p:txEl>
                                          </p:spTgt>
                                        </p:tgtEl>
                                        <p:attrNameLst>
                                          <p:attrName>style.visibility</p:attrName>
                                        </p:attrNameLst>
                                      </p:cBhvr>
                                      <p:to>
                                        <p:strVal val="visible"/>
                                      </p:to>
                                    </p:set>
                                    <p:anim calcmode="lin" valueType="num">
                                      <p:cBhvr additive="base">
                                        <p:cTn id="7" dur="500" fill="hold"/>
                                        <p:tgtEl>
                                          <p:spTgt spid="90114">
                                            <p:txEl>
                                              <p:charRg st="39" end="6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0114">
                                            <p:txEl>
                                              <p:charRg st="39" end="6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0114">
                                            <p:txEl>
                                              <p:charRg st="62" end="89"/>
                                            </p:txEl>
                                          </p:spTgt>
                                        </p:tgtEl>
                                        <p:attrNameLst>
                                          <p:attrName>style.visibility</p:attrName>
                                        </p:attrNameLst>
                                      </p:cBhvr>
                                      <p:to>
                                        <p:strVal val="visible"/>
                                      </p:to>
                                    </p:set>
                                    <p:anim calcmode="lin" valueType="num">
                                      <p:cBhvr additive="base">
                                        <p:cTn id="13" dur="500" fill="hold"/>
                                        <p:tgtEl>
                                          <p:spTgt spid="90114">
                                            <p:txEl>
                                              <p:charRg st="62" end="89"/>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0114">
                                            <p:txEl>
                                              <p:charRg st="62" end="89"/>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90114">
                                            <p:txEl>
                                              <p:charRg st="90" end="116"/>
                                            </p:txEl>
                                          </p:spTgt>
                                        </p:tgtEl>
                                        <p:attrNameLst>
                                          <p:attrName>style.visibility</p:attrName>
                                        </p:attrNameLst>
                                      </p:cBhvr>
                                      <p:to>
                                        <p:strVal val="visible"/>
                                      </p:to>
                                    </p:set>
                                    <p:anim calcmode="lin" valueType="num">
                                      <p:cBhvr additive="base">
                                        <p:cTn id="19" dur="500" fill="hold"/>
                                        <p:tgtEl>
                                          <p:spTgt spid="90114">
                                            <p:txEl>
                                              <p:charRg st="90" end="116"/>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0114">
                                            <p:txEl>
                                              <p:charRg st="90" end="11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0114">
                                            <p:txEl>
                                              <p:charRg st="116" end="131"/>
                                            </p:txEl>
                                          </p:spTgt>
                                        </p:tgtEl>
                                        <p:attrNameLst>
                                          <p:attrName>style.visibility</p:attrName>
                                        </p:attrNameLst>
                                      </p:cBhvr>
                                      <p:to>
                                        <p:strVal val="visible"/>
                                      </p:to>
                                    </p:set>
                                    <p:anim calcmode="lin" valueType="num">
                                      <p:cBhvr additive="base">
                                        <p:cTn id="25" dur="500" fill="hold"/>
                                        <p:tgtEl>
                                          <p:spTgt spid="90114">
                                            <p:txEl>
                                              <p:charRg st="116" end="13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90114">
                                            <p:txEl>
                                              <p:charRg st="116" end="13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Picture 4"/>
          <p:cNvPicPr>
            <a:picLocks noChangeAspect="1"/>
          </p:cNvPicPr>
          <p:nvPr/>
        </p:nvPicPr>
        <p:blipFill>
          <a:blip r:embed="rId1"/>
          <a:stretch>
            <a:fillRect/>
          </a:stretch>
        </p:blipFill>
        <p:spPr>
          <a:xfrm>
            <a:off x="304800" y="1600200"/>
            <a:ext cx="4876800" cy="3524250"/>
          </a:xfrm>
          <a:prstGeom prst="rect">
            <a:avLst/>
          </a:prstGeom>
          <a:noFill/>
          <a:ln w="9525">
            <a:noFill/>
          </a:ln>
        </p:spPr>
      </p:pic>
      <p:sp>
        <p:nvSpPr>
          <p:cNvPr id="20483" name="矩形 13"/>
          <p:cNvSpPr/>
          <p:nvPr/>
        </p:nvSpPr>
        <p:spPr>
          <a:xfrm>
            <a:off x="2514600" y="4419600"/>
            <a:ext cx="1336675" cy="641350"/>
          </a:xfrm>
          <a:prstGeom prst="rect">
            <a:avLst/>
          </a:prstGeom>
          <a:noFill/>
          <a:ln w="9525">
            <a:noFill/>
          </a:ln>
        </p:spPr>
        <p:txBody>
          <a:bodyPr>
            <a:spAutoFit/>
          </a:bodyPr>
          <a:p>
            <a:r>
              <a:rPr lang="zh-CN" altLang="en-US" dirty="0">
                <a:latin typeface="Arial" panose="020B0604020202020204" pitchFamily="34" charset="0"/>
              </a:rPr>
              <a:t>（泉水、空气）</a:t>
            </a:r>
            <a:endParaRPr lang="zh-CN" altLang="en-US" dirty="0">
              <a:latin typeface="Arial" panose="020B0604020202020204" pitchFamily="34" charset="0"/>
            </a:endParaRPr>
          </a:p>
        </p:txBody>
      </p:sp>
      <p:sp>
        <p:nvSpPr>
          <p:cNvPr id="20484" name="Text Box 5"/>
          <p:cNvSpPr txBox="1"/>
          <p:nvPr/>
        </p:nvSpPr>
        <p:spPr>
          <a:xfrm>
            <a:off x="990600" y="533400"/>
            <a:ext cx="6248400" cy="641350"/>
          </a:xfrm>
          <a:prstGeom prst="rect">
            <a:avLst/>
          </a:prstGeom>
          <a:noFill/>
          <a:ln w="9525">
            <a:noFill/>
          </a:ln>
        </p:spPr>
        <p:txBody>
          <a:bodyPr>
            <a:spAutoFit/>
          </a:bodyPr>
          <a:p>
            <a:pPr>
              <a:spcBef>
                <a:spcPct val="50000"/>
              </a:spcBef>
            </a:pPr>
            <a:r>
              <a:rPr lang="zh-CN" altLang="en-US" sz="3600" b="1" dirty="0">
                <a:solidFill>
                  <a:srgbClr val="FF0000"/>
                </a:solidFill>
                <a:latin typeface="Arial" panose="020B0604020202020204" pitchFamily="34" charset="0"/>
              </a:rPr>
              <a:t>物品、劳动产品、商品的关系</a:t>
            </a:r>
            <a:endParaRPr lang="zh-CN" altLang="en-US" sz="3600" b="1" dirty="0">
              <a:solidFill>
                <a:srgbClr val="FF0000"/>
              </a:solidFill>
              <a:latin typeface="Arial" panose="020B0604020202020204" pitchFamily="34" charset="0"/>
            </a:endParaRPr>
          </a:p>
        </p:txBody>
      </p:sp>
      <p:sp>
        <p:nvSpPr>
          <p:cNvPr id="20485" name="Text Box 6"/>
          <p:cNvSpPr txBox="1"/>
          <p:nvPr/>
        </p:nvSpPr>
        <p:spPr>
          <a:xfrm>
            <a:off x="3581400" y="1676400"/>
            <a:ext cx="1600200" cy="579438"/>
          </a:xfrm>
          <a:prstGeom prst="rect">
            <a:avLst/>
          </a:prstGeom>
          <a:noFill/>
          <a:ln w="9525">
            <a:noFill/>
          </a:ln>
        </p:spPr>
        <p:txBody>
          <a:bodyPr>
            <a:spAutoFit/>
          </a:bodyPr>
          <a:p>
            <a:pPr>
              <a:spcBef>
                <a:spcPct val="50000"/>
              </a:spcBef>
            </a:pPr>
            <a:r>
              <a:rPr lang="zh-CN" altLang="en-US" sz="3200" b="1" dirty="0">
                <a:latin typeface="Arial" panose="020B0604020202020204" pitchFamily="34" charset="0"/>
              </a:rPr>
              <a:t>商品</a:t>
            </a:r>
            <a:endParaRPr lang="zh-CN" altLang="en-US" sz="3200" b="1" dirty="0">
              <a:latin typeface="Arial" panose="020B0604020202020204" pitchFamily="34" charset="0"/>
            </a:endParaRPr>
          </a:p>
        </p:txBody>
      </p:sp>
      <p:sp>
        <p:nvSpPr>
          <p:cNvPr id="20486" name="Text Box 7"/>
          <p:cNvSpPr txBox="1"/>
          <p:nvPr/>
        </p:nvSpPr>
        <p:spPr>
          <a:xfrm>
            <a:off x="914400" y="5638800"/>
            <a:ext cx="6553200" cy="519113"/>
          </a:xfrm>
          <a:prstGeom prst="rect">
            <a:avLst/>
          </a:prstGeom>
          <a:noFill/>
          <a:ln w="9525">
            <a:noFill/>
          </a:ln>
        </p:spPr>
        <p:txBody>
          <a:bodyPr>
            <a:spAutoFit/>
          </a:bodyPr>
          <a:p>
            <a:pPr>
              <a:spcBef>
                <a:spcPct val="50000"/>
              </a:spcBef>
            </a:pPr>
            <a:r>
              <a:rPr lang="zh-CN" altLang="en-US" sz="2800" b="1" dirty="0">
                <a:solidFill>
                  <a:srgbClr val="0000FF"/>
                </a:solidFill>
                <a:latin typeface="Arial" panose="020B0604020202020204" pitchFamily="34" charset="0"/>
              </a:rPr>
              <a:t>举例生活中哪些是商品，哪些是非商品。</a:t>
            </a:r>
            <a:endParaRPr lang="zh-CN" altLang="en-US" sz="2800" b="1" dirty="0">
              <a:solidFill>
                <a:srgbClr val="0000FF"/>
              </a:solidFill>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矩形 2"/>
          <p:cNvSpPr/>
          <p:nvPr/>
        </p:nvSpPr>
        <p:spPr>
          <a:xfrm>
            <a:off x="428625" y="1285875"/>
            <a:ext cx="3416300" cy="461963"/>
          </a:xfrm>
          <a:prstGeom prst="rect">
            <a:avLst/>
          </a:prstGeom>
          <a:noFill/>
          <a:ln w="9525">
            <a:noFill/>
          </a:ln>
        </p:spPr>
        <p:txBody>
          <a:bodyPr wrap="none">
            <a:spAutoFit/>
          </a:bodyPr>
          <a:p>
            <a:pPr>
              <a:spcBef>
                <a:spcPct val="50000"/>
              </a:spcBef>
            </a:pPr>
            <a:r>
              <a:rPr lang="en-US" altLang="zh-CN" sz="2400" dirty="0">
                <a:latin typeface="Times New Roman" panose="02020603050405020304" pitchFamily="18" charset="0"/>
              </a:rPr>
              <a:t>1</a:t>
            </a:r>
            <a:r>
              <a:rPr lang="zh-CN" altLang="en-US" sz="2400" dirty="0">
                <a:latin typeface="Times New Roman" panose="02020603050405020304" pitchFamily="18" charset="0"/>
              </a:rPr>
              <a:t>．判断下列是商品的有</a:t>
            </a:r>
            <a:endParaRPr lang="zh-CN" altLang="en-US" sz="2400" dirty="0">
              <a:latin typeface="Times New Roman" panose="02020603050405020304" pitchFamily="18" charset="0"/>
            </a:endParaRPr>
          </a:p>
        </p:txBody>
      </p:sp>
      <p:sp>
        <p:nvSpPr>
          <p:cNvPr id="21507" name="Text Box 5"/>
          <p:cNvSpPr txBox="1"/>
          <p:nvPr/>
        </p:nvSpPr>
        <p:spPr>
          <a:xfrm>
            <a:off x="4572000" y="1981200"/>
            <a:ext cx="1752600" cy="1225550"/>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雪山上待售的氧气罐</a:t>
            </a:r>
            <a:endParaRPr lang="en-US" altLang="zh-CN" sz="2400" b="1" dirty="0">
              <a:latin typeface="Times New Roman" panose="02020603050405020304" pitchFamily="18" charset="0"/>
            </a:endParaRPr>
          </a:p>
        </p:txBody>
      </p:sp>
      <p:sp>
        <p:nvSpPr>
          <p:cNvPr id="5" name="AutoShape 10"/>
          <p:cNvSpPr/>
          <p:nvPr/>
        </p:nvSpPr>
        <p:spPr>
          <a:xfrm>
            <a:off x="4953000" y="3429000"/>
            <a:ext cx="838200" cy="838200"/>
          </a:xfrm>
          <a:prstGeom prst="smileyFace">
            <a:avLst>
              <a:gd name="adj" fmla="val 4653"/>
            </a:avLst>
          </a:prstGeom>
          <a:solidFill>
            <a:srgbClr val="FFFF00"/>
          </a:solidFill>
          <a:ln w="25400" cap="flat" cmpd="sng">
            <a:solidFill>
              <a:srgbClr val="FF00FF"/>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sp>
        <p:nvSpPr>
          <p:cNvPr id="21509" name="Text Box 3"/>
          <p:cNvSpPr txBox="1"/>
          <p:nvPr/>
        </p:nvSpPr>
        <p:spPr>
          <a:xfrm>
            <a:off x="611188" y="1981200"/>
            <a:ext cx="1903412" cy="1225550"/>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超市里货架上待售的物品</a:t>
            </a:r>
            <a:endParaRPr lang="zh-CN" altLang="en-US" sz="2400" b="1" dirty="0">
              <a:latin typeface="Times New Roman" panose="02020603050405020304" pitchFamily="18" charset="0"/>
            </a:endParaRPr>
          </a:p>
        </p:txBody>
      </p:sp>
      <p:sp>
        <p:nvSpPr>
          <p:cNvPr id="21510" name="Text Box 4"/>
          <p:cNvSpPr txBox="1"/>
          <p:nvPr/>
        </p:nvSpPr>
        <p:spPr>
          <a:xfrm>
            <a:off x="2895600" y="1981200"/>
            <a:ext cx="1295400" cy="1225550"/>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你正在使用的笔</a:t>
            </a:r>
            <a:endParaRPr lang="zh-CN" altLang="en-US" sz="2400" b="1" dirty="0">
              <a:latin typeface="Times New Roman" panose="02020603050405020304" pitchFamily="18" charset="0"/>
            </a:endParaRPr>
          </a:p>
        </p:txBody>
      </p:sp>
      <p:sp>
        <p:nvSpPr>
          <p:cNvPr id="21511" name="Text Box 6"/>
          <p:cNvSpPr txBox="1"/>
          <p:nvPr/>
        </p:nvSpPr>
        <p:spPr>
          <a:xfrm>
            <a:off x="685800" y="4419600"/>
            <a:ext cx="1754188" cy="1225550"/>
          </a:xfrm>
          <a:prstGeom prst="rect">
            <a:avLst/>
          </a:prstGeom>
          <a:noFill/>
          <a:ln w="38100" cap="flat" cmpd="dbl">
            <a:solidFill>
              <a:srgbClr val="FF99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全国人民为四川捐的救灾物资</a:t>
            </a:r>
            <a:endParaRPr lang="zh-CN" altLang="en-US" sz="2400" b="1" dirty="0">
              <a:latin typeface="Times New Roman" panose="02020603050405020304" pitchFamily="18" charset="0"/>
            </a:endParaRPr>
          </a:p>
        </p:txBody>
      </p:sp>
      <p:sp>
        <p:nvSpPr>
          <p:cNvPr id="21512" name="Text Box 7"/>
          <p:cNvSpPr txBox="1"/>
          <p:nvPr/>
        </p:nvSpPr>
        <p:spPr>
          <a:xfrm>
            <a:off x="2819400" y="4419600"/>
            <a:ext cx="1295400" cy="1042988"/>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太阳</a:t>
            </a:r>
            <a:endParaRPr lang="zh-CN" altLang="en-US" sz="2400" b="1" dirty="0">
              <a:latin typeface="Times New Roman" panose="02020603050405020304" pitchFamily="18" charset="0"/>
            </a:endParaRPr>
          </a:p>
          <a:p>
            <a:pPr>
              <a:spcBef>
                <a:spcPct val="50000"/>
              </a:spcBef>
            </a:pPr>
            <a:r>
              <a:rPr lang="zh-CN" altLang="en-US" sz="2400" b="1" dirty="0">
                <a:latin typeface="Times New Roman" panose="02020603050405020304" pitchFamily="18" charset="0"/>
              </a:rPr>
              <a:t>空气</a:t>
            </a:r>
            <a:endParaRPr lang="zh-CN" altLang="en-US" sz="2400" dirty="0">
              <a:latin typeface="Times New Roman" panose="02020603050405020304" pitchFamily="18" charset="0"/>
            </a:endParaRPr>
          </a:p>
        </p:txBody>
      </p:sp>
      <p:sp>
        <p:nvSpPr>
          <p:cNvPr id="21513" name="Text Box 8"/>
          <p:cNvSpPr txBox="1"/>
          <p:nvPr/>
        </p:nvSpPr>
        <p:spPr>
          <a:xfrm>
            <a:off x="4800600" y="4419600"/>
            <a:ext cx="1447800" cy="1179513"/>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回收的啤酒瓶</a:t>
            </a:r>
            <a:endParaRPr lang="zh-CN" altLang="en-US" sz="2400" b="1" dirty="0">
              <a:latin typeface="Times New Roman" panose="02020603050405020304" pitchFamily="18" charset="0"/>
            </a:endParaRPr>
          </a:p>
          <a:p>
            <a:pPr>
              <a:spcBef>
                <a:spcPct val="50000"/>
              </a:spcBef>
            </a:pPr>
            <a:endParaRPr lang="zh-CN" altLang="en-US" sz="1400" b="1" dirty="0">
              <a:latin typeface="Times New Roman" panose="02020603050405020304" pitchFamily="18" charset="0"/>
            </a:endParaRPr>
          </a:p>
        </p:txBody>
      </p:sp>
      <p:sp>
        <p:nvSpPr>
          <p:cNvPr id="13" name="AutoShape 11"/>
          <p:cNvSpPr/>
          <p:nvPr/>
        </p:nvSpPr>
        <p:spPr>
          <a:xfrm>
            <a:off x="5029200" y="5791200"/>
            <a:ext cx="838200" cy="838200"/>
          </a:xfrm>
          <a:prstGeom prst="smileyFace">
            <a:avLst>
              <a:gd name="adj" fmla="val 4653"/>
            </a:avLst>
          </a:prstGeom>
          <a:solidFill>
            <a:srgbClr val="FFFF00"/>
          </a:solidFill>
          <a:ln w="25400" cap="flat" cmpd="sng">
            <a:solidFill>
              <a:srgbClr val="FF00FF"/>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sp>
        <p:nvSpPr>
          <p:cNvPr id="15" name="AutoShape 13"/>
          <p:cNvSpPr/>
          <p:nvPr/>
        </p:nvSpPr>
        <p:spPr>
          <a:xfrm>
            <a:off x="3200400" y="3581400"/>
            <a:ext cx="762000" cy="685800"/>
          </a:xfrm>
          <a:prstGeom prst="smileyFace">
            <a:avLst>
              <a:gd name="adj" fmla="val -4653"/>
            </a:avLst>
          </a:prstGeom>
          <a:solidFill>
            <a:srgbClr val="339966"/>
          </a:solidFill>
          <a:ln w="25400" cap="flat" cmpd="sng">
            <a:solidFill>
              <a:srgbClr val="FFFF00"/>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sp>
        <p:nvSpPr>
          <p:cNvPr id="16" name="AutoShape 14"/>
          <p:cNvSpPr/>
          <p:nvPr/>
        </p:nvSpPr>
        <p:spPr>
          <a:xfrm>
            <a:off x="1066800" y="5867400"/>
            <a:ext cx="762000" cy="685800"/>
          </a:xfrm>
          <a:prstGeom prst="smileyFace">
            <a:avLst>
              <a:gd name="adj" fmla="val -4653"/>
            </a:avLst>
          </a:prstGeom>
          <a:solidFill>
            <a:srgbClr val="339966"/>
          </a:solidFill>
          <a:ln w="25400" cap="flat" cmpd="sng">
            <a:solidFill>
              <a:srgbClr val="FFFF00"/>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sp>
        <p:nvSpPr>
          <p:cNvPr id="17" name="AutoShape 15"/>
          <p:cNvSpPr/>
          <p:nvPr/>
        </p:nvSpPr>
        <p:spPr>
          <a:xfrm>
            <a:off x="3124200" y="5943600"/>
            <a:ext cx="762000" cy="685800"/>
          </a:xfrm>
          <a:prstGeom prst="smileyFace">
            <a:avLst>
              <a:gd name="adj" fmla="val -4653"/>
            </a:avLst>
          </a:prstGeom>
          <a:solidFill>
            <a:srgbClr val="339966"/>
          </a:solidFill>
          <a:ln w="25400" cap="flat" cmpd="sng">
            <a:solidFill>
              <a:srgbClr val="FFFF00"/>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grpSp>
        <p:nvGrpSpPr>
          <p:cNvPr id="21518" name="Group 14"/>
          <p:cNvGrpSpPr/>
          <p:nvPr/>
        </p:nvGrpSpPr>
        <p:grpSpPr>
          <a:xfrm>
            <a:off x="5867400" y="188913"/>
            <a:ext cx="2592388" cy="1628775"/>
            <a:chOff x="385" y="2432"/>
            <a:chExt cx="1361" cy="817"/>
          </a:xfrm>
        </p:grpSpPr>
        <p:sp>
          <p:nvSpPr>
            <p:cNvPr id="21524" name="AutoShape 12"/>
            <p:cNvSpPr/>
            <p:nvPr/>
          </p:nvSpPr>
          <p:spPr>
            <a:xfrm>
              <a:off x="385" y="2432"/>
              <a:ext cx="1361" cy="817"/>
            </a:xfrm>
            <a:prstGeom prst="irregularSeal1">
              <a:avLst/>
            </a:prstGeom>
            <a:solidFill>
              <a:srgbClr val="FF0000"/>
            </a:solidFill>
            <a:ln w="9525" cap="flat" cmpd="sng">
              <a:solidFill>
                <a:schemeClr val="accent2"/>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sp>
          <p:nvSpPr>
            <p:cNvPr id="21525" name="Text Box 13"/>
            <p:cNvSpPr txBox="1"/>
            <p:nvPr/>
          </p:nvSpPr>
          <p:spPr>
            <a:xfrm>
              <a:off x="657" y="2614"/>
              <a:ext cx="771" cy="322"/>
            </a:xfrm>
            <a:prstGeom prst="rect">
              <a:avLst/>
            </a:prstGeom>
            <a:noFill/>
            <a:ln w="9525">
              <a:noFill/>
            </a:ln>
          </p:spPr>
          <p:txBody>
            <a:bodyPr>
              <a:spAutoFit/>
            </a:bodyPr>
            <a:p>
              <a:pPr>
                <a:spcBef>
                  <a:spcPct val="50000"/>
                </a:spcBef>
              </a:pPr>
              <a:r>
                <a:rPr lang="zh-CN" altLang="en-US" sz="3600" dirty="0">
                  <a:solidFill>
                    <a:schemeClr val="bg1"/>
                  </a:solidFill>
                  <a:latin typeface="Times New Roman" panose="02020603050405020304" pitchFamily="18" charset="0"/>
                  <a:ea typeface="华文彩云" pitchFamily="2" charset="-122"/>
                </a:rPr>
                <a:t>分析</a:t>
              </a:r>
              <a:endParaRPr lang="zh-CN" altLang="en-US" sz="3600" dirty="0">
                <a:solidFill>
                  <a:schemeClr val="bg1"/>
                </a:solidFill>
                <a:latin typeface="Times New Roman" panose="02020603050405020304" pitchFamily="18" charset="0"/>
                <a:ea typeface="华文彩云" pitchFamily="2" charset="-122"/>
              </a:endParaRPr>
            </a:p>
          </p:txBody>
        </p:sp>
      </p:grpSp>
      <p:sp>
        <p:nvSpPr>
          <p:cNvPr id="2" name="AutoShape 10"/>
          <p:cNvSpPr/>
          <p:nvPr/>
        </p:nvSpPr>
        <p:spPr>
          <a:xfrm>
            <a:off x="990600" y="3429000"/>
            <a:ext cx="838200" cy="838200"/>
          </a:xfrm>
          <a:prstGeom prst="smileyFace">
            <a:avLst>
              <a:gd name="adj" fmla="val 4653"/>
            </a:avLst>
          </a:prstGeom>
          <a:solidFill>
            <a:srgbClr val="FFFF00"/>
          </a:solidFill>
          <a:ln w="25400" cap="flat" cmpd="sng">
            <a:solidFill>
              <a:srgbClr val="FF00FF"/>
            </a:solidFill>
            <a:prstDash val="solid"/>
            <a:miter/>
            <a:headEnd type="none" w="med" len="med"/>
            <a:tailEnd type="none" w="med" len="med"/>
          </a:ln>
        </p:spPr>
        <p:txBody>
          <a:bodyPr wrap="none" anchor="ctr" anchorCtr="0"/>
          <a:p>
            <a:endParaRPr lang="zh-CN" altLang="en-US" sz="2400" dirty="0">
              <a:latin typeface="Times New Roman" panose="02020603050405020304" pitchFamily="18" charset="0"/>
            </a:endParaRPr>
          </a:p>
        </p:txBody>
      </p:sp>
      <p:sp>
        <p:nvSpPr>
          <p:cNvPr id="21520" name="Text Box 6"/>
          <p:cNvSpPr txBox="1"/>
          <p:nvPr/>
        </p:nvSpPr>
        <p:spPr>
          <a:xfrm>
            <a:off x="6934200" y="1981200"/>
            <a:ext cx="1295400" cy="1225550"/>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母亲为你织的毛衣</a:t>
            </a:r>
            <a:endParaRPr lang="zh-CN" altLang="en-US" sz="2400" b="1" dirty="0">
              <a:latin typeface="Times New Roman" panose="02020603050405020304" pitchFamily="18" charset="0"/>
            </a:endParaRPr>
          </a:p>
        </p:txBody>
      </p:sp>
      <p:sp>
        <p:nvSpPr>
          <p:cNvPr id="21521" name="Text Box 8"/>
          <p:cNvSpPr txBox="1"/>
          <p:nvPr/>
        </p:nvSpPr>
        <p:spPr>
          <a:xfrm>
            <a:off x="6934200" y="4343400"/>
            <a:ext cx="1371600" cy="1225550"/>
          </a:xfrm>
          <a:prstGeom prst="rect">
            <a:avLst/>
          </a:prstGeom>
          <a:noFill/>
          <a:ln w="38100" cap="flat" cmpd="dbl">
            <a:solidFill>
              <a:srgbClr val="FFCC00"/>
            </a:solidFill>
            <a:prstDash val="solid"/>
            <a:miter/>
            <a:headEnd type="none" w="med" len="med"/>
            <a:tailEnd type="none" w="med" len="med"/>
          </a:ln>
        </p:spPr>
        <p:txBody>
          <a:bodyPr>
            <a:spAutoFit/>
          </a:bodyPr>
          <a:p>
            <a:pPr>
              <a:spcBef>
                <a:spcPct val="50000"/>
              </a:spcBef>
            </a:pPr>
            <a:r>
              <a:rPr lang="zh-CN" altLang="en-US" sz="2400" b="1" dirty="0">
                <a:latin typeface="Times New Roman" panose="02020603050405020304" pitchFamily="18" charset="0"/>
              </a:rPr>
              <a:t>朋友送的生日礼物</a:t>
            </a:r>
            <a:endParaRPr lang="zh-CN" altLang="en-US" sz="2400" b="1" dirty="0">
              <a:latin typeface="Times New Roman" panose="02020603050405020304" pitchFamily="18" charset="0"/>
            </a:endParaRPr>
          </a:p>
        </p:txBody>
      </p:sp>
      <p:sp>
        <p:nvSpPr>
          <p:cNvPr id="11278" name="AutoShape 14"/>
          <p:cNvSpPr/>
          <p:nvPr/>
        </p:nvSpPr>
        <p:spPr>
          <a:xfrm>
            <a:off x="7315200" y="3505200"/>
            <a:ext cx="762000" cy="685800"/>
          </a:xfrm>
          <a:prstGeom prst="smileyFace">
            <a:avLst>
              <a:gd name="adj" fmla="val -4653"/>
            </a:avLst>
          </a:prstGeom>
          <a:solidFill>
            <a:srgbClr val="339966"/>
          </a:solidFill>
          <a:ln w="25400" cap="flat" cmpd="sng">
            <a:solidFill>
              <a:srgbClr val="FFFF00"/>
            </a:solidFill>
            <a:prstDash val="solid"/>
            <a:miter/>
            <a:headEnd type="none" w="med" len="med"/>
            <a:tailEnd type="none" w="med" len="med"/>
          </a:ln>
        </p:spPr>
        <p:txBody>
          <a:bodyPr wrap="none" anchor="ctr" anchorCtr="0"/>
          <a:p>
            <a:pPr algn="ctr"/>
            <a:endParaRPr lang="zh-CN" altLang="en-US" sz="2800" b="1" dirty="0">
              <a:latin typeface="Times New Roman" panose="02020603050405020304" pitchFamily="18" charset="0"/>
            </a:endParaRPr>
          </a:p>
        </p:txBody>
      </p:sp>
      <p:sp>
        <p:nvSpPr>
          <p:cNvPr id="3" name="AutoShape 14"/>
          <p:cNvSpPr/>
          <p:nvPr/>
        </p:nvSpPr>
        <p:spPr>
          <a:xfrm>
            <a:off x="7239000" y="5867400"/>
            <a:ext cx="762000" cy="685800"/>
          </a:xfrm>
          <a:prstGeom prst="smileyFace">
            <a:avLst>
              <a:gd name="adj" fmla="val -4653"/>
            </a:avLst>
          </a:prstGeom>
          <a:solidFill>
            <a:srgbClr val="339966"/>
          </a:solidFill>
          <a:ln w="25400" cap="flat" cmpd="sng">
            <a:solidFill>
              <a:srgbClr val="FFFF00"/>
            </a:solidFill>
            <a:prstDash val="solid"/>
            <a:miter/>
            <a:headEnd type="none" w="med" len="med"/>
            <a:tailEnd type="none" w="med" len="med"/>
          </a:ln>
        </p:spPr>
        <p:txBody>
          <a:bodyPr wrap="none" anchor="ctr" anchorCtr="0"/>
          <a:p>
            <a:pPr algn="ctr"/>
            <a:endParaRPr lang="zh-CN" altLang="en-US" sz="28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000000"/>
                                          </p:val>
                                        </p:tav>
                                        <p:tav tm="100000">
                                          <p:val>
                                            <p:fltVal val="1.000000"/>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000000"/>
                                          </p:val>
                                        </p:tav>
                                        <p:tav tm="100000">
                                          <p:val>
                                            <p:strVal val="#ppt_w"/>
                                          </p:val>
                                        </p:tav>
                                      </p:tavLst>
                                    </p:anim>
                                    <p:anim calcmode="lin" valueType="num">
                                      <p:cBhvr>
                                        <p:cTn id="14"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0" fill="hold"/>
                                        <p:tgtEl>
                                          <p:spTgt spid="5"/>
                                        </p:tgtEl>
                                        <p:attrNameLst>
                                          <p:attrName>ppt_w</p:attrName>
                                        </p:attrNameLst>
                                      </p:cBhvr>
                                      <p:tavLst>
                                        <p:tav tm="0" fmla="#ppt_w*sin(2.5*pi*$)">
                                          <p:val>
                                            <p:fltVal val="0.000000"/>
                                          </p:val>
                                        </p:tav>
                                        <p:tav tm="100000">
                                          <p:val>
                                            <p:fltVal val="1.000000"/>
                                          </p:val>
                                        </p:tav>
                                      </p:tavLst>
                                    </p:anim>
                                    <p:anim calcmode="lin" valueType="num">
                                      <p:cBhvr>
                                        <p:cTn id="20" dur="5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1278"/>
                                        </p:tgtEl>
                                        <p:attrNameLst>
                                          <p:attrName>style.visibility</p:attrName>
                                        </p:attrNameLst>
                                      </p:cBhvr>
                                      <p:to>
                                        <p:strVal val="visible"/>
                                      </p:to>
                                    </p:set>
                                    <p:anim calcmode="lin" valueType="num">
                                      <p:cBhvr>
                                        <p:cTn id="25" dur="500" fill="hold"/>
                                        <p:tgtEl>
                                          <p:spTgt spid="11278"/>
                                        </p:tgtEl>
                                        <p:attrNameLst>
                                          <p:attrName>ppt_w</p:attrName>
                                        </p:attrNameLst>
                                      </p:cBhvr>
                                      <p:tavLst>
                                        <p:tav tm="0">
                                          <p:val>
                                            <p:fltVal val="0.000000"/>
                                          </p:val>
                                        </p:tav>
                                        <p:tav tm="100000">
                                          <p:val>
                                            <p:strVal val="#ppt_w"/>
                                          </p:val>
                                        </p:tav>
                                      </p:tavLst>
                                    </p:anim>
                                    <p:anim calcmode="lin" valueType="num">
                                      <p:cBhvr>
                                        <p:cTn id="26" dur="500" fill="hold"/>
                                        <p:tgtEl>
                                          <p:spTgt spid="1127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00000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000000"/>
                                          </p:val>
                                        </p:tav>
                                        <p:tav tm="100000">
                                          <p:val>
                                            <p:strVal val="#ppt_w"/>
                                          </p:val>
                                        </p:tav>
                                      </p:tavLst>
                                    </p:anim>
                                    <p:anim calcmode="lin" valueType="num">
                                      <p:cBhvr>
                                        <p:cTn id="3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27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strVal val="2/3*#ppt_w"/>
                                          </p:val>
                                        </p:tav>
                                        <p:tav tm="100000">
                                          <p:val>
                                            <p:strVal val="#ppt_w"/>
                                          </p:val>
                                        </p:tav>
                                      </p:tavLst>
                                    </p:anim>
                                    <p:anim calcmode="lin" valueType="num">
                                      <p:cBhvr>
                                        <p:cTn id="44" dur="500" fill="hold"/>
                                        <p:tgtEl>
                                          <p:spTgt spid="13"/>
                                        </p:tgtEl>
                                        <p:attrNameLst>
                                          <p:attrName>ppt_h</p:attrName>
                                        </p:attrNameLst>
                                      </p:cBhvr>
                                      <p:tavLst>
                                        <p:tav tm="0">
                                          <p:val>
                                            <p:strVal val="2/3*#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000000"/>
                                          </p:val>
                                        </p:tav>
                                        <p:tav tm="100000">
                                          <p:val>
                                            <p:strVal val="#ppt_w"/>
                                          </p:val>
                                        </p:tav>
                                      </p:tavLst>
                                    </p:anim>
                                    <p:anim calcmode="lin" valueType="num">
                                      <p:cBhvr>
                                        <p:cTn id="50"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5" grpId="0" animBg="1"/>
      <p:bldP spid="16" grpId="0" animBg="1"/>
      <p:bldP spid="17" grpId="0" animBg="1"/>
      <p:bldP spid="2" grpId="0" animBg="1"/>
      <p:bldP spid="11278"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Rectangle 2"/>
          <p:cNvSpPr>
            <a:spLocks noGrp="1" noChangeArrowheads="1"/>
          </p:cNvSpPr>
          <p:nvPr>
            <p:ph type="title" idx="4294967295"/>
          </p:nvPr>
        </p:nvSpPr>
        <p:spPr>
          <a:xfrm>
            <a:off x="0" y="762000"/>
            <a:ext cx="4724400" cy="1143000"/>
          </a:xfrm>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6000" b="1" i="0" u="none" strike="noStrike" kern="1200" cap="none" spc="0" normalizeH="0" baseline="0" noProof="0" smtClean="0">
                <a:ln>
                  <a:noFill/>
                </a:ln>
                <a:solidFill>
                  <a:srgbClr val="CC0099"/>
                </a:solidFill>
                <a:effectLst>
                  <a:outerShdw blurRad="38100" dist="38100" dir="2700000" algn="tl">
                    <a:srgbClr val="C0C0C0"/>
                  </a:outerShdw>
                </a:effectLst>
                <a:uLnTx/>
                <a:uFillTx/>
                <a:latin typeface="+mj-lt"/>
                <a:ea typeface="华文彩云" pitchFamily="2" charset="-122"/>
                <a:cs typeface="+mj-cs"/>
              </a:rPr>
              <a:t>商品——</a:t>
            </a:r>
            <a:endParaRPr kumimoji="0" lang="zh-CN" altLang="en-US" sz="6000" b="1" i="0" u="none" strike="noStrike" kern="1200" cap="none" spc="0" normalizeH="0" baseline="0" noProof="0" smtClean="0">
              <a:ln>
                <a:noFill/>
              </a:ln>
              <a:solidFill>
                <a:srgbClr val="CC0099"/>
              </a:solidFill>
              <a:effectLst>
                <a:outerShdw blurRad="38100" dist="38100" dir="2700000" algn="tl">
                  <a:srgbClr val="C0C0C0"/>
                </a:outerShdw>
              </a:effectLst>
              <a:uLnTx/>
              <a:uFillTx/>
              <a:latin typeface="+mj-lt"/>
              <a:ea typeface="华文彩云" pitchFamily="2" charset="-122"/>
              <a:cs typeface="+mj-cs"/>
            </a:endParaRPr>
          </a:p>
        </p:txBody>
      </p:sp>
      <p:sp>
        <p:nvSpPr>
          <p:cNvPr id="155651" name="Rectangle 3"/>
          <p:cNvSpPr>
            <a:spLocks noGrp="1"/>
          </p:cNvSpPr>
          <p:nvPr>
            <p:ph type="body" idx="4294967295"/>
          </p:nvPr>
        </p:nvSpPr>
        <p:spPr>
          <a:xfrm>
            <a:off x="1817688" y="3505200"/>
            <a:ext cx="7326312" cy="984250"/>
          </a:xfrm>
        </p:spPr>
        <p:txBody>
          <a:bodyPr vert="horz" wrap="square" lIns="91440" tIns="45720" rIns="91440" bIns="45720" anchor="t" anchorCtr="0"/>
          <a:p>
            <a:pPr eaLnBrk="1" hangingPunct="1">
              <a:lnSpc>
                <a:spcPct val="90000"/>
              </a:lnSpc>
              <a:spcBef>
                <a:spcPct val="0"/>
              </a:spcBef>
              <a:buFont typeface="Wingdings" panose="05000000000000000000" pitchFamily="2" charset="2"/>
              <a:buNone/>
            </a:pPr>
            <a:r>
              <a:rPr lang="zh-CN" altLang="en-US" sz="6000" b="1" dirty="0">
                <a:ea typeface="隶书" pitchFamily="49" charset="-122"/>
              </a:rPr>
              <a:t>用于</a:t>
            </a:r>
            <a:r>
              <a:rPr lang="zh-CN" altLang="en-US" sz="6000" b="1" dirty="0">
                <a:solidFill>
                  <a:srgbClr val="CC0099"/>
                </a:solidFill>
                <a:ea typeface="隶书" pitchFamily="49" charset="-122"/>
              </a:rPr>
              <a:t>交换</a:t>
            </a:r>
            <a:r>
              <a:rPr lang="zh-CN" altLang="en-US" sz="6000" b="1" dirty="0">
                <a:ea typeface="隶书" pitchFamily="49" charset="-122"/>
              </a:rPr>
              <a:t>的</a:t>
            </a:r>
            <a:r>
              <a:rPr lang="zh-CN" altLang="en-US" sz="6000" b="1" dirty="0">
                <a:solidFill>
                  <a:srgbClr val="CC0099"/>
                </a:solidFill>
                <a:ea typeface="隶书" pitchFamily="49" charset="-122"/>
              </a:rPr>
              <a:t>劳动产品</a:t>
            </a:r>
            <a:endParaRPr lang="zh-CN" altLang="en-US" sz="6000" b="1" dirty="0">
              <a:solidFill>
                <a:srgbClr val="CC0099"/>
              </a:solidFill>
              <a:ea typeface="隶书" pitchFamily="49" charset="-122"/>
            </a:endParaRPr>
          </a:p>
        </p:txBody>
      </p:sp>
      <p:sp>
        <p:nvSpPr>
          <p:cNvPr id="155652" name="Text Box 4"/>
          <p:cNvSpPr txBox="1"/>
          <p:nvPr/>
        </p:nvSpPr>
        <p:spPr>
          <a:xfrm>
            <a:off x="3124200" y="2133600"/>
            <a:ext cx="4876800" cy="1006475"/>
          </a:xfrm>
          <a:prstGeom prst="rect">
            <a:avLst/>
          </a:prstGeom>
          <a:noFill/>
          <a:ln w="9525">
            <a:noFill/>
          </a:ln>
        </p:spPr>
        <p:txBody>
          <a:bodyPr>
            <a:spAutoFit/>
          </a:bodyPr>
          <a:p>
            <a:pPr algn="ctr">
              <a:spcBef>
                <a:spcPct val="50000"/>
              </a:spcBef>
            </a:pPr>
            <a:r>
              <a:rPr lang="zh-CN" altLang="en-US" sz="6000" b="1" dirty="0">
                <a:solidFill>
                  <a:schemeClr val="tx2"/>
                </a:solidFill>
                <a:latin typeface="Times New Roman" panose="02020603050405020304" pitchFamily="18" charset="0"/>
                <a:ea typeface="隶书" pitchFamily="49" charset="-122"/>
              </a:rPr>
              <a:t>正在</a:t>
            </a:r>
            <a:r>
              <a:rPr lang="zh-CN" altLang="en-US" sz="6000" b="1" dirty="0">
                <a:latin typeface="Times New Roman" panose="02020603050405020304" pitchFamily="18" charset="0"/>
                <a:ea typeface="隶书" pitchFamily="49" charset="-122"/>
              </a:rPr>
              <a:t>或</a:t>
            </a:r>
            <a:r>
              <a:rPr lang="zh-CN" altLang="en-US" sz="6000" b="1" dirty="0">
                <a:solidFill>
                  <a:schemeClr val="tx2"/>
                </a:solidFill>
                <a:latin typeface="Times New Roman" panose="02020603050405020304" pitchFamily="18" charset="0"/>
                <a:ea typeface="隶书" pitchFamily="49" charset="-122"/>
              </a:rPr>
              <a:t>等待</a:t>
            </a:r>
            <a:endParaRPr lang="zh-CN" altLang="en-US" sz="6000" b="1" dirty="0">
              <a:solidFill>
                <a:schemeClr val="tx2"/>
              </a:solidFill>
              <a:latin typeface="Times New Roman" panose="02020603050405020304" pitchFamily="18" charset="0"/>
              <a:ea typeface="隶书" pitchFamily="49" charset="-122"/>
            </a:endParaRPr>
          </a:p>
        </p:txBody>
      </p:sp>
      <p:pic>
        <p:nvPicPr>
          <p:cNvPr id="22533" name="Picture 6" descr="241dcbea7d294fc0d439c9c7"/>
          <p:cNvPicPr>
            <a:picLocks noChangeAspect="1"/>
          </p:cNvPicPr>
          <p:nvPr/>
        </p:nvPicPr>
        <p:blipFill>
          <a:blip r:embed="rId1"/>
          <a:stretch>
            <a:fillRect/>
          </a:stretch>
        </p:blipFill>
        <p:spPr>
          <a:xfrm>
            <a:off x="0" y="4651375"/>
            <a:ext cx="2268538" cy="2206625"/>
          </a:xfrm>
          <a:prstGeom prst="rect">
            <a:avLst/>
          </a:prstGeom>
          <a:noFill/>
          <a:ln w="9525">
            <a:noFill/>
          </a:ln>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51">
                                            <p:txEl>
                                              <p:charRg st="0" end="10"/>
                                            </p:txEl>
                                          </p:spTgt>
                                        </p:tgtEl>
                                        <p:attrNameLst>
                                          <p:attrName>style.visibility</p:attrName>
                                        </p:attrNameLst>
                                      </p:cBhvr>
                                      <p:to>
                                        <p:strVal val="visible"/>
                                      </p:to>
                                    </p:set>
                                    <p:animEffect transition="in" filter="wipe(left)">
                                      <p:cBhvr>
                                        <p:cTn id="7" dur="500"/>
                                        <p:tgtEl>
                                          <p:spTgt spid="155651">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55652"/>
                                        </p:tgtEl>
                                        <p:attrNameLst>
                                          <p:attrName>style.visibility</p:attrName>
                                        </p:attrNameLst>
                                      </p:cBhvr>
                                      <p:to>
                                        <p:strVal val="visible"/>
                                      </p:to>
                                    </p:set>
                                    <p:animEffect transition="in" filter="barn(outVertical)">
                                      <p:cBhvr>
                                        <p:cTn id="12" dur="500"/>
                                        <p:tgtEl>
                                          <p:spTgt spid="155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build="p"/>
      <p:bldP spid="1556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Rectangle 2"/>
          <p:cNvSpPr>
            <a:spLocks noGrp="1" noRot="1"/>
          </p:cNvSpPr>
          <p:nvPr>
            <p:ph type="title"/>
          </p:nvPr>
        </p:nvSpPr>
        <p:spPr/>
        <p:txBody>
          <a:bodyPr vert="horz" wrap="square" lIns="91440" tIns="45720" rIns="91440" bIns="45720" anchor="ctr" anchorCtr="0"/>
          <a:p>
            <a:pPr eaLnBrk="1" hangingPunct="1"/>
            <a:r>
              <a:rPr lang="zh-CN" altLang="en-US" sz="4500" dirty="0">
                <a:latin typeface="华文楷体" pitchFamily="2" charset="-122"/>
                <a:ea typeface="华文楷体" pitchFamily="2" charset="-122"/>
              </a:rPr>
              <a:t>（</a:t>
            </a:r>
            <a:r>
              <a:rPr lang="en-US" altLang="zh-CN" sz="4500" dirty="0">
                <a:latin typeface="华文楷体" pitchFamily="2" charset="-122"/>
                <a:ea typeface="华文楷体" pitchFamily="2" charset="-122"/>
              </a:rPr>
              <a:t>2</a:t>
            </a:r>
            <a:r>
              <a:rPr lang="zh-CN" altLang="en-US" sz="4500" dirty="0">
                <a:latin typeface="华文楷体" pitchFamily="2" charset="-122"/>
                <a:ea typeface="华文楷体" pitchFamily="2" charset="-122"/>
              </a:rPr>
              <a:t>）货币的产生与本质</a:t>
            </a:r>
            <a:endParaRPr lang="zh-CN" altLang="en-US" sz="4500" dirty="0">
              <a:latin typeface="华文楷体" pitchFamily="2" charset="-122"/>
              <a:ea typeface="华文楷体" pitchFamily="2" charset="-122"/>
            </a:endParaRPr>
          </a:p>
        </p:txBody>
      </p:sp>
      <p:sp>
        <p:nvSpPr>
          <p:cNvPr id="138244" name="Rectangle 4"/>
          <p:cNvSpPr>
            <a:spLocks noGrp="1"/>
          </p:cNvSpPr>
          <p:nvPr>
            <p:ph idx="1"/>
          </p:nvPr>
        </p:nvSpPr>
        <p:spPr>
          <a:xfrm>
            <a:off x="533400" y="1752600"/>
            <a:ext cx="8153400" cy="4498975"/>
          </a:xfrm>
          <a:ln w="57150" cmpd="thinThick">
            <a:solidFill>
              <a:srgbClr val="A50021">
                <a:alpha val="100000"/>
              </a:srgbClr>
            </a:solidFill>
            <a:miter/>
            <a:headEnd w="sm" len="sm"/>
            <a:tailEnd w="sm" len="sm"/>
          </a:ln>
        </p:spPr>
        <p:txBody>
          <a:bodyPr vert="horz" wrap="square" lIns="91440" tIns="45720" rIns="91440" bIns="45720" anchor="t" anchorCtr="0"/>
          <a:p>
            <a:pPr eaLnBrk="1" hangingPunct="1">
              <a:lnSpc>
                <a:spcPct val="90000"/>
              </a:lnSpc>
              <a:spcBef>
                <a:spcPct val="0"/>
              </a:spcBef>
              <a:buClrTx/>
              <a:buFontTx/>
              <a:buNone/>
            </a:pPr>
            <a:r>
              <a:rPr lang="zh-CN" altLang="en-US" sz="2800" dirty="0"/>
              <a:t>       一位美国人到非洲原始丛林旅游，看到水天一色，便想租用部落的独木舟泛游湖上。当他拿出美元去租船时，船的主人拒绝了，提出要用象牙交换。这位美国人于是来到另外一个有象牙的部落用美元购买象牙，不料又遭到拒绝，主人提出要用纱布交换。于是他又来到一个有纱布的部落，用美元购买纱布，不想也遭到拒绝，主人提出用针来交换。他猛然想起帽子上别了几根针，于是他用针换回了纱布，又用纱布换回了象牙。当他拿着象牙来找船主时，船主已经回家了。这位美国人十分沮丧。</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138244"/>
                                        </p:tgtEl>
                                        <p:attrNameLst>
                                          <p:attrName>style.visibility</p:attrName>
                                        </p:attrNameLst>
                                      </p:cBhvr>
                                      <p:to>
                                        <p:strVal val="visible"/>
                                      </p:to>
                                    </p:set>
                                    <p:anim calcmode="lin" valueType="num">
                                      <p:cBhvr>
                                        <p:cTn id="7" dur="500" fill="hold"/>
                                        <p:tgtEl>
                                          <p:spTgt spid="138244"/>
                                        </p:tgtEl>
                                        <p:attrNameLst>
                                          <p:attrName>ppt_w</p:attrName>
                                        </p:attrNameLst>
                                      </p:cBhvr>
                                      <p:tavLst>
                                        <p:tav tm="0">
                                          <p:val>
                                            <p:fltVal val="0.000000"/>
                                          </p:val>
                                        </p:tav>
                                        <p:tav tm="100000">
                                          <p:val>
                                            <p:strVal val="#ppt_w"/>
                                          </p:val>
                                        </p:tav>
                                      </p:tavLst>
                                    </p:anim>
                                    <p:anim calcmode="lin" valueType="num">
                                      <p:cBhvr>
                                        <p:cTn id="8" dur="500" fill="hold"/>
                                        <p:tgtEl>
                                          <p:spTgt spid="13824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82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38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p:bldP spid="138244" grpId="0" animBg="1"/>
      <p:bldP spid="13824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Rectangle 4"/>
          <p:cNvSpPr>
            <a:spLocks noGrp="1"/>
          </p:cNvSpPr>
          <p:nvPr>
            <p:ph type="title" idx="4294967295"/>
          </p:nvPr>
        </p:nvSpPr>
        <p:spPr>
          <a:xfrm>
            <a:off x="0" y="138113"/>
            <a:ext cx="2103438" cy="823912"/>
          </a:xfrm>
        </p:spPr>
        <p:txBody>
          <a:bodyPr vert="horz" wrap="square" lIns="91440" tIns="45720" rIns="91440" bIns="45720" anchor="ctr" anchorCtr="0"/>
          <a:p>
            <a:pPr algn="l" eaLnBrk="1" hangingPunct="1"/>
            <a:r>
              <a:rPr lang="zh-CN" altLang="en-US" sz="4800" b="1" dirty="0">
                <a:solidFill>
                  <a:srgbClr val="FF0000"/>
                </a:solidFill>
                <a:ea typeface="黑体" panose="02010609060101010101" pitchFamily="49" charset="-122"/>
              </a:rPr>
              <a:t>思考：</a:t>
            </a:r>
            <a:endParaRPr lang="zh-CN" altLang="en-US" sz="4800" b="1" dirty="0">
              <a:solidFill>
                <a:srgbClr val="FF0000"/>
              </a:solidFill>
              <a:ea typeface="黑体" panose="02010609060101010101" pitchFamily="49" charset="-122"/>
            </a:endParaRPr>
          </a:p>
        </p:txBody>
      </p:sp>
      <p:sp>
        <p:nvSpPr>
          <p:cNvPr id="137219" name="Rectangle 5"/>
          <p:cNvSpPr>
            <a:spLocks noGrp="1"/>
          </p:cNvSpPr>
          <p:nvPr>
            <p:ph type="body" idx="4294967295"/>
          </p:nvPr>
        </p:nvSpPr>
        <p:spPr>
          <a:xfrm>
            <a:off x="1117600" y="1295400"/>
            <a:ext cx="8026400" cy="4876800"/>
          </a:xfrm>
          <a:solidFill>
            <a:schemeClr val="bg1">
              <a:alpha val="100000"/>
            </a:schemeClr>
          </a:solidFill>
        </p:spPr>
        <p:txBody>
          <a:bodyPr vert="horz" wrap="square" lIns="91440" tIns="45720" rIns="91440" bIns="45720" anchor="t" anchorCtr="0"/>
          <a:p>
            <a:pPr eaLnBrk="1" hangingPunct="1">
              <a:buNone/>
            </a:pPr>
            <a:r>
              <a:rPr lang="en-US" altLang="zh-CN" b="1" dirty="0">
                <a:solidFill>
                  <a:srgbClr val="0000FF"/>
                </a:solidFill>
                <a:latin typeface="楷体_GB2312" pitchFamily="49" charset="-122"/>
                <a:ea typeface="楷体_GB2312" pitchFamily="49" charset="-122"/>
              </a:rPr>
              <a:t>1.</a:t>
            </a:r>
            <a:r>
              <a:rPr lang="zh-CN" altLang="en-US" b="1" dirty="0">
                <a:solidFill>
                  <a:srgbClr val="0000FF"/>
                </a:solidFill>
                <a:latin typeface="楷体_GB2312" pitchFamily="49" charset="-122"/>
                <a:ea typeface="楷体_GB2312" pitchFamily="49" charset="-122"/>
              </a:rPr>
              <a:t>在故事中，象牙、纱布、针这几种东西的共同点是什么？</a:t>
            </a:r>
            <a:endParaRPr lang="zh-CN" altLang="en-US" b="1" dirty="0">
              <a:solidFill>
                <a:srgbClr val="0000FF"/>
              </a:solidFill>
              <a:latin typeface="楷体_GB2312" pitchFamily="49" charset="-122"/>
              <a:ea typeface="楷体_GB2312" pitchFamily="49" charset="-122"/>
            </a:endParaRPr>
          </a:p>
          <a:p>
            <a:pPr eaLnBrk="1" hangingPunct="1"/>
            <a:endParaRPr lang="zh-CN" altLang="en-US" b="1" dirty="0">
              <a:solidFill>
                <a:srgbClr val="0000FF"/>
              </a:solidFill>
              <a:latin typeface="楷体_GB2312" pitchFamily="49" charset="-122"/>
              <a:ea typeface="楷体_GB2312" pitchFamily="49" charset="-122"/>
            </a:endParaRPr>
          </a:p>
          <a:p>
            <a:pPr eaLnBrk="1" hangingPunct="1">
              <a:buNone/>
            </a:pPr>
            <a:r>
              <a:rPr lang="en-US" altLang="zh-CN" b="1" dirty="0">
                <a:solidFill>
                  <a:srgbClr val="000099"/>
                </a:solidFill>
                <a:latin typeface="楷体_GB2312" pitchFamily="49" charset="-122"/>
                <a:ea typeface="楷体_GB2312" pitchFamily="49" charset="-122"/>
              </a:rPr>
              <a:t>2.</a:t>
            </a:r>
            <a:r>
              <a:rPr lang="zh-CN" altLang="en-US" b="1" dirty="0">
                <a:solidFill>
                  <a:srgbClr val="000099"/>
                </a:solidFill>
                <a:latin typeface="楷体_GB2312" pitchFamily="49" charset="-122"/>
                <a:ea typeface="楷体_GB2312" pitchFamily="49" charset="-122"/>
              </a:rPr>
              <a:t>号称</a:t>
            </a:r>
            <a:r>
              <a:rPr lang="zh-CN" altLang="en-US" b="1" dirty="0">
                <a:solidFill>
                  <a:srgbClr val="000099"/>
                </a:solidFill>
                <a:latin typeface="Times New Roman" panose="02020603050405020304" pitchFamily="18" charset="0"/>
                <a:ea typeface="楷体_GB2312" pitchFamily="49" charset="-122"/>
              </a:rPr>
              <a:t>“</a:t>
            </a:r>
            <a:r>
              <a:rPr lang="zh-CN" altLang="en-US" b="1" dirty="0">
                <a:solidFill>
                  <a:srgbClr val="000099"/>
                </a:solidFill>
                <a:latin typeface="楷体_GB2312" pitchFamily="49" charset="-122"/>
                <a:ea typeface="楷体_GB2312" pitchFamily="49" charset="-122"/>
              </a:rPr>
              <a:t>世界货币</a:t>
            </a:r>
            <a:r>
              <a:rPr lang="zh-CN" altLang="en-US" b="1" dirty="0">
                <a:solidFill>
                  <a:srgbClr val="000099"/>
                </a:solidFill>
                <a:latin typeface="Times New Roman" panose="02020603050405020304" pitchFamily="18" charset="0"/>
                <a:ea typeface="楷体_GB2312" pitchFamily="49" charset="-122"/>
              </a:rPr>
              <a:t>”</a:t>
            </a:r>
            <a:r>
              <a:rPr lang="zh-CN" altLang="en-US" b="1" dirty="0">
                <a:solidFill>
                  <a:srgbClr val="000099"/>
                </a:solidFill>
                <a:latin typeface="楷体_GB2312" pitchFamily="49" charset="-122"/>
                <a:ea typeface="楷体_GB2312" pitchFamily="49" charset="-122"/>
              </a:rPr>
              <a:t>的美元为什么在非洲的原始部落里却</a:t>
            </a:r>
            <a:r>
              <a:rPr lang="zh-CN" altLang="en-US" b="1" dirty="0">
                <a:solidFill>
                  <a:srgbClr val="000099"/>
                </a:solidFill>
                <a:latin typeface="Times New Roman" panose="02020603050405020304" pitchFamily="18" charset="0"/>
                <a:ea typeface="楷体_GB2312" pitchFamily="49" charset="-122"/>
              </a:rPr>
              <a:t>“</a:t>
            </a:r>
            <a:r>
              <a:rPr lang="zh-CN" altLang="en-US" b="1" dirty="0">
                <a:solidFill>
                  <a:srgbClr val="000099"/>
                </a:solidFill>
                <a:latin typeface="楷体_GB2312" pitchFamily="49" charset="-122"/>
                <a:ea typeface="楷体_GB2312" pitchFamily="49" charset="-122"/>
              </a:rPr>
              <a:t>寸步难行</a:t>
            </a:r>
            <a:r>
              <a:rPr lang="zh-CN" altLang="en-US" b="1" dirty="0">
                <a:solidFill>
                  <a:srgbClr val="000099"/>
                </a:solidFill>
                <a:latin typeface="Times New Roman" panose="02020603050405020304" pitchFamily="18" charset="0"/>
                <a:ea typeface="楷体_GB2312" pitchFamily="49" charset="-122"/>
              </a:rPr>
              <a:t>”</a:t>
            </a:r>
            <a:r>
              <a:rPr lang="zh-CN" altLang="en-US" b="1" dirty="0">
                <a:solidFill>
                  <a:srgbClr val="000099"/>
                </a:solidFill>
                <a:latin typeface="楷体_GB2312" pitchFamily="49" charset="-122"/>
                <a:ea typeface="楷体_GB2312" pitchFamily="49" charset="-122"/>
              </a:rPr>
              <a:t>？</a:t>
            </a:r>
            <a:endParaRPr lang="zh-CN" altLang="en-US" b="1" dirty="0">
              <a:solidFill>
                <a:srgbClr val="000099"/>
              </a:solidFill>
              <a:latin typeface="楷体_GB2312" pitchFamily="49" charset="-122"/>
              <a:ea typeface="楷体_GB2312" pitchFamily="49" charset="-122"/>
            </a:endParaRPr>
          </a:p>
          <a:p>
            <a:pPr eaLnBrk="1" hangingPunct="1"/>
            <a:endParaRPr lang="zh-CN" altLang="en-US" b="1" dirty="0">
              <a:latin typeface="楷体_GB2312" pitchFamily="49" charset="-122"/>
              <a:ea typeface="楷体_GB2312" pitchFamily="49" charset="-122"/>
            </a:endParaRPr>
          </a:p>
          <a:p>
            <a:pPr eaLnBrk="1" hangingPunct="1">
              <a:buNone/>
            </a:pPr>
            <a:r>
              <a:rPr lang="en-US" altLang="zh-CN" b="1" dirty="0">
                <a:solidFill>
                  <a:srgbClr val="0000FF"/>
                </a:solidFill>
                <a:latin typeface="楷体_GB2312" pitchFamily="49" charset="-122"/>
                <a:ea typeface="楷体_GB2312" pitchFamily="49" charset="-122"/>
              </a:rPr>
              <a:t>3.</a:t>
            </a:r>
            <a:r>
              <a:rPr lang="zh-CN" altLang="en-US" b="1" dirty="0">
                <a:solidFill>
                  <a:srgbClr val="0000FF"/>
                </a:solidFill>
                <a:latin typeface="楷体_GB2312" pitchFamily="49" charset="-122"/>
                <a:ea typeface="楷体_GB2312" pitchFamily="49" charset="-122"/>
              </a:rPr>
              <a:t>如果你打算在这个不接受美元的原始部落开发旅游业，你认为首先要解决什么问题？</a:t>
            </a:r>
            <a:endParaRPr lang="zh-CN" altLang="en-US" b="1" dirty="0">
              <a:solidFill>
                <a:srgbClr val="0000FF"/>
              </a:solidFill>
              <a:latin typeface="楷体_GB2312" pitchFamily="49" charset="-122"/>
              <a:ea typeface="楷体_GB2312" pitchFamily="49" charset="-122"/>
            </a:endParaRPr>
          </a:p>
        </p:txBody>
      </p:sp>
      <p:sp>
        <p:nvSpPr>
          <p:cNvPr id="52230" name="Text Box 6"/>
          <p:cNvSpPr txBox="1"/>
          <p:nvPr/>
        </p:nvSpPr>
        <p:spPr>
          <a:xfrm>
            <a:off x="2195513" y="2205038"/>
            <a:ext cx="5638800" cy="579437"/>
          </a:xfrm>
          <a:prstGeom prst="rect">
            <a:avLst/>
          </a:prstGeom>
          <a:noFill/>
          <a:ln w="9525">
            <a:noFill/>
          </a:ln>
        </p:spPr>
        <p:txBody>
          <a:bodyPr>
            <a:spAutoFit/>
          </a:bodyPr>
          <a:p>
            <a:pPr algn="ctr">
              <a:spcBef>
                <a:spcPct val="50000"/>
              </a:spcBef>
            </a:pPr>
            <a:r>
              <a:rPr lang="zh-CN" altLang="en-US" sz="3200" b="1" dirty="0">
                <a:solidFill>
                  <a:srgbClr val="FF0000"/>
                </a:solidFill>
                <a:latin typeface="Times New Roman" panose="02020603050405020304" pitchFamily="18" charset="0"/>
                <a:ea typeface="黑体" panose="02010609060101010101" pitchFamily="49" charset="-122"/>
              </a:rPr>
              <a:t>都是商品</a:t>
            </a:r>
            <a:endParaRPr lang="zh-CN" altLang="en-US" sz="3200" b="1" dirty="0">
              <a:solidFill>
                <a:srgbClr val="FF0000"/>
              </a:solidFill>
              <a:latin typeface="Times New Roman" panose="02020603050405020304" pitchFamily="18" charset="0"/>
              <a:ea typeface="黑体" panose="02010609060101010101" pitchFamily="49" charset="-122"/>
            </a:endParaRPr>
          </a:p>
        </p:txBody>
      </p:sp>
      <p:sp>
        <p:nvSpPr>
          <p:cNvPr id="137221" name="Text Box 7"/>
          <p:cNvSpPr txBox="1"/>
          <p:nvPr/>
        </p:nvSpPr>
        <p:spPr>
          <a:xfrm>
            <a:off x="3059113" y="4005263"/>
            <a:ext cx="4332287" cy="579437"/>
          </a:xfrm>
          <a:prstGeom prst="rect">
            <a:avLst/>
          </a:prstGeom>
          <a:noFill/>
          <a:ln w="9525">
            <a:noFill/>
          </a:ln>
        </p:spPr>
        <p:txBody>
          <a:bodyPr>
            <a:spAutoFit/>
          </a:bodyPr>
          <a:p>
            <a:pPr algn="ctr">
              <a:spcBef>
                <a:spcPct val="50000"/>
              </a:spcBef>
            </a:pPr>
            <a:r>
              <a:rPr lang="zh-CN" altLang="en-US" sz="3200" b="1" dirty="0">
                <a:solidFill>
                  <a:srgbClr val="FF0000"/>
                </a:solidFill>
                <a:latin typeface="Times New Roman" panose="02020603050405020304" pitchFamily="18" charset="0"/>
                <a:ea typeface="黑体" panose="02010609060101010101" pitchFamily="49" charset="-122"/>
              </a:rPr>
              <a:t>物物交换，</a:t>
            </a:r>
            <a:r>
              <a:rPr lang="zh-CN" altLang="en-US" sz="3200" b="1" dirty="0">
                <a:solidFill>
                  <a:schemeClr val="tx2"/>
                </a:solidFill>
                <a:latin typeface="Arial" panose="020B0604020202020204" pitchFamily="34" charset="0"/>
                <a:ea typeface="黑体" panose="02010609060101010101" pitchFamily="49" charset="-122"/>
              </a:rPr>
              <a:t>不需要美元</a:t>
            </a:r>
            <a:r>
              <a:rPr lang="zh-CN" altLang="en-US" dirty="0">
                <a:latin typeface="Arial" panose="020B0604020202020204" pitchFamily="34" charset="0"/>
              </a:rPr>
              <a:t> </a:t>
            </a:r>
            <a:endParaRPr lang="zh-CN" altLang="en-US" dirty="0">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37218"/>
                                        </p:tgtEl>
                                        <p:attrNameLst>
                                          <p:attrName>style.visibility</p:attrName>
                                        </p:attrNameLst>
                                      </p:cBhvr>
                                      <p:to>
                                        <p:strVal val="visible"/>
                                      </p:to>
                                    </p:set>
                                    <p:anim calcmode="lin" valueType="num">
                                      <p:cBhvr>
                                        <p:cTn id="7" dur="500" fill="hold"/>
                                        <p:tgtEl>
                                          <p:spTgt spid="137218"/>
                                        </p:tgtEl>
                                        <p:attrNameLst>
                                          <p:attrName>ppt_w</p:attrName>
                                        </p:attrNameLst>
                                      </p:cBhvr>
                                      <p:tavLst>
                                        <p:tav tm="0">
                                          <p:val>
                                            <p:fltVal val="0.000000"/>
                                          </p:val>
                                        </p:tav>
                                        <p:tav tm="100000">
                                          <p:val>
                                            <p:strVal val="#ppt_w"/>
                                          </p:val>
                                        </p:tav>
                                      </p:tavLst>
                                    </p:anim>
                                    <p:anim calcmode="lin" valueType="num">
                                      <p:cBhvr>
                                        <p:cTn id="8" dur="500" fill="hold"/>
                                        <p:tgtEl>
                                          <p:spTgt spid="13721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 presetClass="entr" presetSubtype="32" fill="hold" grpId="0" nodeType="afterEffect">
                                  <p:stCondLst>
                                    <p:cond delay="0"/>
                                  </p:stCondLst>
                                  <p:childTnLst>
                                    <p:set>
                                      <p:cBhvr>
                                        <p:cTn id="11" dur="1" fill="hold">
                                          <p:stCondLst>
                                            <p:cond delay="0"/>
                                          </p:stCondLst>
                                        </p:cTn>
                                        <p:tgtEl>
                                          <p:spTgt spid="137219">
                                            <p:txEl>
                                              <p:charRg st="0" end="28"/>
                                            </p:txEl>
                                          </p:spTgt>
                                        </p:tgtEl>
                                        <p:attrNameLst>
                                          <p:attrName>style.visibility</p:attrName>
                                        </p:attrNameLst>
                                      </p:cBhvr>
                                      <p:to>
                                        <p:strVal val="visible"/>
                                      </p:to>
                                    </p:set>
                                    <p:animEffect transition="in" filter="box(out)">
                                      <p:cBhvr>
                                        <p:cTn id="12" dur="500"/>
                                        <p:tgtEl>
                                          <p:spTgt spid="137219">
                                            <p:txEl>
                                              <p:charRg st="0" end="28"/>
                                            </p:txEl>
                                          </p:spTgt>
                                        </p:tgtEl>
                                      </p:cBhvr>
                                    </p:animEffect>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137219">
                                            <p:txEl>
                                              <p:charRg st="29" end="63"/>
                                            </p:txEl>
                                          </p:spTgt>
                                        </p:tgtEl>
                                        <p:attrNameLst>
                                          <p:attrName>style.visibility</p:attrName>
                                        </p:attrNameLst>
                                      </p:cBhvr>
                                      <p:to>
                                        <p:strVal val="visible"/>
                                      </p:to>
                                    </p:set>
                                    <p:animEffect transition="in" filter="box(out)">
                                      <p:cBhvr>
                                        <p:cTn id="16" dur="500"/>
                                        <p:tgtEl>
                                          <p:spTgt spid="137219">
                                            <p:txEl>
                                              <p:charRg st="29" end="63"/>
                                            </p:txEl>
                                          </p:spTgt>
                                        </p:tgtEl>
                                      </p:cBhvr>
                                    </p:animEffect>
                                  </p:childTnLst>
                                </p:cTn>
                              </p:par>
                            </p:childTnLst>
                          </p:cTn>
                        </p:par>
                        <p:par>
                          <p:cTn id="17" fill="hold">
                            <p:stCondLst>
                              <p:cond delay="1500"/>
                            </p:stCondLst>
                            <p:childTnLst>
                              <p:par>
                                <p:cTn id="18" presetID="4" presetClass="entr" presetSubtype="32" fill="hold" grpId="0" nodeType="afterEffect">
                                  <p:stCondLst>
                                    <p:cond delay="0"/>
                                  </p:stCondLst>
                                  <p:childTnLst>
                                    <p:set>
                                      <p:cBhvr>
                                        <p:cTn id="19" dur="1" fill="hold">
                                          <p:stCondLst>
                                            <p:cond delay="0"/>
                                          </p:stCondLst>
                                        </p:cTn>
                                        <p:tgtEl>
                                          <p:spTgt spid="137219">
                                            <p:txEl>
                                              <p:charRg st="64" end="104"/>
                                            </p:txEl>
                                          </p:spTgt>
                                        </p:tgtEl>
                                        <p:attrNameLst>
                                          <p:attrName>style.visibility</p:attrName>
                                        </p:attrNameLst>
                                      </p:cBhvr>
                                      <p:to>
                                        <p:strVal val="visible"/>
                                      </p:to>
                                    </p:set>
                                    <p:animEffect transition="in" filter="box(out)">
                                      <p:cBhvr>
                                        <p:cTn id="20" dur="500"/>
                                        <p:tgtEl>
                                          <p:spTgt spid="137219">
                                            <p:txEl>
                                              <p:charRg st="64" end="10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52230"/>
                                        </p:tgtEl>
                                        <p:attrNameLst>
                                          <p:attrName>style.visibility</p:attrName>
                                        </p:attrNameLst>
                                      </p:cBhvr>
                                      <p:to>
                                        <p:strVal val="visible"/>
                                      </p:to>
                                    </p:set>
                                    <p:animEffect transition="in" filter="checkerboard(across)">
                                      <p:cBhvr>
                                        <p:cTn id="25" dur="500"/>
                                        <p:tgtEl>
                                          <p:spTgt spid="52230"/>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37221"/>
                                        </p:tgtEl>
                                        <p:attrNameLst>
                                          <p:attrName>style.visibility</p:attrName>
                                        </p:attrNameLst>
                                      </p:cBhvr>
                                      <p:to>
                                        <p:strVal val="visible"/>
                                      </p:to>
                                    </p:set>
                                    <p:animEffect transition="in" filter="checkerboard(across)">
                                      <p:cBhvr>
                                        <p:cTn id="30" dur="500"/>
                                        <p:tgtEl>
                                          <p:spTgt spid="137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p:bldP spid="137219" grpId="0" build="p"/>
      <p:bldP spid="52230" grpId="0"/>
      <p:bldP spid="1372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内容占位符 2"/>
          <p:cNvSpPr>
            <a:spLocks noGrp="1"/>
          </p:cNvSpPr>
          <p:nvPr>
            <p:ph sz="quarter" idx="1"/>
          </p:nvPr>
        </p:nvSpPr>
        <p:spPr>
          <a:xfrm>
            <a:off x="0" y="1219200"/>
            <a:ext cx="8534400" cy="5383213"/>
          </a:xfrm>
        </p:spPr>
        <p:txBody>
          <a:bodyPr vert="horz" wrap="square" lIns="91440" tIns="45720" rIns="91440" bIns="45720" anchor="t" anchorCtr="0"/>
          <a:lstStyle>
            <a:lvl1pPr lvl="0">
              <a:buClr>
                <a:schemeClr val="tx2"/>
              </a:buClr>
              <a:buSzPct val="50000"/>
              <a:buFont typeface="Wingdings 2" pitchFamily="18" charset="2"/>
              <a:defRPr sz="2400"/>
            </a:lvl1pPr>
            <a:lvl2pPr lvl="1">
              <a:buClr>
                <a:schemeClr val="tx2"/>
              </a:buClr>
              <a:buSzPct val="50000"/>
              <a:buFont typeface="Wingdings 2" pitchFamily="18" charset="2"/>
              <a:defRPr sz="2000"/>
            </a:lvl2pPr>
            <a:lvl3pPr lvl="2">
              <a:buClr>
                <a:schemeClr val="tx2"/>
              </a:buClr>
              <a:buSzPct val="50000"/>
              <a:buFont typeface="Wingdings 2" pitchFamily="18" charset="2"/>
              <a:defRPr sz="1800"/>
            </a:lvl3pPr>
            <a:lvl4pPr lvl="3">
              <a:buClr>
                <a:schemeClr val="tx2"/>
              </a:buClr>
              <a:buSzPct val="50000"/>
              <a:buFont typeface="Wingdings 2" pitchFamily="18" charset="2"/>
              <a:defRPr sz="1600"/>
            </a:lvl4pPr>
            <a:lvl5pPr lvl="4">
              <a:buClr>
                <a:schemeClr val="tx2"/>
              </a:buClr>
              <a:buSzPct val="50000"/>
              <a:buFont typeface="Wingdings 2" pitchFamily="18" charset="2"/>
              <a:defRPr sz="1600"/>
            </a:lvl5pPr>
          </a:lstStyle>
          <a:p>
            <a:pPr marL="319405" lvl="0" indent="-319405" eaLnBrk="1" hangingPunct="1">
              <a:lnSpc>
                <a:spcPct val="150000"/>
              </a:lnSpc>
              <a:buFont typeface="Wingdings" panose="05000000000000000000" pitchFamily="2" charset="2"/>
              <a:buNone/>
            </a:pPr>
            <a:r>
              <a:rPr lang="zh-CN" altLang="en-US" dirty="0"/>
              <a:t>          </a:t>
            </a:r>
            <a:r>
              <a:rPr lang="zh-CN" altLang="en-US" sz="2800" dirty="0"/>
              <a:t>现代社会，我们用货币购买商品，看上去，商品和货币就像一对孪生兄弟。那商品和货币是不是同时产生的呢？</a:t>
            </a:r>
            <a:endParaRPr lang="zh-CN" altLang="en-US" sz="2800" dirty="0"/>
          </a:p>
          <a:p>
            <a:pPr marL="319405" lvl="0" indent="-319405" eaLnBrk="1" hangingPunct="1">
              <a:lnSpc>
                <a:spcPct val="150000"/>
              </a:lnSpc>
              <a:buFont typeface="Wingdings" panose="05000000000000000000" pitchFamily="2" charset="2"/>
              <a:buNone/>
            </a:pPr>
            <a:endParaRPr lang="zh-CN" altLang="en-US" sz="2800" dirty="0"/>
          </a:p>
          <a:p>
            <a:pPr marL="319405" lvl="0" indent="-319405" eaLnBrk="1" hangingPunct="1">
              <a:lnSpc>
                <a:spcPct val="150000"/>
              </a:lnSpc>
              <a:buFont typeface="Wingdings" panose="05000000000000000000" pitchFamily="2" charset="2"/>
              <a:buNone/>
            </a:pPr>
            <a:r>
              <a:rPr lang="zh-CN" altLang="en-US" sz="2800" b="1" dirty="0">
                <a:latin typeface="华文楷体" pitchFamily="2" charset="-122"/>
                <a:ea typeface="华文楷体" pitchFamily="2" charset="-122"/>
              </a:rPr>
              <a:t>    产生：</a:t>
            </a:r>
            <a:r>
              <a:rPr lang="zh-CN" altLang="en-US" sz="2800" dirty="0">
                <a:latin typeface="华文楷体" pitchFamily="2" charset="-122"/>
                <a:ea typeface="华文楷体" pitchFamily="2" charset="-122"/>
              </a:rPr>
              <a:t>货币的产生比商品晚的多，是</a:t>
            </a:r>
            <a:r>
              <a:rPr lang="zh-CN" altLang="en-US" sz="2800" b="1" dirty="0">
                <a:solidFill>
                  <a:schemeClr val="hlink"/>
                </a:solidFill>
                <a:latin typeface="华文楷体" pitchFamily="2" charset="-122"/>
                <a:ea typeface="华文楷体" pitchFamily="2" charset="-122"/>
              </a:rPr>
              <a:t>商品交换发展到一定阶段的产物。</a:t>
            </a:r>
            <a:endParaRPr lang="zh-CN" altLang="en-US" sz="2800" b="1" dirty="0">
              <a:solidFill>
                <a:schemeClr val="hlink"/>
              </a:solidFill>
              <a:latin typeface="华文楷体" pitchFamily="2" charset="-122"/>
              <a:ea typeface="华文楷体" pitchFamily="2" charset="-122"/>
            </a:endParaRPr>
          </a:p>
          <a:p>
            <a:pPr marL="319405" lvl="0" indent="-319405" eaLnBrk="1" hangingPunct="1">
              <a:lnSpc>
                <a:spcPct val="150000"/>
              </a:lnSpc>
              <a:buFont typeface="Wingdings" panose="05000000000000000000" pitchFamily="2" charset="2"/>
              <a:buNone/>
            </a:pPr>
            <a:r>
              <a:rPr lang="zh-CN" altLang="en-US" sz="2700" dirty="0">
                <a:latin typeface="华文楷体" pitchFamily="2" charset="-122"/>
                <a:ea typeface="华文楷体" pitchFamily="2" charset="-122"/>
              </a:rPr>
              <a:t>    </a:t>
            </a:r>
            <a:endParaRPr lang="zh-CN" altLang="en-US" sz="2700" dirty="0">
              <a:latin typeface="华文楷体" pitchFamily="2" charset="-122"/>
              <a:ea typeface="华文楷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2162">
                                            <p:txEl>
                                              <p:charRg st="0" end="60"/>
                                            </p:txEl>
                                          </p:spTgt>
                                        </p:tgtEl>
                                        <p:attrNameLst>
                                          <p:attrName>style.visibility</p:attrName>
                                        </p:attrNameLst>
                                      </p:cBhvr>
                                      <p:to>
                                        <p:strVal val="visible"/>
                                      </p:to>
                                    </p:set>
                                    <p:anim calcmode="lin" valueType="num">
                                      <p:cBhvr additive="base">
                                        <p:cTn id="7" dur="500" fill="hold"/>
                                        <p:tgtEl>
                                          <p:spTgt spid="92162">
                                            <p:txEl>
                                              <p:charRg st="0" end="6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2162">
                                            <p:txEl>
                                              <p:charRg st="0" end="6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2162">
                                            <p:txEl>
                                              <p:charRg st="61" end="97"/>
                                            </p:txEl>
                                          </p:spTgt>
                                        </p:tgtEl>
                                        <p:attrNameLst>
                                          <p:attrName>style.visibility</p:attrName>
                                        </p:attrNameLst>
                                      </p:cBhvr>
                                      <p:to>
                                        <p:strVal val="visible"/>
                                      </p:to>
                                    </p:set>
                                    <p:anim calcmode="lin" valueType="num">
                                      <p:cBhvr additive="base">
                                        <p:cTn id="13" dur="500" fill="hold"/>
                                        <p:tgtEl>
                                          <p:spTgt spid="92162">
                                            <p:txEl>
                                              <p:charRg st="61" end="97"/>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2162">
                                            <p:txEl>
                                              <p:charRg st="61" end="97"/>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162">
                                            <p:txEl>
                                              <p:charRg st="97" end="102"/>
                                            </p:txEl>
                                          </p:spTgt>
                                        </p:tgtEl>
                                        <p:attrNameLst>
                                          <p:attrName>style.visibility</p:attrName>
                                        </p:attrNameLst>
                                      </p:cBhvr>
                                      <p:to>
                                        <p:strVal val="visible"/>
                                      </p:to>
                                    </p:set>
                                    <p:anim calcmode="lin" valueType="num">
                                      <p:cBhvr additive="base">
                                        <p:cTn id="19" dur="500" fill="hold"/>
                                        <p:tgtEl>
                                          <p:spTgt spid="92162">
                                            <p:txEl>
                                              <p:charRg st="97" end="10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62">
                                            <p:txEl>
                                              <p:charRg st="97" end="10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Text Box 4"/>
          <p:cNvSpPr txBox="1"/>
          <p:nvPr/>
        </p:nvSpPr>
        <p:spPr>
          <a:xfrm>
            <a:off x="395288" y="476250"/>
            <a:ext cx="7704137" cy="641350"/>
          </a:xfrm>
          <a:prstGeom prst="rect">
            <a:avLst/>
          </a:prstGeom>
          <a:noFill/>
          <a:ln w="9525">
            <a:noFill/>
          </a:ln>
        </p:spPr>
        <p:txBody>
          <a:bodyPr>
            <a:spAutoFit/>
          </a:bodyPr>
          <a:p>
            <a:pPr>
              <a:spcBef>
                <a:spcPct val="50000"/>
              </a:spcBef>
            </a:pPr>
            <a:r>
              <a:rPr lang="zh-CN" altLang="en-US" sz="3600" b="1" dirty="0">
                <a:latin typeface="Times New Roman" panose="02020603050405020304" pitchFamily="18" charset="0"/>
              </a:rPr>
              <a:t>货币是商品发展到一定阶段的产物</a:t>
            </a:r>
            <a:endParaRPr lang="zh-CN" altLang="en-US" sz="3600" b="1" dirty="0">
              <a:latin typeface="Times New Roman" panose="02020603050405020304" pitchFamily="18" charset="0"/>
            </a:endParaRPr>
          </a:p>
        </p:txBody>
      </p:sp>
      <p:sp>
        <p:nvSpPr>
          <p:cNvPr id="119813" name="Text Box 5"/>
          <p:cNvSpPr txBox="1"/>
          <p:nvPr/>
        </p:nvSpPr>
        <p:spPr>
          <a:xfrm>
            <a:off x="1116013" y="1557338"/>
            <a:ext cx="6481762" cy="4048125"/>
          </a:xfrm>
          <a:prstGeom prst="rect">
            <a:avLst/>
          </a:prstGeom>
          <a:gradFill rotWithShape="0">
            <a:gsLst>
              <a:gs pos="0">
                <a:srgbClr val="F7F7FF"/>
              </a:gs>
              <a:gs pos="100000">
                <a:srgbClr val="FFFFDD"/>
              </a:gs>
            </a:gsLst>
            <a:lin ang="2700000" scaled="1"/>
            <a:tileRect/>
          </a:gradFill>
          <a:ln w="57150" cap="sq" cmpd="thickThin">
            <a:solidFill>
              <a:srgbClr val="FF0000"/>
            </a:solidFill>
            <a:prstDash val="solid"/>
            <a:miter/>
            <a:headEnd type="none" w="sm" len="sm"/>
            <a:tailEnd type="none" w="sm" len="sm"/>
          </a:ln>
        </p:spPr>
        <p:txBody>
          <a:bodyPr>
            <a:spAutoFit/>
          </a:bodyPr>
          <a:p>
            <a:r>
              <a:rPr lang="zh-CN" altLang="en-US" sz="3200" b="1" dirty="0">
                <a:solidFill>
                  <a:srgbClr val="FF0000"/>
                </a:solidFill>
                <a:latin typeface="Times New Roman" panose="02020603050405020304" pitchFamily="18" charset="0"/>
                <a:ea typeface="隶书" pitchFamily="49" charset="-122"/>
              </a:rPr>
              <a:t>第一阶段：</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        偶然的物物交换</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第二阶段：</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        扩大的物物交换</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第三阶段：</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        一般等价物为媒介的交换</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第四阶段：</a:t>
            </a:r>
            <a:endParaRPr lang="zh-CN" altLang="en-US" sz="3200" b="1" dirty="0">
              <a:solidFill>
                <a:srgbClr val="FF0000"/>
              </a:solidFill>
              <a:latin typeface="Times New Roman" panose="02020603050405020304" pitchFamily="18" charset="0"/>
              <a:ea typeface="隶书" pitchFamily="49" charset="-122"/>
            </a:endParaRPr>
          </a:p>
          <a:p>
            <a:r>
              <a:rPr lang="zh-CN" altLang="en-US" sz="3200" b="1" dirty="0">
                <a:solidFill>
                  <a:srgbClr val="FF0000"/>
                </a:solidFill>
                <a:latin typeface="Times New Roman" panose="02020603050405020304" pitchFamily="18" charset="0"/>
                <a:ea typeface="隶书" pitchFamily="49" charset="-122"/>
              </a:rPr>
              <a:t>        以货币为媒介的商品交换</a:t>
            </a:r>
            <a:endParaRPr lang="zh-CN" altLang="en-US" sz="3200" b="1" dirty="0">
              <a:solidFill>
                <a:srgbClr val="FF0000"/>
              </a:solidFill>
              <a:latin typeface="Times New Roman" panose="02020603050405020304" pitchFamily="18" charset="0"/>
              <a:ea typeface="隶书"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9813"/>
                                        </p:tgtEl>
                                        <p:attrNameLst>
                                          <p:attrName>style.visibility</p:attrName>
                                        </p:attrNameLst>
                                      </p:cBhvr>
                                      <p:to>
                                        <p:strVal val="visible"/>
                                      </p:to>
                                    </p:set>
                                    <p:animEffect transition="in" filter="barn(outVertical)">
                                      <p:cBhvr>
                                        <p:cTn id="7" dur="500"/>
                                        <p:tgtEl>
                                          <p:spTgt spid="119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4"/>
          <p:cNvSpPr>
            <a:spLocks noGrp="1"/>
          </p:cNvSpPr>
          <p:nvPr>
            <p:ph type="title" idx="4294967295"/>
          </p:nvPr>
        </p:nvSpPr>
        <p:spPr>
          <a:xfrm>
            <a:off x="0" y="220663"/>
            <a:ext cx="7772400" cy="701675"/>
          </a:xfrm>
        </p:spPr>
        <p:txBody>
          <a:bodyPr vert="horz" wrap="square" lIns="91440" tIns="45720" rIns="91440" bIns="45720" anchor="ctr" anchorCtr="0"/>
          <a:p>
            <a:pPr eaLnBrk="1" hangingPunct="1"/>
            <a:r>
              <a:rPr lang="zh-CN" altLang="en-US" sz="4000" b="1" dirty="0">
                <a:solidFill>
                  <a:srgbClr val="FF0000"/>
                </a:solidFill>
                <a:ea typeface="黑体" panose="02010609060101010101" pitchFamily="49" charset="-122"/>
              </a:rPr>
              <a:t>第一阶段：偶然的物物交换</a:t>
            </a:r>
            <a:endParaRPr lang="zh-CN" altLang="en-US" sz="4000" b="1" dirty="0">
              <a:solidFill>
                <a:srgbClr val="FF0000"/>
              </a:solidFill>
              <a:ea typeface="黑体" panose="02010609060101010101" pitchFamily="49" charset="-122"/>
            </a:endParaRPr>
          </a:p>
        </p:txBody>
      </p:sp>
      <p:pic>
        <p:nvPicPr>
          <p:cNvPr id="49157" name="Picture 5" descr="AN04329_"/>
          <p:cNvPicPr>
            <a:picLocks noChangeAspect="1"/>
          </p:cNvPicPr>
          <p:nvPr/>
        </p:nvPicPr>
        <p:blipFill>
          <a:blip r:embed="rId1"/>
          <a:stretch>
            <a:fillRect/>
          </a:stretch>
        </p:blipFill>
        <p:spPr>
          <a:xfrm>
            <a:off x="762000" y="1447800"/>
            <a:ext cx="1866900" cy="1250950"/>
          </a:xfrm>
          <a:prstGeom prst="rect">
            <a:avLst/>
          </a:prstGeom>
          <a:noFill/>
          <a:ln w="9525">
            <a:noFill/>
          </a:ln>
        </p:spPr>
      </p:pic>
      <p:grpSp>
        <p:nvGrpSpPr>
          <p:cNvPr id="2" name="Group 7"/>
          <p:cNvGrpSpPr/>
          <p:nvPr/>
        </p:nvGrpSpPr>
        <p:grpSpPr>
          <a:xfrm>
            <a:off x="2895600" y="1752600"/>
            <a:ext cx="1066800" cy="609600"/>
            <a:chOff x="2784" y="1968"/>
            <a:chExt cx="528" cy="336"/>
          </a:xfrm>
        </p:grpSpPr>
        <p:sp>
          <p:nvSpPr>
            <p:cNvPr id="27660" name="Line 8"/>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27661" name="Line 9"/>
            <p:cNvSpPr/>
            <p:nvPr/>
          </p:nvSpPr>
          <p:spPr>
            <a:xfrm>
              <a:off x="2784" y="2304"/>
              <a:ext cx="528" cy="0"/>
            </a:xfrm>
            <a:prstGeom prst="line">
              <a:avLst/>
            </a:prstGeom>
            <a:ln w="57150" cap="flat" cmpd="sng">
              <a:solidFill>
                <a:srgbClr val="FF0000"/>
              </a:solidFill>
              <a:prstDash val="solid"/>
              <a:headEnd type="none" w="med" len="med"/>
              <a:tailEnd type="none" w="med" len="med"/>
            </a:ln>
          </p:spPr>
        </p:sp>
      </p:grpSp>
      <p:pic>
        <p:nvPicPr>
          <p:cNvPr id="49162" name="Picture 10" descr="石斧"/>
          <p:cNvPicPr>
            <a:picLocks noChangeAspect="1" noChangeArrowheads="1"/>
          </p:cNvPicPr>
          <p:nvPr/>
        </p:nvPicPr>
        <p:blipFill>
          <a:blip r:embed="rId2"/>
          <a:srcRect/>
          <a:stretch>
            <a:fillRect/>
          </a:stretch>
        </p:blipFill>
        <p:spPr bwMode="auto">
          <a:xfrm>
            <a:off x="4267200" y="1143000"/>
            <a:ext cx="1752600" cy="1630363"/>
          </a:xfrm>
          <a:prstGeom prst="rect">
            <a:avLst/>
          </a:prstGeom>
          <a:noFill/>
          <a:effectLst>
            <a:outerShdw dist="107763" dir="13500000" algn="ctr" rotWithShape="0">
              <a:srgbClr val="808080"/>
            </a:outerShdw>
          </a:effectLst>
        </p:spPr>
      </p:pic>
      <p:sp>
        <p:nvSpPr>
          <p:cNvPr id="49163" name="AutoShape 11" descr="60%"/>
          <p:cNvSpPr/>
          <p:nvPr/>
        </p:nvSpPr>
        <p:spPr>
          <a:xfrm>
            <a:off x="6877050" y="3141663"/>
            <a:ext cx="304800" cy="838200"/>
          </a:xfrm>
          <a:prstGeom prst="downArrow">
            <a:avLst>
              <a:gd name="adj1" fmla="val 50000"/>
              <a:gd name="adj2" fmla="val 68750"/>
            </a:avLst>
          </a:prstGeom>
          <a:pattFill prst="pct60">
            <a:fgClr>
              <a:srgbClr val="FF0000"/>
            </a:fgClr>
            <a:bgClr>
              <a:srgbClr val="FFFFFF"/>
            </a:bgClr>
          </a:pattFill>
          <a:ln w="9525" cap="flat" cmpd="sng">
            <a:solidFill>
              <a:srgbClr val="FF0000"/>
            </a:solidFill>
            <a:prstDash val="solid"/>
            <a:miter/>
            <a:headEnd type="none" w="sm" len="sm"/>
            <a:tailEnd type="none" w="sm" len="sm"/>
          </a:ln>
        </p:spPr>
        <p:txBody>
          <a:bodyPr wrap="none" anchor="ctr" anchorCtr="0"/>
          <a:p>
            <a:pPr algn="ctr"/>
            <a:endParaRPr lang="zh-CN" altLang="en-US" sz="2800" b="1" dirty="0">
              <a:latin typeface="Times New Roman" panose="02020603050405020304" pitchFamily="18" charset="0"/>
            </a:endParaRPr>
          </a:p>
        </p:txBody>
      </p:sp>
      <p:sp>
        <p:nvSpPr>
          <p:cNvPr id="49164" name="Text Box 12" descr="200411516472351"/>
          <p:cNvSpPr txBox="1">
            <a:spLocks noChangeArrowheads="1"/>
          </p:cNvSpPr>
          <p:nvPr/>
        </p:nvSpPr>
        <p:spPr bwMode="auto">
          <a:xfrm>
            <a:off x="6227763" y="4365625"/>
            <a:ext cx="2016125" cy="522288"/>
          </a:xfrm>
          <a:prstGeom prst="rect">
            <a:avLst/>
          </a:prstGeom>
          <a:blipFill dpi="0" rotWithShape="0">
            <a:blip r:embed="rId3" cstate="print"/>
            <a:srcRect/>
            <a:stretch>
              <a:fillRect/>
            </a:stretch>
          </a:blipFill>
          <a:ln w="3175" cap="rnd">
            <a:prstDash val="sysDot"/>
            <a:miter lim="800000"/>
            <a:headEnd type="none" w="sm" len="sm"/>
            <a:tailEnd type="none" w="sm" len="sm"/>
          </a:ln>
          <a:effectLst/>
          <a:scene3d>
            <a:camera prst="legacyPerspectiveTopRight"/>
            <a:lightRig rig="legacyFlat3" dir="b"/>
          </a:scene3d>
          <a:sp3d extrusionH="887400" prstMaterial="legacyMatte">
            <a:bevelT w="13500" h="13500" prst="angle"/>
            <a:bevelB w="13500" h="13500" prst="angle"/>
            <a:extrusionClr>
              <a:srgbClr val="FFFFFF"/>
            </a:extrusionClr>
          </a:sp3d>
        </p:spPr>
        <p:txBody>
          <a:bodyPr>
            <a:spAutoFit/>
            <a:flatTx/>
          </a:bodyPr>
          <a:lstStyle/>
          <a:p>
            <a:pPr marR="0" algn="ctr" defTabSz="914400">
              <a:spcBef>
                <a:spcPct val="50000"/>
              </a:spcBef>
              <a:buClrTx/>
              <a:buSzTx/>
              <a:buFontTx/>
              <a:buNone/>
              <a:defRPr/>
            </a:pPr>
            <a:r>
              <a:rPr kumimoji="1" lang="zh-CN" altLang="en-US" sz="2800" b="1" kern="1200" cap="none" spc="0" normalizeH="0" baseline="0" noProof="0">
                <a:solidFill>
                  <a:srgbClr val="FF0066"/>
                </a:solidFill>
                <a:effectLst>
                  <a:outerShdw blurRad="38100" dist="38100" dir="2700000" algn="tl">
                    <a:srgbClr val="C0C0C0"/>
                  </a:outerShdw>
                </a:effectLst>
                <a:latin typeface="华文行楷" pitchFamily="2" charset="-122"/>
                <a:ea typeface="华文行楷" pitchFamily="2" charset="-122"/>
                <a:cs typeface="+mn-cs"/>
              </a:rPr>
              <a:t>等  价  物</a:t>
            </a:r>
            <a:endParaRPr kumimoji="1" lang="zh-CN" altLang="en-US" sz="2800" b="1" kern="1200" cap="none" spc="0" normalizeH="0" baseline="0" noProof="0">
              <a:solidFill>
                <a:srgbClr val="FF0066"/>
              </a:solidFill>
              <a:effectLst>
                <a:outerShdw blurRad="38100" dist="38100" dir="2700000" algn="tl">
                  <a:srgbClr val="C0C0C0"/>
                </a:outerShdw>
              </a:effectLst>
              <a:latin typeface="华文行楷" pitchFamily="2" charset="-122"/>
              <a:ea typeface="华文行楷" pitchFamily="2" charset="-122"/>
              <a:cs typeface="+mn-cs"/>
            </a:endParaRPr>
          </a:p>
        </p:txBody>
      </p:sp>
      <p:sp>
        <p:nvSpPr>
          <p:cNvPr id="49165" name="Text Box 13"/>
          <p:cNvSpPr txBox="1"/>
          <p:nvPr/>
        </p:nvSpPr>
        <p:spPr>
          <a:xfrm>
            <a:off x="468313" y="4076700"/>
            <a:ext cx="5184775" cy="946150"/>
          </a:xfrm>
          <a:prstGeom prst="rect">
            <a:avLst/>
          </a:prstGeom>
          <a:solidFill>
            <a:srgbClr val="00CCFF"/>
          </a:solidFill>
          <a:ln w="9525">
            <a:noFill/>
          </a:ln>
        </p:spPr>
        <p:txBody>
          <a:bodyPr>
            <a:spAutoFit/>
          </a:bodyPr>
          <a:p>
            <a:pPr algn="ctr">
              <a:spcBef>
                <a:spcPct val="50000"/>
              </a:spcBef>
            </a:pPr>
            <a:r>
              <a:rPr lang="en-US" altLang="zh-CN" sz="2800" b="1" dirty="0">
                <a:latin typeface="Times New Roman" panose="02020603050405020304" pitchFamily="18" charset="0"/>
              </a:rPr>
              <a:t>    </a:t>
            </a:r>
            <a:r>
              <a:rPr lang="zh-CN" altLang="en-US" sz="2800" b="1" dirty="0">
                <a:latin typeface="Times New Roman" panose="02020603050405020304" pitchFamily="18" charset="0"/>
              </a:rPr>
              <a:t>出现在原始社会末期，</a:t>
            </a:r>
            <a:r>
              <a:rPr lang="zh-CN" altLang="en-US" sz="2800" b="1" dirty="0">
                <a:solidFill>
                  <a:srgbClr val="FF3399"/>
                </a:solidFill>
                <a:latin typeface="Times New Roman" panose="02020603050405020304" pitchFamily="18" charset="0"/>
              </a:rPr>
              <a:t>前提</a:t>
            </a:r>
            <a:r>
              <a:rPr lang="zh-CN" altLang="en-US" sz="2800" b="1" dirty="0">
                <a:latin typeface="Times New Roman" panose="02020603050405020304" pitchFamily="18" charset="0"/>
              </a:rPr>
              <a:t>是</a:t>
            </a:r>
            <a:r>
              <a:rPr lang="zh-CN" altLang="en-US" sz="2800" b="1" dirty="0">
                <a:solidFill>
                  <a:srgbClr val="FF3300"/>
                </a:solidFill>
                <a:latin typeface="Times New Roman" panose="02020603050405020304" pitchFamily="18" charset="0"/>
              </a:rPr>
              <a:t>交换双方都需要对方的商品</a:t>
            </a:r>
            <a:r>
              <a:rPr lang="zh-CN" altLang="en-US" sz="2800" b="1" dirty="0">
                <a:latin typeface="Times New Roman" panose="02020603050405020304" pitchFamily="18" charset="0"/>
              </a:rPr>
              <a:t>。</a:t>
            </a:r>
            <a:endParaRPr lang="zh-CN" altLang="en-US" sz="2800" b="1" dirty="0">
              <a:latin typeface="Times New Roman" panose="02020603050405020304" pitchFamily="18" charset="0"/>
            </a:endParaRPr>
          </a:p>
        </p:txBody>
      </p:sp>
      <p:sp>
        <p:nvSpPr>
          <p:cNvPr id="49166" name="Text Box 14"/>
          <p:cNvSpPr txBox="1"/>
          <p:nvPr/>
        </p:nvSpPr>
        <p:spPr>
          <a:xfrm>
            <a:off x="1331913" y="5589588"/>
            <a:ext cx="6477000" cy="579437"/>
          </a:xfrm>
          <a:prstGeom prst="rect">
            <a:avLst/>
          </a:prstGeom>
          <a:noFill/>
          <a:ln w="9525">
            <a:noFill/>
          </a:ln>
        </p:spPr>
        <p:txBody>
          <a:bodyPr>
            <a:spAutoFit/>
          </a:bodyPr>
          <a:p>
            <a:pPr algn="ctr"/>
            <a:r>
              <a:rPr lang="zh-CN" altLang="en-US" sz="3200" b="1" dirty="0">
                <a:solidFill>
                  <a:srgbClr val="0000FF"/>
                </a:solidFill>
                <a:latin typeface="Times New Roman" panose="02020603050405020304" pitchFamily="18" charset="0"/>
              </a:rPr>
              <a:t>能够表现其他商品价值大小的商品</a:t>
            </a:r>
            <a:endParaRPr lang="zh-CN" altLang="en-US" sz="3200" b="1" dirty="0">
              <a:solidFill>
                <a:srgbClr val="0000FF"/>
              </a:solidFill>
              <a:latin typeface="Times New Roman" panose="02020603050405020304" pitchFamily="18" charset="0"/>
            </a:endParaRPr>
          </a:p>
        </p:txBody>
      </p:sp>
      <p:pic>
        <p:nvPicPr>
          <p:cNvPr id="13" name="Picture 10" descr="石斧"/>
          <p:cNvPicPr>
            <a:picLocks noChangeAspect="1" noChangeArrowheads="1"/>
          </p:cNvPicPr>
          <p:nvPr/>
        </p:nvPicPr>
        <p:blipFill>
          <a:blip r:embed="rId2"/>
          <a:srcRect/>
          <a:stretch>
            <a:fillRect/>
          </a:stretch>
        </p:blipFill>
        <p:spPr bwMode="auto">
          <a:xfrm>
            <a:off x="5397500" y="1460500"/>
            <a:ext cx="1752600" cy="1630363"/>
          </a:xfrm>
          <a:prstGeom prst="rect">
            <a:avLst/>
          </a:prstGeom>
          <a:noFill/>
          <a:effectLst>
            <a:outerShdw dist="107763" dir="13500000" algn="ctr" rotWithShape="0">
              <a:srgbClr val="808080"/>
            </a:outerShdw>
          </a:effectLst>
        </p:spPr>
      </p:pic>
      <p:pic>
        <p:nvPicPr>
          <p:cNvPr id="14" name="Picture 10" descr="石斧"/>
          <p:cNvPicPr>
            <a:picLocks noChangeAspect="1" noChangeArrowheads="1"/>
          </p:cNvPicPr>
          <p:nvPr/>
        </p:nvPicPr>
        <p:blipFill>
          <a:blip r:embed="rId2"/>
          <a:srcRect/>
          <a:stretch>
            <a:fillRect/>
          </a:stretch>
        </p:blipFill>
        <p:spPr bwMode="auto">
          <a:xfrm>
            <a:off x="6527800" y="1524000"/>
            <a:ext cx="1752600" cy="1630363"/>
          </a:xfrm>
          <a:prstGeom prst="rect">
            <a:avLst/>
          </a:prstGeom>
          <a:noFill/>
          <a:effectLst>
            <a:outerShdw dist="107763" dir="13500000" algn="ctr" rotWithShape="0">
              <a:srgbClr val="80808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dissolve">
                                      <p:cBhvr>
                                        <p:cTn id="7" dur="500"/>
                                        <p:tgtEl>
                                          <p:spTgt spid="49157"/>
                                        </p:tgtEl>
                                      </p:cBhvr>
                                    </p:animEffect>
                                  </p:childTnLst>
                                </p:cTn>
                              </p:par>
                            </p:childTnLst>
                          </p:cTn>
                        </p:par>
                        <p:par>
                          <p:cTn id="8" fill="hold">
                            <p:stCondLst>
                              <p:cond delay="500"/>
                            </p:stCondLst>
                            <p:childTnLst>
                              <p:par>
                                <p:cTn id="9" presetID="16" presetClass="entr" presetSubtype="37"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par>
                          <p:cTn id="12" fill="hold">
                            <p:stCondLst>
                              <p:cond delay="2000"/>
                            </p:stCondLst>
                            <p:childTnLst>
                              <p:par>
                                <p:cTn id="13" presetID="9" presetClass="entr" presetSubtype="0" fill="hold" nodeType="afterEffect">
                                  <p:stCondLst>
                                    <p:cond delay="1000"/>
                                  </p:stCondLst>
                                  <p:childTnLst>
                                    <p:set>
                                      <p:cBhvr>
                                        <p:cTn id="14" dur="1" fill="hold">
                                          <p:stCondLst>
                                            <p:cond delay="0"/>
                                          </p:stCondLst>
                                        </p:cTn>
                                        <p:tgtEl>
                                          <p:spTgt spid="49162"/>
                                        </p:tgtEl>
                                        <p:attrNameLst>
                                          <p:attrName>style.visibility</p:attrName>
                                        </p:attrNameLst>
                                      </p:cBhvr>
                                      <p:to>
                                        <p:strVal val="visible"/>
                                      </p:to>
                                    </p:set>
                                    <p:animEffect transition="in" filter="dissolve">
                                      <p:cBhvr>
                                        <p:cTn id="15" dur="500"/>
                                        <p:tgtEl>
                                          <p:spTgt spid="49162"/>
                                        </p:tgtEl>
                                      </p:cBhvr>
                                    </p:animEffect>
                                  </p:childTnLst>
                                </p:cTn>
                              </p:par>
                            </p:childTnLst>
                          </p:cTn>
                        </p:par>
                        <p:par>
                          <p:cTn id="16" fill="hold">
                            <p:stCondLst>
                              <p:cond delay="3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par>
                          <p:cTn id="20" fill="hold">
                            <p:stCondLst>
                              <p:cond delay="4000"/>
                            </p:stCondLst>
                            <p:childTnLst>
                              <p:par>
                                <p:cTn id="21" presetID="9"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p:stCondLst>
                              <p:cond delay="4500"/>
                            </p:stCondLst>
                            <p:childTnLst>
                              <p:par>
                                <p:cTn id="25" presetID="18" presetClass="entr" presetSubtype="12" fill="hold" grpId="0" nodeType="afterEffect">
                                  <p:stCondLst>
                                    <p:cond delay="0"/>
                                  </p:stCondLst>
                                  <p:childTnLst>
                                    <p:set>
                                      <p:cBhvr>
                                        <p:cTn id="26" dur="1" fill="hold">
                                          <p:stCondLst>
                                            <p:cond delay="0"/>
                                          </p:stCondLst>
                                        </p:cTn>
                                        <p:tgtEl>
                                          <p:spTgt spid="49163"/>
                                        </p:tgtEl>
                                        <p:attrNameLst>
                                          <p:attrName>style.visibility</p:attrName>
                                        </p:attrNameLst>
                                      </p:cBhvr>
                                      <p:to>
                                        <p:strVal val="visible"/>
                                      </p:to>
                                    </p:set>
                                    <p:animEffect transition="in" filter="strips(downLeft)">
                                      <p:cBhvr>
                                        <p:cTn id="27" dur="500"/>
                                        <p:tgtEl>
                                          <p:spTgt spid="49163"/>
                                        </p:tgtEl>
                                      </p:cBhvr>
                                    </p:animEffect>
                                  </p:childTnLst>
                                </p:cTn>
                              </p:par>
                            </p:childTnLst>
                          </p:cTn>
                        </p:par>
                        <p:par>
                          <p:cTn id="28" fill="hold">
                            <p:stCondLst>
                              <p:cond delay="5000"/>
                            </p:stCondLst>
                            <p:childTnLst>
                              <p:par>
                                <p:cTn id="29" presetID="17" presetClass="entr" presetSubtype="10" fill="hold" grpId="0" nodeType="afterEffect">
                                  <p:stCondLst>
                                    <p:cond delay="1000"/>
                                  </p:stCondLst>
                                  <p:childTnLst>
                                    <p:set>
                                      <p:cBhvr>
                                        <p:cTn id="30" dur="1" fill="hold">
                                          <p:stCondLst>
                                            <p:cond delay="0"/>
                                          </p:stCondLst>
                                        </p:cTn>
                                        <p:tgtEl>
                                          <p:spTgt spid="49164"/>
                                        </p:tgtEl>
                                        <p:attrNameLst>
                                          <p:attrName>style.visibility</p:attrName>
                                        </p:attrNameLst>
                                      </p:cBhvr>
                                      <p:to>
                                        <p:strVal val="visible"/>
                                      </p:to>
                                    </p:set>
                                    <p:anim calcmode="lin" valueType="num">
                                      <p:cBhvr>
                                        <p:cTn id="31" dur="500" fill="hold"/>
                                        <p:tgtEl>
                                          <p:spTgt spid="49164"/>
                                        </p:tgtEl>
                                        <p:attrNameLst>
                                          <p:attrName>ppt_w</p:attrName>
                                        </p:attrNameLst>
                                      </p:cBhvr>
                                      <p:tavLst>
                                        <p:tav tm="0">
                                          <p:val>
                                            <p:fltVal val="0.000000"/>
                                          </p:val>
                                        </p:tav>
                                        <p:tav tm="100000">
                                          <p:val>
                                            <p:strVal val="#ppt_w"/>
                                          </p:val>
                                        </p:tav>
                                      </p:tavLst>
                                    </p:anim>
                                    <p:anim calcmode="lin" valueType="num">
                                      <p:cBhvr>
                                        <p:cTn id="32" dur="500" fill="hold"/>
                                        <p:tgtEl>
                                          <p:spTgt spid="49164"/>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iterate type="lt">
                                    <p:tmPct val="100000"/>
                                  </p:iterate>
                                  <p:childTnLst>
                                    <p:set>
                                      <p:cBhvr>
                                        <p:cTn id="36" dur="1" fill="hold">
                                          <p:stCondLst>
                                            <p:cond delay="0"/>
                                          </p:stCondLst>
                                        </p:cTn>
                                        <p:tgtEl>
                                          <p:spTgt spid="49165"/>
                                        </p:tgtEl>
                                        <p:attrNameLst>
                                          <p:attrName>style.visibility</p:attrName>
                                        </p:attrNameLst>
                                      </p:cBhvr>
                                      <p:to>
                                        <p:strVal val="visible"/>
                                      </p:to>
                                    </p:set>
                                    <p:anim calcmode="lin" valueType="num">
                                      <p:cBhvr additive="base">
                                        <p:cTn id="37" dur="75" fill="hold"/>
                                        <p:tgtEl>
                                          <p:spTgt spid="49165"/>
                                        </p:tgtEl>
                                        <p:attrNameLst>
                                          <p:attrName>ppt_x</p:attrName>
                                        </p:attrNameLst>
                                      </p:cBhvr>
                                      <p:tavLst>
                                        <p:tav tm="0">
                                          <p:val>
                                            <p:strVal val="#ppt_x"/>
                                          </p:val>
                                        </p:tav>
                                        <p:tav tm="100000">
                                          <p:val>
                                            <p:strVal val="#ppt_x"/>
                                          </p:val>
                                        </p:tav>
                                      </p:tavLst>
                                    </p:anim>
                                    <p:anim calcmode="lin" valueType="num">
                                      <p:cBhvr additive="base">
                                        <p:cTn id="38" dur="75" fill="hold"/>
                                        <p:tgtEl>
                                          <p:spTgt spid="49165"/>
                                        </p:tgtEl>
                                        <p:attrNameLst>
                                          <p:attrName>ppt_y</p:attrName>
                                        </p:attrNameLst>
                                      </p:cBhvr>
                                      <p:tavLst>
                                        <p:tav tm="0">
                                          <p:val>
                                            <p:strVal val="1+#ppt_h/2"/>
                                          </p:val>
                                        </p:tav>
                                        <p:tav tm="100000">
                                          <p:val>
                                            <p:strVal val="#ppt_y"/>
                                          </p:val>
                                        </p:tav>
                                      </p:tavLst>
                                    </p:anim>
                                  </p:childTnLst>
                                </p:cTn>
                              </p:par>
                            </p:childTnLst>
                          </p:cTn>
                        </p:par>
                        <p:par>
                          <p:cTn id="39" fill="hold">
                            <p:stCondLst>
                              <p:cond delay="2250"/>
                            </p:stCondLst>
                            <p:childTnLst>
                              <p:par>
                                <p:cTn id="40" presetID="3" presetClass="entr" presetSubtype="5" fill="hold" grpId="0" nodeType="afterEffect">
                                  <p:stCondLst>
                                    <p:cond delay="0"/>
                                  </p:stCondLst>
                                  <p:childTnLst>
                                    <p:set>
                                      <p:cBhvr>
                                        <p:cTn id="41" dur="1" fill="hold">
                                          <p:stCondLst>
                                            <p:cond delay="0"/>
                                          </p:stCondLst>
                                        </p:cTn>
                                        <p:tgtEl>
                                          <p:spTgt spid="49166"/>
                                        </p:tgtEl>
                                        <p:attrNameLst>
                                          <p:attrName>style.visibility</p:attrName>
                                        </p:attrNameLst>
                                      </p:cBhvr>
                                      <p:to>
                                        <p:strVal val="visible"/>
                                      </p:to>
                                    </p:set>
                                    <p:animEffect transition="in" filter="blinds(vertical)">
                                      <p:cBhvr>
                                        <p:cTn id="42" dur="500"/>
                                        <p:tgtEl>
                                          <p:spTgt spid="49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3" grpId="0" animBg="1"/>
      <p:bldP spid="49164" grpId="0" animBg="1"/>
      <p:bldP spid="49165" grpId="0" animBg="1"/>
      <p:bldP spid="491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4"/>
          <p:cNvSpPr>
            <a:spLocks noGrp="1"/>
          </p:cNvSpPr>
          <p:nvPr>
            <p:ph type="title" idx="4294967295"/>
          </p:nvPr>
        </p:nvSpPr>
        <p:spPr>
          <a:xfrm>
            <a:off x="0" y="188913"/>
            <a:ext cx="6985000" cy="701675"/>
          </a:xfrm>
        </p:spPr>
        <p:txBody>
          <a:bodyPr vert="horz" wrap="square" lIns="91440" tIns="45720" rIns="91440" bIns="45720" anchor="ctr" anchorCtr="0"/>
          <a:p>
            <a:pPr eaLnBrk="1" hangingPunct="1"/>
            <a:r>
              <a:rPr lang="zh-CN" altLang="en-US" sz="4000" b="1" dirty="0">
                <a:solidFill>
                  <a:srgbClr val="FF0000"/>
                </a:solidFill>
                <a:ea typeface="黑体" panose="02010609060101010101" pitchFamily="49" charset="-122"/>
              </a:rPr>
              <a:t>第二阶段：扩大的物物交换</a:t>
            </a:r>
            <a:endParaRPr lang="zh-CN" altLang="en-US" sz="4000" b="1" dirty="0">
              <a:solidFill>
                <a:srgbClr val="FF0000"/>
              </a:solidFill>
              <a:ea typeface="黑体" panose="02010609060101010101" pitchFamily="49" charset="-122"/>
            </a:endParaRPr>
          </a:p>
        </p:txBody>
      </p:sp>
      <p:pic>
        <p:nvPicPr>
          <p:cNvPr id="50182" name="Picture 6" descr="AN04329_"/>
          <p:cNvPicPr>
            <a:picLocks noChangeAspect="1"/>
          </p:cNvPicPr>
          <p:nvPr/>
        </p:nvPicPr>
        <p:blipFill>
          <a:blip r:embed="rId1"/>
          <a:stretch>
            <a:fillRect/>
          </a:stretch>
        </p:blipFill>
        <p:spPr>
          <a:xfrm>
            <a:off x="990600" y="2819400"/>
            <a:ext cx="1866900" cy="1250950"/>
          </a:xfrm>
          <a:prstGeom prst="rect">
            <a:avLst/>
          </a:prstGeom>
          <a:noFill/>
          <a:ln w="9525">
            <a:noFill/>
          </a:ln>
        </p:spPr>
      </p:pic>
      <p:grpSp>
        <p:nvGrpSpPr>
          <p:cNvPr id="2" name="Group 8"/>
          <p:cNvGrpSpPr/>
          <p:nvPr/>
        </p:nvGrpSpPr>
        <p:grpSpPr>
          <a:xfrm>
            <a:off x="3779838" y="3200400"/>
            <a:ext cx="685800" cy="457200"/>
            <a:chOff x="2784" y="1968"/>
            <a:chExt cx="528" cy="336"/>
          </a:xfrm>
        </p:grpSpPr>
        <p:sp>
          <p:nvSpPr>
            <p:cNvPr id="28682" name="Line 9"/>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28683" name="Line 10"/>
            <p:cNvSpPr/>
            <p:nvPr/>
          </p:nvSpPr>
          <p:spPr>
            <a:xfrm>
              <a:off x="2784" y="2304"/>
              <a:ext cx="528" cy="0"/>
            </a:xfrm>
            <a:prstGeom prst="line">
              <a:avLst/>
            </a:prstGeom>
            <a:ln w="57150" cap="flat" cmpd="sng">
              <a:solidFill>
                <a:srgbClr val="FF0000"/>
              </a:solidFill>
              <a:prstDash val="solid"/>
              <a:headEnd type="none" w="med" len="med"/>
              <a:tailEnd type="none" w="med" len="med"/>
            </a:ln>
          </p:spPr>
        </p:sp>
      </p:grpSp>
      <p:sp>
        <p:nvSpPr>
          <p:cNvPr id="50187" name="AutoShape 11"/>
          <p:cNvSpPr/>
          <p:nvPr/>
        </p:nvSpPr>
        <p:spPr>
          <a:xfrm>
            <a:off x="4787900" y="1524000"/>
            <a:ext cx="457200" cy="3810000"/>
          </a:xfrm>
          <a:prstGeom prst="leftBrace">
            <a:avLst>
              <a:gd name="adj1" fmla="val 69444"/>
              <a:gd name="adj2" fmla="val 50000"/>
            </a:avLst>
          </a:prstGeom>
          <a:noFill/>
          <a:ln w="38100" cap="flat" cmpd="sng">
            <a:solidFill>
              <a:srgbClr val="FF0000"/>
            </a:solidFill>
            <a:prstDash val="solid"/>
            <a:headEnd type="none" w="sm" len="sm"/>
            <a:tailEnd type="none" w="sm" len="sm"/>
          </a:ln>
        </p:spPr>
        <p:txBody>
          <a:bodyPr wrap="none" anchor="ctr" anchorCtr="0"/>
          <a:p>
            <a:pPr algn="ctr"/>
            <a:endParaRPr lang="zh-CN" altLang="en-US" sz="2800" b="1" dirty="0">
              <a:latin typeface="Times New Roman" panose="02020603050405020304" pitchFamily="18" charset="0"/>
            </a:endParaRPr>
          </a:p>
        </p:txBody>
      </p:sp>
      <p:pic>
        <p:nvPicPr>
          <p:cNvPr id="50188" name="Picture 12" descr="石斧"/>
          <p:cNvPicPr>
            <a:picLocks noChangeAspect="1"/>
          </p:cNvPicPr>
          <p:nvPr/>
        </p:nvPicPr>
        <p:blipFill>
          <a:blip r:embed="rId2"/>
          <a:stretch>
            <a:fillRect/>
          </a:stretch>
        </p:blipFill>
        <p:spPr>
          <a:xfrm>
            <a:off x="5508625" y="1450975"/>
            <a:ext cx="1219200" cy="1030288"/>
          </a:xfrm>
          <a:prstGeom prst="rect">
            <a:avLst/>
          </a:prstGeom>
          <a:noFill/>
          <a:ln w="9525">
            <a:noFill/>
          </a:ln>
        </p:spPr>
      </p:pic>
      <p:pic>
        <p:nvPicPr>
          <p:cNvPr id="50189" name="Picture 13" descr="布"/>
          <p:cNvPicPr>
            <a:picLocks noChangeAspect="1"/>
          </p:cNvPicPr>
          <p:nvPr/>
        </p:nvPicPr>
        <p:blipFill>
          <a:blip r:embed="rId3"/>
          <a:stretch>
            <a:fillRect/>
          </a:stretch>
        </p:blipFill>
        <p:spPr>
          <a:xfrm>
            <a:off x="5508625" y="2747963"/>
            <a:ext cx="1219200" cy="1030287"/>
          </a:xfrm>
          <a:prstGeom prst="rect">
            <a:avLst/>
          </a:prstGeom>
          <a:noFill/>
          <a:ln w="9525">
            <a:noFill/>
          </a:ln>
        </p:spPr>
      </p:pic>
      <p:pic>
        <p:nvPicPr>
          <p:cNvPr id="50190" name="Picture 14" descr="盐"/>
          <p:cNvPicPr>
            <a:picLocks noChangeAspect="1"/>
          </p:cNvPicPr>
          <p:nvPr/>
        </p:nvPicPr>
        <p:blipFill>
          <a:blip r:embed="rId4"/>
          <a:stretch>
            <a:fillRect/>
          </a:stretch>
        </p:blipFill>
        <p:spPr>
          <a:xfrm>
            <a:off x="5435600" y="3971925"/>
            <a:ext cx="1295400" cy="1119188"/>
          </a:xfrm>
          <a:prstGeom prst="rect">
            <a:avLst/>
          </a:prstGeom>
          <a:noFill/>
          <a:ln w="9525">
            <a:noFill/>
          </a:ln>
        </p:spPr>
      </p:pic>
      <p:pic>
        <p:nvPicPr>
          <p:cNvPr id="50191" name="Picture 15" descr="cc24_s"/>
          <p:cNvPicPr>
            <a:picLocks noChangeAspect="1"/>
          </p:cNvPicPr>
          <p:nvPr/>
        </p:nvPicPr>
        <p:blipFill>
          <a:blip r:embed="rId5">
            <a:lum bright="35999" contrast="70000"/>
          </a:blip>
          <a:srcRect l="3499" t="24496" b="10498"/>
          <a:stretch>
            <a:fillRect/>
          </a:stretch>
        </p:blipFill>
        <p:spPr>
          <a:xfrm>
            <a:off x="5508625" y="5556250"/>
            <a:ext cx="1143000" cy="7683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dissolve">
                                      <p:cBhvr>
                                        <p:cTn id="7" dur="500"/>
                                        <p:tgtEl>
                                          <p:spTgt spid="50182"/>
                                        </p:tgtEl>
                                      </p:cBhvr>
                                    </p:animEffect>
                                  </p:childTnLst>
                                </p:cTn>
                              </p:par>
                            </p:childTnLst>
                          </p:cTn>
                        </p:par>
                        <p:par>
                          <p:cTn id="8" fill="hold">
                            <p:stCondLst>
                              <p:cond delay="500"/>
                            </p:stCondLst>
                            <p:childTnLst>
                              <p:par>
                                <p:cTn id="9" presetID="16" presetClass="entr" presetSubtype="37"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par>
                          <p:cTn id="12" fill="hold">
                            <p:stCondLst>
                              <p:cond delay="2000"/>
                            </p:stCondLst>
                            <p:childTnLst>
                              <p:par>
                                <p:cTn id="13" presetID="16" presetClass="entr" presetSubtype="42" fill="hold" grpId="0" nodeType="afterEffect">
                                  <p:stCondLst>
                                    <p:cond delay="0"/>
                                  </p:stCondLst>
                                  <p:childTnLst>
                                    <p:set>
                                      <p:cBhvr>
                                        <p:cTn id="14" dur="1" fill="hold">
                                          <p:stCondLst>
                                            <p:cond delay="0"/>
                                          </p:stCondLst>
                                        </p:cTn>
                                        <p:tgtEl>
                                          <p:spTgt spid="50187"/>
                                        </p:tgtEl>
                                        <p:attrNameLst>
                                          <p:attrName>style.visibility</p:attrName>
                                        </p:attrNameLst>
                                      </p:cBhvr>
                                      <p:to>
                                        <p:strVal val="visible"/>
                                      </p:to>
                                    </p:set>
                                    <p:animEffect transition="in" filter="barn(outHorizontal)">
                                      <p:cBhvr>
                                        <p:cTn id="15" dur="500"/>
                                        <p:tgtEl>
                                          <p:spTgt spid="50187"/>
                                        </p:tgtEl>
                                      </p:cBhvr>
                                    </p:animEffect>
                                  </p:childTnLst>
                                </p:cTn>
                              </p:par>
                            </p:childTnLst>
                          </p:cTn>
                        </p:par>
                        <p:par>
                          <p:cTn id="16" fill="hold">
                            <p:stCondLst>
                              <p:cond delay="2500"/>
                            </p:stCondLst>
                            <p:childTnLst>
                              <p:par>
                                <p:cTn id="17" presetID="9" presetClass="entr" presetSubtype="0" fill="hold" nodeType="afterEffect">
                                  <p:stCondLst>
                                    <p:cond delay="1000"/>
                                  </p:stCondLst>
                                  <p:childTnLst>
                                    <p:set>
                                      <p:cBhvr>
                                        <p:cTn id="18" dur="1" fill="hold">
                                          <p:stCondLst>
                                            <p:cond delay="0"/>
                                          </p:stCondLst>
                                        </p:cTn>
                                        <p:tgtEl>
                                          <p:spTgt spid="50188"/>
                                        </p:tgtEl>
                                        <p:attrNameLst>
                                          <p:attrName>style.visibility</p:attrName>
                                        </p:attrNameLst>
                                      </p:cBhvr>
                                      <p:to>
                                        <p:strVal val="visible"/>
                                      </p:to>
                                    </p:set>
                                    <p:animEffect transition="in" filter="dissolve">
                                      <p:cBhvr>
                                        <p:cTn id="19" dur="500"/>
                                        <p:tgtEl>
                                          <p:spTgt spid="50188"/>
                                        </p:tgtEl>
                                      </p:cBhvr>
                                    </p:animEffect>
                                  </p:childTnLst>
                                </p:cTn>
                              </p:par>
                            </p:childTnLst>
                          </p:cTn>
                        </p:par>
                        <p:par>
                          <p:cTn id="20" fill="hold">
                            <p:stCondLst>
                              <p:cond delay="4000"/>
                            </p:stCondLst>
                            <p:childTnLst>
                              <p:par>
                                <p:cTn id="21" presetID="9" presetClass="entr" presetSubtype="0" fill="hold" nodeType="afterEffect">
                                  <p:stCondLst>
                                    <p:cond delay="0"/>
                                  </p:stCondLst>
                                  <p:childTnLst>
                                    <p:set>
                                      <p:cBhvr>
                                        <p:cTn id="22" dur="1" fill="hold">
                                          <p:stCondLst>
                                            <p:cond delay="0"/>
                                          </p:stCondLst>
                                        </p:cTn>
                                        <p:tgtEl>
                                          <p:spTgt spid="50189"/>
                                        </p:tgtEl>
                                        <p:attrNameLst>
                                          <p:attrName>style.visibility</p:attrName>
                                        </p:attrNameLst>
                                      </p:cBhvr>
                                      <p:to>
                                        <p:strVal val="visible"/>
                                      </p:to>
                                    </p:set>
                                    <p:animEffect transition="in" filter="dissolve">
                                      <p:cBhvr>
                                        <p:cTn id="23" dur="500"/>
                                        <p:tgtEl>
                                          <p:spTgt spid="50189"/>
                                        </p:tgtEl>
                                      </p:cBhvr>
                                    </p:animEffect>
                                  </p:childTnLst>
                                </p:cTn>
                              </p:par>
                            </p:childTnLst>
                          </p:cTn>
                        </p:par>
                        <p:par>
                          <p:cTn id="24" fill="hold">
                            <p:stCondLst>
                              <p:cond delay="4500"/>
                            </p:stCondLst>
                            <p:childTnLst>
                              <p:par>
                                <p:cTn id="25" presetID="9" presetClass="entr" presetSubtype="0" fill="hold" nodeType="afterEffect">
                                  <p:stCondLst>
                                    <p:cond delay="0"/>
                                  </p:stCondLst>
                                  <p:childTnLst>
                                    <p:set>
                                      <p:cBhvr>
                                        <p:cTn id="26" dur="1" fill="hold">
                                          <p:stCondLst>
                                            <p:cond delay="0"/>
                                          </p:stCondLst>
                                        </p:cTn>
                                        <p:tgtEl>
                                          <p:spTgt spid="50190"/>
                                        </p:tgtEl>
                                        <p:attrNameLst>
                                          <p:attrName>style.visibility</p:attrName>
                                        </p:attrNameLst>
                                      </p:cBhvr>
                                      <p:to>
                                        <p:strVal val="visible"/>
                                      </p:to>
                                    </p:set>
                                    <p:animEffect transition="in" filter="dissolve">
                                      <p:cBhvr>
                                        <p:cTn id="27" dur="500"/>
                                        <p:tgtEl>
                                          <p:spTgt spid="50190"/>
                                        </p:tgtEl>
                                      </p:cBhvr>
                                    </p:animEffect>
                                  </p:childTnLst>
                                </p:cTn>
                              </p:par>
                            </p:childTnLst>
                          </p:cTn>
                        </p:par>
                        <p:par>
                          <p:cTn id="28" fill="hold">
                            <p:stCondLst>
                              <p:cond delay="5000"/>
                            </p:stCondLst>
                            <p:childTnLst>
                              <p:par>
                                <p:cTn id="29" presetID="9" presetClass="entr" presetSubtype="0" fill="hold" nodeType="afterEffect">
                                  <p:stCondLst>
                                    <p:cond delay="0"/>
                                  </p:stCondLst>
                                  <p:childTnLst>
                                    <p:set>
                                      <p:cBhvr>
                                        <p:cTn id="30" dur="1" fill="hold">
                                          <p:stCondLst>
                                            <p:cond delay="0"/>
                                          </p:stCondLst>
                                        </p:cTn>
                                        <p:tgtEl>
                                          <p:spTgt spid="50191"/>
                                        </p:tgtEl>
                                        <p:attrNameLst>
                                          <p:attrName>style.visibility</p:attrName>
                                        </p:attrNameLst>
                                      </p:cBhvr>
                                      <p:to>
                                        <p:strVal val="visible"/>
                                      </p:to>
                                    </p:set>
                                    <p:animEffect transition="in" filter="dissolve">
                                      <p:cBhvr>
                                        <p:cTn id="31" dur="500"/>
                                        <p:tgtEl>
                                          <p:spTgt spid="50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8" name="Picture 10" descr="DSC02683"/>
          <p:cNvPicPr>
            <a:picLocks noChangeAspect="1"/>
          </p:cNvPicPr>
          <p:nvPr/>
        </p:nvPicPr>
        <p:blipFill>
          <a:blip r:embed="rId1"/>
          <a:stretch>
            <a:fillRect/>
          </a:stretch>
        </p:blipFill>
        <p:spPr>
          <a:xfrm>
            <a:off x="304800" y="1219200"/>
            <a:ext cx="8458200" cy="5029200"/>
          </a:xfrm>
          <a:prstGeom prst="rect">
            <a:avLst/>
          </a:prstGeom>
          <a:noFill/>
          <a:ln w="9525">
            <a:noFill/>
          </a:ln>
        </p:spPr>
      </p:pic>
      <p:sp>
        <p:nvSpPr>
          <p:cNvPr id="100355" name="Rectangle 4"/>
          <p:cNvSpPr>
            <a:spLocks noGrp="1"/>
          </p:cNvSpPr>
          <p:nvPr>
            <p:ph type="title" idx="4294967295"/>
          </p:nvPr>
        </p:nvSpPr>
        <p:spPr>
          <a:xfrm>
            <a:off x="0" y="188913"/>
            <a:ext cx="6985000" cy="701675"/>
          </a:xfrm>
        </p:spPr>
        <p:txBody>
          <a:bodyPr vert="horz" wrap="square" lIns="91440" tIns="45720" rIns="91440" bIns="45720" anchor="ctr" anchorCtr="0"/>
          <a:p>
            <a:pPr eaLnBrk="1" hangingPunct="1"/>
            <a:r>
              <a:rPr lang="zh-CN" altLang="en-US" sz="4000" b="1" dirty="0">
                <a:solidFill>
                  <a:srgbClr val="FF0000"/>
                </a:solidFill>
                <a:ea typeface="黑体" panose="02010609060101010101" pitchFamily="49" charset="-122"/>
              </a:rPr>
              <a:t>扩大的交换中会出现的困难</a:t>
            </a:r>
            <a:endParaRPr lang="zh-CN" altLang="en-US" sz="4000" b="1" dirty="0">
              <a:solidFill>
                <a:srgbClr val="FF0000"/>
              </a:solidFill>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0355"/>
                                        </p:tgtEl>
                                        <p:attrNameLst>
                                          <p:attrName>style.visibility</p:attrName>
                                        </p:attrNameLst>
                                      </p:cBhvr>
                                      <p:to>
                                        <p:strVal val="visible"/>
                                      </p:to>
                                    </p:set>
                                    <p:anim calcmode="lin" valueType="num">
                                      <p:cBhvr>
                                        <p:cTn id="7" dur="500" fill="hold"/>
                                        <p:tgtEl>
                                          <p:spTgt spid="100355"/>
                                        </p:tgtEl>
                                        <p:attrNameLst>
                                          <p:attrName>ppt_w</p:attrName>
                                        </p:attrNameLst>
                                      </p:cBhvr>
                                      <p:tavLst>
                                        <p:tav tm="0">
                                          <p:val>
                                            <p:fltVal val="0.000000"/>
                                          </p:val>
                                        </p:tav>
                                        <p:tav tm="100000">
                                          <p:val>
                                            <p:strVal val="#ppt_w"/>
                                          </p:val>
                                        </p:tav>
                                      </p:tavLst>
                                    </p:anim>
                                    <p:anim calcmode="lin" valueType="num">
                                      <p:cBhvr>
                                        <p:cTn id="8" dur="500" fill="hold"/>
                                        <p:tgtEl>
                                          <p:spTgt spid="10035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4"/>
          <p:cNvSpPr>
            <a:spLocks noGrp="1"/>
          </p:cNvSpPr>
          <p:nvPr>
            <p:ph type="title" idx="4294967295"/>
          </p:nvPr>
        </p:nvSpPr>
        <p:spPr>
          <a:xfrm>
            <a:off x="0" y="333375"/>
            <a:ext cx="7442200" cy="1311275"/>
          </a:xfrm>
        </p:spPr>
        <p:txBody>
          <a:bodyPr vert="horz" wrap="square" lIns="91440" tIns="45720" rIns="91440" bIns="45720" anchor="ctr" anchorCtr="0"/>
          <a:p>
            <a:pPr algn="l" eaLnBrk="1" hangingPunct="1"/>
            <a:r>
              <a:rPr lang="zh-CN" altLang="en-US" sz="4000" b="1" dirty="0">
                <a:solidFill>
                  <a:srgbClr val="FF0000"/>
                </a:solidFill>
                <a:latin typeface="黑体" panose="02010609060101010101" pitchFamily="49" charset="-122"/>
                <a:ea typeface="黑体" panose="02010609060101010101" pitchFamily="49" charset="-122"/>
              </a:rPr>
              <a:t>第三阶段：</a:t>
            </a:r>
            <a:br>
              <a:rPr lang="zh-CN" altLang="en-US" sz="4000" b="1" dirty="0">
                <a:solidFill>
                  <a:srgbClr val="FF0000"/>
                </a:solidFill>
                <a:latin typeface="黑体" panose="02010609060101010101" pitchFamily="49" charset="-122"/>
                <a:ea typeface="黑体" panose="02010609060101010101" pitchFamily="49" charset="-122"/>
              </a:rPr>
            </a:br>
            <a:r>
              <a:rPr lang="zh-CN" altLang="en-US" sz="4000" b="1" dirty="0">
                <a:solidFill>
                  <a:srgbClr val="FF0000"/>
                </a:solidFill>
                <a:latin typeface="黑体" panose="02010609060101010101" pitchFamily="49" charset="-122"/>
                <a:ea typeface="黑体" panose="02010609060101010101" pitchFamily="49" charset="-122"/>
              </a:rPr>
              <a:t>      一般等价物为媒介的交换</a:t>
            </a:r>
            <a:endParaRPr lang="zh-CN" altLang="en-US" sz="4000" b="1" dirty="0">
              <a:solidFill>
                <a:srgbClr val="FF0000"/>
              </a:solidFill>
              <a:latin typeface="黑体" panose="02010609060101010101" pitchFamily="49" charset="-122"/>
              <a:ea typeface="黑体" panose="02010609060101010101" pitchFamily="49" charset="-122"/>
            </a:endParaRPr>
          </a:p>
        </p:txBody>
      </p:sp>
      <p:pic>
        <p:nvPicPr>
          <p:cNvPr id="53253" name="Picture 5" descr="石斧"/>
          <p:cNvPicPr>
            <a:picLocks noChangeAspect="1"/>
          </p:cNvPicPr>
          <p:nvPr/>
        </p:nvPicPr>
        <p:blipFill>
          <a:blip r:embed="rId1"/>
          <a:stretch>
            <a:fillRect/>
          </a:stretch>
        </p:blipFill>
        <p:spPr>
          <a:xfrm>
            <a:off x="755650" y="1989138"/>
            <a:ext cx="1066800" cy="901700"/>
          </a:xfrm>
          <a:prstGeom prst="rect">
            <a:avLst/>
          </a:prstGeom>
          <a:noFill/>
          <a:ln w="9525">
            <a:noFill/>
          </a:ln>
        </p:spPr>
      </p:pic>
      <p:pic>
        <p:nvPicPr>
          <p:cNvPr id="53254" name="Picture 6" descr="布"/>
          <p:cNvPicPr>
            <a:picLocks noChangeAspect="1"/>
          </p:cNvPicPr>
          <p:nvPr/>
        </p:nvPicPr>
        <p:blipFill>
          <a:blip r:embed="rId2"/>
          <a:stretch>
            <a:fillRect/>
          </a:stretch>
        </p:blipFill>
        <p:spPr>
          <a:xfrm>
            <a:off x="755650" y="2997200"/>
            <a:ext cx="1066800" cy="901700"/>
          </a:xfrm>
          <a:prstGeom prst="rect">
            <a:avLst/>
          </a:prstGeom>
          <a:noFill/>
          <a:ln w="9525">
            <a:noFill/>
          </a:ln>
        </p:spPr>
      </p:pic>
      <p:pic>
        <p:nvPicPr>
          <p:cNvPr id="53255" name="Picture 7" descr="盐"/>
          <p:cNvPicPr>
            <a:picLocks noChangeAspect="1"/>
          </p:cNvPicPr>
          <p:nvPr/>
        </p:nvPicPr>
        <p:blipFill>
          <a:blip r:embed="rId3"/>
          <a:stretch>
            <a:fillRect/>
          </a:stretch>
        </p:blipFill>
        <p:spPr>
          <a:xfrm>
            <a:off x="755650" y="4076700"/>
            <a:ext cx="1066800" cy="922338"/>
          </a:xfrm>
          <a:prstGeom prst="rect">
            <a:avLst/>
          </a:prstGeom>
          <a:noFill/>
          <a:ln w="9525">
            <a:noFill/>
          </a:ln>
        </p:spPr>
      </p:pic>
      <p:pic>
        <p:nvPicPr>
          <p:cNvPr id="53256" name="Picture 8" descr="cc24_s"/>
          <p:cNvPicPr>
            <a:picLocks noChangeAspect="1"/>
          </p:cNvPicPr>
          <p:nvPr/>
        </p:nvPicPr>
        <p:blipFill>
          <a:blip r:embed="rId4">
            <a:lum bright="35999" contrast="70000"/>
          </a:blip>
          <a:srcRect l="3499" t="24496" b="10498"/>
          <a:stretch>
            <a:fillRect/>
          </a:stretch>
        </p:blipFill>
        <p:spPr>
          <a:xfrm>
            <a:off x="755650" y="5300663"/>
            <a:ext cx="1066800" cy="838200"/>
          </a:xfrm>
          <a:prstGeom prst="rect">
            <a:avLst/>
          </a:prstGeom>
          <a:noFill/>
          <a:ln w="9525">
            <a:noFill/>
          </a:ln>
        </p:spPr>
      </p:pic>
      <p:sp>
        <p:nvSpPr>
          <p:cNvPr id="53257" name="AutoShape 9"/>
          <p:cNvSpPr/>
          <p:nvPr/>
        </p:nvSpPr>
        <p:spPr>
          <a:xfrm>
            <a:off x="2195513" y="2060575"/>
            <a:ext cx="228600" cy="3733800"/>
          </a:xfrm>
          <a:prstGeom prst="rightBrace">
            <a:avLst>
              <a:gd name="adj1" fmla="val 136111"/>
              <a:gd name="adj2" fmla="val 50000"/>
            </a:avLst>
          </a:prstGeom>
          <a:noFill/>
          <a:ln w="38100" cap="flat" cmpd="sng">
            <a:solidFill>
              <a:srgbClr val="FF0000"/>
            </a:solidFill>
            <a:prstDash val="solid"/>
            <a:headEnd type="none" w="sm" len="sm"/>
            <a:tailEnd type="none" w="sm" len="sm"/>
          </a:ln>
        </p:spPr>
        <p:txBody>
          <a:bodyPr wrap="none" anchor="ctr" anchorCtr="0"/>
          <a:p>
            <a:pPr algn="ctr"/>
            <a:endParaRPr lang="zh-CN" altLang="en-US" sz="2800" b="1" dirty="0">
              <a:latin typeface="Times New Roman" panose="02020603050405020304" pitchFamily="18" charset="0"/>
            </a:endParaRPr>
          </a:p>
        </p:txBody>
      </p:sp>
      <p:grpSp>
        <p:nvGrpSpPr>
          <p:cNvPr id="2" name="Group 10"/>
          <p:cNvGrpSpPr/>
          <p:nvPr/>
        </p:nvGrpSpPr>
        <p:grpSpPr>
          <a:xfrm>
            <a:off x="2700338" y="3789363"/>
            <a:ext cx="457200" cy="304800"/>
            <a:chOff x="2784" y="1968"/>
            <a:chExt cx="528" cy="336"/>
          </a:xfrm>
        </p:grpSpPr>
        <p:sp>
          <p:nvSpPr>
            <p:cNvPr id="30737" name="Line 11"/>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30738" name="Line 12"/>
            <p:cNvSpPr/>
            <p:nvPr/>
          </p:nvSpPr>
          <p:spPr>
            <a:xfrm>
              <a:off x="2784" y="2304"/>
              <a:ext cx="528" cy="0"/>
            </a:xfrm>
            <a:prstGeom prst="line">
              <a:avLst/>
            </a:prstGeom>
            <a:ln w="57150" cap="flat" cmpd="sng">
              <a:solidFill>
                <a:srgbClr val="FF0000"/>
              </a:solidFill>
              <a:prstDash val="solid"/>
              <a:headEnd type="none" w="med" len="med"/>
              <a:tailEnd type="none" w="med" len="med"/>
            </a:ln>
          </p:spPr>
        </p:sp>
      </p:grpSp>
      <p:pic>
        <p:nvPicPr>
          <p:cNvPr id="53261" name="Picture 13" descr="AN04329_"/>
          <p:cNvPicPr>
            <a:picLocks noChangeAspect="1"/>
          </p:cNvPicPr>
          <p:nvPr/>
        </p:nvPicPr>
        <p:blipFill>
          <a:blip r:embed="rId5"/>
          <a:stretch>
            <a:fillRect/>
          </a:stretch>
        </p:blipFill>
        <p:spPr>
          <a:xfrm>
            <a:off x="3429000" y="3429000"/>
            <a:ext cx="1866900" cy="1250950"/>
          </a:xfrm>
          <a:prstGeom prst="rect">
            <a:avLst/>
          </a:prstGeom>
          <a:noFill/>
          <a:ln w="9525">
            <a:noFill/>
          </a:ln>
        </p:spPr>
      </p:pic>
      <p:grpSp>
        <p:nvGrpSpPr>
          <p:cNvPr id="3" name="Group 14"/>
          <p:cNvGrpSpPr/>
          <p:nvPr/>
        </p:nvGrpSpPr>
        <p:grpSpPr>
          <a:xfrm>
            <a:off x="3708400" y="1916113"/>
            <a:ext cx="1981200" cy="1371600"/>
            <a:chOff x="2640" y="1296"/>
            <a:chExt cx="1056" cy="672"/>
          </a:xfrm>
        </p:grpSpPr>
        <p:grpSp>
          <p:nvGrpSpPr>
            <p:cNvPr id="30733" name="Group 15"/>
            <p:cNvGrpSpPr/>
            <p:nvPr/>
          </p:nvGrpSpPr>
          <p:grpSpPr>
            <a:xfrm>
              <a:off x="2880" y="1296"/>
              <a:ext cx="432" cy="672"/>
              <a:chOff x="3072" y="1296"/>
              <a:chExt cx="432" cy="672"/>
            </a:xfrm>
          </p:grpSpPr>
          <p:sp>
            <p:nvSpPr>
              <p:cNvPr id="30735" name="Line 16"/>
              <p:cNvSpPr/>
              <p:nvPr/>
            </p:nvSpPr>
            <p:spPr>
              <a:xfrm flipV="1">
                <a:off x="3072" y="1296"/>
                <a:ext cx="0" cy="672"/>
              </a:xfrm>
              <a:prstGeom prst="line">
                <a:avLst/>
              </a:prstGeom>
              <a:ln w="38100" cap="flat" cmpd="sng">
                <a:solidFill>
                  <a:srgbClr val="FF0000"/>
                </a:solidFill>
                <a:prstDash val="solid"/>
                <a:headEnd type="none" w="sm" len="sm"/>
                <a:tailEnd type="none" w="sm" len="sm"/>
              </a:ln>
            </p:spPr>
          </p:sp>
          <p:sp>
            <p:nvSpPr>
              <p:cNvPr id="30736" name="Line 17"/>
              <p:cNvSpPr/>
              <p:nvPr/>
            </p:nvSpPr>
            <p:spPr>
              <a:xfrm>
                <a:off x="3072" y="1296"/>
                <a:ext cx="432" cy="0"/>
              </a:xfrm>
              <a:prstGeom prst="line">
                <a:avLst/>
              </a:prstGeom>
              <a:ln w="38100" cap="flat" cmpd="sng">
                <a:solidFill>
                  <a:srgbClr val="FF0000"/>
                </a:solidFill>
                <a:prstDash val="solid"/>
                <a:headEnd type="none" w="sm" len="sm"/>
                <a:tailEnd type="triangle" w="med" len="med"/>
              </a:ln>
            </p:spPr>
          </p:sp>
        </p:grpSp>
        <p:sp>
          <p:nvSpPr>
            <p:cNvPr id="30734" name="Line 18"/>
            <p:cNvSpPr/>
            <p:nvPr/>
          </p:nvSpPr>
          <p:spPr>
            <a:xfrm>
              <a:off x="2640" y="1968"/>
              <a:ext cx="1056" cy="0"/>
            </a:xfrm>
            <a:prstGeom prst="line">
              <a:avLst/>
            </a:prstGeom>
            <a:ln w="38100" cap="flat" cmpd="sng">
              <a:solidFill>
                <a:srgbClr val="FF0000"/>
              </a:solidFill>
              <a:prstDash val="solid"/>
              <a:headEnd type="none" w="med" len="med"/>
              <a:tailEnd type="none" w="med" len="med"/>
            </a:ln>
          </p:spPr>
        </p:sp>
      </p:grpSp>
      <p:sp>
        <p:nvSpPr>
          <p:cNvPr id="53267" name="Text Box 19"/>
          <p:cNvSpPr txBox="1">
            <a:spLocks noChangeArrowheads="1"/>
          </p:cNvSpPr>
          <p:nvPr/>
        </p:nvSpPr>
        <p:spPr bwMode="auto">
          <a:xfrm>
            <a:off x="5219700" y="1557338"/>
            <a:ext cx="2362200" cy="579438"/>
          </a:xfrm>
          <a:prstGeom prst="rect">
            <a:avLst/>
          </a:prstGeom>
          <a:noFill/>
          <a:ln w="9525">
            <a:noFill/>
            <a:miter lim="800000"/>
          </a:ln>
          <a:effectLst/>
        </p:spPr>
        <p:txBody>
          <a:bodyPr>
            <a:spAutoFit/>
          </a:bodyPr>
          <a:lstStyle/>
          <a:p>
            <a:pPr marR="0" algn="ctr" defTabSz="914400">
              <a:buClrTx/>
              <a:buSzTx/>
              <a:buFontTx/>
              <a:buNone/>
              <a:defRPr/>
            </a:pPr>
            <a:r>
              <a:rPr kumimoji="1" lang="zh-CN" altLang="en-US" sz="3200" b="1" kern="1200" cap="none" spc="0" normalizeH="0" baseline="0" noProof="0" dirty="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一般等价物</a:t>
            </a:r>
            <a:endParaRPr kumimoji="1" lang="zh-CN" altLang="en-US" sz="3200" b="1" kern="1200" cap="none" spc="0" normalizeH="0" baseline="0" noProof="0" dirty="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04466" name="Rectangle 20"/>
          <p:cNvSpPr>
            <a:spLocks noChangeArrowheads="1"/>
          </p:cNvSpPr>
          <p:nvPr/>
        </p:nvSpPr>
        <p:spPr bwMode="auto">
          <a:xfrm>
            <a:off x="6172200" y="2514600"/>
            <a:ext cx="2133600" cy="3508375"/>
          </a:xfrm>
          <a:prstGeom prst="rect">
            <a:avLst/>
          </a:prstGeom>
          <a:solidFill>
            <a:schemeClr val="bg1"/>
          </a:solidFill>
          <a:ln w="9525">
            <a:noFill/>
            <a:miter lim="800000"/>
            <a:headEnd type="none" w="sm" len="sm"/>
            <a:tailEnd type="none" w="sm" len="sm"/>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从其他商品中分离出来</a:t>
            </a:r>
            <a:r>
              <a:rPr kumimoji="1" lang="zh-CN" altLang="en-US" sz="2800" b="0" i="0" u="none" strike="noStrike" kern="1200" cap="none" spc="0" normalizeH="0" baseline="0" noProof="0">
                <a:ln>
                  <a:noFill/>
                </a:ln>
                <a:solidFill>
                  <a:srgbClr val="3333FF"/>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可以直接和其它一切商品相交换</a:t>
            </a:r>
            <a:r>
              <a:rPr kumimoji="1"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并表现其它一切商品价值的商品。</a:t>
            </a:r>
            <a:endParaRPr kumimoji="1"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4450"/>
                                        </p:tgtEl>
                                        <p:attrNameLst>
                                          <p:attrName>style.visibility</p:attrName>
                                        </p:attrNameLst>
                                      </p:cBhvr>
                                      <p:to>
                                        <p:strVal val="visible"/>
                                      </p:to>
                                    </p:set>
                                    <p:anim calcmode="lin" valueType="num">
                                      <p:cBhvr>
                                        <p:cTn id="7" dur="500" fill="hold"/>
                                        <p:tgtEl>
                                          <p:spTgt spid="104450"/>
                                        </p:tgtEl>
                                        <p:attrNameLst>
                                          <p:attrName>ppt_w</p:attrName>
                                        </p:attrNameLst>
                                      </p:cBhvr>
                                      <p:tavLst>
                                        <p:tav tm="0">
                                          <p:val>
                                            <p:fltVal val="0.000000"/>
                                          </p:val>
                                        </p:tav>
                                        <p:tav tm="100000">
                                          <p:val>
                                            <p:strVal val="#ppt_w"/>
                                          </p:val>
                                        </p:tav>
                                      </p:tavLst>
                                    </p:anim>
                                    <p:anim calcmode="lin" valueType="num">
                                      <p:cBhvr>
                                        <p:cTn id="8" dur="500" fill="hold"/>
                                        <p:tgtEl>
                                          <p:spTgt spid="10445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53253"/>
                                        </p:tgtEl>
                                        <p:attrNameLst>
                                          <p:attrName>style.visibility</p:attrName>
                                        </p:attrNameLst>
                                      </p:cBhvr>
                                      <p:to>
                                        <p:strVal val="visible"/>
                                      </p:to>
                                    </p:set>
                                    <p:animEffect transition="in" filter="dissolve">
                                      <p:cBhvr>
                                        <p:cTn id="13" dur="500"/>
                                        <p:tgtEl>
                                          <p:spTgt spid="53253"/>
                                        </p:tgtEl>
                                      </p:cBhvr>
                                    </p:animEffect>
                                  </p:childTnLst>
                                </p:cTn>
                              </p:par>
                            </p:childTnLst>
                          </p:cTn>
                        </p:par>
                        <p:par>
                          <p:cTn id="14" fill="hold">
                            <p:stCondLst>
                              <p:cond delay="500"/>
                            </p:stCondLst>
                            <p:childTnLst>
                              <p:par>
                                <p:cTn id="15" presetID="9" presetClass="entr" presetSubtype="0" fill="hold" nodeType="afterEffect">
                                  <p:stCondLst>
                                    <p:cond delay="0"/>
                                  </p:stCondLst>
                                  <p:childTnLst>
                                    <p:set>
                                      <p:cBhvr>
                                        <p:cTn id="16" dur="1" fill="hold">
                                          <p:stCondLst>
                                            <p:cond delay="0"/>
                                          </p:stCondLst>
                                        </p:cTn>
                                        <p:tgtEl>
                                          <p:spTgt spid="53254"/>
                                        </p:tgtEl>
                                        <p:attrNameLst>
                                          <p:attrName>style.visibility</p:attrName>
                                        </p:attrNameLst>
                                      </p:cBhvr>
                                      <p:to>
                                        <p:strVal val="visible"/>
                                      </p:to>
                                    </p:set>
                                    <p:animEffect transition="in" filter="dissolve">
                                      <p:cBhvr>
                                        <p:cTn id="17" dur="500"/>
                                        <p:tgtEl>
                                          <p:spTgt spid="53254"/>
                                        </p:tgtEl>
                                      </p:cBhvr>
                                    </p:animEffect>
                                  </p:childTnLst>
                                </p:cTn>
                              </p:par>
                            </p:childTnLst>
                          </p:cTn>
                        </p:par>
                        <p:par>
                          <p:cTn id="18" fill="hold">
                            <p:stCondLst>
                              <p:cond delay="1000"/>
                            </p:stCondLst>
                            <p:childTnLst>
                              <p:par>
                                <p:cTn id="19" presetID="9" presetClass="entr" presetSubtype="0" fill="hold" nodeType="afterEffect">
                                  <p:stCondLst>
                                    <p:cond delay="0"/>
                                  </p:stCondLst>
                                  <p:childTnLst>
                                    <p:set>
                                      <p:cBhvr>
                                        <p:cTn id="20" dur="1" fill="hold">
                                          <p:stCondLst>
                                            <p:cond delay="0"/>
                                          </p:stCondLst>
                                        </p:cTn>
                                        <p:tgtEl>
                                          <p:spTgt spid="53255"/>
                                        </p:tgtEl>
                                        <p:attrNameLst>
                                          <p:attrName>style.visibility</p:attrName>
                                        </p:attrNameLst>
                                      </p:cBhvr>
                                      <p:to>
                                        <p:strVal val="visible"/>
                                      </p:to>
                                    </p:set>
                                    <p:animEffect transition="in" filter="dissolve">
                                      <p:cBhvr>
                                        <p:cTn id="21" dur="500"/>
                                        <p:tgtEl>
                                          <p:spTgt spid="53255"/>
                                        </p:tgtEl>
                                      </p:cBhvr>
                                    </p:animEffect>
                                  </p:childTnLst>
                                </p:cTn>
                              </p:par>
                            </p:childTnLst>
                          </p:cTn>
                        </p:par>
                        <p:par>
                          <p:cTn id="22" fill="hold">
                            <p:stCondLst>
                              <p:cond delay="1500"/>
                            </p:stCondLst>
                            <p:childTnLst>
                              <p:par>
                                <p:cTn id="23" presetID="9" presetClass="entr" presetSubtype="0" fill="hold" nodeType="afterEffect">
                                  <p:stCondLst>
                                    <p:cond delay="0"/>
                                  </p:stCondLst>
                                  <p:childTnLst>
                                    <p:set>
                                      <p:cBhvr>
                                        <p:cTn id="24" dur="1" fill="hold">
                                          <p:stCondLst>
                                            <p:cond delay="0"/>
                                          </p:stCondLst>
                                        </p:cTn>
                                        <p:tgtEl>
                                          <p:spTgt spid="53256"/>
                                        </p:tgtEl>
                                        <p:attrNameLst>
                                          <p:attrName>style.visibility</p:attrName>
                                        </p:attrNameLst>
                                      </p:cBhvr>
                                      <p:to>
                                        <p:strVal val="visible"/>
                                      </p:to>
                                    </p:set>
                                    <p:animEffect transition="in" filter="dissolve">
                                      <p:cBhvr>
                                        <p:cTn id="25" dur="500"/>
                                        <p:tgtEl>
                                          <p:spTgt spid="53256"/>
                                        </p:tgtEl>
                                      </p:cBhvr>
                                    </p:animEffect>
                                  </p:childTnLst>
                                </p:cTn>
                              </p:par>
                            </p:childTnLst>
                          </p:cTn>
                        </p:par>
                        <p:par>
                          <p:cTn id="26" fill="hold">
                            <p:stCondLst>
                              <p:cond delay="2000"/>
                            </p:stCondLst>
                            <p:childTnLst>
                              <p:par>
                                <p:cTn id="27" presetID="16" presetClass="entr" presetSubtype="26" fill="hold" grpId="0" nodeType="afterEffect">
                                  <p:stCondLst>
                                    <p:cond delay="1000"/>
                                  </p:stCondLst>
                                  <p:childTnLst>
                                    <p:set>
                                      <p:cBhvr>
                                        <p:cTn id="28" dur="1" fill="hold">
                                          <p:stCondLst>
                                            <p:cond delay="0"/>
                                          </p:stCondLst>
                                        </p:cTn>
                                        <p:tgtEl>
                                          <p:spTgt spid="53257"/>
                                        </p:tgtEl>
                                        <p:attrNameLst>
                                          <p:attrName>style.visibility</p:attrName>
                                        </p:attrNameLst>
                                      </p:cBhvr>
                                      <p:to>
                                        <p:strVal val="visible"/>
                                      </p:to>
                                    </p:set>
                                    <p:animEffect transition="in" filter="barn(inHorizontal)">
                                      <p:cBhvr>
                                        <p:cTn id="29" dur="500"/>
                                        <p:tgtEl>
                                          <p:spTgt spid="53257"/>
                                        </p:tgtEl>
                                      </p:cBhvr>
                                    </p:animEffect>
                                  </p:childTnLst>
                                </p:cTn>
                              </p:par>
                            </p:childTnLst>
                          </p:cTn>
                        </p:par>
                        <p:par>
                          <p:cTn id="30" fill="hold">
                            <p:stCondLst>
                              <p:cond delay="3500"/>
                            </p:stCondLst>
                            <p:childTnLst>
                              <p:par>
                                <p:cTn id="31" presetID="16" presetClass="entr" presetSubtype="37"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outVertical)">
                                      <p:cBhvr>
                                        <p:cTn id="33" dur="500"/>
                                        <p:tgtEl>
                                          <p:spTgt spid="2"/>
                                        </p:tgtEl>
                                      </p:cBhvr>
                                    </p:animEffect>
                                  </p:childTnLst>
                                </p:cTn>
                              </p:par>
                            </p:childTnLst>
                          </p:cTn>
                        </p:par>
                        <p:par>
                          <p:cTn id="34" fill="hold">
                            <p:stCondLst>
                              <p:cond delay="4000"/>
                            </p:stCondLst>
                            <p:childTnLst>
                              <p:par>
                                <p:cTn id="35" presetID="9" presetClass="entr" presetSubtype="0" fill="hold" nodeType="afterEffect">
                                  <p:stCondLst>
                                    <p:cond delay="1000"/>
                                  </p:stCondLst>
                                  <p:childTnLst>
                                    <p:set>
                                      <p:cBhvr>
                                        <p:cTn id="36" dur="1" fill="hold">
                                          <p:stCondLst>
                                            <p:cond delay="0"/>
                                          </p:stCondLst>
                                        </p:cTn>
                                        <p:tgtEl>
                                          <p:spTgt spid="53261"/>
                                        </p:tgtEl>
                                        <p:attrNameLst>
                                          <p:attrName>style.visibility</p:attrName>
                                        </p:attrNameLst>
                                      </p:cBhvr>
                                      <p:to>
                                        <p:strVal val="visible"/>
                                      </p:to>
                                    </p:set>
                                    <p:animEffect transition="in" filter="dissolve">
                                      <p:cBhvr>
                                        <p:cTn id="37" dur="500"/>
                                        <p:tgtEl>
                                          <p:spTgt spid="53261"/>
                                        </p:tgtEl>
                                      </p:cBhvr>
                                    </p:animEffect>
                                  </p:childTnLst>
                                </p:cTn>
                              </p:par>
                            </p:childTnLst>
                          </p:cTn>
                        </p:par>
                        <p:par>
                          <p:cTn id="38" fill="hold">
                            <p:stCondLst>
                              <p:cond delay="5500"/>
                            </p:stCondLst>
                            <p:childTnLst>
                              <p:par>
                                <p:cTn id="39" presetID="18" presetClass="entr" presetSubtype="3" fill="hold" nodeType="afterEffect">
                                  <p:stCondLst>
                                    <p:cond delay="2000"/>
                                  </p:stCondLst>
                                  <p:childTnLst>
                                    <p:set>
                                      <p:cBhvr>
                                        <p:cTn id="40" dur="1" fill="hold">
                                          <p:stCondLst>
                                            <p:cond delay="0"/>
                                          </p:stCondLst>
                                        </p:cTn>
                                        <p:tgtEl>
                                          <p:spTgt spid="3"/>
                                        </p:tgtEl>
                                        <p:attrNameLst>
                                          <p:attrName>style.visibility</p:attrName>
                                        </p:attrNameLst>
                                      </p:cBhvr>
                                      <p:to>
                                        <p:strVal val="visible"/>
                                      </p:to>
                                    </p:set>
                                    <p:animEffect transition="in" filter="strips(upRight)">
                                      <p:cBhvr>
                                        <p:cTn id="41" dur="500"/>
                                        <p:tgtEl>
                                          <p:spTgt spid="3"/>
                                        </p:tgtEl>
                                      </p:cBhvr>
                                    </p:animEffect>
                                  </p:childTnLst>
                                </p:cTn>
                              </p:par>
                            </p:childTnLst>
                          </p:cTn>
                        </p:par>
                        <p:par>
                          <p:cTn id="42" fill="hold">
                            <p:stCondLst>
                              <p:cond delay="8000"/>
                            </p:stCondLst>
                            <p:childTnLst>
                              <p:par>
                                <p:cTn id="43" presetID="7" presetClass="entr" presetSubtype="2" fill="hold" grpId="0" nodeType="afterEffect">
                                  <p:stCondLst>
                                    <p:cond delay="0"/>
                                  </p:stCondLst>
                                  <p:childTnLst>
                                    <p:set>
                                      <p:cBhvr>
                                        <p:cTn id="44" dur="1" fill="hold">
                                          <p:stCondLst>
                                            <p:cond delay="0"/>
                                          </p:stCondLst>
                                        </p:cTn>
                                        <p:tgtEl>
                                          <p:spTgt spid="53267"/>
                                        </p:tgtEl>
                                        <p:attrNameLst>
                                          <p:attrName>style.visibility</p:attrName>
                                        </p:attrNameLst>
                                      </p:cBhvr>
                                      <p:to>
                                        <p:strVal val="visible"/>
                                      </p:to>
                                    </p:set>
                                    <p:anim calcmode="lin" valueType="num">
                                      <p:cBhvr additive="base">
                                        <p:cTn id="45" dur="1000" fill="hold"/>
                                        <p:tgtEl>
                                          <p:spTgt spid="53267"/>
                                        </p:tgtEl>
                                        <p:attrNameLst>
                                          <p:attrName>ppt_x</p:attrName>
                                        </p:attrNameLst>
                                      </p:cBhvr>
                                      <p:tavLst>
                                        <p:tav tm="0">
                                          <p:val>
                                            <p:strVal val="1+#ppt_w/2"/>
                                          </p:val>
                                        </p:tav>
                                        <p:tav tm="100000">
                                          <p:val>
                                            <p:strVal val="#ppt_x"/>
                                          </p:val>
                                        </p:tav>
                                      </p:tavLst>
                                    </p:anim>
                                    <p:anim calcmode="lin" valueType="num">
                                      <p:cBhvr additive="base">
                                        <p:cTn id="46" dur="1000" fill="hold"/>
                                        <p:tgtEl>
                                          <p:spTgt spid="53267"/>
                                        </p:tgtEl>
                                        <p:attrNameLst>
                                          <p:attrName>ppt_y</p:attrName>
                                        </p:attrNameLst>
                                      </p:cBhvr>
                                      <p:tavLst>
                                        <p:tav tm="0">
                                          <p:val>
                                            <p:strVal val="#ppt_y"/>
                                          </p:val>
                                        </p:tav>
                                        <p:tav tm="100000">
                                          <p:val>
                                            <p:strVal val="#ppt_y"/>
                                          </p:val>
                                        </p:tav>
                                      </p:tavLst>
                                    </p:anim>
                                  </p:childTnLst>
                                </p:cTn>
                              </p:par>
                            </p:childTnLst>
                          </p:cTn>
                        </p:par>
                        <p:par>
                          <p:cTn id="47" fill="hold">
                            <p:stCondLst>
                              <p:cond delay="9000"/>
                            </p:stCondLst>
                            <p:childTnLst>
                              <p:par>
                                <p:cTn id="48" presetID="3" presetClass="entr" presetSubtype="5" fill="hold" grpId="0" nodeType="afterEffect">
                                  <p:stCondLst>
                                    <p:cond delay="5000"/>
                                  </p:stCondLst>
                                  <p:childTnLst>
                                    <p:set>
                                      <p:cBhvr>
                                        <p:cTn id="49" dur="1" fill="hold">
                                          <p:stCondLst>
                                            <p:cond delay="0"/>
                                          </p:stCondLst>
                                        </p:cTn>
                                        <p:tgtEl>
                                          <p:spTgt spid="104466"/>
                                        </p:tgtEl>
                                        <p:attrNameLst>
                                          <p:attrName>style.visibility</p:attrName>
                                        </p:attrNameLst>
                                      </p:cBhvr>
                                      <p:to>
                                        <p:strVal val="visible"/>
                                      </p:to>
                                    </p:set>
                                    <p:animEffect transition="in" filter="blinds(vertical)">
                                      <p:cBhvr>
                                        <p:cTn id="50" dur="500"/>
                                        <p:tgtEl>
                                          <p:spTgt spid="104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53257" grpId="0" animBg="1"/>
      <p:bldP spid="53267" grpId="0"/>
      <p:bldP spid="10446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82" name="Picture 10" descr="石斧"/>
          <p:cNvPicPr>
            <a:picLocks noChangeAspect="1"/>
          </p:cNvPicPr>
          <p:nvPr/>
        </p:nvPicPr>
        <p:blipFill>
          <a:blip r:embed="rId1"/>
          <a:stretch>
            <a:fillRect/>
          </a:stretch>
        </p:blipFill>
        <p:spPr>
          <a:xfrm>
            <a:off x="623888" y="3616325"/>
            <a:ext cx="1600200" cy="1352550"/>
          </a:xfrm>
          <a:prstGeom prst="rect">
            <a:avLst/>
          </a:prstGeom>
          <a:noFill/>
          <a:ln w="9525">
            <a:noFill/>
          </a:ln>
        </p:spPr>
      </p:pic>
      <p:grpSp>
        <p:nvGrpSpPr>
          <p:cNvPr id="2" name="Group 11"/>
          <p:cNvGrpSpPr/>
          <p:nvPr/>
        </p:nvGrpSpPr>
        <p:grpSpPr>
          <a:xfrm>
            <a:off x="2640013" y="4192588"/>
            <a:ext cx="457200" cy="304800"/>
            <a:chOff x="2784" y="1968"/>
            <a:chExt cx="528" cy="336"/>
          </a:xfrm>
        </p:grpSpPr>
        <p:sp>
          <p:nvSpPr>
            <p:cNvPr id="31755" name="Line 12"/>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31756" name="Line 13"/>
            <p:cNvSpPr/>
            <p:nvPr/>
          </p:nvSpPr>
          <p:spPr>
            <a:xfrm>
              <a:off x="2784" y="2304"/>
              <a:ext cx="528" cy="0"/>
            </a:xfrm>
            <a:prstGeom prst="line">
              <a:avLst/>
            </a:prstGeom>
            <a:ln w="57150" cap="flat" cmpd="sng">
              <a:solidFill>
                <a:srgbClr val="FF0000"/>
              </a:solidFill>
              <a:prstDash val="solid"/>
              <a:headEnd type="none" w="med" len="med"/>
              <a:tailEnd type="none" w="med" len="med"/>
            </a:ln>
          </p:spPr>
        </p:sp>
      </p:grpSp>
      <p:pic>
        <p:nvPicPr>
          <p:cNvPr id="54286" name="Picture 14" descr="AN04329_"/>
          <p:cNvPicPr>
            <a:picLocks noChangeAspect="1"/>
          </p:cNvPicPr>
          <p:nvPr/>
        </p:nvPicPr>
        <p:blipFill>
          <a:blip r:embed="rId2"/>
          <a:stretch>
            <a:fillRect/>
          </a:stretch>
        </p:blipFill>
        <p:spPr>
          <a:xfrm>
            <a:off x="3432175" y="3544888"/>
            <a:ext cx="1866900" cy="1250950"/>
          </a:xfrm>
          <a:prstGeom prst="rect">
            <a:avLst/>
          </a:prstGeom>
          <a:noFill/>
          <a:ln w="9525">
            <a:noFill/>
          </a:ln>
        </p:spPr>
      </p:pic>
      <p:grpSp>
        <p:nvGrpSpPr>
          <p:cNvPr id="3" name="Group 15"/>
          <p:cNvGrpSpPr/>
          <p:nvPr/>
        </p:nvGrpSpPr>
        <p:grpSpPr>
          <a:xfrm>
            <a:off x="5664200" y="4048125"/>
            <a:ext cx="457200" cy="304800"/>
            <a:chOff x="2784" y="1968"/>
            <a:chExt cx="528" cy="336"/>
          </a:xfrm>
        </p:grpSpPr>
        <p:sp>
          <p:nvSpPr>
            <p:cNvPr id="31753" name="Line 16"/>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31754" name="Line 17"/>
            <p:cNvSpPr/>
            <p:nvPr/>
          </p:nvSpPr>
          <p:spPr>
            <a:xfrm>
              <a:off x="2784" y="2304"/>
              <a:ext cx="528" cy="0"/>
            </a:xfrm>
            <a:prstGeom prst="line">
              <a:avLst/>
            </a:prstGeom>
            <a:ln w="57150" cap="flat" cmpd="sng">
              <a:solidFill>
                <a:srgbClr val="FF0000"/>
              </a:solidFill>
              <a:prstDash val="solid"/>
              <a:headEnd type="none" w="med" len="med"/>
              <a:tailEnd type="none" w="med" len="med"/>
            </a:ln>
          </p:spPr>
        </p:sp>
      </p:grpSp>
      <p:pic>
        <p:nvPicPr>
          <p:cNvPr id="54290" name="Picture 18" descr="盐"/>
          <p:cNvPicPr>
            <a:picLocks noChangeAspect="1"/>
          </p:cNvPicPr>
          <p:nvPr/>
        </p:nvPicPr>
        <p:blipFill>
          <a:blip r:embed="rId3"/>
          <a:stretch>
            <a:fillRect/>
          </a:stretch>
        </p:blipFill>
        <p:spPr>
          <a:xfrm>
            <a:off x="6745288" y="3616325"/>
            <a:ext cx="1600200" cy="1371600"/>
          </a:xfrm>
          <a:prstGeom prst="rect">
            <a:avLst/>
          </a:prstGeom>
          <a:noFill/>
          <a:ln w="9525">
            <a:noFill/>
          </a:ln>
        </p:spPr>
      </p:pic>
      <p:sp>
        <p:nvSpPr>
          <p:cNvPr id="31751" name="矩形 20"/>
          <p:cNvSpPr/>
          <p:nvPr/>
        </p:nvSpPr>
        <p:spPr>
          <a:xfrm>
            <a:off x="-152400" y="5038725"/>
            <a:ext cx="9067800" cy="519113"/>
          </a:xfrm>
          <a:prstGeom prst="rect">
            <a:avLst/>
          </a:prstGeom>
          <a:noFill/>
          <a:ln w="9525">
            <a:noFill/>
          </a:ln>
        </p:spPr>
        <p:txBody>
          <a:bodyPr>
            <a:spAutoFit/>
          </a:bodyPr>
          <a:p>
            <a:pPr algn="ctr"/>
            <a:r>
              <a:rPr lang="zh-CN" altLang="en-US" sz="2800" b="1" dirty="0">
                <a:solidFill>
                  <a:schemeClr val="hlink"/>
                </a:solidFill>
                <a:latin typeface="Times New Roman" panose="02020603050405020304" pitchFamily="18" charset="0"/>
              </a:rPr>
              <a:t>自己的商品           一般等价物               需要的商品</a:t>
            </a:r>
            <a:endParaRPr lang="zh-CN" altLang="en-US" sz="2800" b="1" dirty="0">
              <a:solidFill>
                <a:schemeClr val="hlink"/>
              </a:solidFill>
              <a:latin typeface="Times New Roman" panose="02020603050405020304" pitchFamily="18" charset="0"/>
            </a:endParaRPr>
          </a:p>
        </p:txBody>
      </p:sp>
      <p:sp>
        <p:nvSpPr>
          <p:cNvPr id="31752" name="矩形 21"/>
          <p:cNvSpPr/>
          <p:nvPr/>
        </p:nvSpPr>
        <p:spPr>
          <a:xfrm>
            <a:off x="381000" y="1981200"/>
            <a:ext cx="8153400" cy="1190625"/>
          </a:xfrm>
          <a:prstGeom prst="rect">
            <a:avLst/>
          </a:prstGeom>
          <a:noFill/>
          <a:ln w="9525">
            <a:noFill/>
          </a:ln>
        </p:spPr>
        <p:txBody>
          <a:bodyPr>
            <a:spAutoFit/>
          </a:bodyPr>
          <a:p>
            <a:pPr algn="just"/>
            <a:r>
              <a:rPr lang="zh-CN" altLang="en-US" sz="3600" b="1" dirty="0">
                <a:solidFill>
                  <a:srgbClr val="FF9933"/>
                </a:solidFill>
                <a:latin typeface="Times New Roman" panose="02020603050405020304" pitchFamily="18" charset="0"/>
              </a:rPr>
              <a:t>        </a:t>
            </a:r>
            <a:r>
              <a:rPr lang="zh-CN" altLang="en-US" sz="3600" b="1" dirty="0">
                <a:solidFill>
                  <a:schemeClr val="hlink"/>
                </a:solidFill>
                <a:latin typeface="Times New Roman" panose="02020603050405020304" pitchFamily="18" charset="0"/>
              </a:rPr>
              <a:t>一般等价物的出现使商品交换经过两步就 可实现</a:t>
            </a:r>
            <a:endParaRPr lang="zh-CN" altLang="en-US" sz="3600" b="1" dirty="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4282"/>
                                        </p:tgtEl>
                                        <p:attrNameLst>
                                          <p:attrName>style.visibility</p:attrName>
                                        </p:attrNameLst>
                                      </p:cBhvr>
                                      <p:to>
                                        <p:strVal val="visible"/>
                                      </p:to>
                                    </p:set>
                                    <p:animEffect transition="in" filter="dissolve">
                                      <p:cBhvr>
                                        <p:cTn id="7" dur="500"/>
                                        <p:tgtEl>
                                          <p:spTgt spid="54282"/>
                                        </p:tgtEl>
                                      </p:cBhvr>
                                    </p:animEffect>
                                  </p:childTnLst>
                                </p:cTn>
                              </p:par>
                            </p:childTnLst>
                          </p:cTn>
                        </p:par>
                        <p:par>
                          <p:cTn id="8" fill="hold">
                            <p:stCondLst>
                              <p:cond delay="2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par>
                          <p:cTn id="12" fill="hold">
                            <p:stCondLst>
                              <p:cond delay="3000"/>
                            </p:stCondLst>
                            <p:childTnLst>
                              <p:par>
                                <p:cTn id="13" presetID="7" presetClass="entr" presetSubtype="4" fill="hold" nodeType="afterEffect">
                                  <p:stCondLst>
                                    <p:cond delay="0"/>
                                  </p:stCondLst>
                                  <p:childTnLst>
                                    <p:set>
                                      <p:cBhvr>
                                        <p:cTn id="14" dur="1" fill="hold">
                                          <p:stCondLst>
                                            <p:cond delay="0"/>
                                          </p:stCondLst>
                                        </p:cTn>
                                        <p:tgtEl>
                                          <p:spTgt spid="54286"/>
                                        </p:tgtEl>
                                        <p:attrNameLst>
                                          <p:attrName>style.visibility</p:attrName>
                                        </p:attrNameLst>
                                      </p:cBhvr>
                                      <p:to>
                                        <p:strVal val="visible"/>
                                      </p:to>
                                    </p:set>
                                    <p:anim calcmode="lin" valueType="num">
                                      <p:cBhvr additive="base">
                                        <p:cTn id="15" dur="500" fill="hold"/>
                                        <p:tgtEl>
                                          <p:spTgt spid="54286"/>
                                        </p:tgtEl>
                                        <p:attrNameLst>
                                          <p:attrName>ppt_x</p:attrName>
                                        </p:attrNameLst>
                                      </p:cBhvr>
                                      <p:tavLst>
                                        <p:tav tm="0">
                                          <p:val>
                                            <p:strVal val="#ppt_x"/>
                                          </p:val>
                                        </p:tav>
                                        <p:tav tm="100000">
                                          <p:val>
                                            <p:strVal val="#ppt_x"/>
                                          </p:val>
                                        </p:tav>
                                      </p:tavLst>
                                    </p:anim>
                                    <p:anim calcmode="lin" valueType="num">
                                      <p:cBhvr additive="base">
                                        <p:cTn id="16" dur="500" fill="hold"/>
                                        <p:tgtEl>
                                          <p:spTgt spid="54286"/>
                                        </p:tgtEl>
                                        <p:attrNameLst>
                                          <p:attrName>ppt_y</p:attrName>
                                        </p:attrNameLst>
                                      </p:cBhvr>
                                      <p:tavLst>
                                        <p:tav tm="0">
                                          <p:val>
                                            <p:strVal val="1+#ppt_h/2"/>
                                          </p:val>
                                        </p:tav>
                                        <p:tav tm="100000">
                                          <p:val>
                                            <p:strVal val="#ppt_y"/>
                                          </p:val>
                                        </p:tav>
                                      </p:tavLst>
                                    </p:anim>
                                  </p:childTnLst>
                                </p:cTn>
                              </p:par>
                            </p:childTnLst>
                          </p:cTn>
                        </p:par>
                        <p:par>
                          <p:cTn id="17" fill="hold">
                            <p:stCondLst>
                              <p:cond delay="3500"/>
                            </p:stCondLst>
                            <p:childTnLst>
                              <p:par>
                                <p:cTn id="18" presetID="16" presetClass="entr" presetSubtype="37"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outVertical)">
                                      <p:cBhvr>
                                        <p:cTn id="20" dur="500"/>
                                        <p:tgtEl>
                                          <p:spTgt spid="3"/>
                                        </p:tgtEl>
                                      </p:cBhvr>
                                    </p:animEffect>
                                  </p:childTnLst>
                                </p:cTn>
                              </p:par>
                            </p:childTnLst>
                          </p:cTn>
                        </p:par>
                        <p:par>
                          <p:cTn id="21" fill="hold">
                            <p:stCondLst>
                              <p:cond delay="4000"/>
                            </p:stCondLst>
                            <p:childTnLst>
                              <p:par>
                                <p:cTn id="22" presetID="9" presetClass="entr" presetSubtype="0" fill="hold" nodeType="afterEffect">
                                  <p:stCondLst>
                                    <p:cond delay="0"/>
                                  </p:stCondLst>
                                  <p:childTnLst>
                                    <p:set>
                                      <p:cBhvr>
                                        <p:cTn id="23" dur="1" fill="hold">
                                          <p:stCondLst>
                                            <p:cond delay="0"/>
                                          </p:stCondLst>
                                        </p:cTn>
                                        <p:tgtEl>
                                          <p:spTgt spid="54290"/>
                                        </p:tgtEl>
                                        <p:attrNameLst>
                                          <p:attrName>style.visibility</p:attrName>
                                        </p:attrNameLst>
                                      </p:cBhvr>
                                      <p:to>
                                        <p:strVal val="visible"/>
                                      </p:to>
                                    </p:set>
                                    <p:animEffect transition="in" filter="dissolve">
                                      <p:cBhvr>
                                        <p:cTn id="24" dur="500"/>
                                        <p:tgtEl>
                                          <p:spTgt spid="54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Rectangle 2"/>
          <p:cNvSpPr>
            <a:spLocks noGrp="1" noChangeArrowheads="1"/>
          </p:cNvSpPr>
          <p:nvPr>
            <p:ph type="subTitle" idx="1"/>
          </p:nvPr>
        </p:nvSpPr>
        <p:spPr>
          <a:xfrm>
            <a:off x="2082800" y="685800"/>
            <a:ext cx="7061200" cy="5251450"/>
          </a:xfrm>
        </p:spPr>
        <p:txBody>
          <a:bodyPr vert="horz" wrap="square" lIns="91440" tIns="45720" rIns="91440" bIns="45720" numCol="1" rtlCol="0" anchor="t" anchorCtr="0" compatLnSpc="1">
            <a:normAutofit lnSpcReduction="10000"/>
          </a:bodyPr>
          <a:lstStyle/>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rPr>
              <a:t>历史上充当过一般等价物的商品：羊、贝壳等。</a:t>
            </a: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en-US" altLang="zh-CN"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rPr>
              <a:t>思考：列举几个与商品交换有关的用“贝”字作偏旁的汉字。</a:t>
            </a: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rPr>
              <a:t>      </a:t>
            </a: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rPr>
              <a:t>说一说：用“贝壳”“羊”充当一般等价物有什么不足之处？</a:t>
            </a: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hlink"/>
                </a:solidFill>
                <a:effectLst/>
                <a:uLnTx/>
                <a:uFillTx/>
                <a:latin typeface="+mn-lt"/>
                <a:ea typeface="+mn-ea"/>
                <a:cs typeface="+mn-cs"/>
              </a:rPr>
              <a:t>                   </a:t>
            </a:r>
            <a:endParaRPr kumimoji="0" lang="zh-CN" altLang="en-US" sz="2400" b="1" i="0" u="none" strike="noStrike" kern="1200" cap="none" spc="0" normalizeH="0" baseline="0" noProof="0" dirty="0" smtClean="0">
              <a:ln>
                <a:noFill/>
              </a:ln>
              <a:solidFill>
                <a:srgbClr val="FF9933"/>
              </a:solidFill>
              <a:effectLst/>
              <a:uLnTx/>
              <a:uFillTx/>
              <a:latin typeface="+mn-lt"/>
              <a:ea typeface="+mn-ea"/>
              <a:cs typeface="+mn-cs"/>
            </a:endParaRPr>
          </a:p>
        </p:txBody>
      </p:sp>
      <p:pic>
        <p:nvPicPr>
          <p:cNvPr id="32771" name="Picture 3" descr="yang"/>
          <p:cNvPicPr>
            <a:picLocks noChangeAspect="1"/>
          </p:cNvPicPr>
          <p:nvPr/>
        </p:nvPicPr>
        <p:blipFill>
          <a:blip r:embed="rId1"/>
          <a:stretch>
            <a:fillRect/>
          </a:stretch>
        </p:blipFill>
        <p:spPr>
          <a:xfrm>
            <a:off x="5029200" y="1295400"/>
            <a:ext cx="1295400" cy="1168400"/>
          </a:xfrm>
          <a:prstGeom prst="rect">
            <a:avLst/>
          </a:prstGeom>
          <a:noFill/>
          <a:ln w="9525">
            <a:noFill/>
          </a:ln>
        </p:spPr>
      </p:pic>
      <p:pic>
        <p:nvPicPr>
          <p:cNvPr id="32772" name="Picture 4" descr="haibei-01"/>
          <p:cNvPicPr>
            <a:picLocks noChangeAspect="1"/>
          </p:cNvPicPr>
          <p:nvPr/>
        </p:nvPicPr>
        <p:blipFill>
          <a:blip r:embed="rId2"/>
          <a:stretch>
            <a:fillRect/>
          </a:stretch>
        </p:blipFill>
        <p:spPr>
          <a:xfrm>
            <a:off x="2209800" y="1295400"/>
            <a:ext cx="1371600" cy="968375"/>
          </a:xfrm>
          <a:prstGeom prst="rect">
            <a:avLst/>
          </a:prstGeom>
          <a:noFill/>
          <a:ln w="9525">
            <a:noFill/>
          </a:ln>
        </p:spPr>
      </p:pic>
      <p:pic>
        <p:nvPicPr>
          <p:cNvPr id="32773" name="Picture 5" descr="yang"/>
          <p:cNvPicPr>
            <a:picLocks noChangeAspect="1"/>
          </p:cNvPicPr>
          <p:nvPr/>
        </p:nvPicPr>
        <p:blipFill>
          <a:blip r:embed="rId1"/>
          <a:stretch>
            <a:fillRect/>
          </a:stretch>
        </p:blipFill>
        <p:spPr>
          <a:xfrm>
            <a:off x="4876800" y="4648200"/>
            <a:ext cx="1295400" cy="1166813"/>
          </a:xfrm>
          <a:prstGeom prst="rect">
            <a:avLst/>
          </a:prstGeom>
          <a:noFill/>
          <a:ln w="9525">
            <a:noFill/>
          </a:ln>
        </p:spPr>
      </p:pic>
      <p:pic>
        <p:nvPicPr>
          <p:cNvPr id="32774" name="Picture 6" descr="haibei-01"/>
          <p:cNvPicPr>
            <a:picLocks noChangeAspect="1"/>
          </p:cNvPicPr>
          <p:nvPr/>
        </p:nvPicPr>
        <p:blipFill>
          <a:blip r:embed="rId2"/>
          <a:stretch>
            <a:fillRect/>
          </a:stretch>
        </p:blipFill>
        <p:spPr>
          <a:xfrm>
            <a:off x="1371600" y="4648200"/>
            <a:ext cx="1371600" cy="968375"/>
          </a:xfrm>
          <a:prstGeom prst="rect">
            <a:avLst/>
          </a:prstGeom>
          <a:noFill/>
          <a:ln w="9525">
            <a:noFill/>
          </a:ln>
        </p:spPr>
      </p:pic>
      <p:sp>
        <p:nvSpPr>
          <p:cNvPr id="106503" name="Text Box 7"/>
          <p:cNvSpPr txBox="1"/>
          <p:nvPr/>
        </p:nvSpPr>
        <p:spPr>
          <a:xfrm>
            <a:off x="2743200" y="2971800"/>
            <a:ext cx="3429000" cy="457200"/>
          </a:xfrm>
          <a:prstGeom prst="rect">
            <a:avLst/>
          </a:prstGeom>
          <a:noFill/>
          <a:ln w="9525">
            <a:noFill/>
          </a:ln>
        </p:spPr>
        <p:txBody>
          <a:bodyPr>
            <a:spAutoFit/>
          </a:bodyPr>
          <a:p>
            <a:pPr>
              <a:spcBef>
                <a:spcPct val="50000"/>
              </a:spcBef>
            </a:pPr>
            <a:r>
              <a:rPr lang="zh-CN" altLang="en-US" sz="2400" b="1" dirty="0">
                <a:solidFill>
                  <a:schemeClr val="tx2"/>
                </a:solidFill>
                <a:latin typeface="Arial" panose="020B0604020202020204" pitchFamily="34" charset="0"/>
              </a:rPr>
              <a:t>赚  赔  财  购  贩  账</a:t>
            </a:r>
            <a:endParaRPr lang="zh-CN" altLang="en-US" sz="2400" b="1" dirty="0">
              <a:solidFill>
                <a:schemeClr val="tx2"/>
              </a:solidFill>
              <a:latin typeface="Arial" panose="020B0604020202020204" pitchFamily="34" charset="0"/>
            </a:endParaRPr>
          </a:p>
        </p:txBody>
      </p:sp>
      <p:sp>
        <p:nvSpPr>
          <p:cNvPr id="106504" name="Text Box 8"/>
          <p:cNvSpPr txBox="1"/>
          <p:nvPr/>
        </p:nvSpPr>
        <p:spPr>
          <a:xfrm>
            <a:off x="990600" y="5715000"/>
            <a:ext cx="2209800" cy="457200"/>
          </a:xfrm>
          <a:prstGeom prst="rect">
            <a:avLst/>
          </a:prstGeom>
          <a:noFill/>
          <a:ln w="9525">
            <a:noFill/>
          </a:ln>
        </p:spPr>
        <p:txBody>
          <a:bodyPr>
            <a:spAutoFit/>
          </a:bodyPr>
          <a:p>
            <a:pPr>
              <a:spcBef>
                <a:spcPct val="50000"/>
              </a:spcBef>
            </a:pPr>
            <a:r>
              <a:rPr lang="zh-CN" altLang="en-US" sz="2400" b="1" dirty="0">
                <a:solidFill>
                  <a:schemeClr val="tx2"/>
                </a:solidFill>
                <a:latin typeface="Arial" panose="020B0604020202020204" pitchFamily="34" charset="0"/>
              </a:rPr>
              <a:t>贝壳：易破碎</a:t>
            </a:r>
            <a:endParaRPr lang="zh-CN" altLang="en-US" sz="2400" b="1" dirty="0">
              <a:solidFill>
                <a:schemeClr val="tx2"/>
              </a:solidFill>
              <a:latin typeface="Arial" panose="020B0604020202020204" pitchFamily="34" charset="0"/>
            </a:endParaRPr>
          </a:p>
        </p:txBody>
      </p:sp>
      <p:sp>
        <p:nvSpPr>
          <p:cNvPr id="106505" name="Text Box 9"/>
          <p:cNvSpPr txBox="1"/>
          <p:nvPr/>
        </p:nvSpPr>
        <p:spPr>
          <a:xfrm>
            <a:off x="4191000" y="5791200"/>
            <a:ext cx="4038600" cy="457200"/>
          </a:xfrm>
          <a:prstGeom prst="rect">
            <a:avLst/>
          </a:prstGeom>
          <a:noFill/>
          <a:ln w="9525">
            <a:noFill/>
          </a:ln>
        </p:spPr>
        <p:txBody>
          <a:bodyPr>
            <a:spAutoFit/>
          </a:bodyPr>
          <a:p>
            <a:pPr>
              <a:spcBef>
                <a:spcPct val="50000"/>
              </a:spcBef>
            </a:pPr>
            <a:r>
              <a:rPr lang="zh-CN" altLang="en-US" sz="2400" b="1" dirty="0">
                <a:solidFill>
                  <a:schemeClr val="tx2"/>
                </a:solidFill>
                <a:latin typeface="Arial" panose="020B0604020202020204" pitchFamily="34" charset="0"/>
              </a:rPr>
              <a:t>羊：携带不方便、易死亡</a:t>
            </a:r>
            <a:endParaRPr lang="zh-CN" altLang="en-US" sz="2400" b="1" dirty="0">
              <a:solidFill>
                <a:schemeClr val="tx2"/>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8">
                                            <p:txEl>
                                              <p:charRg st="0" end="2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8">
                                            <p:txEl>
                                              <p:charRg st="25" end="5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8">
                                            <p:txEl>
                                              <p:charRg st="53" end="6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498">
                                            <p:txEl>
                                              <p:charRg st="60" end="8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498">
                                            <p:txEl>
                                              <p:charRg st="91" end="1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6503"/>
                                        </p:tgtEl>
                                        <p:attrNameLst>
                                          <p:attrName>style.visibility</p:attrName>
                                        </p:attrNameLst>
                                      </p:cBhvr>
                                      <p:to>
                                        <p:strVal val="visible"/>
                                      </p:to>
                                    </p:set>
                                    <p:animEffect transition="in" filter="box(in)">
                                      <p:cBhvr>
                                        <p:cTn id="27" dur="500"/>
                                        <p:tgtEl>
                                          <p:spTgt spid="106503"/>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6504"/>
                                        </p:tgtEl>
                                        <p:attrNameLst>
                                          <p:attrName>style.visibility</p:attrName>
                                        </p:attrNameLst>
                                      </p:cBhvr>
                                      <p:to>
                                        <p:strVal val="visible"/>
                                      </p:to>
                                    </p:set>
                                    <p:animEffect transition="in" filter="box(in)">
                                      <p:cBhvr>
                                        <p:cTn id="32" dur="500"/>
                                        <p:tgtEl>
                                          <p:spTgt spid="106504"/>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6505"/>
                                        </p:tgtEl>
                                        <p:attrNameLst>
                                          <p:attrName>style.visibility</p:attrName>
                                        </p:attrNameLst>
                                      </p:cBhvr>
                                      <p:to>
                                        <p:strVal val="visible"/>
                                      </p:to>
                                    </p:set>
                                    <p:animEffect transition="in" filter="box(in)">
                                      <p:cBhvr>
                                        <p:cTn id="37" dur="500"/>
                                        <p:tgtEl>
                                          <p:spTgt spid="106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build="p"/>
      <p:bldP spid="106503" grpId="0"/>
      <p:bldP spid="106504" grpId="0"/>
      <p:bldP spid="10650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Rectangle 2"/>
          <p:cNvSpPr>
            <a:spLocks noGrp="1" noChangeArrowheads="1"/>
          </p:cNvSpPr>
          <p:nvPr>
            <p:ph type="title" idx="4294967295"/>
          </p:nvPr>
        </p:nvSpPr>
        <p:spPr>
          <a:xfrm>
            <a:off x="2209800" y="152400"/>
            <a:ext cx="6934200" cy="1143000"/>
          </a:xfrm>
        </p:spPr>
        <p:txBody>
          <a:bodyPr vert="horz" wrap="square" lIns="91440" tIns="45720" rIns="91440" bIns="45720" numCol="1" rtlCol="0"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000" b="0" i="0" u="none" strike="noStrike" kern="1200" cap="none" spc="0" normalizeH="0" baseline="0" noProof="0" dirty="0" smtClean="0">
                <a:ln>
                  <a:noFill/>
                </a:ln>
                <a:solidFill>
                  <a:srgbClr val="FF0066"/>
                </a:solidFill>
                <a:effectLst/>
                <a:uLnTx/>
                <a:uFillTx/>
                <a:latin typeface="+mj-lt"/>
                <a:ea typeface="隶书" pitchFamily="49" charset="-122"/>
                <a:cs typeface="+mj-cs"/>
              </a:rPr>
              <a:t>第四阶段：</a:t>
            </a:r>
            <a:br>
              <a:rPr kumimoji="0" lang="zh-CN" altLang="en-US" sz="4000" b="0" i="0" u="none" strike="noStrike" kern="1200" cap="none" spc="0" normalizeH="0" baseline="0" noProof="0" dirty="0" smtClean="0">
                <a:ln>
                  <a:noFill/>
                </a:ln>
                <a:solidFill>
                  <a:srgbClr val="FF0066"/>
                </a:solidFill>
                <a:effectLst/>
                <a:uLnTx/>
                <a:uFillTx/>
                <a:latin typeface="+mj-lt"/>
                <a:ea typeface="隶书" pitchFamily="49" charset="-122"/>
                <a:cs typeface="+mj-cs"/>
              </a:rPr>
            </a:br>
            <a:r>
              <a:rPr kumimoji="0" lang="zh-CN" altLang="en-US" sz="4000" b="0" i="0" u="none" strike="noStrike" kern="1200" cap="none" spc="0" normalizeH="0" baseline="0" noProof="0" dirty="0" smtClean="0">
                <a:ln>
                  <a:noFill/>
                </a:ln>
                <a:solidFill>
                  <a:srgbClr val="FF0066"/>
                </a:solidFill>
                <a:effectLst/>
                <a:uLnTx/>
                <a:uFillTx/>
                <a:latin typeface="+mj-lt"/>
                <a:ea typeface="隶书" pitchFamily="49" charset="-122"/>
                <a:cs typeface="+mj-cs"/>
              </a:rPr>
              <a:t>        以货币为媒介的商品交换</a:t>
            </a:r>
            <a:endParaRPr kumimoji="0" lang="zh-CN" altLang="en-US" sz="4000" b="0" i="0" u="none" strike="noStrike" kern="1200" cap="none" spc="0" normalizeH="0" baseline="0" noProof="0" dirty="0" smtClean="0">
              <a:ln>
                <a:noFill/>
              </a:ln>
              <a:solidFill>
                <a:srgbClr val="FF0066"/>
              </a:solidFill>
              <a:effectLst/>
              <a:uLnTx/>
              <a:uFillTx/>
              <a:latin typeface="+mj-lt"/>
              <a:ea typeface="隶书" pitchFamily="49" charset="-122"/>
              <a:cs typeface="+mj-cs"/>
            </a:endParaRPr>
          </a:p>
        </p:txBody>
      </p:sp>
      <p:pic>
        <p:nvPicPr>
          <p:cNvPr id="33795" name="Picture 3" descr="复件 pic"/>
          <p:cNvPicPr>
            <a:picLocks noChangeAspect="1"/>
          </p:cNvPicPr>
          <p:nvPr/>
        </p:nvPicPr>
        <p:blipFill>
          <a:blip r:embed="rId1"/>
          <a:stretch>
            <a:fillRect/>
          </a:stretch>
        </p:blipFill>
        <p:spPr>
          <a:xfrm>
            <a:off x="0" y="0"/>
            <a:ext cx="1042988" cy="6858000"/>
          </a:xfrm>
          <a:prstGeom prst="rect">
            <a:avLst/>
          </a:prstGeom>
          <a:noFill/>
          <a:ln w="9525">
            <a:noFill/>
          </a:ln>
        </p:spPr>
      </p:pic>
      <p:pic>
        <p:nvPicPr>
          <p:cNvPr id="145412" name="Picture 4" descr="石斧"/>
          <p:cNvPicPr>
            <a:picLocks noChangeAspect="1"/>
          </p:cNvPicPr>
          <p:nvPr/>
        </p:nvPicPr>
        <p:blipFill>
          <a:blip r:embed="rId2"/>
          <a:stretch>
            <a:fillRect/>
          </a:stretch>
        </p:blipFill>
        <p:spPr>
          <a:xfrm>
            <a:off x="1981200" y="1752600"/>
            <a:ext cx="1219200" cy="1030288"/>
          </a:xfrm>
          <a:prstGeom prst="rect">
            <a:avLst/>
          </a:prstGeom>
          <a:noFill/>
          <a:ln w="9525">
            <a:noFill/>
          </a:ln>
        </p:spPr>
      </p:pic>
      <p:pic>
        <p:nvPicPr>
          <p:cNvPr id="145413" name="Picture 5" descr="布"/>
          <p:cNvPicPr>
            <a:picLocks noChangeAspect="1"/>
          </p:cNvPicPr>
          <p:nvPr/>
        </p:nvPicPr>
        <p:blipFill>
          <a:blip r:embed="rId3"/>
          <a:stretch>
            <a:fillRect/>
          </a:stretch>
        </p:blipFill>
        <p:spPr>
          <a:xfrm>
            <a:off x="1981200" y="2895600"/>
            <a:ext cx="1219200" cy="1030288"/>
          </a:xfrm>
          <a:prstGeom prst="rect">
            <a:avLst/>
          </a:prstGeom>
          <a:noFill/>
          <a:ln w="9525">
            <a:noFill/>
          </a:ln>
        </p:spPr>
      </p:pic>
      <p:pic>
        <p:nvPicPr>
          <p:cNvPr id="145414" name="Picture 6" descr="盐"/>
          <p:cNvPicPr>
            <a:picLocks noChangeAspect="1"/>
          </p:cNvPicPr>
          <p:nvPr/>
        </p:nvPicPr>
        <p:blipFill>
          <a:blip r:embed="rId4"/>
          <a:stretch>
            <a:fillRect/>
          </a:stretch>
        </p:blipFill>
        <p:spPr>
          <a:xfrm>
            <a:off x="1981200" y="4038600"/>
            <a:ext cx="1219200" cy="1119188"/>
          </a:xfrm>
          <a:prstGeom prst="rect">
            <a:avLst/>
          </a:prstGeom>
          <a:noFill/>
          <a:ln w="9525">
            <a:noFill/>
          </a:ln>
        </p:spPr>
      </p:pic>
      <p:pic>
        <p:nvPicPr>
          <p:cNvPr id="145415" name="Picture 7" descr="AN04329_"/>
          <p:cNvPicPr>
            <a:picLocks noChangeAspect="1"/>
          </p:cNvPicPr>
          <p:nvPr/>
        </p:nvPicPr>
        <p:blipFill>
          <a:blip r:embed="rId5"/>
          <a:stretch>
            <a:fillRect/>
          </a:stretch>
        </p:blipFill>
        <p:spPr>
          <a:xfrm>
            <a:off x="2057400" y="5227638"/>
            <a:ext cx="1219200" cy="1020762"/>
          </a:xfrm>
          <a:prstGeom prst="rect">
            <a:avLst/>
          </a:prstGeom>
          <a:noFill/>
          <a:ln w="9525">
            <a:noFill/>
          </a:ln>
        </p:spPr>
      </p:pic>
      <p:sp>
        <p:nvSpPr>
          <p:cNvPr id="145416" name="AutoShape 8"/>
          <p:cNvSpPr/>
          <p:nvPr/>
        </p:nvSpPr>
        <p:spPr>
          <a:xfrm>
            <a:off x="3352800" y="2209800"/>
            <a:ext cx="304800" cy="3352800"/>
          </a:xfrm>
          <a:prstGeom prst="rightBrace">
            <a:avLst>
              <a:gd name="adj1" fmla="val 103125"/>
              <a:gd name="adj2" fmla="val 50000"/>
            </a:avLst>
          </a:prstGeom>
          <a:noFill/>
          <a:ln w="38100" cap="flat" cmpd="sng">
            <a:solidFill>
              <a:srgbClr val="FF0000"/>
            </a:solidFill>
            <a:prstDash val="solid"/>
            <a:headEnd type="none" w="sm" len="sm"/>
            <a:tailEnd type="none" w="sm" len="sm"/>
          </a:ln>
        </p:spPr>
        <p:txBody>
          <a:bodyPr wrap="none" anchor="ctr" anchorCtr="0"/>
          <a:p>
            <a:endParaRPr lang="zh-CN" altLang="en-US" sz="2400" b="1" dirty="0">
              <a:latin typeface="Times New Roman" panose="02020603050405020304" pitchFamily="18" charset="0"/>
            </a:endParaRPr>
          </a:p>
        </p:txBody>
      </p:sp>
      <p:grpSp>
        <p:nvGrpSpPr>
          <p:cNvPr id="2" name="Group 9"/>
          <p:cNvGrpSpPr/>
          <p:nvPr/>
        </p:nvGrpSpPr>
        <p:grpSpPr>
          <a:xfrm>
            <a:off x="3886200" y="3733800"/>
            <a:ext cx="457200" cy="304800"/>
            <a:chOff x="2784" y="1968"/>
            <a:chExt cx="528" cy="336"/>
          </a:xfrm>
        </p:grpSpPr>
        <p:sp>
          <p:nvSpPr>
            <p:cNvPr id="33812" name="Line 10"/>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33813" name="Line 11"/>
            <p:cNvSpPr/>
            <p:nvPr/>
          </p:nvSpPr>
          <p:spPr>
            <a:xfrm>
              <a:off x="2784" y="2304"/>
              <a:ext cx="528" cy="0"/>
            </a:xfrm>
            <a:prstGeom prst="line">
              <a:avLst/>
            </a:prstGeom>
            <a:ln w="57150" cap="flat" cmpd="sng">
              <a:solidFill>
                <a:srgbClr val="FF0000"/>
              </a:solidFill>
              <a:prstDash val="solid"/>
              <a:headEnd type="none" w="med" len="med"/>
              <a:tailEnd type="none" w="med" len="med"/>
            </a:ln>
          </p:spPr>
        </p:sp>
      </p:grpSp>
      <p:pic>
        <p:nvPicPr>
          <p:cNvPr id="145420" name="Picture 12" descr="cc24_s"/>
          <p:cNvPicPr>
            <a:picLocks noChangeAspect="1"/>
          </p:cNvPicPr>
          <p:nvPr/>
        </p:nvPicPr>
        <p:blipFill>
          <a:blip r:embed="rId6">
            <a:lum bright="35999" contrast="70000"/>
          </a:blip>
          <a:srcRect l="3499" t="24496" b="10498"/>
          <a:stretch>
            <a:fillRect/>
          </a:stretch>
        </p:blipFill>
        <p:spPr>
          <a:xfrm>
            <a:off x="4724400" y="3505200"/>
            <a:ext cx="1143000" cy="838200"/>
          </a:xfrm>
          <a:prstGeom prst="rect">
            <a:avLst/>
          </a:prstGeom>
          <a:noFill/>
          <a:ln w="9525">
            <a:noFill/>
          </a:ln>
        </p:spPr>
      </p:pic>
      <p:grpSp>
        <p:nvGrpSpPr>
          <p:cNvPr id="3" name="Group 13"/>
          <p:cNvGrpSpPr/>
          <p:nvPr/>
        </p:nvGrpSpPr>
        <p:grpSpPr>
          <a:xfrm>
            <a:off x="6172200" y="3733800"/>
            <a:ext cx="457200" cy="304800"/>
            <a:chOff x="2784" y="1968"/>
            <a:chExt cx="528" cy="336"/>
          </a:xfrm>
        </p:grpSpPr>
        <p:sp>
          <p:nvSpPr>
            <p:cNvPr id="33810" name="Line 14"/>
            <p:cNvSpPr/>
            <p:nvPr/>
          </p:nvSpPr>
          <p:spPr>
            <a:xfrm>
              <a:off x="2784" y="1968"/>
              <a:ext cx="528" cy="0"/>
            </a:xfrm>
            <a:prstGeom prst="line">
              <a:avLst/>
            </a:prstGeom>
            <a:ln w="57150" cap="flat" cmpd="sng">
              <a:solidFill>
                <a:srgbClr val="FF0000"/>
              </a:solidFill>
              <a:prstDash val="solid"/>
              <a:headEnd type="none" w="med" len="med"/>
              <a:tailEnd type="none" w="med" len="med"/>
            </a:ln>
          </p:spPr>
        </p:sp>
        <p:sp>
          <p:nvSpPr>
            <p:cNvPr id="33811" name="Line 15"/>
            <p:cNvSpPr/>
            <p:nvPr/>
          </p:nvSpPr>
          <p:spPr>
            <a:xfrm>
              <a:off x="2784" y="2304"/>
              <a:ext cx="528" cy="0"/>
            </a:xfrm>
            <a:prstGeom prst="line">
              <a:avLst/>
            </a:prstGeom>
            <a:ln w="57150" cap="flat" cmpd="sng">
              <a:solidFill>
                <a:srgbClr val="FF0000"/>
              </a:solidFill>
              <a:prstDash val="solid"/>
              <a:headEnd type="none" w="med" len="med"/>
              <a:tailEnd type="none" w="med" len="med"/>
            </a:ln>
          </p:spPr>
        </p:sp>
      </p:grpSp>
      <p:sp>
        <p:nvSpPr>
          <p:cNvPr id="145424" name="AutoShape 16"/>
          <p:cNvSpPr/>
          <p:nvPr/>
        </p:nvSpPr>
        <p:spPr>
          <a:xfrm>
            <a:off x="6934200" y="2209800"/>
            <a:ext cx="381000" cy="3352800"/>
          </a:xfrm>
          <a:prstGeom prst="leftBrace">
            <a:avLst>
              <a:gd name="adj1" fmla="val 73333"/>
              <a:gd name="adj2" fmla="val 50000"/>
            </a:avLst>
          </a:prstGeom>
          <a:noFill/>
          <a:ln w="38100" cap="flat" cmpd="sng">
            <a:solidFill>
              <a:srgbClr val="FF0000"/>
            </a:solidFill>
            <a:prstDash val="solid"/>
            <a:headEnd type="none" w="sm" len="sm"/>
            <a:tailEnd type="none" w="sm" len="sm"/>
          </a:ln>
        </p:spPr>
        <p:txBody>
          <a:bodyPr wrap="none" anchor="ctr" anchorCtr="0"/>
          <a:p>
            <a:endParaRPr lang="zh-CN" altLang="en-US" sz="2400" b="1" dirty="0">
              <a:latin typeface="Times New Roman" panose="02020603050405020304" pitchFamily="18" charset="0"/>
            </a:endParaRPr>
          </a:p>
        </p:txBody>
      </p:sp>
      <p:pic>
        <p:nvPicPr>
          <p:cNvPr id="145425" name="Picture 17" descr="石斧"/>
          <p:cNvPicPr>
            <a:picLocks noChangeAspect="1"/>
          </p:cNvPicPr>
          <p:nvPr/>
        </p:nvPicPr>
        <p:blipFill>
          <a:blip r:embed="rId2"/>
          <a:stretch>
            <a:fillRect/>
          </a:stretch>
        </p:blipFill>
        <p:spPr>
          <a:xfrm>
            <a:off x="7391400" y="1752600"/>
            <a:ext cx="1219200" cy="1030288"/>
          </a:xfrm>
          <a:prstGeom prst="rect">
            <a:avLst/>
          </a:prstGeom>
          <a:noFill/>
          <a:ln w="9525">
            <a:noFill/>
          </a:ln>
        </p:spPr>
      </p:pic>
      <p:pic>
        <p:nvPicPr>
          <p:cNvPr id="145426" name="Picture 18" descr="布"/>
          <p:cNvPicPr>
            <a:picLocks noChangeAspect="1"/>
          </p:cNvPicPr>
          <p:nvPr/>
        </p:nvPicPr>
        <p:blipFill>
          <a:blip r:embed="rId3"/>
          <a:stretch>
            <a:fillRect/>
          </a:stretch>
        </p:blipFill>
        <p:spPr>
          <a:xfrm>
            <a:off x="7391400" y="2895600"/>
            <a:ext cx="1219200" cy="1030288"/>
          </a:xfrm>
          <a:prstGeom prst="rect">
            <a:avLst/>
          </a:prstGeom>
          <a:noFill/>
          <a:ln w="9525">
            <a:noFill/>
          </a:ln>
        </p:spPr>
      </p:pic>
      <p:pic>
        <p:nvPicPr>
          <p:cNvPr id="145427" name="Picture 19" descr="盐"/>
          <p:cNvPicPr>
            <a:picLocks noChangeAspect="1"/>
          </p:cNvPicPr>
          <p:nvPr/>
        </p:nvPicPr>
        <p:blipFill>
          <a:blip r:embed="rId4"/>
          <a:stretch>
            <a:fillRect/>
          </a:stretch>
        </p:blipFill>
        <p:spPr>
          <a:xfrm>
            <a:off x="7391400" y="4038600"/>
            <a:ext cx="1219200" cy="1119188"/>
          </a:xfrm>
          <a:prstGeom prst="rect">
            <a:avLst/>
          </a:prstGeom>
          <a:noFill/>
          <a:ln w="9525">
            <a:noFill/>
          </a:ln>
        </p:spPr>
      </p:pic>
      <p:pic>
        <p:nvPicPr>
          <p:cNvPr id="145428" name="Picture 20" descr="AN04329_"/>
          <p:cNvPicPr>
            <a:picLocks noChangeAspect="1"/>
          </p:cNvPicPr>
          <p:nvPr/>
        </p:nvPicPr>
        <p:blipFill>
          <a:blip r:embed="rId5"/>
          <a:stretch>
            <a:fillRect/>
          </a:stretch>
        </p:blipFill>
        <p:spPr>
          <a:xfrm>
            <a:off x="7467600" y="5227638"/>
            <a:ext cx="1219200" cy="1020762"/>
          </a:xfrm>
          <a:prstGeom prst="rect">
            <a:avLst/>
          </a:prstGeom>
          <a:noFill/>
          <a:ln w="9525">
            <a:noFill/>
          </a:ln>
        </p:spPr>
      </p:pic>
      <p:sp>
        <p:nvSpPr>
          <p:cNvPr id="145429" name="Text Box 21"/>
          <p:cNvSpPr txBox="1"/>
          <p:nvPr/>
        </p:nvSpPr>
        <p:spPr>
          <a:xfrm>
            <a:off x="3962400" y="5181600"/>
            <a:ext cx="2819400" cy="1066800"/>
          </a:xfrm>
          <a:prstGeom prst="rect">
            <a:avLst/>
          </a:prstGeom>
          <a:gradFill rotWithShape="0">
            <a:gsLst>
              <a:gs pos="0">
                <a:srgbClr val="FFFFCC"/>
              </a:gs>
              <a:gs pos="100000">
                <a:schemeClr val="bg1"/>
              </a:gs>
            </a:gsLst>
            <a:path path="shape">
              <a:fillToRect l="50000" t="50000" r="50000" b="50000"/>
            </a:path>
            <a:tileRect/>
          </a:gradFill>
          <a:ln w="9525">
            <a:noFill/>
          </a:ln>
        </p:spPr>
        <p:txBody>
          <a:bodyPr>
            <a:spAutoFit/>
          </a:bodyPr>
          <a:p>
            <a:pPr algn="ctr">
              <a:spcBef>
                <a:spcPct val="50000"/>
              </a:spcBef>
            </a:pPr>
            <a:r>
              <a:rPr lang="zh-CN" altLang="en-US" sz="3200" b="1" dirty="0">
                <a:solidFill>
                  <a:srgbClr val="FF0000"/>
                </a:solidFill>
                <a:latin typeface="Times New Roman" panose="02020603050405020304" pitchFamily="18" charset="0"/>
                <a:ea typeface="隶书" pitchFamily="49" charset="-122"/>
              </a:rPr>
              <a:t>金银固定充当一般等价物</a:t>
            </a:r>
            <a:endParaRPr lang="zh-CN" altLang="en-US" sz="3200" b="1" dirty="0">
              <a:solidFill>
                <a:srgbClr val="FF0000"/>
              </a:solidFill>
              <a:latin typeface="Times New Roman" panose="02020603050405020304" pitchFamily="18" charset="0"/>
              <a:ea typeface="隶书" pitchFamily="49" charset="-122"/>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45410"/>
                                        </p:tgtEl>
                                        <p:attrNameLst>
                                          <p:attrName>style.visibility</p:attrName>
                                        </p:attrNameLst>
                                      </p:cBhvr>
                                      <p:to>
                                        <p:strVal val="visible"/>
                                      </p:to>
                                    </p:set>
                                    <p:anim calcmode="lin" valueType="num">
                                      <p:cBhvr>
                                        <p:cTn id="7" dur="500" fill="hold"/>
                                        <p:tgtEl>
                                          <p:spTgt spid="145410"/>
                                        </p:tgtEl>
                                        <p:attrNameLst>
                                          <p:attrName>ppt_w</p:attrName>
                                        </p:attrNameLst>
                                      </p:cBhvr>
                                      <p:tavLst>
                                        <p:tav tm="0">
                                          <p:val>
                                            <p:fltVal val="0.000000"/>
                                          </p:val>
                                        </p:tav>
                                        <p:tav tm="100000">
                                          <p:val>
                                            <p:strVal val="#ppt_w"/>
                                          </p:val>
                                        </p:tav>
                                      </p:tavLst>
                                    </p:anim>
                                    <p:anim calcmode="lin" valueType="num">
                                      <p:cBhvr>
                                        <p:cTn id="8" dur="500" fill="hold"/>
                                        <p:tgtEl>
                                          <p:spTgt spid="14541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45412"/>
                                        </p:tgtEl>
                                        <p:attrNameLst>
                                          <p:attrName>style.visibility</p:attrName>
                                        </p:attrNameLst>
                                      </p:cBhvr>
                                      <p:to>
                                        <p:strVal val="visible"/>
                                      </p:to>
                                    </p:set>
                                    <p:animEffect transition="in" filter="dissolve">
                                      <p:cBhvr>
                                        <p:cTn id="13" dur="500"/>
                                        <p:tgtEl>
                                          <p:spTgt spid="145412"/>
                                        </p:tgtEl>
                                      </p:cBhvr>
                                    </p:animEffect>
                                  </p:childTnLst>
                                </p:cTn>
                              </p:par>
                            </p:childTnLst>
                          </p:cTn>
                        </p:par>
                        <p:par>
                          <p:cTn id="14" fill="hold">
                            <p:stCondLst>
                              <p:cond delay="500"/>
                            </p:stCondLst>
                            <p:childTnLst>
                              <p:par>
                                <p:cTn id="15" presetID="9" presetClass="entr" presetSubtype="0" fill="hold" nodeType="afterEffect">
                                  <p:stCondLst>
                                    <p:cond delay="0"/>
                                  </p:stCondLst>
                                  <p:childTnLst>
                                    <p:set>
                                      <p:cBhvr>
                                        <p:cTn id="16" dur="1" fill="hold">
                                          <p:stCondLst>
                                            <p:cond delay="0"/>
                                          </p:stCondLst>
                                        </p:cTn>
                                        <p:tgtEl>
                                          <p:spTgt spid="145413"/>
                                        </p:tgtEl>
                                        <p:attrNameLst>
                                          <p:attrName>style.visibility</p:attrName>
                                        </p:attrNameLst>
                                      </p:cBhvr>
                                      <p:to>
                                        <p:strVal val="visible"/>
                                      </p:to>
                                    </p:set>
                                    <p:animEffect transition="in" filter="dissolve">
                                      <p:cBhvr>
                                        <p:cTn id="17" dur="500"/>
                                        <p:tgtEl>
                                          <p:spTgt spid="145413"/>
                                        </p:tgtEl>
                                      </p:cBhvr>
                                    </p:animEffect>
                                  </p:childTnLst>
                                </p:cTn>
                              </p:par>
                            </p:childTnLst>
                          </p:cTn>
                        </p:par>
                        <p:par>
                          <p:cTn id="18" fill="hold">
                            <p:stCondLst>
                              <p:cond delay="1000"/>
                            </p:stCondLst>
                            <p:childTnLst>
                              <p:par>
                                <p:cTn id="19" presetID="9" presetClass="entr" presetSubtype="0" fill="hold" nodeType="afterEffect">
                                  <p:stCondLst>
                                    <p:cond delay="0"/>
                                  </p:stCondLst>
                                  <p:childTnLst>
                                    <p:set>
                                      <p:cBhvr>
                                        <p:cTn id="20" dur="1" fill="hold">
                                          <p:stCondLst>
                                            <p:cond delay="0"/>
                                          </p:stCondLst>
                                        </p:cTn>
                                        <p:tgtEl>
                                          <p:spTgt spid="145414"/>
                                        </p:tgtEl>
                                        <p:attrNameLst>
                                          <p:attrName>style.visibility</p:attrName>
                                        </p:attrNameLst>
                                      </p:cBhvr>
                                      <p:to>
                                        <p:strVal val="visible"/>
                                      </p:to>
                                    </p:set>
                                    <p:animEffect transition="in" filter="dissolve">
                                      <p:cBhvr>
                                        <p:cTn id="21" dur="500"/>
                                        <p:tgtEl>
                                          <p:spTgt spid="145414"/>
                                        </p:tgtEl>
                                      </p:cBhvr>
                                    </p:animEffect>
                                  </p:childTnLst>
                                </p:cTn>
                              </p:par>
                            </p:childTnLst>
                          </p:cTn>
                        </p:par>
                        <p:par>
                          <p:cTn id="22" fill="hold">
                            <p:stCondLst>
                              <p:cond delay="1500"/>
                            </p:stCondLst>
                            <p:childTnLst>
                              <p:par>
                                <p:cTn id="23" presetID="9" presetClass="entr" presetSubtype="0" fill="hold" nodeType="afterEffect">
                                  <p:stCondLst>
                                    <p:cond delay="0"/>
                                  </p:stCondLst>
                                  <p:childTnLst>
                                    <p:set>
                                      <p:cBhvr>
                                        <p:cTn id="24" dur="1" fill="hold">
                                          <p:stCondLst>
                                            <p:cond delay="0"/>
                                          </p:stCondLst>
                                        </p:cTn>
                                        <p:tgtEl>
                                          <p:spTgt spid="145415"/>
                                        </p:tgtEl>
                                        <p:attrNameLst>
                                          <p:attrName>style.visibility</p:attrName>
                                        </p:attrNameLst>
                                      </p:cBhvr>
                                      <p:to>
                                        <p:strVal val="visible"/>
                                      </p:to>
                                    </p:set>
                                    <p:animEffect transition="in" filter="dissolve">
                                      <p:cBhvr>
                                        <p:cTn id="25" dur="500"/>
                                        <p:tgtEl>
                                          <p:spTgt spid="145415"/>
                                        </p:tgtEl>
                                      </p:cBhvr>
                                    </p:animEffect>
                                  </p:childTnLst>
                                </p:cTn>
                              </p:par>
                            </p:childTnLst>
                          </p:cTn>
                        </p:par>
                        <p:par>
                          <p:cTn id="26" fill="hold">
                            <p:stCondLst>
                              <p:cond delay="2000"/>
                            </p:stCondLst>
                            <p:childTnLst>
                              <p:par>
                                <p:cTn id="27" presetID="16" presetClass="entr" presetSubtype="26" fill="hold" grpId="0" nodeType="afterEffect">
                                  <p:stCondLst>
                                    <p:cond delay="1000"/>
                                  </p:stCondLst>
                                  <p:childTnLst>
                                    <p:set>
                                      <p:cBhvr>
                                        <p:cTn id="28" dur="1" fill="hold">
                                          <p:stCondLst>
                                            <p:cond delay="0"/>
                                          </p:stCondLst>
                                        </p:cTn>
                                        <p:tgtEl>
                                          <p:spTgt spid="145416"/>
                                        </p:tgtEl>
                                        <p:attrNameLst>
                                          <p:attrName>style.visibility</p:attrName>
                                        </p:attrNameLst>
                                      </p:cBhvr>
                                      <p:to>
                                        <p:strVal val="visible"/>
                                      </p:to>
                                    </p:set>
                                    <p:animEffect transition="in" filter="barn(inHorizontal)">
                                      <p:cBhvr>
                                        <p:cTn id="29" dur="500"/>
                                        <p:tgtEl>
                                          <p:spTgt spid="145416"/>
                                        </p:tgtEl>
                                      </p:cBhvr>
                                    </p:animEffect>
                                  </p:childTnLst>
                                </p:cTn>
                              </p:par>
                            </p:childTnLst>
                          </p:cTn>
                        </p:par>
                        <p:par>
                          <p:cTn id="30" fill="hold">
                            <p:stCondLst>
                              <p:cond delay="3500"/>
                            </p:stCondLst>
                            <p:childTnLst>
                              <p:par>
                                <p:cTn id="31" presetID="16" presetClass="entr" presetSubtype="37"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outVertical)">
                                      <p:cBhvr>
                                        <p:cTn id="33" dur="500"/>
                                        <p:tgtEl>
                                          <p:spTgt spid="2"/>
                                        </p:tgtEl>
                                      </p:cBhvr>
                                    </p:animEffect>
                                  </p:childTnLst>
                                </p:cTn>
                              </p:par>
                            </p:childTnLst>
                          </p:cTn>
                        </p:par>
                        <p:par>
                          <p:cTn id="34" fill="hold">
                            <p:stCondLst>
                              <p:cond delay="4000"/>
                            </p:stCondLst>
                            <p:childTnLst>
                              <p:par>
                                <p:cTn id="35" presetID="9" presetClass="entr" presetSubtype="0" fill="hold" nodeType="afterEffect">
                                  <p:stCondLst>
                                    <p:cond delay="1000"/>
                                  </p:stCondLst>
                                  <p:childTnLst>
                                    <p:set>
                                      <p:cBhvr>
                                        <p:cTn id="36" dur="1" fill="hold">
                                          <p:stCondLst>
                                            <p:cond delay="0"/>
                                          </p:stCondLst>
                                        </p:cTn>
                                        <p:tgtEl>
                                          <p:spTgt spid="145420"/>
                                        </p:tgtEl>
                                        <p:attrNameLst>
                                          <p:attrName>style.visibility</p:attrName>
                                        </p:attrNameLst>
                                      </p:cBhvr>
                                      <p:to>
                                        <p:strVal val="visible"/>
                                      </p:to>
                                    </p:set>
                                    <p:animEffect transition="in" filter="dissolve">
                                      <p:cBhvr>
                                        <p:cTn id="37" dur="500"/>
                                        <p:tgtEl>
                                          <p:spTgt spid="145420"/>
                                        </p:tgtEl>
                                      </p:cBhvr>
                                    </p:animEffect>
                                  </p:childTnLst>
                                </p:cTn>
                              </p:par>
                            </p:childTnLst>
                          </p:cTn>
                        </p:par>
                        <p:par>
                          <p:cTn id="38" fill="hold">
                            <p:stCondLst>
                              <p:cond delay="5500"/>
                            </p:stCondLst>
                            <p:childTnLst>
                              <p:par>
                                <p:cTn id="39" presetID="16" presetClass="entr" presetSubtype="37"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barn(outVertical)">
                                      <p:cBhvr>
                                        <p:cTn id="41" dur="500"/>
                                        <p:tgtEl>
                                          <p:spTgt spid="3"/>
                                        </p:tgtEl>
                                      </p:cBhvr>
                                    </p:animEffect>
                                  </p:childTnLst>
                                </p:cTn>
                              </p:par>
                            </p:childTnLst>
                          </p:cTn>
                        </p:par>
                        <p:par>
                          <p:cTn id="42" fill="hold">
                            <p:stCondLst>
                              <p:cond delay="6000"/>
                            </p:stCondLst>
                            <p:childTnLst>
                              <p:par>
                                <p:cTn id="43" presetID="16" presetClass="entr" presetSubtype="42" fill="hold" grpId="0" nodeType="afterEffect">
                                  <p:stCondLst>
                                    <p:cond delay="0"/>
                                  </p:stCondLst>
                                  <p:childTnLst>
                                    <p:set>
                                      <p:cBhvr>
                                        <p:cTn id="44" dur="1" fill="hold">
                                          <p:stCondLst>
                                            <p:cond delay="0"/>
                                          </p:stCondLst>
                                        </p:cTn>
                                        <p:tgtEl>
                                          <p:spTgt spid="145424"/>
                                        </p:tgtEl>
                                        <p:attrNameLst>
                                          <p:attrName>style.visibility</p:attrName>
                                        </p:attrNameLst>
                                      </p:cBhvr>
                                      <p:to>
                                        <p:strVal val="visible"/>
                                      </p:to>
                                    </p:set>
                                    <p:animEffect transition="in" filter="barn(outHorizontal)">
                                      <p:cBhvr>
                                        <p:cTn id="45" dur="500"/>
                                        <p:tgtEl>
                                          <p:spTgt spid="145424"/>
                                        </p:tgtEl>
                                      </p:cBhvr>
                                    </p:animEffect>
                                  </p:childTnLst>
                                </p:cTn>
                              </p:par>
                            </p:childTnLst>
                          </p:cTn>
                        </p:par>
                        <p:par>
                          <p:cTn id="46" fill="hold">
                            <p:stCondLst>
                              <p:cond delay="6500"/>
                            </p:stCondLst>
                            <p:childTnLst>
                              <p:par>
                                <p:cTn id="47" presetID="9" presetClass="entr" presetSubtype="0" fill="hold" nodeType="afterEffect">
                                  <p:stCondLst>
                                    <p:cond delay="1000"/>
                                  </p:stCondLst>
                                  <p:childTnLst>
                                    <p:set>
                                      <p:cBhvr>
                                        <p:cTn id="48" dur="1" fill="hold">
                                          <p:stCondLst>
                                            <p:cond delay="0"/>
                                          </p:stCondLst>
                                        </p:cTn>
                                        <p:tgtEl>
                                          <p:spTgt spid="145425"/>
                                        </p:tgtEl>
                                        <p:attrNameLst>
                                          <p:attrName>style.visibility</p:attrName>
                                        </p:attrNameLst>
                                      </p:cBhvr>
                                      <p:to>
                                        <p:strVal val="visible"/>
                                      </p:to>
                                    </p:set>
                                    <p:animEffect transition="in" filter="dissolve">
                                      <p:cBhvr>
                                        <p:cTn id="49" dur="500"/>
                                        <p:tgtEl>
                                          <p:spTgt spid="145425"/>
                                        </p:tgtEl>
                                      </p:cBhvr>
                                    </p:animEffect>
                                  </p:childTnLst>
                                </p:cTn>
                              </p:par>
                            </p:childTnLst>
                          </p:cTn>
                        </p:par>
                        <p:par>
                          <p:cTn id="50" fill="hold">
                            <p:stCondLst>
                              <p:cond delay="8000"/>
                            </p:stCondLst>
                            <p:childTnLst>
                              <p:par>
                                <p:cTn id="51" presetID="9" presetClass="entr" presetSubtype="0" fill="hold" nodeType="afterEffect">
                                  <p:stCondLst>
                                    <p:cond delay="0"/>
                                  </p:stCondLst>
                                  <p:childTnLst>
                                    <p:set>
                                      <p:cBhvr>
                                        <p:cTn id="52" dur="1" fill="hold">
                                          <p:stCondLst>
                                            <p:cond delay="0"/>
                                          </p:stCondLst>
                                        </p:cTn>
                                        <p:tgtEl>
                                          <p:spTgt spid="145426"/>
                                        </p:tgtEl>
                                        <p:attrNameLst>
                                          <p:attrName>style.visibility</p:attrName>
                                        </p:attrNameLst>
                                      </p:cBhvr>
                                      <p:to>
                                        <p:strVal val="visible"/>
                                      </p:to>
                                    </p:set>
                                    <p:animEffect transition="in" filter="dissolve">
                                      <p:cBhvr>
                                        <p:cTn id="53" dur="500"/>
                                        <p:tgtEl>
                                          <p:spTgt spid="145426"/>
                                        </p:tgtEl>
                                      </p:cBhvr>
                                    </p:animEffect>
                                  </p:childTnLst>
                                </p:cTn>
                              </p:par>
                            </p:childTnLst>
                          </p:cTn>
                        </p:par>
                        <p:par>
                          <p:cTn id="54" fill="hold">
                            <p:stCondLst>
                              <p:cond delay="8500"/>
                            </p:stCondLst>
                            <p:childTnLst>
                              <p:par>
                                <p:cTn id="55" presetID="9" presetClass="entr" presetSubtype="0" fill="hold" nodeType="afterEffect">
                                  <p:stCondLst>
                                    <p:cond delay="0"/>
                                  </p:stCondLst>
                                  <p:childTnLst>
                                    <p:set>
                                      <p:cBhvr>
                                        <p:cTn id="56" dur="1" fill="hold">
                                          <p:stCondLst>
                                            <p:cond delay="0"/>
                                          </p:stCondLst>
                                        </p:cTn>
                                        <p:tgtEl>
                                          <p:spTgt spid="145427"/>
                                        </p:tgtEl>
                                        <p:attrNameLst>
                                          <p:attrName>style.visibility</p:attrName>
                                        </p:attrNameLst>
                                      </p:cBhvr>
                                      <p:to>
                                        <p:strVal val="visible"/>
                                      </p:to>
                                    </p:set>
                                    <p:animEffect transition="in" filter="dissolve">
                                      <p:cBhvr>
                                        <p:cTn id="57" dur="500"/>
                                        <p:tgtEl>
                                          <p:spTgt spid="145427"/>
                                        </p:tgtEl>
                                      </p:cBhvr>
                                    </p:animEffect>
                                  </p:childTnLst>
                                </p:cTn>
                              </p:par>
                            </p:childTnLst>
                          </p:cTn>
                        </p:par>
                        <p:par>
                          <p:cTn id="58" fill="hold">
                            <p:stCondLst>
                              <p:cond delay="9000"/>
                            </p:stCondLst>
                            <p:childTnLst>
                              <p:par>
                                <p:cTn id="59" presetID="9" presetClass="entr" presetSubtype="0" fill="hold" nodeType="afterEffect">
                                  <p:stCondLst>
                                    <p:cond delay="0"/>
                                  </p:stCondLst>
                                  <p:childTnLst>
                                    <p:set>
                                      <p:cBhvr>
                                        <p:cTn id="60" dur="1" fill="hold">
                                          <p:stCondLst>
                                            <p:cond delay="0"/>
                                          </p:stCondLst>
                                        </p:cTn>
                                        <p:tgtEl>
                                          <p:spTgt spid="145428"/>
                                        </p:tgtEl>
                                        <p:attrNameLst>
                                          <p:attrName>style.visibility</p:attrName>
                                        </p:attrNameLst>
                                      </p:cBhvr>
                                      <p:to>
                                        <p:strVal val="visible"/>
                                      </p:to>
                                    </p:set>
                                    <p:animEffect transition="in" filter="dissolve">
                                      <p:cBhvr>
                                        <p:cTn id="61" dur="500"/>
                                        <p:tgtEl>
                                          <p:spTgt spid="145428"/>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ntr" presetSubtype="32" fill="hold" grpId="0" nodeType="clickEffect">
                                  <p:stCondLst>
                                    <p:cond delay="0"/>
                                  </p:stCondLst>
                                  <p:iterate type="lt">
                                    <p:tmPct val="100000"/>
                                  </p:iterate>
                                  <p:childTnLst>
                                    <p:set>
                                      <p:cBhvr>
                                        <p:cTn id="65" dur="1" fill="hold">
                                          <p:stCondLst>
                                            <p:cond delay="0"/>
                                          </p:stCondLst>
                                        </p:cTn>
                                        <p:tgtEl>
                                          <p:spTgt spid="145429"/>
                                        </p:tgtEl>
                                        <p:attrNameLst>
                                          <p:attrName>style.visibility</p:attrName>
                                        </p:attrNameLst>
                                      </p:cBhvr>
                                      <p:to>
                                        <p:strVal val="visible"/>
                                      </p:to>
                                    </p:set>
                                    <p:animEffect transition="in" filter="box(out)">
                                      <p:cBhvr>
                                        <p:cTn id="66" dur="75"/>
                                        <p:tgtEl>
                                          <p:spTgt spid="145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p:bldP spid="145416" grpId="0" animBg="1"/>
      <p:bldP spid="145424" grpId="0" animBg="1"/>
      <p:bldP spid="1454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8" name="Picture 2" descr="DSC02678"/>
          <p:cNvPicPr>
            <a:picLocks noGrp="1" noChangeAspect="1"/>
          </p:cNvPicPr>
          <p:nvPr>
            <p:ph idx="1"/>
          </p:nvPr>
        </p:nvPicPr>
        <p:blipFill>
          <a:blip r:embed="rId1"/>
          <a:srcRect/>
          <a:stretch>
            <a:fillRect/>
          </a:stretch>
        </p:blipFill>
        <p:spPr>
          <a:xfrm>
            <a:off x="0" y="1752600"/>
            <a:ext cx="8229600" cy="3657600"/>
          </a:xfr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9" name="Text Box 7"/>
          <p:cNvSpPr txBox="1"/>
          <p:nvPr/>
        </p:nvSpPr>
        <p:spPr>
          <a:xfrm>
            <a:off x="457200" y="1143000"/>
            <a:ext cx="8001000" cy="641350"/>
          </a:xfrm>
          <a:prstGeom prst="rect">
            <a:avLst/>
          </a:prstGeom>
          <a:noFill/>
          <a:ln w="9525">
            <a:noFill/>
          </a:ln>
        </p:spPr>
        <p:txBody>
          <a:bodyPr>
            <a:spAutoFit/>
          </a:bodyPr>
          <a:p>
            <a:pPr algn="ctr"/>
            <a:r>
              <a:rPr lang="en-US" altLang="zh-CN" sz="3600" b="1" dirty="0">
                <a:solidFill>
                  <a:srgbClr val="CC3300"/>
                </a:solidFill>
                <a:latin typeface="黑体" panose="02010609060101010101" pitchFamily="49" charset="-122"/>
                <a:ea typeface="黑体" panose="02010609060101010101" pitchFamily="49" charset="-122"/>
              </a:rPr>
              <a:t>   </a:t>
            </a:r>
            <a:r>
              <a:rPr lang="zh-CN" altLang="en-US" sz="3600" b="1" dirty="0">
                <a:solidFill>
                  <a:srgbClr val="CC3300"/>
                </a:solidFill>
                <a:latin typeface="黑体" panose="02010609060101010101" pitchFamily="49" charset="-122"/>
                <a:ea typeface="黑体" panose="02010609060101010101" pitchFamily="49" charset="-122"/>
              </a:rPr>
              <a:t>货币的本质</a:t>
            </a:r>
            <a:endParaRPr lang="zh-CN" altLang="en-US" sz="3600" b="1" dirty="0">
              <a:solidFill>
                <a:srgbClr val="CC3300"/>
              </a:solidFill>
              <a:latin typeface="黑体" panose="02010609060101010101" pitchFamily="49" charset="-122"/>
              <a:ea typeface="黑体" panose="02010609060101010101" pitchFamily="49" charset="-122"/>
            </a:endParaRPr>
          </a:p>
        </p:txBody>
      </p:sp>
      <p:sp>
        <p:nvSpPr>
          <p:cNvPr id="38920" name="Text Box 8"/>
          <p:cNvSpPr txBox="1">
            <a:spLocks noChangeArrowheads="1"/>
          </p:cNvSpPr>
          <p:nvPr/>
        </p:nvSpPr>
        <p:spPr bwMode="auto">
          <a:xfrm>
            <a:off x="762000" y="2590800"/>
            <a:ext cx="8016875" cy="1311275"/>
          </a:xfrm>
          <a:prstGeom prst="rect">
            <a:avLst/>
          </a:prstGeom>
          <a:solidFill>
            <a:schemeClr val="bg1"/>
          </a:solidFill>
          <a:ln w="9525">
            <a:noFill/>
            <a:miter lim="800000"/>
          </a:ln>
          <a:effectLst/>
        </p:spPr>
        <p:txBody>
          <a:bodyPr>
            <a:spAutoFit/>
          </a:bodyPr>
          <a:lstStyle/>
          <a:p>
            <a:pPr marR="0" defTabSz="914400">
              <a:buClrTx/>
              <a:buSzTx/>
              <a:buFontTx/>
              <a:buNone/>
              <a:defRPr/>
            </a:pPr>
            <a:r>
              <a:rPr kumimoji="1" lang="zh-CN" altLang="en-US" sz="3200" b="1" kern="1200" cap="none" spc="0" normalizeH="0" baseline="0" noProof="0">
                <a:effectLst>
                  <a:outerShdw blurRad="38100" dist="38100" dir="2700000" algn="tl">
                    <a:srgbClr val="C0C0C0"/>
                  </a:outerShdw>
                </a:effectLst>
                <a:latin typeface="Times New Roman" panose="02020603050405020304" pitchFamily="18" charset="0"/>
                <a:ea typeface="黑体" panose="02010609060101010101" pitchFamily="49" charset="-122"/>
                <a:cs typeface="+mn-cs"/>
              </a:rPr>
              <a:t>       </a:t>
            </a:r>
            <a:r>
              <a:rPr kumimoji="1" lang="zh-CN" altLang="en-US" sz="4000" kern="1200" cap="none" spc="0" normalizeH="0" baseline="0" noProof="0">
                <a:effectLst>
                  <a:outerShdw blurRad="38100" dist="38100" dir="2700000" algn="tl">
                    <a:srgbClr val="C0C0C0"/>
                  </a:outerShdw>
                </a:effectLst>
                <a:latin typeface="Times New Roman" panose="02020603050405020304" pitchFamily="18" charset="0"/>
                <a:ea typeface="黑体" panose="02010609060101010101" pitchFamily="49" charset="-122"/>
                <a:cs typeface="+mn-cs"/>
              </a:rPr>
              <a:t>货币是从商品中分离出来，固定地充当一般等价物的商品。</a:t>
            </a:r>
            <a:endParaRPr kumimoji="1" lang="zh-CN" altLang="en-US" sz="4000" kern="1200" cap="none" spc="0" normalizeH="0" baseline="0" noProof="0">
              <a:effectLst>
                <a:outerShdw blurRad="38100" dist="38100" dir="2700000" algn="tl">
                  <a:srgbClr val="C0C0C0"/>
                </a:outerShdw>
              </a:effectLst>
              <a:latin typeface="Times New Roman" panose="02020603050405020304" pitchFamily="18" charset="0"/>
              <a:ea typeface="黑体" panose="02010609060101010101" pitchFamily="49"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919"/>
                                        </p:tgtEl>
                                        <p:attrNameLst>
                                          <p:attrName>style.visibility</p:attrName>
                                        </p:attrNameLst>
                                      </p:cBhvr>
                                      <p:to>
                                        <p:strVal val="visible"/>
                                      </p:to>
                                    </p:set>
                                    <p:anim calcmode="lin" valueType="num">
                                      <p:cBhvr additive="base">
                                        <p:cTn id="7" dur="500" fill="hold"/>
                                        <p:tgtEl>
                                          <p:spTgt spid="38919"/>
                                        </p:tgtEl>
                                        <p:attrNameLst>
                                          <p:attrName>ppt_x</p:attrName>
                                        </p:attrNameLst>
                                      </p:cBhvr>
                                      <p:tavLst>
                                        <p:tav tm="0">
                                          <p:val>
                                            <p:strVal val="1+#ppt_w/2"/>
                                          </p:val>
                                        </p:tav>
                                        <p:tav tm="100000">
                                          <p:val>
                                            <p:strVal val="#ppt_x"/>
                                          </p:val>
                                        </p:tav>
                                      </p:tavLst>
                                    </p:anim>
                                    <p:anim calcmode="lin" valueType="num">
                                      <p:cBhvr additive="base">
                                        <p:cTn id="8" dur="500" fill="hold"/>
                                        <p:tgtEl>
                                          <p:spTgt spid="389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8920"/>
                                        </p:tgtEl>
                                        <p:attrNameLst>
                                          <p:attrName>style.visibility</p:attrName>
                                        </p:attrNameLst>
                                      </p:cBhvr>
                                      <p:to>
                                        <p:strVal val="visible"/>
                                      </p:to>
                                    </p:set>
                                    <p:anim calcmode="lin" valueType="num">
                                      <p:cBhvr additive="base">
                                        <p:cTn id="13" dur="500" fill="hold"/>
                                        <p:tgtEl>
                                          <p:spTgt spid="38920"/>
                                        </p:tgtEl>
                                        <p:attrNameLst>
                                          <p:attrName>ppt_x</p:attrName>
                                        </p:attrNameLst>
                                      </p:cBhvr>
                                      <p:tavLst>
                                        <p:tav tm="0">
                                          <p:val>
                                            <p:strVal val="1+#ppt_w/2"/>
                                          </p:val>
                                        </p:tav>
                                        <p:tav tm="100000">
                                          <p:val>
                                            <p:strVal val="#ppt_x"/>
                                          </p:val>
                                        </p:tav>
                                      </p:tavLst>
                                    </p:anim>
                                    <p:anim calcmode="lin" valueType="num">
                                      <p:cBhvr additive="base">
                                        <p:cTn id="14" dur="500" fill="hold"/>
                                        <p:tgtEl>
                                          <p:spTgt spid="389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p:bldP spid="389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Text Box 2"/>
          <p:cNvSpPr txBox="1"/>
          <p:nvPr/>
        </p:nvSpPr>
        <p:spPr>
          <a:xfrm>
            <a:off x="2209800" y="1371600"/>
            <a:ext cx="2209800" cy="579438"/>
          </a:xfrm>
          <a:prstGeom prst="rect">
            <a:avLst/>
          </a:prstGeom>
          <a:solidFill>
            <a:srgbClr val="99CCFF"/>
          </a:solidFill>
          <a:ln w="9525">
            <a:noFill/>
          </a:ln>
        </p:spPr>
        <p:txBody>
          <a:bodyPr>
            <a:spAutoFit/>
          </a:bodyPr>
          <a:p>
            <a:pPr algn="ctr">
              <a:spcBef>
                <a:spcPct val="50000"/>
              </a:spcBef>
            </a:pPr>
            <a:r>
              <a:rPr lang="zh-CN" altLang="en-US" sz="3200" b="1" dirty="0">
                <a:latin typeface="Times New Roman" panose="02020603050405020304" pitchFamily="18" charset="0"/>
                <a:ea typeface="隶书" pitchFamily="49" charset="-122"/>
              </a:rPr>
              <a:t>物物交换</a:t>
            </a:r>
            <a:endParaRPr lang="zh-CN" altLang="en-US" sz="3200" b="1" dirty="0">
              <a:latin typeface="Times New Roman" panose="02020603050405020304" pitchFamily="18" charset="0"/>
              <a:ea typeface="隶书" pitchFamily="49" charset="-122"/>
            </a:endParaRPr>
          </a:p>
        </p:txBody>
      </p:sp>
      <p:sp>
        <p:nvSpPr>
          <p:cNvPr id="147459" name="Text Box 3"/>
          <p:cNvSpPr txBox="1"/>
          <p:nvPr/>
        </p:nvSpPr>
        <p:spPr>
          <a:xfrm>
            <a:off x="4114800" y="1676400"/>
            <a:ext cx="2667000" cy="579438"/>
          </a:xfrm>
          <a:prstGeom prst="rect">
            <a:avLst/>
          </a:prstGeom>
          <a:solidFill>
            <a:srgbClr val="99CCFF"/>
          </a:solidFill>
          <a:ln w="9525">
            <a:noFill/>
          </a:ln>
        </p:spPr>
        <p:txBody>
          <a:bodyPr>
            <a:spAutoFit/>
          </a:bodyPr>
          <a:p>
            <a:pPr algn="ctr">
              <a:spcBef>
                <a:spcPct val="50000"/>
              </a:spcBef>
            </a:pPr>
            <a:r>
              <a:rPr lang="zh-CN" altLang="en-US" sz="3200" b="1" dirty="0">
                <a:latin typeface="Times New Roman" panose="02020603050405020304" pitchFamily="18" charset="0"/>
                <a:ea typeface="隶书" pitchFamily="49" charset="-122"/>
              </a:rPr>
              <a:t>商品——商品</a:t>
            </a:r>
            <a:endParaRPr lang="zh-CN" altLang="en-US" sz="3200" b="1" dirty="0">
              <a:latin typeface="Times New Roman" panose="02020603050405020304" pitchFamily="18" charset="0"/>
              <a:ea typeface="隶书" pitchFamily="49" charset="-122"/>
            </a:endParaRPr>
          </a:p>
        </p:txBody>
      </p:sp>
      <p:sp>
        <p:nvSpPr>
          <p:cNvPr id="147460" name="Text Box 4"/>
          <p:cNvSpPr txBox="1"/>
          <p:nvPr/>
        </p:nvSpPr>
        <p:spPr>
          <a:xfrm>
            <a:off x="4067175" y="3357563"/>
            <a:ext cx="4876800" cy="579437"/>
          </a:xfrm>
          <a:prstGeom prst="rect">
            <a:avLst/>
          </a:prstGeom>
          <a:solidFill>
            <a:srgbClr val="00CCFF"/>
          </a:solidFill>
          <a:ln w="9525">
            <a:noFill/>
          </a:ln>
        </p:spPr>
        <p:txBody>
          <a:bodyPr>
            <a:spAutoFit/>
          </a:bodyPr>
          <a:p>
            <a:pPr algn="ctr">
              <a:spcBef>
                <a:spcPct val="50000"/>
              </a:spcBef>
            </a:pPr>
            <a:r>
              <a:rPr lang="zh-CN" altLang="en-US" sz="3200" b="1" dirty="0">
                <a:latin typeface="Times New Roman" panose="02020603050405020304" pitchFamily="18" charset="0"/>
                <a:ea typeface="隶书" pitchFamily="49" charset="-122"/>
              </a:rPr>
              <a:t>商品—一般等价物—商品</a:t>
            </a:r>
            <a:endParaRPr lang="zh-CN" altLang="en-US" sz="3200" b="1" dirty="0">
              <a:latin typeface="Times New Roman" panose="02020603050405020304" pitchFamily="18" charset="0"/>
              <a:ea typeface="隶书" pitchFamily="49" charset="-122"/>
            </a:endParaRPr>
          </a:p>
        </p:txBody>
      </p:sp>
      <p:pic>
        <p:nvPicPr>
          <p:cNvPr id="36869" name="Picture 5" descr="复件 pic"/>
          <p:cNvPicPr>
            <a:picLocks noChangeAspect="1"/>
          </p:cNvPicPr>
          <p:nvPr/>
        </p:nvPicPr>
        <p:blipFill>
          <a:blip r:embed="rId1"/>
          <a:stretch>
            <a:fillRect/>
          </a:stretch>
        </p:blipFill>
        <p:spPr>
          <a:xfrm>
            <a:off x="0" y="0"/>
            <a:ext cx="900113" cy="6858000"/>
          </a:xfrm>
          <a:prstGeom prst="rect">
            <a:avLst/>
          </a:prstGeom>
          <a:noFill/>
          <a:ln w="9525">
            <a:noFill/>
          </a:ln>
        </p:spPr>
      </p:pic>
      <p:pic>
        <p:nvPicPr>
          <p:cNvPr id="147462" name="Picture 6" descr="钱袋"/>
          <p:cNvPicPr>
            <a:picLocks noChangeAspect="1"/>
          </p:cNvPicPr>
          <p:nvPr/>
        </p:nvPicPr>
        <p:blipFill>
          <a:blip r:embed="rId2"/>
          <a:stretch>
            <a:fillRect/>
          </a:stretch>
        </p:blipFill>
        <p:spPr>
          <a:xfrm>
            <a:off x="684213" y="6057900"/>
            <a:ext cx="1066800" cy="800100"/>
          </a:xfrm>
          <a:prstGeom prst="rect">
            <a:avLst/>
          </a:prstGeom>
          <a:noFill/>
          <a:ln w="9525">
            <a:noFill/>
          </a:ln>
        </p:spPr>
      </p:pic>
      <p:sp>
        <p:nvSpPr>
          <p:cNvPr id="147463" name="Rectangle 7"/>
          <p:cNvSpPr/>
          <p:nvPr/>
        </p:nvSpPr>
        <p:spPr>
          <a:xfrm>
            <a:off x="827088" y="260350"/>
            <a:ext cx="6913562" cy="990600"/>
          </a:xfrm>
          <a:prstGeom prst="rect">
            <a:avLst/>
          </a:prstGeom>
          <a:noFill/>
          <a:ln w="9525">
            <a:noFill/>
          </a:ln>
        </p:spPr>
        <p:txBody>
          <a:bodyPr anchor="ctr" anchorCtr="0"/>
          <a:p>
            <a:r>
              <a:rPr lang="zh-CN" altLang="en-US" sz="4800" b="1" dirty="0">
                <a:solidFill>
                  <a:schemeClr val="tx2"/>
                </a:solidFill>
                <a:latin typeface="Times New Roman" panose="02020603050405020304" pitchFamily="18" charset="0"/>
                <a:ea typeface="华文新魏" pitchFamily="2" charset="-122"/>
              </a:rPr>
              <a:t>货币的产生过程</a:t>
            </a:r>
            <a:endParaRPr lang="en-US" altLang="zh-CN" sz="4800" b="1" dirty="0">
              <a:solidFill>
                <a:schemeClr val="tx2"/>
              </a:solidFill>
              <a:latin typeface="Times New Roman" panose="02020603050405020304" pitchFamily="18" charset="0"/>
              <a:ea typeface="华文新魏" pitchFamily="2" charset="-122"/>
            </a:endParaRPr>
          </a:p>
        </p:txBody>
      </p:sp>
      <p:sp>
        <p:nvSpPr>
          <p:cNvPr id="147464" name="Text Box 8"/>
          <p:cNvSpPr txBox="1"/>
          <p:nvPr/>
        </p:nvSpPr>
        <p:spPr>
          <a:xfrm>
            <a:off x="2209800" y="2514600"/>
            <a:ext cx="2438400" cy="873125"/>
          </a:xfrm>
          <a:prstGeom prst="rect">
            <a:avLst/>
          </a:prstGeom>
          <a:solidFill>
            <a:srgbClr val="00CCFF"/>
          </a:solidFill>
          <a:ln w="9525">
            <a:noFill/>
          </a:ln>
        </p:spPr>
        <p:txBody>
          <a:bodyPr>
            <a:spAutoFit/>
          </a:bodyPr>
          <a:p>
            <a:pPr algn="ctr">
              <a:lnSpc>
                <a:spcPct val="80000"/>
              </a:lnSpc>
            </a:pPr>
            <a:r>
              <a:rPr lang="zh-CN" altLang="en-US" sz="3200" b="1" dirty="0">
                <a:latin typeface="Times New Roman" panose="02020603050405020304" pitchFamily="18" charset="0"/>
                <a:ea typeface="隶书" pitchFamily="49" charset="-122"/>
              </a:rPr>
              <a:t>出现</a:t>
            </a:r>
            <a:endParaRPr lang="zh-CN" altLang="en-US" sz="3200" b="1" dirty="0">
              <a:latin typeface="Times New Roman" panose="02020603050405020304" pitchFamily="18" charset="0"/>
              <a:ea typeface="隶书" pitchFamily="49" charset="-122"/>
            </a:endParaRPr>
          </a:p>
          <a:p>
            <a:pPr algn="ctr">
              <a:lnSpc>
                <a:spcPct val="80000"/>
              </a:lnSpc>
            </a:pPr>
            <a:r>
              <a:rPr lang="zh-CN" altLang="en-US" sz="3200" b="1" dirty="0">
                <a:latin typeface="Times New Roman" panose="02020603050405020304" pitchFamily="18" charset="0"/>
                <a:ea typeface="隶书" pitchFamily="49" charset="-122"/>
              </a:rPr>
              <a:t>一般等价物</a:t>
            </a:r>
            <a:endParaRPr lang="zh-CN" altLang="en-US" sz="3200" b="1" dirty="0">
              <a:latin typeface="Times New Roman" panose="02020603050405020304" pitchFamily="18" charset="0"/>
              <a:ea typeface="隶书" pitchFamily="49" charset="-122"/>
            </a:endParaRPr>
          </a:p>
        </p:txBody>
      </p:sp>
      <p:sp>
        <p:nvSpPr>
          <p:cNvPr id="147465" name="Text Box 9"/>
          <p:cNvSpPr txBox="1"/>
          <p:nvPr/>
        </p:nvSpPr>
        <p:spPr>
          <a:xfrm>
            <a:off x="2286000" y="4038600"/>
            <a:ext cx="2667000" cy="920750"/>
          </a:xfrm>
          <a:prstGeom prst="rect">
            <a:avLst/>
          </a:prstGeom>
          <a:solidFill>
            <a:srgbClr val="3366FF"/>
          </a:solidFill>
          <a:ln w="9525">
            <a:noFill/>
          </a:ln>
        </p:spPr>
        <p:txBody>
          <a:bodyPr>
            <a:spAutoFit/>
          </a:bodyPr>
          <a:p>
            <a:pPr algn="ctr">
              <a:lnSpc>
                <a:spcPct val="85000"/>
              </a:lnSpc>
              <a:spcBef>
                <a:spcPct val="35000"/>
              </a:spcBef>
            </a:pPr>
            <a:r>
              <a:rPr lang="zh-CN" altLang="en-US" sz="3200" b="1" dirty="0">
                <a:solidFill>
                  <a:schemeClr val="bg1"/>
                </a:solidFill>
                <a:latin typeface="Times New Roman" panose="02020603050405020304" pitchFamily="18" charset="0"/>
                <a:ea typeface="隶书" pitchFamily="49" charset="-122"/>
              </a:rPr>
              <a:t>金银固定充当一般等价物</a:t>
            </a:r>
            <a:endParaRPr lang="zh-CN" altLang="en-US" sz="3200" b="1" dirty="0">
              <a:solidFill>
                <a:schemeClr val="bg1"/>
              </a:solidFill>
              <a:latin typeface="Times New Roman" panose="02020603050405020304" pitchFamily="18" charset="0"/>
              <a:ea typeface="隶书" pitchFamily="49" charset="-122"/>
            </a:endParaRPr>
          </a:p>
        </p:txBody>
      </p:sp>
      <p:sp>
        <p:nvSpPr>
          <p:cNvPr id="147466" name="Text Box 10"/>
          <p:cNvSpPr txBox="1"/>
          <p:nvPr/>
        </p:nvSpPr>
        <p:spPr>
          <a:xfrm>
            <a:off x="2286000" y="5516563"/>
            <a:ext cx="2667000" cy="579437"/>
          </a:xfrm>
          <a:prstGeom prst="rect">
            <a:avLst/>
          </a:prstGeom>
          <a:solidFill>
            <a:srgbClr val="0000FF"/>
          </a:solidFill>
          <a:ln w="9525">
            <a:noFill/>
          </a:ln>
        </p:spPr>
        <p:txBody>
          <a:bodyPr>
            <a:spAutoFit/>
          </a:bodyPr>
          <a:p>
            <a:pPr algn="ctr">
              <a:spcBef>
                <a:spcPct val="50000"/>
              </a:spcBef>
            </a:pPr>
            <a:r>
              <a:rPr lang="zh-CN" altLang="en-US" sz="3200" b="1" dirty="0">
                <a:solidFill>
                  <a:srgbClr val="FFCC00"/>
                </a:solidFill>
                <a:latin typeface="Times New Roman" panose="02020603050405020304" pitchFamily="18" charset="0"/>
                <a:ea typeface="隶书" pitchFamily="49" charset="-122"/>
              </a:rPr>
              <a:t>货币产生</a:t>
            </a:r>
            <a:endParaRPr lang="zh-CN" altLang="en-US" sz="3200" b="1" dirty="0">
              <a:solidFill>
                <a:srgbClr val="FFCC00"/>
              </a:solidFill>
              <a:latin typeface="Times New Roman" panose="02020603050405020304" pitchFamily="18" charset="0"/>
              <a:ea typeface="隶书" pitchFamily="49" charset="-122"/>
            </a:endParaRPr>
          </a:p>
        </p:txBody>
      </p:sp>
      <p:sp>
        <p:nvSpPr>
          <p:cNvPr id="147472" name="AutoShape 16"/>
          <p:cNvSpPr/>
          <p:nvPr/>
        </p:nvSpPr>
        <p:spPr>
          <a:xfrm>
            <a:off x="2971800" y="2057400"/>
            <a:ext cx="457200" cy="381000"/>
          </a:xfrm>
          <a:prstGeom prst="downArrow">
            <a:avLst>
              <a:gd name="adj1" fmla="val 50000"/>
              <a:gd name="adj2" fmla="val 25000"/>
            </a:avLst>
          </a:prstGeom>
          <a:solidFill>
            <a:srgbClr val="FFCC00"/>
          </a:solidFill>
          <a:ln w="9525" cap="flat" cmpd="sng">
            <a:solidFill>
              <a:schemeClr val="tx1"/>
            </a:solidFill>
            <a:prstDash val="solid"/>
            <a:miter/>
            <a:headEnd type="none" w="med" len="med"/>
            <a:tailEnd type="none" w="med" len="med"/>
          </a:ln>
        </p:spPr>
        <p:txBody>
          <a:bodyPr wrap="none" anchor="ctr" anchorCtr="0"/>
          <a:p>
            <a:endParaRPr lang="zh-CN" altLang="en-US" sz="2400" b="1" dirty="0">
              <a:latin typeface="Times New Roman" panose="02020603050405020304" pitchFamily="18" charset="0"/>
            </a:endParaRPr>
          </a:p>
        </p:txBody>
      </p:sp>
      <p:sp>
        <p:nvSpPr>
          <p:cNvPr id="147473" name="AutoShape 17"/>
          <p:cNvSpPr/>
          <p:nvPr/>
        </p:nvSpPr>
        <p:spPr>
          <a:xfrm>
            <a:off x="3048000" y="3505200"/>
            <a:ext cx="381000" cy="457200"/>
          </a:xfrm>
          <a:prstGeom prst="downArrow">
            <a:avLst>
              <a:gd name="adj1" fmla="val 50000"/>
              <a:gd name="adj2" fmla="val 30000"/>
            </a:avLst>
          </a:prstGeom>
          <a:solidFill>
            <a:srgbClr val="FF9900"/>
          </a:solidFill>
          <a:ln w="9525" cap="flat" cmpd="sng">
            <a:solidFill>
              <a:schemeClr val="tx1"/>
            </a:solidFill>
            <a:prstDash val="solid"/>
            <a:miter/>
            <a:headEnd type="none" w="med" len="med"/>
            <a:tailEnd type="none" w="med" len="med"/>
          </a:ln>
        </p:spPr>
        <p:txBody>
          <a:bodyPr wrap="none" anchor="ctr" anchorCtr="0"/>
          <a:p>
            <a:endParaRPr lang="zh-CN" altLang="en-US" sz="2400" b="1" dirty="0">
              <a:latin typeface="Times New Roman" panose="02020603050405020304" pitchFamily="18" charset="0"/>
            </a:endParaRPr>
          </a:p>
        </p:txBody>
      </p:sp>
      <p:sp>
        <p:nvSpPr>
          <p:cNvPr id="147474" name="AutoShape 18"/>
          <p:cNvSpPr/>
          <p:nvPr/>
        </p:nvSpPr>
        <p:spPr>
          <a:xfrm>
            <a:off x="3124200" y="5029200"/>
            <a:ext cx="228600" cy="457200"/>
          </a:xfrm>
          <a:prstGeom prst="downArrow">
            <a:avLst>
              <a:gd name="adj1" fmla="val 50000"/>
              <a:gd name="adj2" fmla="val 50000"/>
            </a:avLst>
          </a:prstGeom>
          <a:solidFill>
            <a:srgbClr val="FF6600"/>
          </a:solidFill>
          <a:ln w="9525" cap="flat" cmpd="sng">
            <a:solidFill>
              <a:schemeClr val="tx1"/>
            </a:solidFill>
            <a:prstDash val="solid"/>
            <a:miter/>
            <a:headEnd type="none" w="med" len="med"/>
            <a:tailEnd type="none" w="med" len="med"/>
          </a:ln>
        </p:spPr>
        <p:txBody>
          <a:bodyPr wrap="none" anchor="ctr" anchorCtr="0"/>
          <a:p>
            <a:endParaRPr lang="zh-CN" altLang="en-US" sz="2400" b="1" dirty="0">
              <a:latin typeface="Times New Roman" panose="02020603050405020304" pitchFamily="18" charset="0"/>
            </a:endParaRPr>
          </a:p>
        </p:txBody>
      </p:sp>
      <p:sp>
        <p:nvSpPr>
          <p:cNvPr id="36878" name="AutoShape 19"/>
          <p:cNvSpPr/>
          <p:nvPr/>
        </p:nvSpPr>
        <p:spPr>
          <a:xfrm>
            <a:off x="6659563" y="260350"/>
            <a:ext cx="2484437" cy="1797050"/>
          </a:xfrm>
          <a:prstGeom prst="irregularSeal2">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endParaRPr lang="zh-CN" altLang="en-US" sz="2800" b="1" dirty="0">
              <a:latin typeface="Times New Roman" panose="02020603050405020304" pitchFamily="18" charset="0"/>
            </a:endParaRPr>
          </a:p>
          <a:p>
            <a:pPr algn="ctr"/>
            <a:r>
              <a:rPr lang="zh-CN" altLang="en-US" sz="2800" b="1" dirty="0">
                <a:latin typeface="Times New Roman" panose="02020603050405020304" pitchFamily="18" charset="0"/>
              </a:rPr>
              <a:t>请你总结</a:t>
            </a:r>
            <a:endParaRPr lang="zh-CN" altLang="en-US" sz="2800" b="1" dirty="0">
              <a:latin typeface="Times New Roman" panose="02020603050405020304" pitchFamily="18" charset="0"/>
            </a:endParaRPr>
          </a:p>
          <a:p>
            <a:pPr algn="ctr"/>
            <a:endParaRPr lang="zh-CN" altLang="en-US" sz="24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47462"/>
                                        </p:tgtEl>
                                        <p:attrNameLst>
                                          <p:attrName>style.visibility</p:attrName>
                                        </p:attrNameLst>
                                      </p:cBhvr>
                                      <p:to>
                                        <p:strVal val="visible"/>
                                      </p:to>
                                    </p:set>
                                    <p:animEffect transition="in" filter="dissolve">
                                      <p:cBhvr>
                                        <p:cTn id="7" dur="500"/>
                                        <p:tgtEl>
                                          <p:spTgt spid="147462"/>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47463"/>
                                        </p:tgtEl>
                                        <p:attrNameLst>
                                          <p:attrName>style.visibility</p:attrName>
                                        </p:attrNameLst>
                                      </p:cBhvr>
                                      <p:to>
                                        <p:strVal val="visible"/>
                                      </p:to>
                                    </p:set>
                                    <p:anim calcmode="lin" valueType="num">
                                      <p:cBhvr>
                                        <p:cTn id="11" dur="500" fill="hold"/>
                                        <p:tgtEl>
                                          <p:spTgt spid="147463"/>
                                        </p:tgtEl>
                                        <p:attrNameLst>
                                          <p:attrName>ppt_w</p:attrName>
                                        </p:attrNameLst>
                                      </p:cBhvr>
                                      <p:tavLst>
                                        <p:tav tm="0">
                                          <p:val>
                                            <p:fltVal val="0.000000"/>
                                          </p:val>
                                        </p:tav>
                                        <p:tav tm="100000">
                                          <p:val>
                                            <p:strVal val="#ppt_w"/>
                                          </p:val>
                                        </p:tav>
                                      </p:tavLst>
                                    </p:anim>
                                    <p:anim calcmode="lin" valueType="num">
                                      <p:cBhvr>
                                        <p:cTn id="12" dur="500" fill="hold"/>
                                        <p:tgtEl>
                                          <p:spTgt spid="147463"/>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47458"/>
                                        </p:tgtEl>
                                        <p:attrNameLst>
                                          <p:attrName>style.visibility</p:attrName>
                                        </p:attrNameLst>
                                      </p:cBhvr>
                                      <p:to>
                                        <p:strVal val="visible"/>
                                      </p:to>
                                    </p:set>
                                    <p:animEffect transition="in" filter="barn(outVertical)">
                                      <p:cBhvr>
                                        <p:cTn id="17" dur="500"/>
                                        <p:tgtEl>
                                          <p:spTgt spid="147458"/>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147459"/>
                                        </p:tgtEl>
                                        <p:attrNameLst>
                                          <p:attrName>style.visibility</p:attrName>
                                        </p:attrNameLst>
                                      </p:cBhvr>
                                      <p:to>
                                        <p:strVal val="visible"/>
                                      </p:to>
                                    </p:set>
                                    <p:anim calcmode="lin" valueType="num">
                                      <p:cBhvr>
                                        <p:cTn id="22" dur="500" fill="hold"/>
                                        <p:tgtEl>
                                          <p:spTgt spid="147459"/>
                                        </p:tgtEl>
                                        <p:attrNameLst>
                                          <p:attrName>ppt_w</p:attrName>
                                        </p:attrNameLst>
                                      </p:cBhvr>
                                      <p:tavLst>
                                        <p:tav tm="0">
                                          <p:val>
                                            <p:fltVal val="0.000000"/>
                                          </p:val>
                                        </p:tav>
                                        <p:tav tm="100000">
                                          <p:val>
                                            <p:strVal val="#ppt_w"/>
                                          </p:val>
                                        </p:tav>
                                      </p:tavLst>
                                    </p:anim>
                                    <p:anim calcmode="lin" valueType="num">
                                      <p:cBhvr>
                                        <p:cTn id="23" dur="500" fill="hold"/>
                                        <p:tgtEl>
                                          <p:spTgt spid="147459"/>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47472"/>
                                        </p:tgtEl>
                                        <p:attrNameLst>
                                          <p:attrName>style.visibility</p:attrName>
                                        </p:attrNameLst>
                                      </p:cBhvr>
                                      <p:to>
                                        <p:strVal val="visible"/>
                                      </p:to>
                                    </p:set>
                                    <p:animEffect transition="in" filter="wipe(up)">
                                      <p:cBhvr>
                                        <p:cTn id="28" dur="500"/>
                                        <p:tgtEl>
                                          <p:spTgt spid="147472"/>
                                        </p:tgtEl>
                                      </p:cBhvr>
                                    </p:animEffect>
                                  </p:childTnLst>
                                </p:cTn>
                              </p:par>
                            </p:childTnLst>
                          </p:cTn>
                        </p:par>
                        <p:par>
                          <p:cTn id="29" fill="hold">
                            <p:stCondLst>
                              <p:cond delay="500"/>
                            </p:stCondLst>
                            <p:childTnLst>
                              <p:par>
                                <p:cTn id="30" presetID="16" presetClass="entr" presetSubtype="37" fill="hold" grpId="0" nodeType="afterEffect">
                                  <p:stCondLst>
                                    <p:cond delay="0"/>
                                  </p:stCondLst>
                                  <p:childTnLst>
                                    <p:set>
                                      <p:cBhvr>
                                        <p:cTn id="31" dur="1" fill="hold">
                                          <p:stCondLst>
                                            <p:cond delay="0"/>
                                          </p:stCondLst>
                                        </p:cTn>
                                        <p:tgtEl>
                                          <p:spTgt spid="147464"/>
                                        </p:tgtEl>
                                        <p:attrNameLst>
                                          <p:attrName>style.visibility</p:attrName>
                                        </p:attrNameLst>
                                      </p:cBhvr>
                                      <p:to>
                                        <p:strVal val="visible"/>
                                      </p:to>
                                    </p:set>
                                    <p:animEffect transition="in" filter="barn(outVertical)">
                                      <p:cBhvr>
                                        <p:cTn id="32" dur="500"/>
                                        <p:tgtEl>
                                          <p:spTgt spid="147464"/>
                                        </p:tgtEl>
                                      </p:cBhvr>
                                    </p:animEffect>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147460"/>
                                        </p:tgtEl>
                                        <p:attrNameLst>
                                          <p:attrName>style.visibility</p:attrName>
                                        </p:attrNameLst>
                                      </p:cBhvr>
                                      <p:to>
                                        <p:strVal val="visible"/>
                                      </p:to>
                                    </p:set>
                                    <p:anim calcmode="lin" valueType="num">
                                      <p:cBhvr>
                                        <p:cTn id="37" dur="500" fill="hold"/>
                                        <p:tgtEl>
                                          <p:spTgt spid="147460"/>
                                        </p:tgtEl>
                                        <p:attrNameLst>
                                          <p:attrName>ppt_w</p:attrName>
                                        </p:attrNameLst>
                                      </p:cBhvr>
                                      <p:tavLst>
                                        <p:tav tm="0">
                                          <p:val>
                                            <p:fltVal val="0.000000"/>
                                          </p:val>
                                        </p:tav>
                                        <p:tav tm="100000">
                                          <p:val>
                                            <p:strVal val="#ppt_w"/>
                                          </p:val>
                                        </p:tav>
                                      </p:tavLst>
                                    </p:anim>
                                    <p:anim calcmode="lin" valueType="num">
                                      <p:cBhvr>
                                        <p:cTn id="38" dur="500" fill="hold"/>
                                        <p:tgtEl>
                                          <p:spTgt spid="147460"/>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47473"/>
                                        </p:tgtEl>
                                        <p:attrNameLst>
                                          <p:attrName>style.visibility</p:attrName>
                                        </p:attrNameLst>
                                      </p:cBhvr>
                                      <p:to>
                                        <p:strVal val="visible"/>
                                      </p:to>
                                    </p:set>
                                    <p:animEffect transition="in" filter="wipe(up)">
                                      <p:cBhvr>
                                        <p:cTn id="43" dur="500"/>
                                        <p:tgtEl>
                                          <p:spTgt spid="147473"/>
                                        </p:tgtEl>
                                      </p:cBhvr>
                                    </p:animEffect>
                                  </p:childTnLst>
                                </p:cTn>
                              </p:par>
                            </p:childTnLst>
                          </p:cTn>
                        </p:par>
                        <p:par>
                          <p:cTn id="44" fill="hold">
                            <p:stCondLst>
                              <p:cond delay="500"/>
                            </p:stCondLst>
                            <p:childTnLst>
                              <p:par>
                                <p:cTn id="45" presetID="16" presetClass="entr" presetSubtype="37" fill="hold" grpId="0" nodeType="afterEffect">
                                  <p:stCondLst>
                                    <p:cond delay="0"/>
                                  </p:stCondLst>
                                  <p:childTnLst>
                                    <p:set>
                                      <p:cBhvr>
                                        <p:cTn id="46" dur="1" fill="hold">
                                          <p:stCondLst>
                                            <p:cond delay="0"/>
                                          </p:stCondLst>
                                        </p:cTn>
                                        <p:tgtEl>
                                          <p:spTgt spid="147465"/>
                                        </p:tgtEl>
                                        <p:attrNameLst>
                                          <p:attrName>style.visibility</p:attrName>
                                        </p:attrNameLst>
                                      </p:cBhvr>
                                      <p:to>
                                        <p:strVal val="visible"/>
                                      </p:to>
                                    </p:set>
                                    <p:animEffect transition="in" filter="barn(outVertical)">
                                      <p:cBhvr>
                                        <p:cTn id="47" dur="500"/>
                                        <p:tgtEl>
                                          <p:spTgt spid="14746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47474"/>
                                        </p:tgtEl>
                                        <p:attrNameLst>
                                          <p:attrName>style.visibility</p:attrName>
                                        </p:attrNameLst>
                                      </p:cBhvr>
                                      <p:to>
                                        <p:strVal val="visible"/>
                                      </p:to>
                                    </p:set>
                                    <p:animEffect transition="in" filter="wipe(up)">
                                      <p:cBhvr>
                                        <p:cTn id="52" dur="500"/>
                                        <p:tgtEl>
                                          <p:spTgt spid="147474"/>
                                        </p:tgtEl>
                                      </p:cBhvr>
                                    </p:animEffect>
                                  </p:childTnLst>
                                </p:cTn>
                              </p:par>
                            </p:childTnLst>
                          </p:cTn>
                        </p:par>
                        <p:par>
                          <p:cTn id="53" fill="hold">
                            <p:stCondLst>
                              <p:cond delay="500"/>
                            </p:stCondLst>
                            <p:childTnLst>
                              <p:par>
                                <p:cTn id="54" presetID="16" presetClass="entr" presetSubtype="37" fill="hold" grpId="0" nodeType="afterEffect">
                                  <p:stCondLst>
                                    <p:cond delay="0"/>
                                  </p:stCondLst>
                                  <p:childTnLst>
                                    <p:set>
                                      <p:cBhvr>
                                        <p:cTn id="55" dur="1" fill="hold">
                                          <p:stCondLst>
                                            <p:cond delay="0"/>
                                          </p:stCondLst>
                                        </p:cTn>
                                        <p:tgtEl>
                                          <p:spTgt spid="147466"/>
                                        </p:tgtEl>
                                        <p:attrNameLst>
                                          <p:attrName>style.visibility</p:attrName>
                                        </p:attrNameLst>
                                      </p:cBhvr>
                                      <p:to>
                                        <p:strVal val="visible"/>
                                      </p:to>
                                    </p:set>
                                    <p:animEffect transition="in" filter="barn(outVertical)">
                                      <p:cBhvr>
                                        <p:cTn id="56" dur="500"/>
                                        <p:tgtEl>
                                          <p:spTgt spid="147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8" grpId="0" animBg="1"/>
      <p:bldP spid="147459" grpId="0" animBg="1"/>
      <p:bldP spid="147460" grpId="0" animBg="1"/>
      <p:bldP spid="147463" grpId="0"/>
      <p:bldP spid="147464" grpId="0" animBg="1"/>
      <p:bldP spid="147465" grpId="0" animBg="1"/>
      <p:bldP spid="147466" grpId="0" animBg="1"/>
      <p:bldP spid="147472" grpId="0" animBg="1"/>
      <p:bldP spid="147473" grpId="0" animBg="1"/>
      <p:bldP spid="14747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9" name="Rectangle 5"/>
          <p:cNvSpPr/>
          <p:nvPr/>
        </p:nvSpPr>
        <p:spPr>
          <a:xfrm>
            <a:off x="1066800" y="1676400"/>
            <a:ext cx="5710238" cy="3016250"/>
          </a:xfrm>
          <a:prstGeom prst="rect">
            <a:avLst/>
          </a:prstGeom>
          <a:noFill/>
          <a:ln w="9525">
            <a:noFill/>
          </a:ln>
        </p:spPr>
        <p:txBody>
          <a:bodyPr>
            <a:spAutoFit/>
          </a:bodyPr>
          <a:p>
            <a:r>
              <a:rPr lang="zh-CN" altLang="en-US" sz="3200" b="1" dirty="0">
                <a:latin typeface="Arial" panose="020B0604020202020204" pitchFamily="34" charset="0"/>
              </a:rPr>
              <a:t>货币的基本职能：</a:t>
            </a:r>
            <a:r>
              <a:rPr lang="zh-CN" altLang="en-US" sz="3200" b="1" dirty="0">
                <a:solidFill>
                  <a:schemeClr val="hlink"/>
                </a:solidFill>
                <a:latin typeface="Arial" panose="020B0604020202020204" pitchFamily="34" charset="0"/>
              </a:rPr>
              <a:t>价值尺度</a:t>
            </a:r>
            <a:endParaRPr lang="zh-CN" altLang="en-US" sz="3200" b="1" dirty="0">
              <a:solidFill>
                <a:schemeClr val="hlink"/>
              </a:solidFill>
              <a:latin typeface="Arial" panose="020B0604020202020204" pitchFamily="34" charset="0"/>
            </a:endParaRPr>
          </a:p>
          <a:p>
            <a:r>
              <a:rPr lang="zh-CN" altLang="en-US" sz="3200" b="1" dirty="0">
                <a:solidFill>
                  <a:schemeClr val="hlink"/>
                </a:solidFill>
                <a:latin typeface="Arial" panose="020B0604020202020204" pitchFamily="34" charset="0"/>
              </a:rPr>
              <a:t>                             流通手段</a:t>
            </a:r>
            <a:endParaRPr lang="zh-CN" altLang="en-US" sz="3200" b="1" dirty="0">
              <a:solidFill>
                <a:schemeClr val="hlink"/>
              </a:solidFill>
              <a:latin typeface="Arial" panose="020B0604020202020204" pitchFamily="34" charset="0"/>
            </a:endParaRPr>
          </a:p>
          <a:p>
            <a:endParaRPr lang="zh-CN" altLang="en-US" sz="3200" b="1" dirty="0">
              <a:solidFill>
                <a:schemeClr val="hlink"/>
              </a:solidFill>
              <a:latin typeface="Arial" panose="020B0604020202020204" pitchFamily="34" charset="0"/>
            </a:endParaRPr>
          </a:p>
          <a:p>
            <a:r>
              <a:rPr lang="zh-CN" altLang="en-US" sz="3200" b="1" dirty="0">
                <a:latin typeface="Arial" panose="020B0604020202020204" pitchFamily="34" charset="0"/>
              </a:rPr>
              <a:t>货币的其它职能：</a:t>
            </a:r>
            <a:r>
              <a:rPr lang="zh-CN" altLang="en-US" sz="3200" b="1" dirty="0">
                <a:solidFill>
                  <a:schemeClr val="hlink"/>
                </a:solidFill>
                <a:latin typeface="Arial" panose="020B0604020202020204" pitchFamily="34" charset="0"/>
              </a:rPr>
              <a:t>贮藏手段</a:t>
            </a:r>
            <a:endParaRPr lang="zh-CN" altLang="en-US" sz="3200" b="1" dirty="0">
              <a:solidFill>
                <a:schemeClr val="hlink"/>
              </a:solidFill>
              <a:latin typeface="Arial" panose="020B0604020202020204" pitchFamily="34" charset="0"/>
            </a:endParaRPr>
          </a:p>
          <a:p>
            <a:r>
              <a:rPr lang="zh-CN" altLang="en-US" sz="3200" b="1" dirty="0">
                <a:solidFill>
                  <a:schemeClr val="hlink"/>
                </a:solidFill>
                <a:latin typeface="Arial" panose="020B0604020202020204" pitchFamily="34" charset="0"/>
              </a:rPr>
              <a:t>　　　　　　　　支付手段</a:t>
            </a:r>
            <a:endParaRPr lang="zh-CN" altLang="en-US" sz="3200" b="1" dirty="0">
              <a:solidFill>
                <a:schemeClr val="hlink"/>
              </a:solidFill>
              <a:latin typeface="Arial" panose="020B0604020202020204" pitchFamily="34" charset="0"/>
            </a:endParaRPr>
          </a:p>
          <a:p>
            <a:r>
              <a:rPr lang="zh-CN" altLang="en-US" sz="3200" b="1" dirty="0">
                <a:solidFill>
                  <a:schemeClr val="hlink"/>
                </a:solidFill>
                <a:latin typeface="Arial" panose="020B0604020202020204" pitchFamily="34" charset="0"/>
              </a:rPr>
              <a:t>　　　　　　　　世界货币</a:t>
            </a:r>
            <a:endParaRPr lang="zh-CN" altLang="en-US" sz="3200" b="1" dirty="0">
              <a:solidFill>
                <a:schemeClr val="hlink"/>
              </a:solidFill>
              <a:latin typeface="Arial" panose="020B0604020202020204" pitchFamily="34" charset="0"/>
            </a:endParaRPr>
          </a:p>
        </p:txBody>
      </p:sp>
      <p:sp>
        <p:nvSpPr>
          <p:cNvPr id="19460" name="AutoShape 6"/>
          <p:cNvSpPr/>
          <p:nvPr/>
        </p:nvSpPr>
        <p:spPr>
          <a:xfrm>
            <a:off x="6477000" y="3048000"/>
            <a:ext cx="2362200" cy="1447800"/>
          </a:xfrm>
          <a:prstGeom prst="wedgeEllipseCallout">
            <a:avLst>
              <a:gd name="adj1" fmla="val -66935"/>
              <a:gd name="adj2" fmla="val -109208"/>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sz="2000" b="1" dirty="0">
                <a:latin typeface="Arial" panose="020B0604020202020204" pitchFamily="34" charset="0"/>
                <a:ea typeface="华文细黑" pitchFamily="2" charset="-122"/>
              </a:rPr>
              <a:t>货币一出现便具有的职能</a:t>
            </a:r>
            <a:endParaRPr lang="zh-CN" altLang="en-US" sz="2000" b="1" dirty="0">
              <a:latin typeface="Arial" panose="020B0604020202020204" pitchFamily="34" charset="0"/>
              <a:ea typeface="华文细黑" pitchFamily="2" charset="-122"/>
            </a:endParaRPr>
          </a:p>
        </p:txBody>
      </p:sp>
      <p:sp>
        <p:nvSpPr>
          <p:cNvPr id="19461" name="AutoShape 7"/>
          <p:cNvSpPr/>
          <p:nvPr/>
        </p:nvSpPr>
        <p:spPr>
          <a:xfrm>
            <a:off x="1524000" y="4876800"/>
            <a:ext cx="2438400" cy="990600"/>
          </a:xfrm>
          <a:prstGeom prst="wedgeEllipseCallout">
            <a:avLst>
              <a:gd name="adj1" fmla="val 72264"/>
              <a:gd name="adj2" fmla="val -141829"/>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sz="2000" b="1" dirty="0">
                <a:latin typeface="Arial" panose="020B0604020202020204" pitchFamily="34" charset="0"/>
                <a:ea typeface="华文细黑" pitchFamily="2" charset="-122"/>
              </a:rPr>
              <a:t>从基本职能中派生出来的</a:t>
            </a:r>
            <a:endParaRPr lang="zh-CN" altLang="en-US" sz="2000" b="1" dirty="0">
              <a:latin typeface="Arial" panose="020B0604020202020204" pitchFamily="34" charset="0"/>
              <a:ea typeface="华文细黑" pitchFamily="2" charset="-122"/>
            </a:endParaRPr>
          </a:p>
        </p:txBody>
      </p:sp>
      <p:sp>
        <p:nvSpPr>
          <p:cNvPr id="37893" name="Text Box 8"/>
          <p:cNvSpPr txBox="1"/>
          <p:nvPr/>
        </p:nvSpPr>
        <p:spPr>
          <a:xfrm>
            <a:off x="685800" y="609600"/>
            <a:ext cx="4800600" cy="708025"/>
          </a:xfrm>
          <a:prstGeom prst="rect">
            <a:avLst/>
          </a:prstGeom>
          <a:noFill/>
          <a:ln w="9525">
            <a:noFill/>
          </a:ln>
        </p:spPr>
        <p:txBody>
          <a:bodyPr>
            <a:spAutoFit/>
          </a:bodyPr>
          <a:p>
            <a:pPr>
              <a:spcBef>
                <a:spcPct val="50000"/>
              </a:spcBef>
            </a:pPr>
            <a:r>
              <a:rPr lang="zh-CN" altLang="en-US" sz="4000" b="1" dirty="0">
                <a:solidFill>
                  <a:srgbClr val="FF0000"/>
                </a:solidFill>
                <a:latin typeface="方正姚体" pitchFamily="2" charset="-122"/>
                <a:ea typeface="方正姚体" pitchFamily="2" charset="-122"/>
              </a:rPr>
              <a:t>（二）货币的职能：</a:t>
            </a:r>
            <a:endParaRPr lang="zh-CN" altLang="en-US" sz="4000" b="1" dirty="0">
              <a:solidFill>
                <a:srgbClr val="FF0000"/>
              </a:solidFill>
              <a:latin typeface="方正姚体" pitchFamily="2" charset="-122"/>
              <a:ea typeface="方正姚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 to="" calcmode="lin" valueType="num">
                                      <p:cBhvr>
                                        <p:cTn id="7" dur="1" fill="hold"/>
                                        <p:tgtEl>
                                          <p:spTgt spid="19459"/>
                                        </p:tgtEl>
                                        <p:attrNameLst>
                                          <p:attrName>style.visibility</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9460"/>
                                        </p:tgtEl>
                                        <p:attrNameLst>
                                          <p:attrName>style.visibility</p:attrName>
                                        </p:attrNameLst>
                                      </p:cBhvr>
                                      <p:to>
                                        <p:strVal val="visible"/>
                                      </p:to>
                                    </p:set>
                                    <p:anim to="" calcmode="lin" valueType="num">
                                      <p:cBhvr>
                                        <p:cTn id="12" dur="1" fill="hold"/>
                                        <p:tgtEl>
                                          <p:spTgt spid="19460"/>
                                        </p:tgtEl>
                                        <p:attrNameLst>
                                          <p:attrName>style.visibility</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9461"/>
                                        </p:tgtEl>
                                        <p:attrNameLst>
                                          <p:attrName>style.visibility</p:attrName>
                                        </p:attrNameLst>
                                      </p:cBhvr>
                                      <p:to>
                                        <p:strVal val="visible"/>
                                      </p:to>
                                    </p:set>
                                    <p:anim to="" calcmode="lin" valueType="num">
                                      <p:cBhvr>
                                        <p:cTn id="17" dur="1" fill="hold"/>
                                        <p:tgtEl>
                                          <p:spTgt spid="19461"/>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19460" grpId="0" animBg="1"/>
      <p:bldP spid="194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Text Box 3"/>
          <p:cNvSpPr txBox="1">
            <a:spLocks noChangeArrowheads="1"/>
          </p:cNvSpPr>
          <p:nvPr/>
        </p:nvSpPr>
        <p:spPr bwMode="auto">
          <a:xfrm>
            <a:off x="457200" y="762000"/>
            <a:ext cx="8077200" cy="5232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9525">
            <a:noFill/>
            <a:miter lim="800000"/>
          </a:ln>
        </p:spPr>
        <p:txBody>
          <a:bodyPr>
            <a:spAutoFit/>
          </a:bodyPr>
          <a:lstStyle/>
          <a:p>
            <a:pPr marR="0" defTabSz="914400">
              <a:spcBef>
                <a:spcPct val="50000"/>
              </a:spcBef>
              <a:buClrTx/>
              <a:buSzTx/>
              <a:buFontTx/>
              <a:buNone/>
              <a:defRPr/>
            </a:pPr>
            <a:r>
              <a:rPr kumimoji="1" lang="zh-CN" altLang="en-US" sz="2400" b="1" kern="1200" cap="none" spc="0" normalizeH="0" baseline="0" noProof="0" dirty="0">
                <a:solidFill>
                  <a:srgbClr val="FF3300"/>
                </a:solidFill>
                <a:latin typeface="Times New Roman" panose="02020603050405020304" pitchFamily="18" charset="0"/>
                <a:ea typeface="宋体" panose="02010600030101010101" pitchFamily="2" charset="-122"/>
                <a:cs typeface="+mn-cs"/>
              </a:rPr>
              <a:t>价值尺度</a:t>
            </a:r>
            <a:r>
              <a:rPr kumimoji="1" lang="zh-CN" altLang="en-US" sz="2400" b="1" kern="1200" cap="none" spc="0" normalizeH="0" baseline="0" noProof="0" dirty="0">
                <a:solidFill>
                  <a:srgbClr val="000000"/>
                </a:solidFill>
                <a:latin typeface="Times New Roman" panose="02020603050405020304" pitchFamily="18" charset="0"/>
                <a:ea typeface="宋体" panose="02010600030101010101" pitchFamily="2" charset="-122"/>
                <a:cs typeface="+mn-cs"/>
              </a:rPr>
              <a:t>：用以表现和衡量其他一切商品价值大小的职能</a:t>
            </a:r>
            <a:r>
              <a:rPr kumimoji="1" lang="zh-CN" altLang="en-US" sz="2800" b="1" kern="1200" cap="none" spc="0" normalizeH="0" baseline="0" noProof="0" dirty="0">
                <a:solidFill>
                  <a:srgbClr val="000000"/>
                </a:solidFill>
                <a:latin typeface="Times New Roman" panose="02020603050405020304" pitchFamily="18" charset="0"/>
                <a:ea typeface="宋体" panose="02010600030101010101" pitchFamily="2" charset="-122"/>
                <a:cs typeface="+mn-cs"/>
              </a:rPr>
              <a:t>。</a:t>
            </a:r>
            <a:endParaRPr kumimoji="1" lang="zh-CN" altLang="en-US" sz="2800" b="1" kern="1200" cap="none" spc="0" normalizeH="0" baseline="0" noProof="0" dirty="0">
              <a:solidFill>
                <a:srgbClr val="000000"/>
              </a:solidFill>
              <a:latin typeface="Times New Roman" panose="02020603050405020304" pitchFamily="18" charset="0"/>
              <a:ea typeface="宋体" panose="02010600030101010101" pitchFamily="2" charset="-122"/>
              <a:cs typeface="+mn-cs"/>
            </a:endParaRPr>
          </a:p>
        </p:txBody>
      </p:sp>
      <p:sp>
        <p:nvSpPr>
          <p:cNvPr id="26629" name="Text Box 5"/>
          <p:cNvSpPr txBox="1"/>
          <p:nvPr/>
        </p:nvSpPr>
        <p:spPr>
          <a:xfrm>
            <a:off x="381000" y="5105400"/>
            <a:ext cx="8534400" cy="944563"/>
          </a:xfrm>
          <a:prstGeom prst="rect">
            <a:avLst/>
          </a:prstGeom>
          <a:noFill/>
          <a:ln w="9525">
            <a:noFill/>
          </a:ln>
        </p:spPr>
        <p:txBody>
          <a:bodyPr>
            <a:spAutoFit/>
          </a:bodyPr>
          <a:p>
            <a:pPr>
              <a:spcBef>
                <a:spcPct val="50000"/>
              </a:spcBef>
            </a:pPr>
            <a:r>
              <a:rPr lang="zh-CN" altLang="en-US" sz="3200" b="1" dirty="0">
                <a:solidFill>
                  <a:srgbClr val="FF3300"/>
                </a:solidFill>
                <a:latin typeface="Times New Roman" panose="02020603050405020304" pitchFamily="18" charset="0"/>
              </a:rPr>
              <a:t>注意：</a:t>
            </a:r>
            <a:r>
              <a:rPr lang="zh-CN" altLang="en-US" sz="2400" b="1" dirty="0">
                <a:solidFill>
                  <a:srgbClr val="FF3300"/>
                </a:solidFill>
                <a:latin typeface="Times New Roman" panose="02020603050405020304" pitchFamily="18" charset="0"/>
              </a:rPr>
              <a:t>货币充当价值尺度职能时，不需要现实的货币，只需要</a:t>
            </a:r>
            <a:r>
              <a:rPr lang="zh-CN" altLang="en-US" sz="2400" b="1" dirty="0">
                <a:solidFill>
                  <a:srgbClr val="0000FF"/>
                </a:solidFill>
                <a:latin typeface="Times New Roman" panose="02020603050405020304" pitchFamily="18" charset="0"/>
              </a:rPr>
              <a:t>观念上的货币</a:t>
            </a:r>
            <a:r>
              <a:rPr lang="zh-CN" altLang="en-US" sz="2400" b="1" dirty="0">
                <a:solidFill>
                  <a:srgbClr val="FF3300"/>
                </a:solidFill>
                <a:latin typeface="Times New Roman" panose="02020603050405020304" pitchFamily="18" charset="0"/>
              </a:rPr>
              <a:t>。</a:t>
            </a:r>
            <a:endParaRPr lang="zh-CN" altLang="en-US" sz="2400" b="1" dirty="0">
              <a:solidFill>
                <a:srgbClr val="FF3300"/>
              </a:solidFill>
              <a:latin typeface="Times New Roman" panose="02020603050405020304" pitchFamily="18" charset="0"/>
            </a:endParaRPr>
          </a:p>
        </p:txBody>
      </p:sp>
      <p:pic>
        <p:nvPicPr>
          <p:cNvPr id="38918" name="Picture 8" descr="扫描0002"/>
          <p:cNvPicPr>
            <a:picLocks noChangeAspect="1"/>
          </p:cNvPicPr>
          <p:nvPr/>
        </p:nvPicPr>
        <p:blipFill>
          <a:blip r:embed="rId1"/>
          <a:srcRect l="2597" t="14978" r="15582" b="10698"/>
          <a:stretch>
            <a:fillRect/>
          </a:stretch>
        </p:blipFill>
        <p:spPr>
          <a:xfrm>
            <a:off x="457200" y="1524000"/>
            <a:ext cx="8305800" cy="2743200"/>
          </a:xfrm>
          <a:prstGeom prst="rect">
            <a:avLst/>
          </a:prstGeom>
          <a:solidFill>
            <a:srgbClr val="FAF63C"/>
          </a:solid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iterate type="lt">
                                    <p:tmPct val="100000"/>
                                  </p:iterate>
                                  <p:childTnLst>
                                    <p:set>
                                      <p:cBhvr>
                                        <p:cTn id="6" dur="1" fill="hold">
                                          <p:stCondLst>
                                            <p:cond delay="0"/>
                                          </p:stCondLst>
                                        </p:cTn>
                                        <p:tgtEl>
                                          <p:spTgt spid="26627"/>
                                        </p:tgtEl>
                                        <p:attrNameLst>
                                          <p:attrName>style.visibility</p:attrName>
                                        </p:attrNameLst>
                                      </p:cBhvr>
                                      <p:to>
                                        <p:strVal val="visible"/>
                                      </p:to>
                                    </p:set>
                                    <p:animEffect transition="in" filter="slide(fromRight)">
                                      <p:cBhvr>
                                        <p:cTn id="7" dur="75"/>
                                        <p:tgtEl>
                                          <p:spTgt spid="2662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6629"/>
                                        </p:tgtEl>
                                        <p:attrNameLst>
                                          <p:attrName>style.visibility</p:attrName>
                                        </p:attrNameLst>
                                      </p:cBhvr>
                                      <p:to>
                                        <p:strVal val="visible"/>
                                      </p:to>
                                    </p:set>
                                    <p:animEffect transition="in" filter="box(in)">
                                      <p:cBhvr>
                                        <p:cTn id="12" dur="5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9938" name="Group 4"/>
          <p:cNvGrpSpPr/>
          <p:nvPr/>
        </p:nvGrpSpPr>
        <p:grpSpPr>
          <a:xfrm>
            <a:off x="609600" y="1143000"/>
            <a:ext cx="5235575" cy="4648200"/>
            <a:chOff x="2789" y="663"/>
            <a:chExt cx="2971" cy="1996"/>
          </a:xfrm>
        </p:grpSpPr>
        <p:pic>
          <p:nvPicPr>
            <p:cNvPr id="39942" name="Picture 5" descr="扫描0003"/>
            <p:cNvPicPr>
              <a:picLocks noChangeAspect="1"/>
            </p:cNvPicPr>
            <p:nvPr/>
          </p:nvPicPr>
          <p:blipFill>
            <a:blip r:embed="rId1"/>
            <a:srcRect l="5034" t="7970" r="15103" b="7970"/>
            <a:stretch>
              <a:fillRect/>
            </a:stretch>
          </p:blipFill>
          <p:spPr>
            <a:xfrm>
              <a:off x="2791" y="709"/>
              <a:ext cx="2969" cy="1883"/>
            </a:xfrm>
            <a:prstGeom prst="rect">
              <a:avLst/>
            </a:prstGeom>
            <a:noFill/>
            <a:ln w="9525" cap="flat" cmpd="sng">
              <a:solidFill>
                <a:srgbClr val="0070C0"/>
              </a:solidFill>
              <a:prstDash val="solid"/>
              <a:miter/>
              <a:headEnd type="none" w="med" len="med"/>
              <a:tailEnd type="none" w="med" len="med"/>
            </a:ln>
          </p:spPr>
        </p:pic>
        <p:sp>
          <p:nvSpPr>
            <p:cNvPr id="39943" name="Rectangle 6"/>
            <p:cNvSpPr/>
            <p:nvPr/>
          </p:nvSpPr>
          <p:spPr>
            <a:xfrm>
              <a:off x="2789" y="663"/>
              <a:ext cx="2971" cy="1996"/>
            </a:xfrm>
            <a:prstGeom prst="rect">
              <a:avLst/>
            </a:prstGeom>
            <a:noFill/>
            <a:ln w="9525" cap="flat" cmpd="sng">
              <a:solidFill>
                <a:srgbClr val="0070C0"/>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grpSp>
      <p:sp>
        <p:nvSpPr>
          <p:cNvPr id="11" name="Rectangle 6"/>
          <p:cNvSpPr/>
          <p:nvPr/>
        </p:nvSpPr>
        <p:spPr>
          <a:xfrm>
            <a:off x="609600" y="457200"/>
            <a:ext cx="8153400" cy="579438"/>
          </a:xfrm>
          <a:prstGeom prst="rect">
            <a:avLst/>
          </a:prstGeom>
          <a:gradFill rotWithShape="1">
            <a:gsLst>
              <a:gs pos="0">
                <a:srgbClr val="83D3FF">
                  <a:alpha val="100000"/>
                </a:srgbClr>
              </a:gs>
              <a:gs pos="50000">
                <a:srgbClr val="B5E2FF">
                  <a:alpha val="100000"/>
                </a:srgbClr>
              </a:gs>
              <a:gs pos="100000">
                <a:srgbClr val="DBF0FF">
                  <a:alpha val="100000"/>
                </a:srgbClr>
              </a:gs>
            </a:gsLst>
            <a:lin ang="8100000" scaled="1"/>
            <a:tileRect/>
          </a:gradFill>
          <a:ln w="9525">
            <a:noFill/>
          </a:ln>
        </p:spPr>
        <p:txBody>
          <a:bodyPr>
            <a:spAutoFit/>
          </a:bodyPr>
          <a:p>
            <a:r>
              <a:rPr lang="zh-CN" altLang="en-US" sz="3200" b="1" dirty="0">
                <a:solidFill>
                  <a:srgbClr val="121218"/>
                </a:solidFill>
                <a:latin typeface="Dotum" pitchFamily="34" charset="-127"/>
                <a:ea typeface="Dotum" pitchFamily="34" charset="-127"/>
              </a:rPr>
              <a:t>流通手段：货币充当商品交换媒介的职能。</a:t>
            </a:r>
            <a:endParaRPr lang="zh-CN" altLang="en-US" sz="3200" b="1" dirty="0">
              <a:solidFill>
                <a:srgbClr val="121218"/>
              </a:solidFill>
              <a:latin typeface="Dotum" pitchFamily="34" charset="-127"/>
              <a:ea typeface="Dotum" pitchFamily="34" charset="-127"/>
            </a:endParaRPr>
          </a:p>
        </p:txBody>
      </p:sp>
      <p:sp>
        <p:nvSpPr>
          <p:cNvPr id="39940" name="WordArt 8"/>
          <p:cNvSpPr>
            <a:spLocks noTextEdit="1"/>
          </p:cNvSpPr>
          <p:nvPr/>
        </p:nvSpPr>
        <p:spPr>
          <a:xfrm>
            <a:off x="6781800" y="3124200"/>
            <a:ext cx="1981200" cy="1600200"/>
          </a:xfrm>
          <a:prstGeom prst="rect">
            <a:avLst/>
          </a:prstGeom>
        </p:spPr>
        <p:txBody>
          <a:bodyPr wrap="none" fromWordArt="1">
            <a:prstTxWarp prst="textCascadeUp">
              <a:avLst>
                <a:gd name="adj" fmla="val 44444"/>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eaLnBrk="0" hangingPunct="0"/>
            <a:r>
              <a:rPr lang="zh-CN" altLang="en-US" sz="3600">
                <a:gradFill rotWithShape="1">
                  <a:gsLst>
                    <a:gs pos="0">
                      <a:srgbClr val="FFE701"/>
                    </a:gs>
                    <a:gs pos="100000">
                      <a:srgbClr val="FE3E02"/>
                    </a:gs>
                  </a:gsLst>
                  <a:lin ang="5400000" scaled="1"/>
                  <a:tileRect/>
                </a:gradFill>
                <a:latin typeface="宋体" panose="02010600030101010101" pitchFamily="2" charset="-122"/>
                <a:ea typeface="宋体" panose="02010600030101010101" pitchFamily="2" charset="-122"/>
              </a:rPr>
              <a:t>流通手段</a:t>
            </a:r>
            <a:endParaRPr lang="zh-CN" altLang="en-US" sz="3600">
              <a:gradFill rotWithShape="1">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
        <p:nvSpPr>
          <p:cNvPr id="29703" name="Rectangle 10"/>
          <p:cNvSpPr/>
          <p:nvPr/>
        </p:nvSpPr>
        <p:spPr>
          <a:xfrm>
            <a:off x="304800" y="6096000"/>
            <a:ext cx="8577263" cy="457200"/>
          </a:xfrm>
          <a:prstGeom prst="rect">
            <a:avLst/>
          </a:prstGeom>
          <a:noFill/>
          <a:ln w="9525">
            <a:noFill/>
          </a:ln>
        </p:spPr>
        <p:txBody>
          <a:bodyPr>
            <a:spAutoFit/>
          </a:bodyPr>
          <a:p>
            <a:r>
              <a:rPr lang="zh-CN" altLang="en-US" sz="2400" b="1" dirty="0">
                <a:solidFill>
                  <a:schemeClr val="hlink"/>
                </a:solidFill>
                <a:latin typeface="Arial" panose="020B0604020202020204" pitchFamily="34" charset="0"/>
              </a:rPr>
              <a:t>商品流通：以货币为媒介的商品交换。</a:t>
            </a:r>
            <a:r>
              <a:rPr lang="zh-CN" altLang="en-US" sz="2400" b="1" dirty="0">
                <a:solidFill>
                  <a:srgbClr val="0000FF"/>
                </a:solidFill>
                <a:latin typeface="Arial" panose="020B0604020202020204" pitchFamily="34" charset="0"/>
              </a:rPr>
              <a:t>商品</a:t>
            </a:r>
            <a:r>
              <a:rPr lang="en-US" altLang="zh-CN" sz="2400" b="1" dirty="0">
                <a:solidFill>
                  <a:srgbClr val="0000FF"/>
                </a:solidFill>
                <a:latin typeface="Arial" panose="020B0604020202020204" pitchFamily="34" charset="0"/>
              </a:rPr>
              <a:t>——</a:t>
            </a:r>
            <a:r>
              <a:rPr lang="zh-CN" altLang="en-US" sz="2400" b="1" dirty="0">
                <a:solidFill>
                  <a:srgbClr val="0000FF"/>
                </a:solidFill>
                <a:latin typeface="Arial" panose="020B0604020202020204" pitchFamily="34" charset="0"/>
              </a:rPr>
              <a:t>货币</a:t>
            </a:r>
            <a:r>
              <a:rPr lang="en-US" altLang="zh-CN" sz="2400" b="1" dirty="0">
                <a:solidFill>
                  <a:srgbClr val="0000FF"/>
                </a:solidFill>
                <a:latin typeface="Arial" panose="020B0604020202020204" pitchFamily="34" charset="0"/>
              </a:rPr>
              <a:t>——</a:t>
            </a:r>
            <a:r>
              <a:rPr lang="zh-CN" altLang="en-US" sz="2400" b="1" dirty="0">
                <a:solidFill>
                  <a:srgbClr val="0000FF"/>
                </a:solidFill>
                <a:latin typeface="Arial" panose="020B0604020202020204" pitchFamily="34" charset="0"/>
              </a:rPr>
              <a:t>商品</a:t>
            </a:r>
            <a:endParaRPr lang="zh-CN" altLang="en-US" sz="2400" b="1" dirty="0">
              <a:solidFill>
                <a:srgbClr val="0000FF"/>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 calcmode="lin" valueType="num">
                                      <p:cBhvr additive="base">
                                        <p:cTn id="7" dur="500" fill="hold"/>
                                        <p:tgtEl>
                                          <p:spTgt spid="39940"/>
                                        </p:tgtEl>
                                        <p:attrNameLst>
                                          <p:attrName>ppt_x</p:attrName>
                                        </p:attrNameLst>
                                      </p:cBhvr>
                                      <p:tavLst>
                                        <p:tav tm="0">
                                          <p:val>
                                            <p:strVal val="#ppt_x"/>
                                          </p:val>
                                        </p:tav>
                                        <p:tav tm="100000">
                                          <p:val>
                                            <p:strVal val="#ppt_x"/>
                                          </p:val>
                                        </p:tav>
                                      </p:tavLst>
                                    </p:anim>
                                    <p:anim calcmode="lin" valueType="num">
                                      <p:cBhvr additive="base">
                                        <p:cTn id="8" dur="500" fill="hold"/>
                                        <p:tgtEl>
                                          <p:spTgt spid="399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nodeType="clickEffect">
                                  <p:stCondLst>
                                    <p:cond delay="0"/>
                                  </p:stCondLst>
                                  <p:childTnLst>
                                    <p:set>
                                      <p:cBhvr>
                                        <p:cTn id="12" dur="1" fill="hold">
                                          <p:stCondLst>
                                            <p:cond delay="0"/>
                                          </p:stCondLst>
                                        </p:cTn>
                                        <p:tgtEl>
                                          <p:spTgt spid="39940"/>
                                        </p:tgtEl>
                                        <p:attrNameLst>
                                          <p:attrName>style.visibility</p:attrName>
                                        </p:attrNameLst>
                                      </p:cBhvr>
                                      <p:to>
                                        <p:strVal val="visible"/>
                                      </p:to>
                                    </p:set>
                                    <p:anim to="" calcmode="lin" valueType="num">
                                      <p:cBhvr>
                                        <p:cTn id="13" dur="1" fill="hold"/>
                                        <p:tgtEl>
                                          <p:spTgt spid="39940"/>
                                        </p:tgtEl>
                                        <p:attrNameLst>
                                          <p:attrName>style.visibility</p:attrName>
                                        </p:attrNameLst>
                                      </p:cBhvr>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9703"/>
                                        </p:tgtEl>
                                        <p:attrNameLst>
                                          <p:attrName>style.visibility</p:attrName>
                                        </p:attrNameLst>
                                      </p:cBhvr>
                                      <p:to>
                                        <p:strVal val="visible"/>
                                      </p:to>
                                    </p:set>
                                    <p:animEffect transition="in" filter="dissolve">
                                      <p:cBhvr>
                                        <p:cTn id="18" dur="500"/>
                                        <p:tgtEl>
                                          <p:spTgt spid="29703"/>
                                        </p:tgtEl>
                                      </p:cBhvr>
                                    </p:animEffect>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1" nodeType="clickEffect">
                                  <p:stCondLst>
                                    <p:cond delay="0"/>
                                  </p:stCondLst>
                                  <p:childTnLst>
                                    <p:set>
                                      <p:cBhvr>
                                        <p:cTn id="22" dur="1" fill="hold">
                                          <p:stCondLst>
                                            <p:cond delay="0"/>
                                          </p:stCondLst>
                                        </p:cTn>
                                        <p:tgtEl>
                                          <p:spTgt spid="29703"/>
                                        </p:tgtEl>
                                        <p:attrNameLst>
                                          <p:attrName>style.visibility</p:attrName>
                                        </p:attrNameLst>
                                      </p:cBhvr>
                                      <p:to>
                                        <p:strVal val="visible"/>
                                      </p:to>
                                    </p:set>
                                    <p:anim to="" calcmode="lin" valueType="num">
                                      <p:cBhvr>
                                        <p:cTn id="23" dur="1" fill="hold"/>
                                        <p:tgtEl>
                                          <p:spTgt spid="29703"/>
                                        </p:tgtEl>
                                        <p:attrNameLst>
                                          <p:attrName>style.visibility</p:attrName>
                                        </p:attrNameLst>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to="" calcmode="lin" valueType="num">
                                      <p:cBhvr>
                                        <p:cTn id="28" dur="1" fill="hold"/>
                                        <p:tgtEl>
                                          <p:spTgt spid="11"/>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9703" grpId="0"/>
      <p:bldP spid="2970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2" descr="Large confetti"/>
          <p:cNvSpPr>
            <a:spLocks noGrp="1"/>
          </p:cNvSpPr>
          <p:nvPr>
            <p:ph type="title"/>
          </p:nvPr>
        </p:nvSpPr>
        <p:spPr>
          <a:xfrm>
            <a:off x="1403350" y="0"/>
            <a:ext cx="2987675" cy="1077913"/>
          </a:xfrm>
        </p:spPr>
        <p:txBody>
          <a:bodyPr vert="horz" wrap="square" lIns="91440" tIns="45720" rIns="91440" bIns="45720" anchor="ctr" anchorCtr="0"/>
          <a:p>
            <a:pPr eaLnBrk="1" hangingPunct="1"/>
            <a:r>
              <a:rPr lang="zh-CN" altLang="en-US" sz="3600" i="1" dirty="0">
                <a:solidFill>
                  <a:schemeClr val="tx1"/>
                </a:solidFill>
                <a:ea typeface="华文新魏" pitchFamily="2" charset="-122"/>
              </a:rPr>
              <a:t>货币职能之三</a:t>
            </a:r>
            <a:endParaRPr lang="zh-CN" altLang="en-US" sz="3600" i="1" dirty="0">
              <a:solidFill>
                <a:schemeClr val="tx1"/>
              </a:solidFill>
              <a:ea typeface="华文新魏" pitchFamily="2" charset="-122"/>
            </a:endParaRPr>
          </a:p>
        </p:txBody>
      </p:sp>
      <p:sp>
        <p:nvSpPr>
          <p:cNvPr id="30723"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grpSp>
        <p:nvGrpSpPr>
          <p:cNvPr id="40964" name="Group 3"/>
          <p:cNvGrpSpPr/>
          <p:nvPr/>
        </p:nvGrpSpPr>
        <p:grpSpPr>
          <a:xfrm>
            <a:off x="1524000" y="3657600"/>
            <a:ext cx="6421438" cy="2638425"/>
            <a:chOff x="1020" y="1979"/>
            <a:chExt cx="4045" cy="1662"/>
          </a:xfrm>
        </p:grpSpPr>
        <p:pic>
          <p:nvPicPr>
            <p:cNvPr id="40968" name="Picture 4" descr="U558P31T1D2210502F46DT20051219164833">
              <a:hlinkClick r:id="rId1"/>
            </p:cNvPr>
            <p:cNvPicPr>
              <a:picLocks noChangeAspect="1"/>
            </p:cNvPicPr>
            <p:nvPr/>
          </p:nvPicPr>
          <p:blipFill>
            <a:blip r:embed="rId2"/>
            <a:stretch>
              <a:fillRect/>
            </a:stretch>
          </p:blipFill>
          <p:spPr>
            <a:xfrm>
              <a:off x="2971" y="1979"/>
              <a:ext cx="2094" cy="1662"/>
            </a:xfrm>
            <a:prstGeom prst="rect">
              <a:avLst/>
            </a:prstGeom>
            <a:noFill/>
            <a:ln w="9525">
              <a:noFill/>
            </a:ln>
          </p:spPr>
        </p:pic>
        <p:pic>
          <p:nvPicPr>
            <p:cNvPr id="40969" name="Picture 5"/>
            <p:cNvPicPr>
              <a:picLocks noChangeAspect="1"/>
            </p:cNvPicPr>
            <p:nvPr/>
          </p:nvPicPr>
          <p:blipFill>
            <a:blip r:embed="rId3">
              <a:clrChange>
                <a:clrFrom>
                  <a:srgbClr val="0080FF"/>
                </a:clrFrom>
                <a:clrTo>
                  <a:srgbClr val="0080FF">
                    <a:alpha val="0"/>
                  </a:srgbClr>
                </a:clrTo>
              </a:clrChange>
            </a:blip>
            <a:stretch>
              <a:fillRect/>
            </a:stretch>
          </p:blipFill>
          <p:spPr>
            <a:xfrm>
              <a:off x="1020" y="2341"/>
              <a:ext cx="1854" cy="772"/>
            </a:xfrm>
            <a:prstGeom prst="rect">
              <a:avLst/>
            </a:prstGeom>
            <a:noFill/>
            <a:ln w="9525">
              <a:noFill/>
            </a:ln>
          </p:spPr>
        </p:pic>
      </p:grpSp>
      <p:grpSp>
        <p:nvGrpSpPr>
          <p:cNvPr id="40965" name="Group 6"/>
          <p:cNvGrpSpPr/>
          <p:nvPr/>
        </p:nvGrpSpPr>
        <p:grpSpPr>
          <a:xfrm>
            <a:off x="755650" y="1125538"/>
            <a:ext cx="5184775" cy="2736850"/>
            <a:chOff x="1156" y="391"/>
            <a:chExt cx="3266" cy="1724"/>
          </a:xfrm>
        </p:grpSpPr>
        <p:sp>
          <p:nvSpPr>
            <p:cNvPr id="40966" name="AutoShape 7"/>
            <p:cNvSpPr/>
            <p:nvPr/>
          </p:nvSpPr>
          <p:spPr>
            <a:xfrm>
              <a:off x="2653" y="391"/>
              <a:ext cx="1769" cy="454"/>
            </a:xfrm>
            <a:prstGeom prst="wedgeEllipseCallout">
              <a:avLst>
                <a:gd name="adj1" fmla="val -43750"/>
                <a:gd name="adj2" fmla="val 70000"/>
              </a:avLst>
            </a:prstGeom>
            <a:solidFill>
              <a:schemeClr val="accent1"/>
            </a:solidFill>
            <a:ln w="57150">
              <a:noFill/>
            </a:ln>
          </p:spPr>
          <p:txBody>
            <a:bodyPr/>
            <a:p>
              <a:pPr algn="ctr"/>
              <a:r>
                <a:rPr lang="zh-CN" altLang="en-US" sz="2800" b="1" dirty="0">
                  <a:solidFill>
                    <a:srgbClr val="1B13BF"/>
                  </a:solidFill>
                  <a:latin typeface="Arial" panose="020B0604020202020204" pitchFamily="34" charset="0"/>
                  <a:ea typeface="华文新魏" pitchFamily="2" charset="-122"/>
                </a:rPr>
                <a:t>贮藏手段</a:t>
              </a:r>
              <a:endParaRPr lang="zh-CN" altLang="en-US" sz="2800" b="1" dirty="0">
                <a:solidFill>
                  <a:srgbClr val="1B13BF"/>
                </a:solidFill>
                <a:latin typeface="Arial" panose="020B0604020202020204" pitchFamily="34" charset="0"/>
                <a:ea typeface="华文新魏" pitchFamily="2" charset="-122"/>
              </a:endParaRPr>
            </a:p>
          </p:txBody>
        </p:sp>
        <p:sp>
          <p:nvSpPr>
            <p:cNvPr id="40967" name="Text Box 8"/>
            <p:cNvSpPr txBox="1"/>
            <p:nvPr/>
          </p:nvSpPr>
          <p:spPr>
            <a:xfrm>
              <a:off x="1156" y="981"/>
              <a:ext cx="2495" cy="1134"/>
            </a:xfrm>
            <a:prstGeom prst="rect">
              <a:avLst/>
            </a:prstGeom>
            <a:noFill/>
            <a:ln w="57150">
              <a:noFill/>
            </a:ln>
          </p:spPr>
          <p:txBody>
            <a:bodyPr>
              <a:spAutoFit/>
            </a:bodyPr>
            <a:p>
              <a:pPr>
                <a:spcBef>
                  <a:spcPct val="50000"/>
                </a:spcBef>
              </a:pPr>
              <a:r>
                <a:rPr lang="zh-CN" altLang="en-US" sz="2800" dirty="0">
                  <a:solidFill>
                    <a:srgbClr val="800000"/>
                  </a:solidFill>
                  <a:latin typeface="Arial" panose="020B0604020202020204" pitchFamily="34" charset="0"/>
                  <a:ea typeface="华文新魏" pitchFamily="2" charset="-122"/>
                </a:rPr>
                <a:t>        货币退出流通领域被持有者当作独立的价值形态和社会财富保存起来。</a:t>
              </a:r>
              <a:endParaRPr lang="zh-CN" altLang="en-US" sz="2800" dirty="0">
                <a:solidFill>
                  <a:srgbClr val="800000"/>
                </a:solidFill>
                <a:latin typeface="Arial" panose="020B0604020202020204" pitchFamily="34" charset="0"/>
                <a:ea typeface="华文新魏" pitchFamily="2" charset="-122"/>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2" descr="Large confetti"/>
          <p:cNvSpPr>
            <a:spLocks noGrp="1"/>
          </p:cNvSpPr>
          <p:nvPr>
            <p:ph type="title"/>
          </p:nvPr>
        </p:nvSpPr>
        <p:spPr>
          <a:xfrm>
            <a:off x="1093788" y="609600"/>
            <a:ext cx="3505200" cy="711200"/>
          </a:xfrm>
        </p:spPr>
        <p:txBody>
          <a:bodyPr vert="horz" wrap="square" lIns="91440" tIns="45720" rIns="91440" bIns="45720" anchor="ctr" anchorCtr="0"/>
          <a:p>
            <a:pPr eaLnBrk="1" hangingPunct="1"/>
            <a:r>
              <a:rPr lang="zh-CN" altLang="en-US" sz="3600" i="1" dirty="0">
                <a:solidFill>
                  <a:schemeClr val="tx1"/>
                </a:solidFill>
                <a:ea typeface="华文新魏" pitchFamily="2" charset="-122"/>
              </a:rPr>
              <a:t>货币职能之四</a:t>
            </a:r>
            <a:endParaRPr lang="zh-CN" altLang="en-US" sz="3600" i="1" dirty="0">
              <a:solidFill>
                <a:schemeClr val="tx1"/>
              </a:solidFill>
              <a:ea typeface="华文新魏" pitchFamily="2" charset="-122"/>
            </a:endParaRPr>
          </a:p>
        </p:txBody>
      </p:sp>
      <p:sp>
        <p:nvSpPr>
          <p:cNvPr id="33795"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grpSp>
        <p:nvGrpSpPr>
          <p:cNvPr id="41988" name="Group 3"/>
          <p:cNvGrpSpPr/>
          <p:nvPr/>
        </p:nvGrpSpPr>
        <p:grpSpPr>
          <a:xfrm>
            <a:off x="685800" y="1295400"/>
            <a:ext cx="7391400" cy="2979738"/>
            <a:chOff x="1156" y="391"/>
            <a:chExt cx="3266" cy="1094"/>
          </a:xfrm>
        </p:grpSpPr>
        <p:sp>
          <p:nvSpPr>
            <p:cNvPr id="41989" name="AutoShape 4"/>
            <p:cNvSpPr/>
            <p:nvPr/>
          </p:nvSpPr>
          <p:spPr>
            <a:xfrm>
              <a:off x="2653" y="391"/>
              <a:ext cx="1769" cy="454"/>
            </a:xfrm>
            <a:prstGeom prst="wedgeEllipseCallout">
              <a:avLst>
                <a:gd name="adj1" fmla="val -43750"/>
                <a:gd name="adj2" fmla="val 70000"/>
              </a:avLst>
            </a:prstGeom>
            <a:solidFill>
              <a:srgbClr val="92D050"/>
            </a:solidFill>
            <a:ln w="57150">
              <a:noFill/>
            </a:ln>
          </p:spPr>
          <p:txBody>
            <a:bodyPr/>
            <a:p>
              <a:pPr algn="ctr"/>
              <a:r>
                <a:rPr lang="zh-CN" altLang="en-US" sz="3600" b="1" dirty="0">
                  <a:solidFill>
                    <a:srgbClr val="1B13BF"/>
                  </a:solidFill>
                  <a:latin typeface="Arial" panose="020B0604020202020204" pitchFamily="34" charset="0"/>
                  <a:ea typeface="华文新魏" pitchFamily="2" charset="-122"/>
                </a:rPr>
                <a:t>支付手段</a:t>
              </a:r>
              <a:endParaRPr lang="zh-CN" altLang="en-US" sz="3600" b="1" dirty="0">
                <a:solidFill>
                  <a:srgbClr val="1B13BF"/>
                </a:solidFill>
                <a:latin typeface="Arial" panose="020B0604020202020204" pitchFamily="34" charset="0"/>
                <a:ea typeface="华文新魏" pitchFamily="2" charset="-122"/>
              </a:endParaRPr>
            </a:p>
          </p:txBody>
        </p:sp>
        <p:sp>
          <p:nvSpPr>
            <p:cNvPr id="41990" name="Text Box 5"/>
            <p:cNvSpPr txBox="1"/>
            <p:nvPr/>
          </p:nvSpPr>
          <p:spPr>
            <a:xfrm>
              <a:off x="1156" y="981"/>
              <a:ext cx="2495" cy="504"/>
            </a:xfrm>
            <a:prstGeom prst="rect">
              <a:avLst/>
            </a:prstGeom>
            <a:noFill/>
            <a:ln w="57150">
              <a:noFill/>
            </a:ln>
          </p:spPr>
          <p:txBody>
            <a:bodyPr>
              <a:spAutoFit/>
            </a:bodyPr>
            <a:p>
              <a:pPr>
                <a:spcBef>
                  <a:spcPct val="50000"/>
                </a:spcBef>
              </a:pPr>
              <a:r>
                <a:rPr lang="zh-CN" altLang="en-US" sz="2800" dirty="0">
                  <a:solidFill>
                    <a:srgbClr val="800000"/>
                  </a:solidFill>
                  <a:latin typeface="Arial" panose="020B0604020202020204" pitchFamily="34" charset="0"/>
                  <a:ea typeface="华文新魏" pitchFamily="2" charset="-122"/>
                </a:rPr>
                <a:t>       货币作为价值的独立形式进行单方面转移时所执行的职能。如支付工资、租金、清偿债务等。</a:t>
              </a:r>
              <a:endParaRPr lang="zh-CN" altLang="en-US" sz="2800" dirty="0">
                <a:solidFill>
                  <a:srgbClr val="800000"/>
                </a:solidFill>
                <a:latin typeface="Arial" panose="020B0604020202020204" pitchFamily="34" charset="0"/>
                <a:ea typeface="华文新魏" pitchFamily="2" charset="-122"/>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9" name="灯片编号占位符 3"/>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sp>
        <p:nvSpPr>
          <p:cNvPr id="43011" name="Rectangle 2" descr="Large confetti"/>
          <p:cNvSpPr>
            <a:spLocks noGrp="1"/>
          </p:cNvSpPr>
          <p:nvPr>
            <p:ph type="title" idx="4294967295"/>
          </p:nvPr>
        </p:nvSpPr>
        <p:spPr>
          <a:xfrm>
            <a:off x="0" y="284163"/>
            <a:ext cx="3200400" cy="1046162"/>
          </a:xfrm>
        </p:spPr>
        <p:txBody>
          <a:bodyPr vert="horz" wrap="square" lIns="91440" tIns="45720" rIns="91440" bIns="45720" anchor="ctr" anchorCtr="0"/>
          <a:p>
            <a:pPr eaLnBrk="1" hangingPunct="1"/>
            <a:r>
              <a:rPr lang="zh-CN" altLang="en-US" sz="3600" i="1" dirty="0">
                <a:solidFill>
                  <a:schemeClr val="tx1"/>
                </a:solidFill>
                <a:ea typeface="华文新魏" pitchFamily="2" charset="-122"/>
              </a:rPr>
              <a:t>货币职能之五</a:t>
            </a:r>
            <a:endParaRPr lang="zh-CN" altLang="en-US" sz="3600" i="1" dirty="0">
              <a:solidFill>
                <a:schemeClr val="tx1"/>
              </a:solidFill>
              <a:ea typeface="华文新魏" pitchFamily="2" charset="-122"/>
            </a:endParaRPr>
          </a:p>
        </p:txBody>
      </p:sp>
      <p:sp>
        <p:nvSpPr>
          <p:cNvPr id="120835" name="Rectangle 3"/>
          <p:cNvSpPr>
            <a:spLocks noChangeArrowheads="1"/>
          </p:cNvSpPr>
          <p:nvPr/>
        </p:nvSpPr>
        <p:spPr bwMode="auto">
          <a:xfrm>
            <a:off x="2555875" y="5589588"/>
            <a:ext cx="4464050" cy="80486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defRPr/>
            </a:pPr>
            <a:endParaRPr kumimoji="0" lang="zh-CN" altLang="en-US" sz="1800" b="1" i="0" u="none" strike="noStrike" kern="1200" cap="none" spc="0" normalizeH="0" baseline="0" noProof="0">
              <a:ln>
                <a:noFill/>
              </a:ln>
              <a:solidFill>
                <a:schemeClr val="folHlink"/>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defRPr/>
            </a:pPr>
            <a:endParaRPr kumimoji="0" lang="zh-CN" altLang="en-US" sz="1800" b="0" i="0" u="none" strike="noStrike" kern="1200" cap="none" spc="0" normalizeH="0" baseline="0" noProof="0">
              <a:ln>
                <a:noFill/>
              </a:ln>
              <a:solidFill>
                <a:srgbClr val="1B13BF"/>
              </a:solidFill>
              <a:effectLst>
                <a:outerShdw blurRad="38100" dist="38100" dir="2700000" algn="tl">
                  <a:srgbClr val="000000"/>
                </a:outerShdw>
              </a:effectLst>
              <a:uLnTx/>
              <a:uFillTx/>
              <a:latin typeface="Arial" panose="020B0604020202020204" pitchFamily="34" charset="0"/>
              <a:ea typeface="华文新魏" pitchFamily="2" charset="-122"/>
              <a:cs typeface="+mn-cs"/>
            </a:endParaRPr>
          </a:p>
        </p:txBody>
      </p:sp>
      <p:grpSp>
        <p:nvGrpSpPr>
          <p:cNvPr id="43013" name="Group 4"/>
          <p:cNvGrpSpPr/>
          <p:nvPr/>
        </p:nvGrpSpPr>
        <p:grpSpPr>
          <a:xfrm>
            <a:off x="457200" y="1066800"/>
            <a:ext cx="5184775" cy="4049713"/>
            <a:chOff x="1156" y="391"/>
            <a:chExt cx="3266" cy="2551"/>
          </a:xfrm>
        </p:grpSpPr>
        <p:sp>
          <p:nvSpPr>
            <p:cNvPr id="43016" name="AutoShape 5"/>
            <p:cNvSpPr/>
            <p:nvPr/>
          </p:nvSpPr>
          <p:spPr>
            <a:xfrm>
              <a:off x="2653" y="391"/>
              <a:ext cx="1769" cy="454"/>
            </a:xfrm>
            <a:prstGeom prst="wedgeEllipseCallout">
              <a:avLst>
                <a:gd name="adj1" fmla="val -43750"/>
                <a:gd name="adj2" fmla="val 70000"/>
              </a:avLst>
            </a:prstGeom>
            <a:solidFill>
              <a:schemeClr val="accent1"/>
            </a:solidFill>
            <a:ln w="57150">
              <a:noFill/>
            </a:ln>
          </p:spPr>
          <p:txBody>
            <a:bodyPr/>
            <a:p>
              <a:pPr algn="ctr"/>
              <a:r>
                <a:rPr lang="zh-CN" altLang="en-US" sz="2800" b="1" dirty="0">
                  <a:solidFill>
                    <a:srgbClr val="FF0000"/>
                  </a:solidFill>
                  <a:latin typeface="Arial" panose="020B0604020202020204" pitchFamily="34" charset="0"/>
                  <a:ea typeface="华文新魏" pitchFamily="2" charset="-122"/>
                </a:rPr>
                <a:t>世界货币</a:t>
              </a:r>
              <a:endParaRPr lang="zh-CN" altLang="en-US" sz="2800" b="1" dirty="0">
                <a:solidFill>
                  <a:srgbClr val="FF0000"/>
                </a:solidFill>
                <a:latin typeface="Arial" panose="020B0604020202020204" pitchFamily="34" charset="0"/>
                <a:ea typeface="华文新魏" pitchFamily="2" charset="-122"/>
              </a:endParaRPr>
            </a:p>
          </p:txBody>
        </p:sp>
        <p:sp>
          <p:nvSpPr>
            <p:cNvPr id="43017" name="Text Box 6"/>
            <p:cNvSpPr txBox="1"/>
            <p:nvPr/>
          </p:nvSpPr>
          <p:spPr>
            <a:xfrm>
              <a:off x="1156" y="981"/>
              <a:ext cx="2495" cy="1961"/>
            </a:xfrm>
            <a:prstGeom prst="rect">
              <a:avLst/>
            </a:prstGeom>
            <a:noFill/>
            <a:ln w="57150">
              <a:noFill/>
            </a:ln>
          </p:spPr>
          <p:txBody>
            <a:bodyPr>
              <a:spAutoFit/>
            </a:bodyPr>
            <a:p>
              <a:pPr>
                <a:spcBef>
                  <a:spcPct val="50000"/>
                </a:spcBef>
              </a:pPr>
              <a:r>
                <a:rPr lang="zh-CN" altLang="en-US" sz="2800" dirty="0">
                  <a:solidFill>
                    <a:srgbClr val="800000"/>
                  </a:solidFill>
                  <a:latin typeface="Arial" panose="020B0604020202020204" pitchFamily="34" charset="0"/>
                  <a:ea typeface="华文新魏" pitchFamily="2" charset="-122"/>
                </a:rPr>
                <a:t>      </a:t>
              </a:r>
              <a:r>
                <a:rPr lang="zh-CN" altLang="en-US" sz="3600" dirty="0">
                  <a:solidFill>
                    <a:srgbClr val="800000"/>
                  </a:solidFill>
                  <a:latin typeface="Arial" panose="020B0604020202020204" pitchFamily="34" charset="0"/>
                  <a:ea typeface="华文新魏" pitchFamily="2" charset="-122"/>
                </a:rPr>
                <a:t>走出国门在世界上充当一般等价物。例如：</a:t>
              </a:r>
              <a:r>
                <a:rPr lang="zh-CN" altLang="en-US" sz="3600" b="1" dirty="0">
                  <a:solidFill>
                    <a:srgbClr val="0000CC"/>
                  </a:solidFill>
                  <a:latin typeface="Arial" panose="020B0604020202020204" pitchFamily="34" charset="0"/>
                </a:rPr>
                <a:t>在国外购买外国商品。</a:t>
              </a:r>
              <a:endParaRPr lang="zh-CN" altLang="en-US" sz="3600" dirty="0">
                <a:solidFill>
                  <a:srgbClr val="000000"/>
                </a:solidFill>
                <a:latin typeface="Arial" panose="020B0604020202020204" pitchFamily="34" charset="0"/>
              </a:endParaRPr>
            </a:p>
            <a:p>
              <a:pPr>
                <a:spcBef>
                  <a:spcPct val="50000"/>
                </a:spcBef>
              </a:pPr>
              <a:endParaRPr lang="zh-CN" altLang="en-US" sz="3600" dirty="0">
                <a:solidFill>
                  <a:srgbClr val="800000"/>
                </a:solidFill>
                <a:latin typeface="Arial" panose="020B0604020202020204" pitchFamily="34" charset="0"/>
                <a:ea typeface="华文新魏" pitchFamily="2" charset="-122"/>
              </a:endParaRPr>
            </a:p>
          </p:txBody>
        </p:sp>
      </p:grpSp>
      <p:pic>
        <p:nvPicPr>
          <p:cNvPr id="43014" name="Picture 15" descr="57e6506e0b2793fc80cb4a5a"/>
          <p:cNvPicPr>
            <a:picLocks noChangeAspect="1"/>
          </p:cNvPicPr>
          <p:nvPr/>
        </p:nvPicPr>
        <p:blipFill>
          <a:blip r:embed="rId1"/>
          <a:stretch>
            <a:fillRect/>
          </a:stretch>
        </p:blipFill>
        <p:spPr>
          <a:xfrm>
            <a:off x="5105400" y="3581400"/>
            <a:ext cx="3276600" cy="2457450"/>
          </a:xfrm>
          <a:prstGeom prst="rect">
            <a:avLst/>
          </a:prstGeom>
          <a:noFill/>
          <a:ln w="9525">
            <a:noFill/>
          </a:ln>
        </p:spPr>
      </p:pic>
      <p:pic>
        <p:nvPicPr>
          <p:cNvPr id="43015" name="Picture 17" descr="7ab514d1f56b8b97562c845c"/>
          <p:cNvPicPr>
            <a:picLocks noChangeAspect="1"/>
          </p:cNvPicPr>
          <p:nvPr/>
        </p:nvPicPr>
        <p:blipFill>
          <a:blip r:embed="rId2"/>
          <a:stretch>
            <a:fillRect/>
          </a:stretch>
        </p:blipFill>
        <p:spPr>
          <a:xfrm>
            <a:off x="5167313" y="152400"/>
            <a:ext cx="3976687" cy="3302000"/>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Text Box 2"/>
          <p:cNvSpPr txBox="1"/>
          <p:nvPr/>
        </p:nvSpPr>
        <p:spPr>
          <a:xfrm>
            <a:off x="539750" y="1700213"/>
            <a:ext cx="733425" cy="3457575"/>
          </a:xfrm>
          <a:prstGeom prst="rect">
            <a:avLst/>
          </a:prstGeom>
          <a:solidFill>
            <a:srgbClr val="00FF00"/>
          </a:solidFill>
          <a:ln w="9525">
            <a:noFill/>
          </a:ln>
        </p:spPr>
        <p:txBody>
          <a:bodyPr vert="eaVert">
            <a:spAutoFit/>
          </a:bodyPr>
          <a:p>
            <a:pPr>
              <a:spcBef>
                <a:spcPct val="50000"/>
              </a:spcBef>
            </a:pPr>
            <a:r>
              <a:rPr lang="zh-CN" altLang="en-US" sz="3600" b="1" dirty="0">
                <a:solidFill>
                  <a:srgbClr val="FF0000"/>
                </a:solidFill>
                <a:latin typeface="Times New Roman" panose="02020603050405020304" pitchFamily="18" charset="0"/>
                <a:ea typeface="华文琥珀" pitchFamily="2" charset="-122"/>
              </a:rPr>
              <a:t>货币的五种职能</a:t>
            </a:r>
            <a:endParaRPr lang="zh-CN" altLang="en-US" sz="3600" b="1" dirty="0">
              <a:solidFill>
                <a:srgbClr val="FF0000"/>
              </a:solidFill>
              <a:latin typeface="Times New Roman" panose="02020603050405020304" pitchFamily="18" charset="0"/>
              <a:ea typeface="华文琥珀" pitchFamily="2" charset="-122"/>
            </a:endParaRPr>
          </a:p>
        </p:txBody>
      </p:sp>
      <p:sp>
        <p:nvSpPr>
          <p:cNvPr id="44035" name="AutoShape 3"/>
          <p:cNvSpPr/>
          <p:nvPr/>
        </p:nvSpPr>
        <p:spPr>
          <a:xfrm>
            <a:off x="1476375" y="549275"/>
            <a:ext cx="574675" cy="5832475"/>
          </a:xfrm>
          <a:prstGeom prst="leftBrace">
            <a:avLst>
              <a:gd name="adj1" fmla="val 84576"/>
              <a:gd name="adj2" fmla="val 50000"/>
            </a:avLst>
          </a:prstGeom>
          <a:noFill/>
          <a:ln w="38100" cap="flat" cmpd="sng">
            <a:solidFill>
              <a:srgbClr val="FF0000"/>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117764" name="Text Box 4"/>
          <p:cNvSpPr txBox="1"/>
          <p:nvPr/>
        </p:nvSpPr>
        <p:spPr>
          <a:xfrm>
            <a:off x="2122488" y="476250"/>
            <a:ext cx="1873250" cy="1768475"/>
          </a:xfrm>
          <a:prstGeom prst="rect">
            <a:avLst/>
          </a:prstGeom>
          <a:solidFill>
            <a:srgbClr val="00FF00"/>
          </a:solidFill>
          <a:ln w="9525">
            <a:noFill/>
          </a:ln>
        </p:spPr>
        <p:txBody>
          <a:bodyPr>
            <a:spAutoFit/>
          </a:bodyPr>
          <a:p>
            <a:pPr>
              <a:spcBef>
                <a:spcPct val="50000"/>
              </a:spcBef>
            </a:pPr>
            <a:r>
              <a:rPr lang="zh-CN" altLang="en-US" sz="3200" b="1" dirty="0">
                <a:solidFill>
                  <a:srgbClr val="FF0000"/>
                </a:solidFill>
                <a:latin typeface="Times New Roman" panose="02020603050405020304" pitchFamily="18" charset="0"/>
              </a:rPr>
              <a:t>价值尺度</a:t>
            </a:r>
            <a:endParaRPr lang="zh-CN" altLang="en-US" sz="3200" b="1" dirty="0">
              <a:solidFill>
                <a:srgbClr val="FF0000"/>
              </a:solidFill>
              <a:latin typeface="Times New Roman" panose="02020603050405020304" pitchFamily="18" charset="0"/>
            </a:endParaRPr>
          </a:p>
          <a:p>
            <a:pPr>
              <a:spcBef>
                <a:spcPct val="50000"/>
              </a:spcBef>
            </a:pPr>
            <a:endParaRPr lang="zh-CN" altLang="en-US" sz="2000" b="1" dirty="0">
              <a:solidFill>
                <a:srgbClr val="FF0000"/>
              </a:solidFill>
              <a:latin typeface="Times New Roman" panose="02020603050405020304" pitchFamily="18" charset="0"/>
            </a:endParaRPr>
          </a:p>
          <a:p>
            <a:pPr>
              <a:spcBef>
                <a:spcPct val="50000"/>
              </a:spcBef>
            </a:pPr>
            <a:r>
              <a:rPr lang="zh-CN" altLang="en-US" sz="3200" b="1" dirty="0">
                <a:solidFill>
                  <a:srgbClr val="FF0000"/>
                </a:solidFill>
                <a:latin typeface="Times New Roman" panose="02020603050405020304" pitchFamily="18" charset="0"/>
              </a:rPr>
              <a:t>流通手段</a:t>
            </a:r>
            <a:endParaRPr lang="zh-CN" altLang="en-US" sz="3200" b="1" dirty="0">
              <a:solidFill>
                <a:srgbClr val="FF0000"/>
              </a:solidFill>
              <a:latin typeface="Times New Roman" panose="02020603050405020304" pitchFamily="18" charset="0"/>
            </a:endParaRPr>
          </a:p>
        </p:txBody>
      </p:sp>
      <p:sp>
        <p:nvSpPr>
          <p:cNvPr id="117765" name="Text Box 5"/>
          <p:cNvSpPr txBox="1"/>
          <p:nvPr/>
        </p:nvSpPr>
        <p:spPr>
          <a:xfrm>
            <a:off x="1979613" y="2924175"/>
            <a:ext cx="1871662" cy="3506788"/>
          </a:xfrm>
          <a:prstGeom prst="rect">
            <a:avLst/>
          </a:prstGeom>
          <a:solidFill>
            <a:srgbClr val="00FF00"/>
          </a:solidFill>
          <a:ln w="9525">
            <a:noFill/>
          </a:ln>
        </p:spPr>
        <p:txBody>
          <a:bodyPr>
            <a:spAutoFit/>
          </a:bodyPr>
          <a:p>
            <a:pPr>
              <a:spcBef>
                <a:spcPct val="50000"/>
              </a:spcBef>
            </a:pPr>
            <a:r>
              <a:rPr lang="zh-CN" altLang="en-US" sz="3200" b="1" dirty="0">
                <a:solidFill>
                  <a:srgbClr val="FF0000"/>
                </a:solidFill>
                <a:latin typeface="Times New Roman" panose="02020603050405020304" pitchFamily="18" charset="0"/>
              </a:rPr>
              <a:t>贮藏手段</a:t>
            </a:r>
            <a:endParaRPr lang="zh-CN" altLang="en-US" sz="3200" b="1" dirty="0">
              <a:solidFill>
                <a:srgbClr val="FF0000"/>
              </a:solidFill>
              <a:latin typeface="Times New Roman" panose="02020603050405020304" pitchFamily="18" charset="0"/>
            </a:endParaRPr>
          </a:p>
          <a:p>
            <a:pPr>
              <a:spcBef>
                <a:spcPct val="50000"/>
              </a:spcBef>
            </a:pPr>
            <a:endParaRPr lang="zh-CN" altLang="en-US" sz="3200" b="1" dirty="0">
              <a:solidFill>
                <a:srgbClr val="FF0000"/>
              </a:solidFill>
              <a:latin typeface="Times New Roman" panose="02020603050405020304" pitchFamily="18" charset="0"/>
            </a:endParaRPr>
          </a:p>
          <a:p>
            <a:pPr>
              <a:spcBef>
                <a:spcPct val="50000"/>
              </a:spcBef>
            </a:pPr>
            <a:r>
              <a:rPr lang="zh-CN" altLang="en-US" sz="3200" b="1" dirty="0">
                <a:solidFill>
                  <a:srgbClr val="FF0000"/>
                </a:solidFill>
                <a:latin typeface="Times New Roman" panose="02020603050405020304" pitchFamily="18" charset="0"/>
              </a:rPr>
              <a:t>支付手段</a:t>
            </a:r>
            <a:endParaRPr lang="zh-CN" altLang="en-US" sz="3200" b="1" dirty="0">
              <a:solidFill>
                <a:srgbClr val="FF0000"/>
              </a:solidFill>
              <a:latin typeface="Times New Roman" panose="02020603050405020304" pitchFamily="18" charset="0"/>
            </a:endParaRPr>
          </a:p>
          <a:p>
            <a:pPr>
              <a:spcBef>
                <a:spcPct val="50000"/>
              </a:spcBef>
            </a:pPr>
            <a:endParaRPr lang="zh-CN" altLang="en-US" sz="3200" b="1" dirty="0">
              <a:solidFill>
                <a:srgbClr val="FF0000"/>
              </a:solidFill>
              <a:latin typeface="Times New Roman" panose="02020603050405020304" pitchFamily="18" charset="0"/>
            </a:endParaRPr>
          </a:p>
          <a:p>
            <a:pPr>
              <a:spcBef>
                <a:spcPct val="50000"/>
              </a:spcBef>
            </a:pPr>
            <a:r>
              <a:rPr lang="zh-CN" altLang="en-US" sz="3200" b="1" dirty="0">
                <a:solidFill>
                  <a:srgbClr val="FF0000"/>
                </a:solidFill>
                <a:latin typeface="Times New Roman" panose="02020603050405020304" pitchFamily="18" charset="0"/>
              </a:rPr>
              <a:t>世界货币</a:t>
            </a:r>
            <a:endParaRPr lang="zh-CN" altLang="en-US" sz="3200" b="1" dirty="0">
              <a:solidFill>
                <a:srgbClr val="FF0000"/>
              </a:solidFill>
              <a:latin typeface="Times New Roman" panose="02020603050405020304" pitchFamily="18" charset="0"/>
            </a:endParaRPr>
          </a:p>
        </p:txBody>
      </p:sp>
      <p:grpSp>
        <p:nvGrpSpPr>
          <p:cNvPr id="2" name="Group 6"/>
          <p:cNvGrpSpPr/>
          <p:nvPr/>
        </p:nvGrpSpPr>
        <p:grpSpPr>
          <a:xfrm>
            <a:off x="3995738" y="476250"/>
            <a:ext cx="3313112" cy="1801813"/>
            <a:chOff x="3107" y="300"/>
            <a:chExt cx="1315" cy="1135"/>
          </a:xfrm>
        </p:grpSpPr>
        <p:sp>
          <p:nvSpPr>
            <p:cNvPr id="44041" name="Text Box 7"/>
            <p:cNvSpPr txBox="1"/>
            <p:nvPr/>
          </p:nvSpPr>
          <p:spPr>
            <a:xfrm>
              <a:off x="3107" y="300"/>
              <a:ext cx="1315" cy="1135"/>
            </a:xfrm>
            <a:prstGeom prst="rect">
              <a:avLst/>
            </a:prstGeom>
            <a:solidFill>
              <a:srgbClr val="00FF00"/>
            </a:solidFill>
            <a:ln w="9525">
              <a:noFill/>
            </a:ln>
          </p:spPr>
          <p:txBody>
            <a:bodyPr>
              <a:spAutoFit/>
            </a:bodyPr>
            <a:p>
              <a:pPr>
                <a:spcBef>
                  <a:spcPct val="50000"/>
                </a:spcBef>
              </a:pPr>
              <a:endParaRPr lang="zh-CN" altLang="en-US" sz="2800" b="1" dirty="0">
                <a:latin typeface="Times New Roman" panose="02020603050405020304" pitchFamily="18" charset="0"/>
              </a:endParaRPr>
            </a:p>
            <a:p>
              <a:pPr>
                <a:spcBef>
                  <a:spcPct val="50000"/>
                </a:spcBef>
              </a:pPr>
              <a:r>
                <a:rPr lang="zh-CN" altLang="en-US" sz="2800" b="1" dirty="0">
                  <a:solidFill>
                    <a:srgbClr val="0000CC"/>
                  </a:solidFill>
                  <a:latin typeface="Times New Roman" panose="02020603050405020304" pitchFamily="18" charset="0"/>
                  <a:ea typeface="黑体" panose="02010609060101010101" pitchFamily="49" charset="-122"/>
                </a:rPr>
                <a:t>        </a:t>
              </a:r>
              <a:r>
                <a:rPr lang="en-US" altLang="zh-CN" sz="2800" b="1" dirty="0">
                  <a:solidFill>
                    <a:srgbClr val="0000CC"/>
                  </a:solidFill>
                  <a:latin typeface="Times New Roman" panose="02020603050405020304" pitchFamily="18" charset="0"/>
                  <a:ea typeface="黑体" panose="02010609060101010101" pitchFamily="49" charset="-122"/>
                </a:rPr>
                <a:t>1</a:t>
              </a:r>
              <a:r>
                <a:rPr lang="zh-CN" altLang="en-US" sz="2800" b="1" dirty="0">
                  <a:solidFill>
                    <a:srgbClr val="0000CC"/>
                  </a:solidFill>
                  <a:latin typeface="Times New Roman" panose="02020603050405020304" pitchFamily="18" charset="0"/>
                  <a:ea typeface="黑体" panose="02010609060101010101" pitchFamily="49" charset="-122"/>
                </a:rPr>
                <a:t>、基本职能</a:t>
              </a:r>
              <a:endParaRPr lang="zh-CN" altLang="en-US" sz="2800" b="1" dirty="0">
                <a:solidFill>
                  <a:srgbClr val="0000CC"/>
                </a:solidFill>
                <a:latin typeface="Times New Roman" panose="02020603050405020304" pitchFamily="18" charset="0"/>
                <a:ea typeface="黑体" panose="02010609060101010101" pitchFamily="49" charset="-122"/>
              </a:endParaRPr>
            </a:p>
            <a:p>
              <a:pPr>
                <a:spcBef>
                  <a:spcPct val="50000"/>
                </a:spcBef>
              </a:pPr>
              <a:endParaRPr lang="zh-CN" altLang="en-US" sz="2800" b="1" dirty="0">
                <a:latin typeface="Times New Roman" panose="02020603050405020304" pitchFamily="18" charset="0"/>
                <a:ea typeface="黑体" panose="02010609060101010101" pitchFamily="49" charset="-122"/>
              </a:endParaRPr>
            </a:p>
          </p:txBody>
        </p:sp>
        <p:sp>
          <p:nvSpPr>
            <p:cNvPr id="44042" name="AutoShape 8"/>
            <p:cNvSpPr/>
            <p:nvPr/>
          </p:nvSpPr>
          <p:spPr>
            <a:xfrm>
              <a:off x="3198" y="391"/>
              <a:ext cx="181" cy="953"/>
            </a:xfrm>
            <a:prstGeom prst="rightBrace">
              <a:avLst>
                <a:gd name="adj1" fmla="val 43876"/>
                <a:gd name="adj2" fmla="val 50000"/>
              </a:avLst>
            </a:prstGeom>
            <a:noFill/>
            <a:ln w="31750" cap="flat" cmpd="sng">
              <a:solidFill>
                <a:srgbClr val="FF0000"/>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grpSp>
      <p:sp>
        <p:nvSpPr>
          <p:cNvPr id="44039" name="AutoShape 12"/>
          <p:cNvSpPr/>
          <p:nvPr/>
        </p:nvSpPr>
        <p:spPr>
          <a:xfrm>
            <a:off x="4572000" y="3124200"/>
            <a:ext cx="439738" cy="3168650"/>
          </a:xfrm>
          <a:prstGeom prst="rightBrace">
            <a:avLst>
              <a:gd name="adj1" fmla="val 60048"/>
              <a:gd name="adj2" fmla="val 50000"/>
            </a:avLst>
          </a:prstGeom>
          <a:no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44040" name="Text Box 13"/>
          <p:cNvSpPr txBox="1"/>
          <p:nvPr/>
        </p:nvSpPr>
        <p:spPr>
          <a:xfrm>
            <a:off x="5181600" y="3276600"/>
            <a:ext cx="671513" cy="2997200"/>
          </a:xfrm>
          <a:prstGeom prst="rect">
            <a:avLst/>
          </a:prstGeom>
          <a:noFill/>
          <a:ln w="9525">
            <a:noFill/>
          </a:ln>
        </p:spPr>
        <p:txBody>
          <a:bodyPr vert="eaVert">
            <a:spAutoFit/>
          </a:bodyPr>
          <a:p>
            <a:r>
              <a:rPr lang="en-US" altLang="zh-CN" sz="3200" b="1" dirty="0">
                <a:latin typeface="Times New Roman" panose="02020603050405020304" pitchFamily="18" charset="0"/>
              </a:rPr>
              <a:t>2</a:t>
            </a:r>
            <a:r>
              <a:rPr lang="zh-CN" altLang="en-US" sz="3200" b="1" dirty="0">
                <a:latin typeface="Times New Roman" panose="02020603050405020304" pitchFamily="18" charset="0"/>
              </a:rPr>
              <a:t>、其它职能</a:t>
            </a:r>
            <a:endParaRPr lang="zh-CN" altLang="en-US" sz="3200" b="1"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7764"/>
                                        </p:tgtEl>
                                        <p:attrNameLst>
                                          <p:attrName>style.visibility</p:attrName>
                                        </p:attrNameLst>
                                      </p:cBhvr>
                                      <p:to>
                                        <p:strVal val="visible"/>
                                      </p:to>
                                    </p:set>
                                    <p:animEffect transition="in" filter="wipe(up)">
                                      <p:cBhvr>
                                        <p:cTn id="7" dur="500"/>
                                        <p:tgtEl>
                                          <p:spTgt spid="1177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7765"/>
                                        </p:tgtEl>
                                        <p:attrNameLst>
                                          <p:attrName>style.visibility</p:attrName>
                                        </p:attrNameLst>
                                      </p:cBhvr>
                                      <p:to>
                                        <p:strVal val="visible"/>
                                      </p:to>
                                    </p:set>
                                    <p:animEffect transition="in" filter="wipe(up)">
                                      <p:cBhvr>
                                        <p:cTn id="12" dur="1000"/>
                                        <p:tgtEl>
                                          <p:spTgt spid="11776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animBg="1"/>
      <p:bldP spid="11776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058" name="Picture 3" descr="pic"/>
          <p:cNvPicPr>
            <a:picLocks noChangeAspect="1"/>
          </p:cNvPicPr>
          <p:nvPr/>
        </p:nvPicPr>
        <p:blipFill>
          <a:blip r:embed="rId1"/>
          <a:stretch>
            <a:fillRect/>
          </a:stretch>
        </p:blipFill>
        <p:spPr>
          <a:xfrm>
            <a:off x="0" y="0"/>
            <a:ext cx="1447800" cy="6858000"/>
          </a:xfrm>
          <a:prstGeom prst="rect">
            <a:avLst/>
          </a:prstGeom>
          <a:noFill/>
          <a:ln w="9525">
            <a:noFill/>
          </a:ln>
        </p:spPr>
      </p:pic>
      <p:sp>
        <p:nvSpPr>
          <p:cNvPr id="15" name="矩形 14"/>
          <p:cNvSpPr/>
          <p:nvPr/>
        </p:nvSpPr>
        <p:spPr>
          <a:xfrm>
            <a:off x="749385" y="2370135"/>
            <a:ext cx="7837402" cy="923329"/>
          </a:xfrm>
          <a:prstGeom prst="rect">
            <a:avLst/>
          </a:prstGeom>
          <a:noFill/>
        </p:spPr>
        <p:txBody>
          <a:bodyPr wrap="none" numCol="1">
            <a:prstTxWarp prst="textChevro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5400" b="1" i="0" u="none" strike="noStrike" kern="1200" cap="none" spc="0" normalizeH="0" baseline="0" noProof="0" dirty="0">
                <a:ln w="11430"/>
                <a:solidFill>
                  <a:srgbClr val="FFFF00"/>
                </a:solidFill>
                <a:effectLst>
                  <a:glow rad="139700">
                    <a:schemeClr val="accent3">
                      <a:satMod val="175000"/>
                      <a:alpha val="40000"/>
                    </a:schemeClr>
                  </a:glow>
                  <a:outerShdw blurRad="50800" dist="39000" dir="5460000" algn="tl">
                    <a:srgbClr val="000000">
                      <a:alpha val="38000"/>
                    </a:srgbClr>
                  </a:outerShdw>
                </a:effectLst>
                <a:uLnTx/>
                <a:uFillTx/>
                <a:latin typeface="Times New Roman" panose="02020603050405020304" pitchFamily="18" charset="0"/>
                <a:ea typeface="宋体" panose="02010600030101010101" pitchFamily="2" charset="-122"/>
                <a:cs typeface="+mn-cs"/>
              </a:rPr>
              <a:t>你理解货币的职能了吗？</a:t>
            </a:r>
            <a:endParaRPr kumimoji="1" lang="zh-CN" altLang="en-US" sz="5400" b="1" i="0" u="none" strike="noStrike" kern="1200" cap="none" spc="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effectLst>
              <a:uLnTx/>
              <a:uFillTx/>
              <a:latin typeface="Times New Roman" panose="02020603050405020304" pitchFamily="18" charset="0"/>
              <a:ea typeface="宋体" panose="02010600030101010101" pitchFamily="2" charset="-122"/>
              <a:cs typeface="+mn-cs"/>
            </a:endParaRPr>
          </a:p>
        </p:txBody>
      </p:sp>
      <p:pic>
        <p:nvPicPr>
          <p:cNvPr id="45060" name="Picture 11" descr="未标题-1 拷贝"/>
          <p:cNvPicPr>
            <a:picLocks noChangeAspect="1"/>
          </p:cNvPicPr>
          <p:nvPr/>
        </p:nvPicPr>
        <p:blipFill>
          <a:blip r:embed="rId2"/>
          <a:stretch>
            <a:fillRect/>
          </a:stretch>
        </p:blipFill>
        <p:spPr>
          <a:xfrm>
            <a:off x="-323850" y="0"/>
            <a:ext cx="1588" cy="1588"/>
          </a:xfrm>
          <a:prstGeom prst="rect">
            <a:avLst/>
          </a:prstGeom>
          <a:noFill/>
          <a:ln w="9525">
            <a:noFill/>
          </a:ln>
        </p:spPr>
      </p:pic>
      <p:sp>
        <p:nvSpPr>
          <p:cNvPr id="45061" name="Line 12"/>
          <p:cNvSpPr/>
          <p:nvPr/>
        </p:nvSpPr>
        <p:spPr>
          <a:xfrm>
            <a:off x="1581150" y="4540250"/>
            <a:ext cx="990600" cy="2057400"/>
          </a:xfrm>
          <a:prstGeom prst="line">
            <a:avLst/>
          </a:prstGeom>
          <a:ln w="9525">
            <a:noFill/>
          </a:ln>
        </p:spPr>
      </p:sp>
      <p:grpSp>
        <p:nvGrpSpPr>
          <p:cNvPr id="2" name="Group 13"/>
          <p:cNvGrpSpPr/>
          <p:nvPr/>
        </p:nvGrpSpPr>
        <p:grpSpPr>
          <a:xfrm>
            <a:off x="228600" y="914400"/>
            <a:ext cx="6337300" cy="4092575"/>
            <a:chOff x="158" y="1434"/>
            <a:chExt cx="3992" cy="2578"/>
          </a:xfrm>
        </p:grpSpPr>
        <p:sp>
          <p:nvSpPr>
            <p:cNvPr id="45068" name="Text Box 14"/>
            <p:cNvSpPr txBox="1"/>
            <p:nvPr/>
          </p:nvSpPr>
          <p:spPr>
            <a:xfrm>
              <a:off x="657" y="1888"/>
              <a:ext cx="3493" cy="1961"/>
            </a:xfrm>
            <a:prstGeom prst="rect">
              <a:avLst/>
            </a:prstGeom>
            <a:noFill/>
            <a:ln w="28575" cap="flat" cmpd="sng">
              <a:solidFill>
                <a:srgbClr val="000099"/>
              </a:solidFill>
              <a:prstDash val="dash"/>
              <a:miter/>
              <a:headEnd type="none" w="med" len="med"/>
              <a:tailEnd type="none" w="med" len="med"/>
            </a:ln>
          </p:spPr>
          <p:txBody>
            <a:bodyPr>
              <a:spAutoFit/>
            </a:bodyPr>
            <a:p>
              <a:pPr>
                <a:spcBef>
                  <a:spcPct val="50000"/>
                </a:spcBef>
              </a:pPr>
              <a:r>
                <a:rPr lang="en-US" altLang="zh-CN" sz="2800" b="1" dirty="0">
                  <a:latin typeface="黑体" panose="02010609060101010101" pitchFamily="49" charset="-122"/>
                  <a:ea typeface="黑体" panose="02010609060101010101" pitchFamily="49" charset="-122"/>
                </a:rPr>
                <a:t>A</a:t>
              </a:r>
              <a:r>
                <a:rPr lang="zh-CN" altLang="en-US" sz="2800" b="1" dirty="0">
                  <a:latin typeface="黑体" panose="02010609060101010101" pitchFamily="49" charset="-122"/>
                  <a:ea typeface="黑体" panose="02010609060101010101" pitchFamily="49" charset="-122"/>
                </a:rPr>
                <a:t>、一件衣服标价</a:t>
              </a:r>
              <a:r>
                <a:rPr lang="en-US" altLang="zh-CN" sz="2800" b="1" dirty="0">
                  <a:latin typeface="黑体" panose="02010609060101010101" pitchFamily="49" charset="-122"/>
                  <a:ea typeface="黑体" panose="02010609060101010101" pitchFamily="49" charset="-122"/>
                </a:rPr>
                <a:t>100</a:t>
              </a:r>
              <a:r>
                <a:rPr lang="zh-CN" altLang="en-US" sz="2800" b="1" dirty="0">
                  <a:latin typeface="黑体" panose="02010609060101010101" pitchFamily="49" charset="-122"/>
                  <a:ea typeface="黑体" panose="02010609060101010101" pitchFamily="49" charset="-122"/>
                </a:rPr>
                <a:t>元</a:t>
              </a:r>
              <a:endParaRPr lang="zh-CN" altLang="en-US" sz="2800" b="1" dirty="0">
                <a:latin typeface="黑体" panose="02010609060101010101" pitchFamily="49" charset="-122"/>
                <a:ea typeface="黑体" panose="02010609060101010101" pitchFamily="49" charset="-122"/>
              </a:endParaRPr>
            </a:p>
            <a:p>
              <a:pPr>
                <a:spcBef>
                  <a:spcPct val="50000"/>
                </a:spcBef>
              </a:pPr>
              <a:r>
                <a:rPr lang="en-US" altLang="zh-CN" sz="2800" b="1" dirty="0">
                  <a:latin typeface="Arial" panose="020B0604020202020204" pitchFamily="34" charset="0"/>
                  <a:ea typeface="黑体" panose="02010609060101010101" pitchFamily="49" charset="-122"/>
                </a:rPr>
                <a:t>B</a:t>
              </a:r>
              <a:r>
                <a:rPr lang="zh-CN" altLang="en-US" sz="2800" b="1" dirty="0">
                  <a:latin typeface="Arial" panose="020B0604020202020204" pitchFamily="34" charset="0"/>
                  <a:ea typeface="黑体" panose="02010609060101010101" pitchFamily="49" charset="-122"/>
                </a:rPr>
                <a:t>、小王用</a:t>
              </a:r>
              <a:r>
                <a:rPr lang="en-US" altLang="zh-CN" sz="2800" b="1" dirty="0">
                  <a:latin typeface="Arial" panose="020B0604020202020204" pitchFamily="34" charset="0"/>
                  <a:ea typeface="黑体" panose="02010609060101010101" pitchFamily="49" charset="-122"/>
                </a:rPr>
                <a:t>5</a:t>
              </a:r>
              <a:r>
                <a:rPr lang="zh-CN" altLang="en-US" sz="2800" b="1" dirty="0">
                  <a:latin typeface="Arial" panose="020B0604020202020204" pitchFamily="34" charset="0"/>
                  <a:ea typeface="黑体" panose="02010609060101010101" pitchFamily="49" charset="-122"/>
                </a:rPr>
                <a:t>元钱买一支钢笔</a:t>
              </a:r>
              <a:endParaRPr lang="zh-CN" altLang="en-US" sz="2800" b="1" dirty="0">
                <a:latin typeface="Arial" panose="020B0604020202020204" pitchFamily="34" charset="0"/>
                <a:ea typeface="黑体" panose="02010609060101010101" pitchFamily="49" charset="-122"/>
              </a:endParaRPr>
            </a:p>
            <a:p>
              <a:pPr>
                <a:spcBef>
                  <a:spcPct val="50000"/>
                </a:spcBef>
              </a:pPr>
              <a:r>
                <a:rPr lang="en-US" altLang="zh-CN" sz="2800" b="1" dirty="0">
                  <a:latin typeface="Arial" panose="020B0604020202020204" pitchFamily="34" charset="0"/>
                  <a:ea typeface="黑体" panose="02010609060101010101" pitchFamily="49" charset="-122"/>
                </a:rPr>
                <a:t>C</a:t>
              </a:r>
              <a:r>
                <a:rPr lang="zh-CN" altLang="en-US" sz="2800" b="1" dirty="0">
                  <a:latin typeface="Arial" panose="020B0604020202020204" pitchFamily="34" charset="0"/>
                  <a:ea typeface="黑体" panose="02010609060101010101" pitchFamily="49" charset="-122"/>
                </a:rPr>
                <a:t>、老李家藏有祖传的两块金砖</a:t>
              </a:r>
              <a:endParaRPr lang="zh-CN" altLang="en-US" sz="2800" b="1" dirty="0">
                <a:latin typeface="Arial" panose="020B0604020202020204" pitchFamily="34" charset="0"/>
                <a:ea typeface="黑体" panose="02010609060101010101" pitchFamily="49" charset="-122"/>
              </a:endParaRPr>
            </a:p>
            <a:p>
              <a:pPr>
                <a:spcBef>
                  <a:spcPct val="50000"/>
                </a:spcBef>
              </a:pPr>
              <a:r>
                <a:rPr lang="en-US" altLang="zh-CN" sz="2800" b="1" dirty="0">
                  <a:latin typeface="Arial" panose="020B0604020202020204" pitchFamily="34" charset="0"/>
                  <a:ea typeface="黑体" panose="02010609060101010101" pitchFamily="49" charset="-122"/>
                </a:rPr>
                <a:t>D</a:t>
              </a:r>
              <a:r>
                <a:rPr lang="zh-CN" altLang="en-US" sz="2800" b="1" dirty="0">
                  <a:latin typeface="Arial" panose="020B0604020202020204" pitchFamily="34" charset="0"/>
                  <a:ea typeface="黑体" panose="02010609060101010101" pitchFamily="49" charset="-122"/>
                </a:rPr>
                <a:t>、世界银行向发展中国家贷款</a:t>
              </a:r>
              <a:endParaRPr lang="zh-CN" altLang="en-US" sz="2800" b="1" dirty="0">
                <a:latin typeface="Arial" panose="020B0604020202020204" pitchFamily="34" charset="0"/>
                <a:ea typeface="黑体" panose="02010609060101010101" pitchFamily="49" charset="-122"/>
              </a:endParaRPr>
            </a:p>
            <a:p>
              <a:pPr>
                <a:spcBef>
                  <a:spcPct val="50000"/>
                </a:spcBef>
              </a:pPr>
              <a:r>
                <a:rPr lang="en-US" altLang="zh-CN" sz="2800" b="1" dirty="0">
                  <a:latin typeface="Arial" panose="020B0604020202020204" pitchFamily="34" charset="0"/>
                  <a:ea typeface="黑体" panose="02010609060101010101" pitchFamily="49" charset="-122"/>
                </a:rPr>
                <a:t>F</a:t>
              </a:r>
              <a:r>
                <a:rPr lang="zh-CN" altLang="en-US" sz="2800" b="1" dirty="0">
                  <a:latin typeface="Arial" panose="020B0604020202020204" pitchFamily="34" charset="0"/>
                  <a:ea typeface="黑体" panose="02010609060101010101" pitchFamily="49" charset="-122"/>
                </a:rPr>
                <a:t>、企业财务人员向工人发放工资</a:t>
              </a:r>
              <a:endParaRPr lang="zh-CN" altLang="en-US" sz="2800" b="1" dirty="0">
                <a:latin typeface="Arial" panose="020B0604020202020204" pitchFamily="34" charset="0"/>
                <a:ea typeface="黑体" panose="02010609060101010101" pitchFamily="49" charset="-122"/>
              </a:endParaRPr>
            </a:p>
          </p:txBody>
        </p:sp>
        <p:sp>
          <p:nvSpPr>
            <p:cNvPr id="45069" name="Line 15"/>
            <p:cNvSpPr/>
            <p:nvPr/>
          </p:nvSpPr>
          <p:spPr>
            <a:xfrm>
              <a:off x="1536" y="3004"/>
              <a:ext cx="624" cy="1008"/>
            </a:xfrm>
            <a:prstGeom prst="line">
              <a:avLst/>
            </a:prstGeom>
            <a:ln w="9525">
              <a:noFill/>
            </a:ln>
          </p:spPr>
        </p:sp>
        <p:pic>
          <p:nvPicPr>
            <p:cNvPr id="45070" name="Picture 16" descr="BD00028_"/>
            <p:cNvPicPr>
              <a:picLocks noChangeAspect="1"/>
            </p:cNvPicPr>
            <p:nvPr/>
          </p:nvPicPr>
          <p:blipFill>
            <a:blip r:embed="rId3"/>
            <a:stretch>
              <a:fillRect/>
            </a:stretch>
          </p:blipFill>
          <p:spPr>
            <a:xfrm>
              <a:off x="158" y="1434"/>
              <a:ext cx="499" cy="490"/>
            </a:xfrm>
            <a:prstGeom prst="rect">
              <a:avLst/>
            </a:prstGeom>
            <a:noFill/>
            <a:ln w="9525">
              <a:noFill/>
            </a:ln>
          </p:spPr>
        </p:pic>
      </p:grpSp>
      <p:sp>
        <p:nvSpPr>
          <p:cNvPr id="58385" name="Text Box 17"/>
          <p:cNvSpPr txBox="1"/>
          <p:nvPr/>
        </p:nvSpPr>
        <p:spPr>
          <a:xfrm>
            <a:off x="6408738" y="1676400"/>
            <a:ext cx="2735262" cy="579438"/>
          </a:xfrm>
          <a:prstGeom prst="rect">
            <a:avLst/>
          </a:prstGeom>
          <a:noFill/>
          <a:ln w="9525">
            <a:noFill/>
          </a:ln>
        </p:spPr>
        <p:txBody>
          <a:bodyPr>
            <a:spAutoFit/>
          </a:bodyPr>
          <a:p>
            <a:pPr>
              <a:spcBef>
                <a:spcPct val="50000"/>
              </a:spcBef>
            </a:pPr>
            <a:r>
              <a:rPr lang="zh-CN" altLang="en-US" sz="3200" b="1" dirty="0">
                <a:solidFill>
                  <a:srgbClr val="A50021"/>
                </a:solidFill>
                <a:latin typeface="黑体" panose="02010609060101010101" pitchFamily="49" charset="-122"/>
                <a:ea typeface="黑体" panose="02010609060101010101" pitchFamily="49" charset="-122"/>
              </a:rPr>
              <a:t>（价值尺度）</a:t>
            </a:r>
            <a:endParaRPr lang="zh-CN" altLang="en-US" sz="3200" b="1" dirty="0">
              <a:solidFill>
                <a:srgbClr val="A50021"/>
              </a:solidFill>
              <a:latin typeface="黑体" panose="02010609060101010101" pitchFamily="49" charset="-122"/>
              <a:ea typeface="黑体" panose="02010609060101010101" pitchFamily="49" charset="-122"/>
            </a:endParaRPr>
          </a:p>
        </p:txBody>
      </p:sp>
      <p:sp>
        <p:nvSpPr>
          <p:cNvPr id="58386" name="Text Box 18"/>
          <p:cNvSpPr txBox="1"/>
          <p:nvPr/>
        </p:nvSpPr>
        <p:spPr>
          <a:xfrm>
            <a:off x="6469063" y="2209800"/>
            <a:ext cx="2674937" cy="579438"/>
          </a:xfrm>
          <a:prstGeom prst="rect">
            <a:avLst/>
          </a:prstGeom>
          <a:noFill/>
          <a:ln w="9525">
            <a:noFill/>
          </a:ln>
        </p:spPr>
        <p:txBody>
          <a:bodyPr>
            <a:spAutoFit/>
          </a:bodyPr>
          <a:p>
            <a:pPr>
              <a:spcBef>
                <a:spcPct val="50000"/>
              </a:spcBef>
            </a:pPr>
            <a:r>
              <a:rPr lang="zh-CN" altLang="en-US" sz="3200" b="1" dirty="0">
                <a:solidFill>
                  <a:srgbClr val="A50021"/>
                </a:solidFill>
                <a:latin typeface="黑体" panose="02010609060101010101" pitchFamily="49" charset="-122"/>
                <a:ea typeface="黑体" panose="02010609060101010101" pitchFamily="49" charset="-122"/>
              </a:rPr>
              <a:t>（流通手段）</a:t>
            </a:r>
            <a:endParaRPr lang="zh-CN" altLang="en-US" sz="3200" b="1" dirty="0">
              <a:solidFill>
                <a:srgbClr val="A50021"/>
              </a:solidFill>
              <a:latin typeface="黑体" panose="02010609060101010101" pitchFamily="49" charset="-122"/>
              <a:ea typeface="黑体" panose="02010609060101010101" pitchFamily="49" charset="-122"/>
            </a:endParaRPr>
          </a:p>
        </p:txBody>
      </p:sp>
      <p:sp>
        <p:nvSpPr>
          <p:cNvPr id="58387" name="Text Box 19"/>
          <p:cNvSpPr txBox="1"/>
          <p:nvPr/>
        </p:nvSpPr>
        <p:spPr>
          <a:xfrm>
            <a:off x="6477000" y="2895600"/>
            <a:ext cx="2465388" cy="579438"/>
          </a:xfrm>
          <a:prstGeom prst="rect">
            <a:avLst/>
          </a:prstGeom>
          <a:noFill/>
          <a:ln w="9525">
            <a:noFill/>
          </a:ln>
        </p:spPr>
        <p:txBody>
          <a:bodyPr>
            <a:spAutoFit/>
          </a:bodyPr>
          <a:p>
            <a:pPr>
              <a:spcBef>
                <a:spcPct val="50000"/>
              </a:spcBef>
            </a:pPr>
            <a:r>
              <a:rPr lang="zh-CN" altLang="en-US" sz="3200" b="1" dirty="0">
                <a:solidFill>
                  <a:srgbClr val="A50021"/>
                </a:solidFill>
                <a:latin typeface="黑体" panose="02010609060101010101" pitchFamily="49" charset="-122"/>
                <a:ea typeface="黑体" panose="02010609060101010101" pitchFamily="49" charset="-122"/>
              </a:rPr>
              <a:t>（贮藏手段）</a:t>
            </a:r>
            <a:endParaRPr lang="zh-CN" altLang="en-US" sz="3200" b="1" dirty="0">
              <a:solidFill>
                <a:srgbClr val="A50021"/>
              </a:solidFill>
              <a:latin typeface="黑体" panose="02010609060101010101" pitchFamily="49" charset="-122"/>
              <a:ea typeface="黑体" panose="02010609060101010101" pitchFamily="49" charset="-122"/>
            </a:endParaRPr>
          </a:p>
        </p:txBody>
      </p:sp>
      <p:sp>
        <p:nvSpPr>
          <p:cNvPr id="58388" name="Text Box 20"/>
          <p:cNvSpPr txBox="1"/>
          <p:nvPr/>
        </p:nvSpPr>
        <p:spPr>
          <a:xfrm>
            <a:off x="6553200" y="3505200"/>
            <a:ext cx="2303463" cy="579438"/>
          </a:xfrm>
          <a:prstGeom prst="rect">
            <a:avLst/>
          </a:prstGeom>
          <a:noFill/>
          <a:ln w="9525">
            <a:noFill/>
          </a:ln>
        </p:spPr>
        <p:txBody>
          <a:bodyPr>
            <a:spAutoFit/>
          </a:bodyPr>
          <a:p>
            <a:pPr>
              <a:spcBef>
                <a:spcPct val="50000"/>
              </a:spcBef>
            </a:pPr>
            <a:r>
              <a:rPr lang="zh-CN" altLang="en-US" sz="3200" b="1" dirty="0">
                <a:solidFill>
                  <a:srgbClr val="A50021"/>
                </a:solidFill>
                <a:latin typeface="黑体" panose="02010609060101010101" pitchFamily="49" charset="-122"/>
                <a:ea typeface="黑体" panose="02010609060101010101" pitchFamily="49" charset="-122"/>
              </a:rPr>
              <a:t>（世界货币）</a:t>
            </a:r>
            <a:endParaRPr lang="zh-CN" altLang="en-US" sz="3200" b="1" dirty="0">
              <a:solidFill>
                <a:srgbClr val="A50021"/>
              </a:solidFill>
              <a:latin typeface="黑体" panose="02010609060101010101" pitchFamily="49" charset="-122"/>
              <a:ea typeface="黑体" panose="02010609060101010101" pitchFamily="49" charset="-122"/>
            </a:endParaRPr>
          </a:p>
        </p:txBody>
      </p:sp>
      <p:sp>
        <p:nvSpPr>
          <p:cNvPr id="58389" name="Text Box 21"/>
          <p:cNvSpPr txBox="1"/>
          <p:nvPr/>
        </p:nvSpPr>
        <p:spPr>
          <a:xfrm>
            <a:off x="6553200" y="4191000"/>
            <a:ext cx="2392363" cy="579438"/>
          </a:xfrm>
          <a:prstGeom prst="rect">
            <a:avLst/>
          </a:prstGeom>
          <a:noFill/>
          <a:ln w="9525">
            <a:noFill/>
          </a:ln>
        </p:spPr>
        <p:txBody>
          <a:bodyPr>
            <a:spAutoFit/>
          </a:bodyPr>
          <a:p>
            <a:pPr>
              <a:spcBef>
                <a:spcPct val="50000"/>
              </a:spcBef>
            </a:pPr>
            <a:r>
              <a:rPr lang="zh-CN" altLang="en-US" sz="3200" b="1" dirty="0">
                <a:solidFill>
                  <a:srgbClr val="A50021"/>
                </a:solidFill>
                <a:latin typeface="黑体" panose="02010609060101010101" pitchFamily="49" charset="-122"/>
                <a:ea typeface="黑体" panose="02010609060101010101" pitchFamily="49" charset="-122"/>
              </a:rPr>
              <a:t>（支付手段）</a:t>
            </a:r>
            <a:endParaRPr lang="zh-CN" altLang="en-US" sz="3200" b="1" dirty="0">
              <a:solidFill>
                <a:srgbClr val="A50021"/>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xit" presetSubtype="0" fill="hold" nodeType="clickEffect">
                                  <p:stCondLst>
                                    <p:cond delay="0"/>
                                  </p:stCondLst>
                                  <p:childTnLst>
                                    <p:anim calcmode="lin" valueType="num">
                                      <p:cBhvr>
                                        <p:cTn id="12" dur="1000"/>
                                        <p:tgtEl>
                                          <p:spTgt spid="15"/>
                                        </p:tgtEl>
                                        <p:attrNameLst>
                                          <p:attrName>ppt_x</p:attrName>
                                        </p:attrNameLst>
                                      </p:cBhvr>
                                      <p:tavLst>
                                        <p:tav tm="0">
                                          <p:val>
                                            <p:strVal val="ppt_x"/>
                                          </p:val>
                                        </p:tav>
                                        <p:tav tm="100000">
                                          <p:val>
                                            <p:strVal val="ppt_x-.2"/>
                                          </p:val>
                                        </p:tav>
                                      </p:tavLst>
                                    </p:anim>
                                    <p:anim calcmode="lin" valueType="num">
                                      <p:cBhvr>
                                        <p:cTn id="13" dur="1000"/>
                                        <p:tgtEl>
                                          <p:spTgt spid="15"/>
                                        </p:tgtEl>
                                        <p:attrNameLst>
                                          <p:attrName>ppt_y</p:attrName>
                                        </p:attrNameLst>
                                      </p:cBhvr>
                                      <p:tavLst>
                                        <p:tav tm="0">
                                          <p:val>
                                            <p:strVal val="ppt_y"/>
                                          </p:val>
                                        </p:tav>
                                        <p:tav tm="100000">
                                          <p:val>
                                            <p:strVal val="ppt_y"/>
                                          </p:val>
                                        </p:tav>
                                      </p:tavLst>
                                    </p:anim>
                                    <p:animEffect transition="out" filter="fade">
                                      <p:cBhvr>
                                        <p:cTn id="14" dur="1000"/>
                                        <p:tgtEl>
                                          <p:spTgt spid="15"/>
                                        </p:tgtEl>
                                      </p:cBhvr>
                                    </p:animEffect>
                                    <p:set>
                                      <p:cBhvr>
                                        <p:cTn id="15" dur="1" fill="hold">
                                          <p:stCondLst>
                                            <p:cond delay="999"/>
                                          </p:stCondLst>
                                        </p:cTn>
                                        <p:tgtEl>
                                          <p:spTgt spid="1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5838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5838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58387"/>
                                        </p:tgtEl>
                                        <p:attrNameLst>
                                          <p:attrName>style.visibility</p:attrName>
                                        </p:attrNameLst>
                                      </p:cBhvr>
                                      <p:to>
                                        <p:strVal val="visible"/>
                                      </p:to>
                                    </p:set>
                                    <p:animEffect transition="in" filter="box(in)">
                                      <p:cBhvr>
                                        <p:cTn id="34" dur="500"/>
                                        <p:tgtEl>
                                          <p:spTgt spid="5838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8388"/>
                                        </p:tgtEl>
                                        <p:attrNameLst>
                                          <p:attrName>style.visibility</p:attrName>
                                        </p:attrNameLst>
                                      </p:cBhvr>
                                      <p:to>
                                        <p:strVal val="visible"/>
                                      </p:to>
                                    </p:set>
                                    <p:anim calcmode="lin" valueType="num">
                                      <p:cBhvr additive="base">
                                        <p:cTn id="39" dur="500" fill="hold"/>
                                        <p:tgtEl>
                                          <p:spTgt spid="58388"/>
                                        </p:tgtEl>
                                        <p:attrNameLst>
                                          <p:attrName>ppt_x</p:attrName>
                                        </p:attrNameLst>
                                      </p:cBhvr>
                                      <p:tavLst>
                                        <p:tav tm="0">
                                          <p:val>
                                            <p:strVal val="#ppt_x"/>
                                          </p:val>
                                        </p:tav>
                                        <p:tav tm="100000">
                                          <p:val>
                                            <p:strVal val="#ppt_x"/>
                                          </p:val>
                                        </p:tav>
                                      </p:tavLst>
                                    </p:anim>
                                    <p:anim calcmode="lin" valueType="num">
                                      <p:cBhvr additive="base">
                                        <p:cTn id="40" dur="500" fill="hold"/>
                                        <p:tgtEl>
                                          <p:spTgt spid="5838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8389"/>
                                        </p:tgtEl>
                                        <p:attrNameLst>
                                          <p:attrName>style.visibility</p:attrName>
                                        </p:attrNameLst>
                                      </p:cBhvr>
                                      <p:to>
                                        <p:strVal val="visible"/>
                                      </p:to>
                                    </p:set>
                                    <p:animEffect transition="in" filter="blinds(horizontal)">
                                      <p:cBhvr>
                                        <p:cTn id="45" dur="500"/>
                                        <p:tgtEl>
                                          <p:spTgt spid="58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5" grpId="0"/>
      <p:bldP spid="58386" grpId="0"/>
      <p:bldP spid="58387" grpId="0"/>
      <p:bldP spid="58388" grpId="0"/>
      <p:bldP spid="5838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Rectangle 6"/>
          <p:cNvSpPr/>
          <p:nvPr/>
        </p:nvSpPr>
        <p:spPr>
          <a:xfrm>
            <a:off x="250825" y="1052513"/>
            <a:ext cx="6172200" cy="4206875"/>
          </a:xfrm>
          <a:prstGeom prst="rect">
            <a:avLst/>
          </a:prstGeom>
          <a:noFill/>
          <a:ln w="9525">
            <a:noFill/>
          </a:ln>
        </p:spPr>
        <p:txBody>
          <a:bodyPr>
            <a:spAutoFit/>
          </a:bodyPr>
          <a:p>
            <a:pPr>
              <a:spcBef>
                <a:spcPct val="50000"/>
              </a:spcBef>
              <a:buClr>
                <a:schemeClr val="accent2"/>
              </a:buClr>
              <a:buSzPct val="80000"/>
              <a:buFont typeface="Wingdings" panose="05000000000000000000" pitchFamily="2" charset="2"/>
              <a:buChar char="l"/>
            </a:pPr>
            <a:r>
              <a:rPr lang="zh-CN" altLang="en-US" sz="3000" b="1" dirty="0">
                <a:latin typeface="华文中宋" pitchFamily="2" charset="-122"/>
                <a:ea typeface="华文中宋" pitchFamily="2" charset="-122"/>
              </a:rPr>
              <a:t>一台彩电标价</a:t>
            </a:r>
            <a:r>
              <a:rPr lang="en-US" altLang="zh-CN" sz="3000" b="1" dirty="0">
                <a:latin typeface="华文中宋" pitchFamily="2" charset="-122"/>
                <a:ea typeface="华文中宋" pitchFamily="2" charset="-122"/>
              </a:rPr>
              <a:t>3000</a:t>
            </a:r>
            <a:r>
              <a:rPr lang="zh-CN" altLang="en-US" sz="3000" b="1" dirty="0">
                <a:latin typeface="华文中宋" pitchFamily="2" charset="-122"/>
                <a:ea typeface="华文中宋" pitchFamily="2" charset="-122"/>
              </a:rPr>
              <a:t>元</a:t>
            </a:r>
            <a:endParaRPr lang="zh-CN" altLang="en-US" sz="3000" b="1" dirty="0">
              <a:latin typeface="华文中宋" pitchFamily="2" charset="-122"/>
              <a:ea typeface="华文中宋" pitchFamily="2" charset="-122"/>
            </a:endParaRPr>
          </a:p>
          <a:p>
            <a:pPr>
              <a:spcBef>
                <a:spcPct val="50000"/>
              </a:spcBef>
              <a:buClr>
                <a:schemeClr val="accent2"/>
              </a:buClr>
              <a:buSzPct val="80000"/>
              <a:buFont typeface="Wingdings" panose="05000000000000000000" pitchFamily="2" charset="2"/>
              <a:buChar char="l"/>
            </a:pPr>
            <a:r>
              <a:rPr lang="zh-CN" altLang="en-US" sz="3000" b="1" dirty="0">
                <a:latin typeface="华文中宋" pitchFamily="2" charset="-122"/>
                <a:ea typeface="华文中宋" pitchFamily="2" charset="-122"/>
              </a:rPr>
              <a:t>张三在市场上用</a:t>
            </a:r>
            <a:r>
              <a:rPr lang="en-US" altLang="zh-CN" sz="3000" b="1" dirty="0">
                <a:latin typeface="华文中宋" pitchFamily="2" charset="-122"/>
                <a:ea typeface="华文中宋" pitchFamily="2" charset="-122"/>
              </a:rPr>
              <a:t>6</a:t>
            </a:r>
            <a:r>
              <a:rPr lang="zh-CN" altLang="en-US" sz="3000" b="1" dirty="0">
                <a:latin typeface="华文中宋" pitchFamily="2" charset="-122"/>
                <a:ea typeface="华文中宋" pitchFamily="2" charset="-122"/>
              </a:rPr>
              <a:t>元买一斤肉</a:t>
            </a:r>
            <a:endParaRPr lang="zh-CN" altLang="en-US" sz="3000" b="1" dirty="0">
              <a:latin typeface="华文中宋" pitchFamily="2" charset="-122"/>
              <a:ea typeface="华文中宋" pitchFamily="2" charset="-122"/>
            </a:endParaRPr>
          </a:p>
          <a:p>
            <a:pPr>
              <a:spcBef>
                <a:spcPct val="50000"/>
              </a:spcBef>
              <a:buClr>
                <a:schemeClr val="accent2"/>
              </a:buClr>
              <a:buSzPct val="80000"/>
              <a:buFont typeface="Wingdings" panose="05000000000000000000" pitchFamily="2" charset="2"/>
              <a:buChar char="l"/>
            </a:pPr>
            <a:r>
              <a:rPr lang="zh-CN" altLang="en-US" sz="3000" b="1" dirty="0">
                <a:latin typeface="华文中宋" pitchFamily="2" charset="-122"/>
                <a:ea typeface="华文中宋" pitchFamily="2" charset="-122"/>
              </a:rPr>
              <a:t>李四到银行取回</a:t>
            </a:r>
            <a:r>
              <a:rPr lang="en-US" altLang="zh-CN" sz="3000" b="1" dirty="0">
                <a:latin typeface="华文中宋" pitchFamily="2" charset="-122"/>
                <a:ea typeface="华文中宋" pitchFamily="2" charset="-122"/>
              </a:rPr>
              <a:t>1</a:t>
            </a:r>
            <a:r>
              <a:rPr lang="zh-CN" altLang="en-US" sz="3000" b="1" dirty="0">
                <a:latin typeface="华文中宋" pitchFamily="2" charset="-122"/>
                <a:ea typeface="华文中宋" pitchFamily="2" charset="-122"/>
              </a:rPr>
              <a:t>万元存款的利息</a:t>
            </a:r>
            <a:endParaRPr lang="zh-CN" altLang="en-US" sz="3000" b="1" dirty="0">
              <a:latin typeface="华文中宋" pitchFamily="2" charset="-122"/>
              <a:ea typeface="华文中宋" pitchFamily="2" charset="-122"/>
            </a:endParaRPr>
          </a:p>
          <a:p>
            <a:pPr algn="ctr">
              <a:spcBef>
                <a:spcPct val="50000"/>
              </a:spcBef>
              <a:buClr>
                <a:schemeClr val="accent2"/>
              </a:buClr>
              <a:buSzPct val="80000"/>
              <a:buFont typeface="Wingdings" panose="05000000000000000000" pitchFamily="2" charset="2"/>
              <a:buChar char="l"/>
            </a:pPr>
            <a:r>
              <a:rPr lang="zh-CN" altLang="en-US" sz="3000" b="1" dirty="0">
                <a:latin typeface="华文中宋" pitchFamily="2" charset="-122"/>
                <a:ea typeface="华文中宋" pitchFamily="2" charset="-122"/>
              </a:rPr>
              <a:t>小明的奶奶临终时把她藏有多年的</a:t>
            </a:r>
            <a:r>
              <a:rPr lang="en-US" altLang="zh-CN" sz="3000" b="1" dirty="0">
                <a:latin typeface="华文中宋" pitchFamily="2" charset="-122"/>
                <a:ea typeface="华文中宋" pitchFamily="2" charset="-122"/>
              </a:rPr>
              <a:t>10</a:t>
            </a:r>
            <a:r>
              <a:rPr lang="zh-CN" altLang="en-US" sz="3000" b="1" dirty="0">
                <a:latin typeface="华文中宋" pitchFamily="2" charset="-122"/>
                <a:ea typeface="华文中宋" pitchFamily="2" charset="-122"/>
              </a:rPr>
              <a:t>块银元留给了小明</a:t>
            </a:r>
            <a:endParaRPr lang="zh-CN" altLang="en-US" sz="3000" b="1" dirty="0">
              <a:latin typeface="华文中宋" pitchFamily="2" charset="-122"/>
              <a:ea typeface="华文中宋" pitchFamily="2" charset="-122"/>
            </a:endParaRPr>
          </a:p>
          <a:p>
            <a:pPr algn="ctr">
              <a:spcBef>
                <a:spcPct val="50000"/>
              </a:spcBef>
              <a:buClr>
                <a:schemeClr val="accent2"/>
              </a:buClr>
              <a:buSzPct val="80000"/>
              <a:buFont typeface="Wingdings" panose="05000000000000000000" pitchFamily="2" charset="2"/>
              <a:buChar char="l"/>
            </a:pPr>
            <a:r>
              <a:rPr lang="en-US" altLang="zh-CN" sz="3000" b="1" dirty="0">
                <a:latin typeface="华文中宋" pitchFamily="2" charset="-122"/>
                <a:ea typeface="华文中宋" pitchFamily="2" charset="-122"/>
              </a:rPr>
              <a:t>《</a:t>
            </a:r>
            <a:r>
              <a:rPr lang="zh-CN" altLang="en-US" sz="3000" b="1" dirty="0">
                <a:latin typeface="华文中宋" pitchFamily="2" charset="-122"/>
                <a:ea typeface="华文中宋" pitchFamily="2" charset="-122"/>
              </a:rPr>
              <a:t>马关条约</a:t>
            </a:r>
            <a:r>
              <a:rPr lang="en-US" altLang="zh-CN" sz="3000" b="1" dirty="0">
                <a:latin typeface="华文中宋" pitchFamily="2" charset="-122"/>
                <a:ea typeface="华文中宋" pitchFamily="2" charset="-122"/>
              </a:rPr>
              <a:t>》</a:t>
            </a:r>
            <a:r>
              <a:rPr lang="zh-CN" altLang="en-US" sz="3000" b="1" dirty="0">
                <a:latin typeface="华文中宋" pitchFamily="2" charset="-122"/>
                <a:ea typeface="华文中宋" pitchFamily="2" charset="-122"/>
              </a:rPr>
              <a:t>规定清政府向日本赔偿军费</a:t>
            </a:r>
            <a:r>
              <a:rPr lang="en-US" altLang="zh-CN" sz="3000" b="1" dirty="0">
                <a:latin typeface="华文中宋" pitchFamily="2" charset="-122"/>
                <a:ea typeface="华文中宋" pitchFamily="2" charset="-122"/>
              </a:rPr>
              <a:t>2</a:t>
            </a:r>
            <a:r>
              <a:rPr lang="zh-CN" altLang="en-US" sz="3000" b="1" dirty="0">
                <a:latin typeface="华文中宋" pitchFamily="2" charset="-122"/>
                <a:ea typeface="华文中宋" pitchFamily="2" charset="-122"/>
              </a:rPr>
              <a:t>亿两白银</a:t>
            </a:r>
            <a:endParaRPr lang="zh-CN" altLang="en-US" sz="3000" b="1" dirty="0">
              <a:latin typeface="华文中宋" pitchFamily="2" charset="-122"/>
              <a:ea typeface="华文中宋" pitchFamily="2" charset="-122"/>
            </a:endParaRPr>
          </a:p>
        </p:txBody>
      </p:sp>
      <p:sp>
        <p:nvSpPr>
          <p:cNvPr id="16391" name="Text Box 7"/>
          <p:cNvSpPr txBox="1"/>
          <p:nvPr/>
        </p:nvSpPr>
        <p:spPr>
          <a:xfrm>
            <a:off x="5867400" y="1052513"/>
            <a:ext cx="3276600" cy="579437"/>
          </a:xfrm>
          <a:prstGeom prst="rect">
            <a:avLst/>
          </a:prstGeom>
          <a:solidFill>
            <a:schemeClr val="bg1"/>
          </a:solidFill>
          <a:ln w="9525">
            <a:noFill/>
          </a:ln>
        </p:spPr>
        <p:txBody>
          <a:bodyPr>
            <a:spAutoFit/>
          </a:bodyPr>
          <a:p>
            <a:pPr algn="ctr">
              <a:spcBef>
                <a:spcPct val="50000"/>
              </a:spcBef>
            </a:pPr>
            <a:r>
              <a:rPr lang="en-US" altLang="zh-CN" sz="3200" b="1" dirty="0">
                <a:solidFill>
                  <a:srgbClr val="FF0066"/>
                </a:solidFill>
                <a:latin typeface="Times New Roman" panose="02020603050405020304" pitchFamily="18" charset="0"/>
                <a:ea typeface="隶书" pitchFamily="49" charset="-122"/>
              </a:rPr>
              <a:t>——</a:t>
            </a:r>
            <a:r>
              <a:rPr lang="zh-CN" altLang="en-US" sz="3200" b="1" dirty="0">
                <a:solidFill>
                  <a:srgbClr val="FF0066"/>
                </a:solidFill>
                <a:latin typeface="Times New Roman" panose="02020603050405020304" pitchFamily="18" charset="0"/>
                <a:ea typeface="隶书" pitchFamily="49" charset="-122"/>
              </a:rPr>
              <a:t>价值尺度</a:t>
            </a:r>
            <a:endParaRPr lang="zh-CN" altLang="en-US" sz="2800" b="1" dirty="0">
              <a:latin typeface="Times New Roman" panose="02020603050405020304" pitchFamily="18" charset="0"/>
            </a:endParaRPr>
          </a:p>
        </p:txBody>
      </p:sp>
      <p:sp>
        <p:nvSpPr>
          <p:cNvPr id="16393" name="Text Box 9"/>
          <p:cNvSpPr txBox="1"/>
          <p:nvPr/>
        </p:nvSpPr>
        <p:spPr>
          <a:xfrm>
            <a:off x="6019800" y="1828800"/>
            <a:ext cx="2819400" cy="579438"/>
          </a:xfrm>
          <a:prstGeom prst="rect">
            <a:avLst/>
          </a:prstGeom>
          <a:solidFill>
            <a:schemeClr val="bg1"/>
          </a:solidFill>
          <a:ln w="9525">
            <a:noFill/>
          </a:ln>
        </p:spPr>
        <p:txBody>
          <a:bodyPr>
            <a:spAutoFit/>
          </a:bodyPr>
          <a:p>
            <a:pPr algn="ctr">
              <a:spcBef>
                <a:spcPct val="50000"/>
              </a:spcBef>
            </a:pPr>
            <a:r>
              <a:rPr lang="en-US" altLang="zh-CN" sz="3200" b="1" dirty="0">
                <a:solidFill>
                  <a:srgbClr val="FF0066"/>
                </a:solidFill>
                <a:latin typeface="Times New Roman" panose="02020603050405020304" pitchFamily="18" charset="0"/>
                <a:ea typeface="隶书" pitchFamily="49" charset="-122"/>
              </a:rPr>
              <a:t>——</a:t>
            </a:r>
            <a:r>
              <a:rPr lang="zh-CN" altLang="en-US" sz="3200" b="1" dirty="0">
                <a:solidFill>
                  <a:srgbClr val="FF0066"/>
                </a:solidFill>
                <a:latin typeface="Times New Roman" panose="02020603050405020304" pitchFamily="18" charset="0"/>
                <a:ea typeface="隶书" pitchFamily="49" charset="-122"/>
              </a:rPr>
              <a:t>流通手段</a:t>
            </a:r>
            <a:endParaRPr lang="zh-CN" altLang="en-US" sz="3200" b="1" dirty="0">
              <a:solidFill>
                <a:srgbClr val="FF0066"/>
              </a:solidFill>
              <a:latin typeface="Times New Roman" panose="02020603050405020304" pitchFamily="18" charset="0"/>
              <a:ea typeface="隶书" pitchFamily="49" charset="-122"/>
            </a:endParaRPr>
          </a:p>
        </p:txBody>
      </p:sp>
      <p:sp>
        <p:nvSpPr>
          <p:cNvPr id="16394" name="Text Box 10"/>
          <p:cNvSpPr txBox="1"/>
          <p:nvPr/>
        </p:nvSpPr>
        <p:spPr>
          <a:xfrm>
            <a:off x="6172200" y="2514600"/>
            <a:ext cx="2971800" cy="579438"/>
          </a:xfrm>
          <a:prstGeom prst="rect">
            <a:avLst/>
          </a:prstGeom>
          <a:solidFill>
            <a:schemeClr val="bg1"/>
          </a:solidFill>
          <a:ln w="9525">
            <a:noFill/>
          </a:ln>
        </p:spPr>
        <p:txBody>
          <a:bodyPr>
            <a:spAutoFit/>
          </a:bodyPr>
          <a:p>
            <a:pPr algn="ctr">
              <a:spcBef>
                <a:spcPct val="50000"/>
              </a:spcBef>
            </a:pPr>
            <a:r>
              <a:rPr lang="en-US" altLang="zh-CN" sz="3200" b="1" dirty="0">
                <a:solidFill>
                  <a:srgbClr val="FF0066"/>
                </a:solidFill>
                <a:latin typeface="Times New Roman" panose="02020603050405020304" pitchFamily="18" charset="0"/>
                <a:ea typeface="隶书" pitchFamily="49" charset="-122"/>
              </a:rPr>
              <a:t>——</a:t>
            </a:r>
            <a:r>
              <a:rPr lang="zh-CN" altLang="en-US" sz="3200" b="1" dirty="0">
                <a:solidFill>
                  <a:srgbClr val="FF0066"/>
                </a:solidFill>
                <a:latin typeface="Times New Roman" panose="02020603050405020304" pitchFamily="18" charset="0"/>
                <a:ea typeface="隶书" pitchFamily="49" charset="-122"/>
              </a:rPr>
              <a:t>支付手段</a:t>
            </a:r>
            <a:endParaRPr lang="zh-CN" altLang="en-US" sz="3200" b="1" dirty="0">
              <a:solidFill>
                <a:srgbClr val="FF0066"/>
              </a:solidFill>
              <a:latin typeface="Times New Roman" panose="02020603050405020304" pitchFamily="18" charset="0"/>
              <a:ea typeface="隶书" pitchFamily="49" charset="-122"/>
            </a:endParaRPr>
          </a:p>
        </p:txBody>
      </p:sp>
      <p:sp>
        <p:nvSpPr>
          <p:cNvPr id="16395" name="Text Box 11"/>
          <p:cNvSpPr txBox="1"/>
          <p:nvPr/>
        </p:nvSpPr>
        <p:spPr>
          <a:xfrm>
            <a:off x="6019800" y="3581400"/>
            <a:ext cx="3124200" cy="579438"/>
          </a:xfrm>
          <a:prstGeom prst="rect">
            <a:avLst/>
          </a:prstGeom>
          <a:solidFill>
            <a:schemeClr val="bg1"/>
          </a:solidFill>
          <a:ln w="9525">
            <a:noFill/>
          </a:ln>
        </p:spPr>
        <p:txBody>
          <a:bodyPr>
            <a:spAutoFit/>
          </a:bodyPr>
          <a:p>
            <a:pPr algn="ctr">
              <a:spcBef>
                <a:spcPct val="50000"/>
              </a:spcBef>
            </a:pPr>
            <a:r>
              <a:rPr lang="en-US" altLang="zh-CN" sz="3200" b="1" dirty="0">
                <a:solidFill>
                  <a:srgbClr val="FF0066"/>
                </a:solidFill>
                <a:latin typeface="Times New Roman" panose="02020603050405020304" pitchFamily="18" charset="0"/>
                <a:ea typeface="隶书" pitchFamily="49" charset="-122"/>
              </a:rPr>
              <a:t>——</a:t>
            </a:r>
            <a:r>
              <a:rPr lang="zh-CN" altLang="en-US" sz="3200" b="1" dirty="0">
                <a:solidFill>
                  <a:srgbClr val="FF0066"/>
                </a:solidFill>
                <a:latin typeface="Times New Roman" panose="02020603050405020304" pitchFamily="18" charset="0"/>
                <a:ea typeface="隶书" pitchFamily="49" charset="-122"/>
              </a:rPr>
              <a:t>贮藏手段</a:t>
            </a:r>
            <a:endParaRPr lang="zh-CN" altLang="en-US" sz="3200" b="1" dirty="0">
              <a:solidFill>
                <a:srgbClr val="FF0066"/>
              </a:solidFill>
              <a:latin typeface="Times New Roman" panose="02020603050405020304" pitchFamily="18" charset="0"/>
              <a:ea typeface="隶书" pitchFamily="49" charset="-122"/>
            </a:endParaRPr>
          </a:p>
        </p:txBody>
      </p:sp>
      <p:sp>
        <p:nvSpPr>
          <p:cNvPr id="16396" name="Text Box 12"/>
          <p:cNvSpPr txBox="1"/>
          <p:nvPr/>
        </p:nvSpPr>
        <p:spPr>
          <a:xfrm>
            <a:off x="6019800" y="4953000"/>
            <a:ext cx="3124200" cy="579438"/>
          </a:xfrm>
          <a:prstGeom prst="rect">
            <a:avLst/>
          </a:prstGeom>
          <a:solidFill>
            <a:schemeClr val="bg1"/>
          </a:solidFill>
          <a:ln w="9525">
            <a:noFill/>
          </a:ln>
        </p:spPr>
        <p:txBody>
          <a:bodyPr>
            <a:spAutoFit/>
          </a:bodyPr>
          <a:p>
            <a:pPr algn="ctr">
              <a:spcBef>
                <a:spcPct val="50000"/>
              </a:spcBef>
            </a:pPr>
            <a:r>
              <a:rPr lang="en-US" altLang="zh-CN" sz="3200" b="1" dirty="0">
                <a:solidFill>
                  <a:srgbClr val="FF0066"/>
                </a:solidFill>
                <a:latin typeface="Times New Roman" panose="02020603050405020304" pitchFamily="18" charset="0"/>
                <a:ea typeface="隶书" pitchFamily="49" charset="-122"/>
              </a:rPr>
              <a:t>——</a:t>
            </a:r>
            <a:r>
              <a:rPr lang="zh-CN" altLang="en-US" sz="3200" b="1" dirty="0">
                <a:solidFill>
                  <a:srgbClr val="FF0066"/>
                </a:solidFill>
                <a:latin typeface="Times New Roman" panose="02020603050405020304" pitchFamily="18" charset="0"/>
                <a:ea typeface="隶书" pitchFamily="49" charset="-122"/>
              </a:rPr>
              <a:t>世界货币</a:t>
            </a:r>
            <a:endParaRPr lang="zh-CN" altLang="en-US" sz="28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391"/>
                                        </p:tgtEl>
                                        <p:attrNameLst>
                                          <p:attrName>style.visibility</p:attrName>
                                        </p:attrNameLst>
                                      </p:cBhvr>
                                      <p:to>
                                        <p:strVal val="visible"/>
                                      </p:to>
                                    </p:set>
                                    <p:anim calcmode="lin" valueType="num">
                                      <p:cBhvr additive="base">
                                        <p:cTn id="7" dur="500" fill="hold"/>
                                        <p:tgtEl>
                                          <p:spTgt spid="16391"/>
                                        </p:tgtEl>
                                        <p:attrNameLst>
                                          <p:attrName>ppt_x</p:attrName>
                                        </p:attrNameLst>
                                      </p:cBhvr>
                                      <p:tavLst>
                                        <p:tav tm="0">
                                          <p:val>
                                            <p:strVal val="1+#ppt_w/2"/>
                                          </p:val>
                                        </p:tav>
                                        <p:tav tm="100000">
                                          <p:val>
                                            <p:strVal val="#ppt_x"/>
                                          </p:val>
                                        </p:tav>
                                      </p:tavLst>
                                    </p:anim>
                                    <p:anim calcmode="lin" valueType="num">
                                      <p:cBhvr additive="base">
                                        <p:cTn id="8" dur="500" fill="hold"/>
                                        <p:tgtEl>
                                          <p:spTgt spid="1639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6393"/>
                                        </p:tgtEl>
                                        <p:attrNameLst>
                                          <p:attrName>style.visibility</p:attrName>
                                        </p:attrNameLst>
                                      </p:cBhvr>
                                      <p:to>
                                        <p:strVal val="visible"/>
                                      </p:to>
                                    </p:set>
                                    <p:anim calcmode="lin" valueType="num">
                                      <p:cBhvr additive="base">
                                        <p:cTn id="13" dur="500" fill="hold"/>
                                        <p:tgtEl>
                                          <p:spTgt spid="16393"/>
                                        </p:tgtEl>
                                        <p:attrNameLst>
                                          <p:attrName>ppt_x</p:attrName>
                                        </p:attrNameLst>
                                      </p:cBhvr>
                                      <p:tavLst>
                                        <p:tav tm="0">
                                          <p:val>
                                            <p:strVal val="#ppt_x"/>
                                          </p:val>
                                        </p:tav>
                                        <p:tav tm="100000">
                                          <p:val>
                                            <p:strVal val="#ppt_x"/>
                                          </p:val>
                                        </p:tav>
                                      </p:tavLst>
                                    </p:anim>
                                    <p:anim calcmode="lin" valueType="num">
                                      <p:cBhvr additive="base">
                                        <p:cTn id="14" dur="500" fill="hold"/>
                                        <p:tgtEl>
                                          <p:spTgt spid="1639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1" name="chimes.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6394"/>
                                        </p:tgtEl>
                                        <p:attrNameLst>
                                          <p:attrName>style.visibility</p:attrName>
                                        </p:attrNameLst>
                                      </p:cBhvr>
                                      <p:to>
                                        <p:strVal val="visible"/>
                                      </p:to>
                                    </p:set>
                                    <p:anim calcmode="lin" valueType="num">
                                      <p:cBhvr additive="base">
                                        <p:cTn id="19" dur="500" fill="hold"/>
                                        <p:tgtEl>
                                          <p:spTgt spid="16394"/>
                                        </p:tgtEl>
                                        <p:attrNameLst>
                                          <p:attrName>ppt_x</p:attrName>
                                        </p:attrNameLst>
                                      </p:cBhvr>
                                      <p:tavLst>
                                        <p:tav tm="0">
                                          <p:val>
                                            <p:strVal val="1+#ppt_w/2"/>
                                          </p:val>
                                        </p:tav>
                                        <p:tav tm="100000">
                                          <p:val>
                                            <p:strVal val="#ppt_x"/>
                                          </p:val>
                                        </p:tav>
                                      </p:tavLst>
                                    </p:anim>
                                    <p:anim calcmode="lin" valueType="num">
                                      <p:cBhvr additive="base">
                                        <p:cTn id="20" dur="500" fill="hold"/>
                                        <p:tgtEl>
                                          <p:spTgt spid="163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1" name="chimes.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16395"/>
                                        </p:tgtEl>
                                        <p:attrNameLst>
                                          <p:attrName>style.visibility</p:attrName>
                                        </p:attrNameLst>
                                      </p:cBhvr>
                                      <p:to>
                                        <p:strVal val="visible"/>
                                      </p:to>
                                    </p:set>
                                    <p:anim calcmode="lin" valueType="num">
                                      <p:cBhvr additive="base">
                                        <p:cTn id="25" dur="500" fill="hold"/>
                                        <p:tgtEl>
                                          <p:spTgt spid="16395"/>
                                        </p:tgtEl>
                                        <p:attrNameLst>
                                          <p:attrName>ppt_x</p:attrName>
                                        </p:attrNameLst>
                                      </p:cBhvr>
                                      <p:tavLst>
                                        <p:tav tm="0">
                                          <p:val>
                                            <p:strVal val="1+#ppt_w/2"/>
                                          </p:val>
                                        </p:tav>
                                        <p:tav tm="100000">
                                          <p:val>
                                            <p:strVal val="#ppt_x"/>
                                          </p:val>
                                        </p:tav>
                                      </p:tavLst>
                                    </p:anim>
                                    <p:anim calcmode="lin" valueType="num">
                                      <p:cBhvr additive="base">
                                        <p:cTn id="26" dur="500" fill="hold"/>
                                        <p:tgtEl>
                                          <p:spTgt spid="1639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1" name="chimes.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16396"/>
                                        </p:tgtEl>
                                        <p:attrNameLst>
                                          <p:attrName>style.visibility</p:attrName>
                                        </p:attrNameLst>
                                      </p:cBhvr>
                                      <p:to>
                                        <p:strVal val="visible"/>
                                      </p:to>
                                    </p:set>
                                    <p:anim calcmode="lin" valueType="num">
                                      <p:cBhvr additive="base">
                                        <p:cTn id="31" dur="500" fill="hold"/>
                                        <p:tgtEl>
                                          <p:spTgt spid="16396"/>
                                        </p:tgtEl>
                                        <p:attrNameLst>
                                          <p:attrName>ppt_x</p:attrName>
                                        </p:attrNameLst>
                                      </p:cBhvr>
                                      <p:tavLst>
                                        <p:tav tm="0">
                                          <p:val>
                                            <p:strVal val="1+#ppt_w/2"/>
                                          </p:val>
                                        </p:tav>
                                        <p:tav tm="100000">
                                          <p:val>
                                            <p:strVal val="#ppt_x"/>
                                          </p:val>
                                        </p:tav>
                                      </p:tavLst>
                                    </p:anim>
                                    <p:anim calcmode="lin" valueType="num">
                                      <p:cBhvr additive="base">
                                        <p:cTn id="32" dur="500" fill="hold"/>
                                        <p:tgtEl>
                                          <p:spTgt spid="1639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1"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animBg="1"/>
      <p:bldP spid="16393" grpId="0" animBg="1"/>
      <p:bldP spid="16394" grpId="0" animBg="1"/>
      <p:bldP spid="16395" grpId="0" animBg="1"/>
      <p:bldP spid="1639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noRot="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smtClean="0">
                <a:ln>
                  <a:noFill/>
                </a:ln>
                <a:solidFill>
                  <a:srgbClr val="FF0000"/>
                </a:solidFill>
                <a:effectLst/>
                <a:uLnTx/>
                <a:uFillTx/>
                <a:latin typeface="+mj-lt"/>
                <a:ea typeface="+mj-ea"/>
                <a:cs typeface="+mj-cs"/>
              </a:rPr>
              <a:t>三、货币的演变</a:t>
            </a:r>
            <a:br>
              <a:rPr kumimoji="0" lang="zh-CN" altLang="en-US" sz="4000" b="1" i="0" u="none" strike="noStrike" kern="1200" cap="none" spc="0" normalizeH="0" baseline="0" noProof="0" smtClean="0">
                <a:ln>
                  <a:noFill/>
                </a:ln>
                <a:solidFill>
                  <a:srgbClr val="FF0000"/>
                </a:solidFill>
                <a:effectLst/>
                <a:uLnTx/>
                <a:uFillTx/>
                <a:latin typeface="+mj-lt"/>
                <a:ea typeface="+mj-ea"/>
                <a:cs typeface="+mj-cs"/>
              </a:rPr>
            </a:br>
            <a:endParaRPr kumimoji="0" lang="zh-CN" altLang="en-US" sz="4000" b="1" i="0" u="none" strike="noStrike" kern="1200" cap="none" spc="0" normalizeH="0" baseline="0" noProof="0" smtClean="0">
              <a:ln>
                <a:noFill/>
              </a:ln>
              <a:solidFill>
                <a:srgbClr val="FF0000"/>
              </a:solidFill>
              <a:effectLst/>
              <a:uLnTx/>
              <a:uFillTx/>
              <a:latin typeface="+mj-lt"/>
              <a:ea typeface="+mj-ea"/>
              <a:cs typeface="+mj-cs"/>
            </a:endParaRPr>
          </a:p>
        </p:txBody>
      </p:sp>
      <p:sp>
        <p:nvSpPr>
          <p:cNvPr id="94211" name="Rectangle 3"/>
          <p:cNvSpPr>
            <a:spLocks noGrp="1" noRot="1"/>
          </p:cNvSpPr>
          <p:nvPr>
            <p:ph idx="1"/>
          </p:nvPr>
        </p:nvSpPr>
        <p:spPr>
          <a:xfrm>
            <a:off x="457200" y="1143000"/>
            <a:ext cx="8229600" cy="4983163"/>
          </a:xfrm>
        </p:spPr>
        <p:txBody>
          <a:bodyPr vert="horz" wrap="square" lIns="91440" tIns="45720" rIns="91440" bIns="45720" anchor="t" anchorCtr="0"/>
          <a:p>
            <a:pPr eaLnBrk="1" hangingPunct="1">
              <a:buFont typeface="Wingdings" panose="05000000000000000000" pitchFamily="2" charset="2"/>
              <a:buNone/>
            </a:pPr>
            <a:r>
              <a:rPr lang="zh-CN" altLang="en-US" sz="2400" b="1" dirty="0">
                <a:solidFill>
                  <a:srgbClr val="FF0000"/>
                </a:solidFill>
              </a:rPr>
              <a:t>（</a:t>
            </a:r>
            <a:r>
              <a:rPr lang="en-US" altLang="zh-CN" sz="2400" b="1" dirty="0">
                <a:solidFill>
                  <a:srgbClr val="FF0000"/>
                </a:solidFill>
              </a:rPr>
              <a:t>1</a:t>
            </a:r>
            <a:r>
              <a:rPr lang="zh-CN" altLang="en-US" sz="2400" b="1" dirty="0">
                <a:solidFill>
                  <a:srgbClr val="FF0000"/>
                </a:solidFill>
              </a:rPr>
              <a:t>）实物货币</a:t>
            </a:r>
            <a:endParaRPr lang="zh-CN" altLang="en-US" sz="2400" b="1" dirty="0">
              <a:solidFill>
                <a:srgbClr val="FF0000"/>
              </a:solidFill>
            </a:endParaRPr>
          </a:p>
          <a:p>
            <a:pPr eaLnBrk="1" hangingPunct="1">
              <a:buFont typeface="Wingdings" panose="05000000000000000000" pitchFamily="2" charset="2"/>
              <a:buNone/>
            </a:pPr>
            <a:r>
              <a:rPr lang="zh-CN" altLang="en-US" sz="2400" dirty="0">
                <a:solidFill>
                  <a:srgbClr val="FF0000"/>
                </a:solidFill>
              </a:rPr>
              <a:t>    </a:t>
            </a:r>
            <a:r>
              <a:rPr lang="zh-CN" altLang="en-US" sz="2400" dirty="0"/>
              <a:t>实物货币：是以自然界存在的某种物品或人们生产的某种物品来充当的货币。</a:t>
            </a:r>
            <a:endParaRPr lang="zh-CN" altLang="en-US" sz="2400" dirty="0"/>
          </a:p>
          <a:p>
            <a:pPr eaLnBrk="1" hangingPunct="1">
              <a:buFont typeface="Wingdings" panose="05000000000000000000" pitchFamily="2" charset="2"/>
              <a:buNone/>
            </a:pPr>
            <a:r>
              <a:rPr lang="zh-CN" altLang="en-US" sz="2400" dirty="0"/>
              <a:t>如：贝壳、布帛、牲畜、兽角、猎器等</a:t>
            </a:r>
            <a:endParaRPr lang="zh-CN" altLang="en-US" sz="2400" dirty="0"/>
          </a:p>
          <a:p>
            <a:pPr eaLnBrk="1" hangingPunct="1">
              <a:buFont typeface="Wingdings" panose="05000000000000000000" pitchFamily="2" charset="2"/>
              <a:buNone/>
            </a:pPr>
            <a:endParaRPr lang="zh-CN" altLang="en-US" sz="2400" dirty="0">
              <a:solidFill>
                <a:srgbClr val="FF0000"/>
              </a:solidFill>
            </a:endParaRPr>
          </a:p>
          <a:p>
            <a:pPr eaLnBrk="1" hangingPunct="1">
              <a:buFont typeface="Wingdings" panose="05000000000000000000" pitchFamily="2" charset="2"/>
              <a:buNone/>
            </a:pPr>
            <a:r>
              <a:rPr lang="zh-CN" altLang="en-US" sz="2400" b="1" dirty="0">
                <a:solidFill>
                  <a:srgbClr val="FF0000"/>
                </a:solidFill>
              </a:rPr>
              <a:t>（</a:t>
            </a:r>
            <a:r>
              <a:rPr lang="en-US" altLang="zh-CN" sz="2400" b="1" dirty="0">
                <a:solidFill>
                  <a:srgbClr val="FF0000"/>
                </a:solidFill>
              </a:rPr>
              <a:t>2</a:t>
            </a:r>
            <a:r>
              <a:rPr lang="zh-CN" altLang="en-US" sz="2400" b="1" dirty="0">
                <a:solidFill>
                  <a:srgbClr val="FF0000"/>
                </a:solidFill>
              </a:rPr>
              <a:t>）金属货币</a:t>
            </a:r>
            <a:endParaRPr lang="zh-CN" altLang="en-US" sz="2400" b="1" dirty="0">
              <a:solidFill>
                <a:srgbClr val="FF0000"/>
              </a:solidFill>
            </a:endParaRPr>
          </a:p>
          <a:p>
            <a:pPr eaLnBrk="1" hangingPunct="1">
              <a:buFont typeface="Wingdings" panose="05000000000000000000" pitchFamily="2" charset="2"/>
              <a:buNone/>
            </a:pPr>
            <a:r>
              <a:rPr lang="zh-CN" altLang="en-US" sz="2400" b="1" dirty="0">
                <a:solidFill>
                  <a:schemeClr val="hlink"/>
                </a:solidFill>
              </a:rPr>
              <a:t>金属货币：</a:t>
            </a:r>
            <a:endParaRPr lang="zh-CN" altLang="en-US" sz="2400" b="1" dirty="0">
              <a:solidFill>
                <a:schemeClr val="hlink"/>
              </a:solidFill>
            </a:endParaRPr>
          </a:p>
          <a:p>
            <a:pPr eaLnBrk="1" hangingPunct="1">
              <a:buFont typeface="Wingdings" panose="05000000000000000000" pitchFamily="2" charset="2"/>
              <a:buNone/>
            </a:pPr>
            <a:r>
              <a:rPr lang="zh-CN" altLang="en-US" sz="2400" dirty="0"/>
              <a:t>以金、银、铜等金属为材料的货币被称为金属货币。</a:t>
            </a:r>
            <a:endParaRPr lang="zh-CN" altLang="en-US" sz="2400" dirty="0"/>
          </a:p>
          <a:p>
            <a:pPr eaLnBrk="1" hangingPunct="1">
              <a:buFont typeface="Wingdings" panose="05000000000000000000" pitchFamily="2" charset="2"/>
              <a:buNone/>
            </a:pPr>
            <a:r>
              <a:rPr lang="zh-CN" altLang="en-US" sz="2400" b="1" dirty="0">
                <a:solidFill>
                  <a:schemeClr val="hlink"/>
                </a:solidFill>
              </a:rPr>
              <a:t>优点：</a:t>
            </a:r>
            <a:endParaRPr lang="zh-CN" altLang="en-US" sz="2400" b="1" dirty="0">
              <a:solidFill>
                <a:schemeClr val="hlink"/>
              </a:solidFill>
            </a:endParaRPr>
          </a:p>
          <a:p>
            <a:pPr eaLnBrk="1" hangingPunct="1">
              <a:buFont typeface="Wingdings" panose="05000000000000000000" pitchFamily="2" charset="2"/>
              <a:buNone/>
            </a:pPr>
            <a:r>
              <a:rPr lang="zh-CN" altLang="en-US" sz="2400" dirty="0"/>
              <a:t>价值稳定、易于分割、便于储藏</a:t>
            </a:r>
            <a:endParaRPr lang="zh-CN" altLang="en-US" sz="2400" dirty="0"/>
          </a:p>
          <a:p>
            <a:pPr eaLnBrk="1" hangingPunct="1">
              <a:buFont typeface="Wingdings" panose="05000000000000000000" pitchFamily="2" charset="2"/>
              <a:buNone/>
            </a:pPr>
            <a:r>
              <a:rPr lang="zh-CN" altLang="en-US" sz="2400" dirty="0">
                <a:solidFill>
                  <a:srgbClr val="FF0000"/>
                </a:solidFill>
              </a:rPr>
              <a:t>          </a:t>
            </a:r>
            <a:r>
              <a:rPr lang="zh-CN" altLang="en-US" sz="2800" b="1" dirty="0">
                <a:solidFill>
                  <a:srgbClr val="FF0000"/>
                </a:solidFill>
              </a:rPr>
              <a:t>金银是最重要的金属货币。</a:t>
            </a:r>
            <a:endParaRPr lang="zh-CN" altLang="en-US" sz="28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4211">
                                            <p:txEl>
                                              <p:charRg st="0" end="8"/>
                                            </p:txEl>
                                          </p:spTgt>
                                        </p:tgtEl>
                                        <p:attrNameLst>
                                          <p:attrName>style.visibility</p:attrName>
                                        </p:attrNameLst>
                                      </p:cBhvr>
                                      <p:to>
                                        <p:strVal val="visible"/>
                                      </p:to>
                                    </p:set>
                                    <p:anim calcmode="lin" valueType="num">
                                      <p:cBhvr additive="base">
                                        <p:cTn id="7" dur="500" fill="hold"/>
                                        <p:tgtEl>
                                          <p:spTgt spid="94211">
                                            <p:txEl>
                                              <p:charRg st="0"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1">
                                            <p:txEl>
                                              <p:charRg st="0"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4211">
                                            <p:txEl>
                                              <p:charRg st="8" end="47"/>
                                            </p:txEl>
                                          </p:spTgt>
                                        </p:tgtEl>
                                        <p:attrNameLst>
                                          <p:attrName>style.visibility</p:attrName>
                                        </p:attrNameLst>
                                      </p:cBhvr>
                                      <p:to>
                                        <p:strVal val="visible"/>
                                      </p:to>
                                    </p:set>
                                    <p:anim calcmode="lin" valueType="num">
                                      <p:cBhvr additive="base">
                                        <p:cTn id="13" dur="500" fill="hold"/>
                                        <p:tgtEl>
                                          <p:spTgt spid="94211">
                                            <p:txEl>
                                              <p:charRg st="8" end="4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1">
                                            <p:txEl>
                                              <p:charRg st="8" end="4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4211">
                                            <p:txEl>
                                              <p:charRg st="47" end="65"/>
                                            </p:txEl>
                                          </p:spTgt>
                                        </p:tgtEl>
                                        <p:attrNameLst>
                                          <p:attrName>style.visibility</p:attrName>
                                        </p:attrNameLst>
                                      </p:cBhvr>
                                      <p:to>
                                        <p:strVal val="visible"/>
                                      </p:to>
                                    </p:set>
                                    <p:anim calcmode="lin" valueType="num">
                                      <p:cBhvr additive="base">
                                        <p:cTn id="19" dur="500" fill="hold"/>
                                        <p:tgtEl>
                                          <p:spTgt spid="94211">
                                            <p:txEl>
                                              <p:charRg st="47" end="6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4211">
                                            <p:txEl>
                                              <p:charRg st="47" end="6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4211">
                                            <p:txEl>
                                              <p:charRg st="66" end="74"/>
                                            </p:txEl>
                                          </p:spTgt>
                                        </p:tgtEl>
                                        <p:attrNameLst>
                                          <p:attrName>style.visibility</p:attrName>
                                        </p:attrNameLst>
                                      </p:cBhvr>
                                      <p:to>
                                        <p:strVal val="visible"/>
                                      </p:to>
                                    </p:set>
                                    <p:anim calcmode="lin" valueType="num">
                                      <p:cBhvr additive="base">
                                        <p:cTn id="25" dur="500" fill="hold"/>
                                        <p:tgtEl>
                                          <p:spTgt spid="94211">
                                            <p:txEl>
                                              <p:charRg st="66" end="7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4211">
                                            <p:txEl>
                                              <p:charRg st="66" end="7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4211">
                                            <p:txEl>
                                              <p:charRg st="74" end="80"/>
                                            </p:txEl>
                                          </p:spTgt>
                                        </p:tgtEl>
                                        <p:attrNameLst>
                                          <p:attrName>style.visibility</p:attrName>
                                        </p:attrNameLst>
                                      </p:cBhvr>
                                      <p:to>
                                        <p:strVal val="visible"/>
                                      </p:to>
                                    </p:set>
                                    <p:anim calcmode="lin" valueType="num">
                                      <p:cBhvr additive="base">
                                        <p:cTn id="31" dur="500" fill="hold"/>
                                        <p:tgtEl>
                                          <p:spTgt spid="94211">
                                            <p:txEl>
                                              <p:charRg st="74" end="8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4211">
                                            <p:txEl>
                                              <p:charRg st="74" end="8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4211">
                                            <p:txEl>
                                              <p:charRg st="80" end="104"/>
                                            </p:txEl>
                                          </p:spTgt>
                                        </p:tgtEl>
                                        <p:attrNameLst>
                                          <p:attrName>style.visibility</p:attrName>
                                        </p:attrNameLst>
                                      </p:cBhvr>
                                      <p:to>
                                        <p:strVal val="visible"/>
                                      </p:to>
                                    </p:set>
                                    <p:anim calcmode="lin" valueType="num">
                                      <p:cBhvr additive="base">
                                        <p:cTn id="35" dur="500" fill="hold"/>
                                        <p:tgtEl>
                                          <p:spTgt spid="94211">
                                            <p:txEl>
                                              <p:charRg st="80" end="10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4211">
                                            <p:txEl>
                                              <p:charRg st="80" end="10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94211">
                                            <p:txEl>
                                              <p:charRg st="104" end="108"/>
                                            </p:txEl>
                                          </p:spTgt>
                                        </p:tgtEl>
                                        <p:attrNameLst>
                                          <p:attrName>style.visibility</p:attrName>
                                        </p:attrNameLst>
                                      </p:cBhvr>
                                      <p:to>
                                        <p:strVal val="visible"/>
                                      </p:to>
                                    </p:set>
                                    <p:anim calcmode="lin" valueType="num">
                                      <p:cBhvr additive="base">
                                        <p:cTn id="41" dur="500" fill="hold"/>
                                        <p:tgtEl>
                                          <p:spTgt spid="94211">
                                            <p:txEl>
                                              <p:charRg st="104" end="10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4211">
                                            <p:txEl>
                                              <p:charRg st="104" end="10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94211">
                                            <p:txEl>
                                              <p:charRg st="108" end="123"/>
                                            </p:txEl>
                                          </p:spTgt>
                                        </p:tgtEl>
                                        <p:attrNameLst>
                                          <p:attrName>style.visibility</p:attrName>
                                        </p:attrNameLst>
                                      </p:cBhvr>
                                      <p:to>
                                        <p:strVal val="visible"/>
                                      </p:to>
                                    </p:set>
                                    <p:anim calcmode="lin" valueType="num">
                                      <p:cBhvr additive="base">
                                        <p:cTn id="45" dur="500" fill="hold"/>
                                        <p:tgtEl>
                                          <p:spTgt spid="94211">
                                            <p:txEl>
                                              <p:charRg st="108" end="12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94211">
                                            <p:txEl>
                                              <p:charRg st="108" end="123"/>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94211">
                                            <p:txEl>
                                              <p:charRg st="123" end="146"/>
                                            </p:txEl>
                                          </p:spTgt>
                                        </p:tgtEl>
                                        <p:attrNameLst>
                                          <p:attrName>style.visibility</p:attrName>
                                        </p:attrNameLst>
                                      </p:cBhvr>
                                      <p:to>
                                        <p:strVal val="visible"/>
                                      </p:to>
                                    </p:set>
                                    <p:anim calcmode="lin" valueType="num">
                                      <p:cBhvr additive="base">
                                        <p:cTn id="49" dur="500" fill="hold"/>
                                        <p:tgtEl>
                                          <p:spTgt spid="94211">
                                            <p:txEl>
                                              <p:charRg st="123" end="14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4211">
                                            <p:txEl>
                                              <p:charRg st="123" end="14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5" name="Rectangle 3"/>
          <p:cNvSpPr>
            <a:spLocks noGrp="1" noRot="1"/>
          </p:cNvSpPr>
          <p:nvPr>
            <p:ph idx="1"/>
          </p:nvPr>
        </p:nvSpPr>
        <p:spPr>
          <a:xfrm>
            <a:off x="457200" y="990600"/>
            <a:ext cx="8229600" cy="5135563"/>
          </a:xfrm>
        </p:spPr>
        <p:txBody>
          <a:bodyPr vert="horz" wrap="square" lIns="91440" tIns="45720" rIns="91440" bIns="45720" anchor="t" anchorCtr="0"/>
          <a:p>
            <a:pPr eaLnBrk="1" hangingPunct="1">
              <a:lnSpc>
                <a:spcPct val="90000"/>
              </a:lnSpc>
              <a:buFont typeface="Wingdings" panose="05000000000000000000" pitchFamily="2" charset="2"/>
              <a:buNone/>
            </a:pPr>
            <a:r>
              <a:rPr lang="zh-CN" altLang="en-US" sz="2400" b="1" dirty="0">
                <a:solidFill>
                  <a:srgbClr val="FF0000"/>
                </a:solidFill>
              </a:rPr>
              <a:t>（</a:t>
            </a:r>
            <a:r>
              <a:rPr lang="en-US" altLang="zh-CN" sz="2400" b="1" dirty="0">
                <a:solidFill>
                  <a:srgbClr val="FF0000"/>
                </a:solidFill>
              </a:rPr>
              <a:t>3</a:t>
            </a:r>
            <a:r>
              <a:rPr lang="zh-CN" altLang="en-US" sz="2400" b="1" dirty="0">
                <a:solidFill>
                  <a:srgbClr val="FF0000"/>
                </a:solidFill>
              </a:rPr>
              <a:t>）信用货币</a:t>
            </a:r>
            <a:endParaRPr lang="zh-CN" altLang="en-US" sz="2400" b="1" dirty="0">
              <a:solidFill>
                <a:srgbClr val="FF0000"/>
              </a:solidFill>
            </a:endParaRPr>
          </a:p>
          <a:p>
            <a:pPr eaLnBrk="1" hangingPunct="1">
              <a:lnSpc>
                <a:spcPct val="90000"/>
              </a:lnSpc>
              <a:buFont typeface="Wingdings" panose="05000000000000000000" pitchFamily="2" charset="2"/>
              <a:buNone/>
            </a:pPr>
            <a:r>
              <a:rPr lang="zh-CN" altLang="en-US" sz="2400" b="1" dirty="0">
                <a:solidFill>
                  <a:schemeClr val="hlink"/>
                </a:solidFill>
              </a:rPr>
              <a:t>信用货币：</a:t>
            </a:r>
            <a:endParaRPr lang="zh-CN" altLang="en-US" sz="2400" b="1" dirty="0">
              <a:solidFill>
                <a:schemeClr val="hlink"/>
              </a:solidFill>
            </a:endParaRPr>
          </a:p>
          <a:p>
            <a:pPr eaLnBrk="1" hangingPunct="1">
              <a:lnSpc>
                <a:spcPct val="90000"/>
              </a:lnSpc>
              <a:buFont typeface="Wingdings" panose="05000000000000000000" pitchFamily="2" charset="2"/>
              <a:buNone/>
            </a:pPr>
            <a:r>
              <a:rPr lang="zh-CN" altLang="en-US" sz="2400" dirty="0"/>
              <a:t>是以信用活动为基础产生的，能够发挥货币作用的信用工具。</a:t>
            </a:r>
            <a:endParaRPr lang="zh-CN" altLang="en-US" sz="2400" dirty="0"/>
          </a:p>
          <a:p>
            <a:pPr eaLnBrk="1" hangingPunct="1">
              <a:lnSpc>
                <a:spcPct val="90000"/>
              </a:lnSpc>
              <a:buFont typeface="Wingdings" panose="05000000000000000000" pitchFamily="2" charset="2"/>
              <a:buNone/>
            </a:pPr>
            <a:r>
              <a:rPr lang="zh-CN" altLang="en-US" sz="2400" b="1" dirty="0">
                <a:solidFill>
                  <a:schemeClr val="hlink"/>
                </a:solidFill>
              </a:rPr>
              <a:t>优点：</a:t>
            </a:r>
            <a:endParaRPr lang="zh-CN" altLang="en-US" sz="2400" b="1" dirty="0">
              <a:solidFill>
                <a:schemeClr val="hlink"/>
              </a:solidFill>
            </a:endParaRPr>
          </a:p>
          <a:p>
            <a:pPr eaLnBrk="1" hangingPunct="1">
              <a:lnSpc>
                <a:spcPct val="90000"/>
              </a:lnSpc>
              <a:buFont typeface="Wingdings" panose="05000000000000000000" pitchFamily="2" charset="2"/>
              <a:buNone/>
            </a:pPr>
            <a:r>
              <a:rPr lang="zh-CN" altLang="en-US" sz="2400" dirty="0"/>
              <a:t>防止贵金属的无形流失、制作交易成本低、比金属货币更易保管、携带和运输。</a:t>
            </a:r>
            <a:endParaRPr lang="zh-CN" altLang="en-US" sz="2400" dirty="0"/>
          </a:p>
          <a:p>
            <a:pPr eaLnBrk="1" hangingPunct="1">
              <a:lnSpc>
                <a:spcPct val="90000"/>
              </a:lnSpc>
              <a:buFont typeface="Wingdings" panose="05000000000000000000" pitchFamily="2" charset="2"/>
              <a:buNone/>
            </a:pPr>
            <a:r>
              <a:rPr lang="zh-CN" altLang="en-US" sz="2400" dirty="0"/>
              <a:t>如：商业票据、纸币、银行券等</a:t>
            </a:r>
            <a:endParaRPr lang="zh-CN" altLang="en-US" sz="2400" dirty="0"/>
          </a:p>
          <a:p>
            <a:pPr eaLnBrk="1" hangingPunct="1">
              <a:lnSpc>
                <a:spcPct val="90000"/>
              </a:lnSpc>
              <a:buFont typeface="Wingdings" panose="05000000000000000000" pitchFamily="2" charset="2"/>
              <a:buNone/>
            </a:pPr>
            <a:r>
              <a:rPr lang="zh-CN" altLang="en-US" sz="2400" b="1" dirty="0">
                <a:solidFill>
                  <a:srgbClr val="FF0000"/>
                </a:solidFill>
              </a:rPr>
              <a:t>（</a:t>
            </a:r>
            <a:r>
              <a:rPr lang="en-US" altLang="zh-CN" sz="2400" b="1" dirty="0">
                <a:solidFill>
                  <a:srgbClr val="FF0000"/>
                </a:solidFill>
              </a:rPr>
              <a:t>4</a:t>
            </a:r>
            <a:r>
              <a:rPr lang="zh-CN" altLang="en-US" sz="2400" b="1" dirty="0">
                <a:solidFill>
                  <a:srgbClr val="FF0000"/>
                </a:solidFill>
              </a:rPr>
              <a:t>）电子货币</a:t>
            </a:r>
            <a:endParaRPr lang="zh-CN" altLang="en-US" sz="2400" b="1" dirty="0">
              <a:solidFill>
                <a:srgbClr val="FF0000"/>
              </a:solidFill>
            </a:endParaRPr>
          </a:p>
          <a:p>
            <a:pPr eaLnBrk="1" hangingPunct="1">
              <a:lnSpc>
                <a:spcPct val="90000"/>
              </a:lnSpc>
              <a:spcBef>
                <a:spcPct val="50000"/>
              </a:spcBef>
              <a:buFont typeface="Wingdings" panose="05000000000000000000" pitchFamily="2" charset="2"/>
              <a:buNone/>
            </a:pPr>
            <a:r>
              <a:rPr lang="zh-CN" altLang="en-US" sz="2400" dirty="0">
                <a:solidFill>
                  <a:srgbClr val="000000"/>
                </a:solidFill>
              </a:rPr>
              <a:t>电子货币的</a:t>
            </a:r>
            <a:r>
              <a:rPr lang="zh-CN" altLang="en-US" sz="2400" dirty="0">
                <a:solidFill>
                  <a:srgbClr val="FC2704"/>
                </a:solidFill>
              </a:rPr>
              <a:t>含义</a:t>
            </a:r>
            <a:r>
              <a:rPr lang="zh-CN" altLang="en-US" sz="2400" dirty="0">
                <a:solidFill>
                  <a:srgbClr val="000000"/>
                </a:solidFill>
              </a:rPr>
              <a:t>：用电子计算机进行贮存、转帐、购买、支付的“无纸贸易”行为。</a:t>
            </a:r>
            <a:r>
              <a:rPr lang="zh-CN" altLang="en-US" sz="2400" dirty="0"/>
              <a:t>如：银行卡等</a:t>
            </a:r>
            <a:endParaRPr lang="zh-CN" altLang="en-US" sz="2400" dirty="0"/>
          </a:p>
          <a:p>
            <a:pPr eaLnBrk="1" hangingPunct="1">
              <a:lnSpc>
                <a:spcPct val="90000"/>
              </a:lnSpc>
              <a:buFont typeface="Wingdings" panose="05000000000000000000" pitchFamily="2" charset="2"/>
              <a:buNone/>
            </a:pPr>
            <a:r>
              <a:rPr lang="zh-CN" altLang="en-US" sz="2400" b="1" dirty="0">
                <a:solidFill>
                  <a:schemeClr val="hlink"/>
                </a:solidFill>
              </a:rPr>
              <a:t>特点：</a:t>
            </a:r>
            <a:r>
              <a:rPr lang="zh-CN" altLang="en-US" sz="2400" dirty="0"/>
              <a:t>方便、安全、快捷、节约等</a:t>
            </a:r>
            <a:endParaRPr lang="zh-CN" altLang="en-US" sz="2400" dirty="0"/>
          </a:p>
          <a:p>
            <a:pPr eaLnBrk="1" hangingPunct="1">
              <a:lnSpc>
                <a:spcPct val="90000"/>
              </a:lnSpc>
              <a:buFont typeface="Wingdings" panose="05000000000000000000" pitchFamily="2" charset="2"/>
              <a:buNone/>
            </a:pPr>
            <a:r>
              <a:rPr lang="zh-CN" altLang="en-US" sz="2000" dirty="0"/>
              <a:t> </a:t>
            </a:r>
            <a:endParaRPr lang="zh-CN" alt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5235">
                                            <p:txEl>
                                              <p:charRg st="0" end="8"/>
                                            </p:txEl>
                                          </p:spTgt>
                                        </p:tgtEl>
                                        <p:attrNameLst>
                                          <p:attrName>style.visibility</p:attrName>
                                        </p:attrNameLst>
                                      </p:cBhvr>
                                      <p:to>
                                        <p:strVal val="visible"/>
                                      </p:to>
                                    </p:set>
                                    <p:animEffect transition="in" filter="box(in)">
                                      <p:cBhvr>
                                        <p:cTn id="7" dur="500"/>
                                        <p:tgtEl>
                                          <p:spTgt spid="95235">
                                            <p:txEl>
                                              <p:charRg st="0" end="8"/>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95235">
                                            <p:txEl>
                                              <p:charRg st="8" end="14"/>
                                            </p:txEl>
                                          </p:spTgt>
                                        </p:tgtEl>
                                        <p:attrNameLst>
                                          <p:attrName>style.visibility</p:attrName>
                                        </p:attrNameLst>
                                      </p:cBhvr>
                                      <p:to>
                                        <p:strVal val="visible"/>
                                      </p:to>
                                    </p:set>
                                    <p:animEffect transition="in" filter="box(in)">
                                      <p:cBhvr>
                                        <p:cTn id="10" dur="500"/>
                                        <p:tgtEl>
                                          <p:spTgt spid="95235">
                                            <p:txEl>
                                              <p:charRg st="8" end="14"/>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95235">
                                            <p:txEl>
                                              <p:charRg st="14" end="42"/>
                                            </p:txEl>
                                          </p:spTgt>
                                        </p:tgtEl>
                                        <p:attrNameLst>
                                          <p:attrName>style.visibility</p:attrName>
                                        </p:attrNameLst>
                                      </p:cBhvr>
                                      <p:to>
                                        <p:strVal val="visible"/>
                                      </p:to>
                                    </p:set>
                                    <p:animEffect transition="in" filter="box(in)">
                                      <p:cBhvr>
                                        <p:cTn id="13" dur="500"/>
                                        <p:tgtEl>
                                          <p:spTgt spid="95235">
                                            <p:txEl>
                                              <p:charRg st="14" end="4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95235">
                                            <p:txEl>
                                              <p:charRg st="42" end="46"/>
                                            </p:txEl>
                                          </p:spTgt>
                                        </p:tgtEl>
                                        <p:attrNameLst>
                                          <p:attrName>style.visibility</p:attrName>
                                        </p:attrNameLst>
                                      </p:cBhvr>
                                      <p:to>
                                        <p:strVal val="visible"/>
                                      </p:to>
                                    </p:set>
                                    <p:animEffect transition="in" filter="box(in)">
                                      <p:cBhvr>
                                        <p:cTn id="16" dur="500"/>
                                        <p:tgtEl>
                                          <p:spTgt spid="95235">
                                            <p:txEl>
                                              <p:charRg st="42" end="46"/>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95235">
                                            <p:txEl>
                                              <p:charRg st="46" end="82"/>
                                            </p:txEl>
                                          </p:spTgt>
                                        </p:tgtEl>
                                        <p:attrNameLst>
                                          <p:attrName>style.visibility</p:attrName>
                                        </p:attrNameLst>
                                      </p:cBhvr>
                                      <p:to>
                                        <p:strVal val="visible"/>
                                      </p:to>
                                    </p:set>
                                    <p:animEffect transition="in" filter="box(in)">
                                      <p:cBhvr>
                                        <p:cTn id="19" dur="500"/>
                                        <p:tgtEl>
                                          <p:spTgt spid="95235">
                                            <p:txEl>
                                              <p:charRg st="46" end="82"/>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95235">
                                            <p:txEl>
                                              <p:charRg st="82" end="97"/>
                                            </p:txEl>
                                          </p:spTgt>
                                        </p:tgtEl>
                                        <p:attrNameLst>
                                          <p:attrName>style.visibility</p:attrName>
                                        </p:attrNameLst>
                                      </p:cBhvr>
                                      <p:to>
                                        <p:strVal val="visible"/>
                                      </p:to>
                                    </p:set>
                                    <p:animEffect transition="in" filter="box(in)">
                                      <p:cBhvr>
                                        <p:cTn id="22" dur="500"/>
                                        <p:tgtEl>
                                          <p:spTgt spid="95235">
                                            <p:txEl>
                                              <p:charRg st="82" end="9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95235">
                                            <p:txEl>
                                              <p:charRg st="97" end="105"/>
                                            </p:txEl>
                                          </p:spTgt>
                                        </p:tgtEl>
                                        <p:attrNameLst>
                                          <p:attrName>style.visibility</p:attrName>
                                        </p:attrNameLst>
                                      </p:cBhvr>
                                      <p:to>
                                        <p:strVal val="visible"/>
                                      </p:to>
                                    </p:set>
                                    <p:animEffect transition="in" filter="box(in)">
                                      <p:cBhvr>
                                        <p:cTn id="27" dur="500"/>
                                        <p:tgtEl>
                                          <p:spTgt spid="95235">
                                            <p:txEl>
                                              <p:charRg st="97" end="105"/>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95235">
                                            <p:txEl>
                                              <p:charRg st="105" end="149"/>
                                            </p:txEl>
                                          </p:spTgt>
                                        </p:tgtEl>
                                        <p:attrNameLst>
                                          <p:attrName>style.visibility</p:attrName>
                                        </p:attrNameLst>
                                      </p:cBhvr>
                                      <p:to>
                                        <p:strVal val="visible"/>
                                      </p:to>
                                    </p:set>
                                    <p:animEffect transition="in" filter="box(in)">
                                      <p:cBhvr>
                                        <p:cTn id="30" dur="500"/>
                                        <p:tgtEl>
                                          <p:spTgt spid="95235">
                                            <p:txEl>
                                              <p:charRg st="105" end="149"/>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95235">
                                            <p:txEl>
                                              <p:charRg st="149" end="165"/>
                                            </p:txEl>
                                          </p:spTgt>
                                        </p:tgtEl>
                                        <p:attrNameLst>
                                          <p:attrName>style.visibility</p:attrName>
                                        </p:attrNameLst>
                                      </p:cBhvr>
                                      <p:to>
                                        <p:strVal val="visible"/>
                                      </p:to>
                                    </p:set>
                                    <p:animEffect transition="in" filter="box(in)">
                                      <p:cBhvr>
                                        <p:cTn id="33" dur="500"/>
                                        <p:tgtEl>
                                          <p:spTgt spid="95235">
                                            <p:txEl>
                                              <p:charRg st="149" end="165"/>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95235">
                                            <p:txEl>
                                              <p:charRg st="165" end="167"/>
                                            </p:txEl>
                                          </p:spTgt>
                                        </p:tgtEl>
                                        <p:attrNameLst>
                                          <p:attrName>style.visibility</p:attrName>
                                        </p:attrNameLst>
                                      </p:cBhvr>
                                      <p:to>
                                        <p:strVal val="visible"/>
                                      </p:to>
                                    </p:set>
                                    <p:animEffect transition="in" filter="box(in)">
                                      <p:cBhvr>
                                        <p:cTn id="36" dur="500"/>
                                        <p:tgtEl>
                                          <p:spTgt spid="95235">
                                            <p:txEl>
                                              <p:charRg st="165" end="16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4" name="Picture 9" descr="按此在新窗口浏览图片"/>
          <p:cNvPicPr>
            <a:picLocks noChangeAspect="1"/>
          </p:cNvPicPr>
          <p:nvPr/>
        </p:nvPicPr>
        <p:blipFill>
          <a:blip r:embed="rId1"/>
          <a:stretch>
            <a:fillRect/>
          </a:stretch>
        </p:blipFill>
        <p:spPr>
          <a:xfrm>
            <a:off x="4648200" y="3989388"/>
            <a:ext cx="4495800" cy="2868612"/>
          </a:xfrm>
          <a:prstGeom prst="rect">
            <a:avLst/>
          </a:prstGeom>
          <a:noFill/>
          <a:ln w="9525">
            <a:noFill/>
          </a:ln>
        </p:spPr>
      </p:pic>
      <p:grpSp>
        <p:nvGrpSpPr>
          <p:cNvPr id="49155" name="Group 11"/>
          <p:cNvGrpSpPr/>
          <p:nvPr/>
        </p:nvGrpSpPr>
        <p:grpSpPr>
          <a:xfrm>
            <a:off x="0" y="1676400"/>
            <a:ext cx="9144000" cy="5181600"/>
            <a:chOff x="144" y="816"/>
            <a:chExt cx="5616" cy="3504"/>
          </a:xfrm>
        </p:grpSpPr>
        <p:pic>
          <p:nvPicPr>
            <p:cNvPr id="49157" name="Picture 5" descr="200497101911244"/>
            <p:cNvPicPr>
              <a:picLocks noChangeAspect="1"/>
            </p:cNvPicPr>
            <p:nvPr/>
          </p:nvPicPr>
          <p:blipFill>
            <a:blip r:embed="rId2"/>
            <a:srcRect t="19385" b="60387"/>
            <a:stretch>
              <a:fillRect/>
            </a:stretch>
          </p:blipFill>
          <p:spPr>
            <a:xfrm>
              <a:off x="192" y="816"/>
              <a:ext cx="2640" cy="1680"/>
            </a:xfrm>
            <a:prstGeom prst="rect">
              <a:avLst/>
            </a:prstGeom>
            <a:noFill/>
            <a:ln w="9525">
              <a:noFill/>
            </a:ln>
          </p:spPr>
        </p:pic>
        <p:pic>
          <p:nvPicPr>
            <p:cNvPr id="49158" name="Picture 6" descr="2005032313051895"/>
            <p:cNvPicPr>
              <a:picLocks noChangeAspect="1"/>
            </p:cNvPicPr>
            <p:nvPr/>
          </p:nvPicPr>
          <p:blipFill>
            <a:blip r:embed="rId3"/>
            <a:stretch>
              <a:fillRect/>
            </a:stretch>
          </p:blipFill>
          <p:spPr>
            <a:xfrm>
              <a:off x="2832" y="816"/>
              <a:ext cx="2928" cy="1723"/>
            </a:xfrm>
            <a:prstGeom prst="rect">
              <a:avLst/>
            </a:prstGeom>
            <a:noFill/>
            <a:ln w="9525">
              <a:noFill/>
            </a:ln>
          </p:spPr>
        </p:pic>
        <p:pic>
          <p:nvPicPr>
            <p:cNvPr id="49159" name="Picture 7" descr="按此在新窗口浏览图片"/>
            <p:cNvPicPr>
              <a:picLocks noChangeAspect="1"/>
            </p:cNvPicPr>
            <p:nvPr/>
          </p:nvPicPr>
          <p:blipFill>
            <a:blip r:embed="rId4"/>
            <a:stretch>
              <a:fillRect/>
            </a:stretch>
          </p:blipFill>
          <p:spPr>
            <a:xfrm>
              <a:off x="144" y="2498"/>
              <a:ext cx="2784" cy="1822"/>
            </a:xfrm>
            <a:prstGeom prst="rect">
              <a:avLst/>
            </a:prstGeom>
            <a:noFill/>
            <a:ln w="9525">
              <a:noFill/>
            </a:ln>
          </p:spPr>
        </p:pic>
        <p:pic>
          <p:nvPicPr>
            <p:cNvPr id="49160" name="Picture 8" descr="200542205140991"/>
            <p:cNvPicPr>
              <a:picLocks noChangeAspect="1"/>
            </p:cNvPicPr>
            <p:nvPr/>
          </p:nvPicPr>
          <p:blipFill>
            <a:blip r:embed="rId5"/>
            <a:stretch>
              <a:fillRect/>
            </a:stretch>
          </p:blipFill>
          <p:spPr>
            <a:xfrm>
              <a:off x="1632" y="1488"/>
              <a:ext cx="2688" cy="1690"/>
            </a:xfrm>
            <a:prstGeom prst="rect">
              <a:avLst/>
            </a:prstGeom>
            <a:noFill/>
            <a:ln w="9525">
              <a:noFill/>
            </a:ln>
          </p:spPr>
        </p:pic>
      </p:grpSp>
      <p:sp>
        <p:nvSpPr>
          <p:cNvPr id="49156" name="Text Box 10"/>
          <p:cNvSpPr txBox="1"/>
          <p:nvPr/>
        </p:nvSpPr>
        <p:spPr>
          <a:xfrm>
            <a:off x="609600" y="381000"/>
            <a:ext cx="2514600" cy="641350"/>
          </a:xfrm>
          <a:prstGeom prst="rect">
            <a:avLst/>
          </a:prstGeom>
          <a:gradFill rotWithShape="1">
            <a:gsLst>
              <a:gs pos="0">
                <a:srgbClr val="BEF397">
                  <a:alpha val="100000"/>
                </a:srgbClr>
              </a:gs>
              <a:gs pos="50000">
                <a:srgbClr val="D5F6C0">
                  <a:alpha val="100000"/>
                </a:srgbClr>
              </a:gs>
              <a:gs pos="100000">
                <a:srgbClr val="EAFAE0">
                  <a:alpha val="100000"/>
                </a:srgbClr>
              </a:gs>
            </a:gsLst>
            <a:lin ang="18900000" scaled="1"/>
            <a:tileRect/>
          </a:gradFill>
          <a:ln w="9525">
            <a:noFill/>
          </a:ln>
        </p:spPr>
        <p:txBody>
          <a:bodyPr>
            <a:spAutoFit/>
          </a:bodyPr>
          <a:p>
            <a:pPr>
              <a:spcBef>
                <a:spcPct val="50000"/>
              </a:spcBef>
            </a:pPr>
            <a:r>
              <a:rPr lang="zh-CN" altLang="en-US" sz="3600" b="1" dirty="0">
                <a:solidFill>
                  <a:srgbClr val="000066"/>
                </a:solidFill>
                <a:latin typeface="Arial" panose="020B0604020202020204" pitchFamily="34" charset="0"/>
              </a:rPr>
              <a:t>电子货币</a:t>
            </a:r>
            <a:endParaRPr lang="zh-CN" altLang="en-US" sz="3600" b="1" dirty="0">
              <a:solidFill>
                <a:srgbClr val="000066"/>
              </a:solidFill>
              <a:latin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Rectangle 2" descr="Large confetti"/>
          <p:cNvSpPr>
            <a:spLocks noGrp="1"/>
          </p:cNvSpPr>
          <p:nvPr>
            <p:ph type="title"/>
          </p:nvPr>
        </p:nvSpPr>
        <p:spPr/>
        <p:txBody>
          <a:bodyPr vert="horz" wrap="square" lIns="91440" tIns="45720" rIns="91440" bIns="45720" anchor="ctr" anchorCtr="0"/>
          <a:p>
            <a:pPr eaLnBrk="1" hangingPunct="1"/>
            <a:r>
              <a:rPr lang="zh-CN" altLang="en-US" b="1" dirty="0"/>
              <a:t>我国最早的货币贝币</a:t>
            </a:r>
            <a:r>
              <a:rPr lang="zh-CN" altLang="en-US" dirty="0"/>
              <a:t> </a:t>
            </a:r>
            <a:endParaRPr lang="zh-CN" altLang="en-US" dirty="0"/>
          </a:p>
        </p:txBody>
      </p:sp>
      <p:sp>
        <p:nvSpPr>
          <p:cNvPr id="41986"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0D06F782-8DBF-41C3-BE33-5B10902A2344}"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1987"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0181" name="Picture 4" descr="我国最早的货币贝币">
            <a:hlinkClick r:id="rId1"/>
          </p:cNvPr>
          <p:cNvPicPr>
            <a:picLocks noChangeAspect="1"/>
          </p:cNvPicPr>
          <p:nvPr/>
        </p:nvPicPr>
        <p:blipFill>
          <a:blip r:embed="rId2"/>
          <a:stretch>
            <a:fillRect/>
          </a:stretch>
        </p:blipFill>
        <p:spPr>
          <a:xfrm>
            <a:off x="2667000" y="1414463"/>
            <a:ext cx="4003675" cy="5443537"/>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ADEE7AD8-AA56-4999-B32C-D6A677F0352F}"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3011"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sp>
        <p:nvSpPr>
          <p:cNvPr id="51204" name="Rectangle 3"/>
          <p:cNvSpPr/>
          <p:nvPr/>
        </p:nvSpPr>
        <p:spPr>
          <a:xfrm>
            <a:off x="7531100" y="2636838"/>
            <a:ext cx="1612900" cy="519112"/>
          </a:xfrm>
          <a:prstGeom prst="rect">
            <a:avLst/>
          </a:prstGeom>
          <a:noFill/>
          <a:ln w="12700">
            <a:noFill/>
          </a:ln>
        </p:spPr>
        <p:txBody>
          <a:bodyPr wrap="none">
            <a:spAutoFit/>
          </a:bodyPr>
          <a:p>
            <a:r>
              <a:rPr lang="zh-CN" altLang="en-US" sz="2800" b="1" dirty="0">
                <a:latin typeface="宋体" panose="02010600030101010101" pitchFamily="2" charset="-122"/>
              </a:rPr>
              <a:t>开元通宝</a:t>
            </a:r>
            <a:endParaRPr lang="zh-CN" altLang="en-US" sz="2800" b="1" dirty="0">
              <a:latin typeface="宋体" panose="02010600030101010101" pitchFamily="2" charset="-122"/>
            </a:endParaRPr>
          </a:p>
        </p:txBody>
      </p:sp>
      <p:grpSp>
        <p:nvGrpSpPr>
          <p:cNvPr id="51205" name="Group 26"/>
          <p:cNvGrpSpPr/>
          <p:nvPr/>
        </p:nvGrpSpPr>
        <p:grpSpPr>
          <a:xfrm>
            <a:off x="395288" y="188913"/>
            <a:ext cx="8642350" cy="6524625"/>
            <a:chOff x="249" y="119"/>
            <a:chExt cx="5444" cy="4110"/>
          </a:xfrm>
        </p:grpSpPr>
        <p:pic>
          <p:nvPicPr>
            <p:cNvPr id="51206" name="Picture 4" descr="chunqiu2"/>
            <p:cNvPicPr>
              <a:picLocks noChangeAspect="1"/>
            </p:cNvPicPr>
            <p:nvPr/>
          </p:nvPicPr>
          <p:blipFill>
            <a:blip r:embed="rId1"/>
            <a:stretch>
              <a:fillRect/>
            </a:stretch>
          </p:blipFill>
          <p:spPr>
            <a:xfrm>
              <a:off x="1474" y="164"/>
              <a:ext cx="670" cy="1159"/>
            </a:xfrm>
            <a:prstGeom prst="rect">
              <a:avLst/>
            </a:prstGeom>
            <a:noFill/>
            <a:ln w="9525">
              <a:noFill/>
            </a:ln>
          </p:spPr>
        </p:pic>
        <p:pic>
          <p:nvPicPr>
            <p:cNvPr id="51207" name="Picture 5" descr="chunqiu4"/>
            <p:cNvPicPr>
              <a:picLocks noChangeAspect="1"/>
            </p:cNvPicPr>
            <p:nvPr/>
          </p:nvPicPr>
          <p:blipFill>
            <a:blip r:embed="rId2"/>
            <a:stretch>
              <a:fillRect/>
            </a:stretch>
          </p:blipFill>
          <p:spPr>
            <a:xfrm>
              <a:off x="2154" y="164"/>
              <a:ext cx="657" cy="1152"/>
            </a:xfrm>
            <a:prstGeom prst="rect">
              <a:avLst/>
            </a:prstGeom>
            <a:noFill/>
            <a:ln w="9525">
              <a:noFill/>
            </a:ln>
          </p:spPr>
        </p:pic>
        <p:pic>
          <p:nvPicPr>
            <p:cNvPr id="51208" name="Picture 6" descr="qin1"/>
            <p:cNvPicPr>
              <a:picLocks noChangeAspect="1"/>
            </p:cNvPicPr>
            <p:nvPr/>
          </p:nvPicPr>
          <p:blipFill>
            <a:blip r:embed="rId3"/>
            <a:stretch>
              <a:fillRect/>
            </a:stretch>
          </p:blipFill>
          <p:spPr>
            <a:xfrm>
              <a:off x="3198" y="119"/>
              <a:ext cx="886" cy="864"/>
            </a:xfrm>
            <a:prstGeom prst="rect">
              <a:avLst/>
            </a:prstGeom>
            <a:noFill/>
            <a:ln w="9525">
              <a:noFill/>
            </a:ln>
          </p:spPr>
        </p:pic>
        <p:pic>
          <p:nvPicPr>
            <p:cNvPr id="51209" name="Picture 7" descr="qin10"/>
            <p:cNvPicPr>
              <a:picLocks noChangeAspect="1"/>
            </p:cNvPicPr>
            <p:nvPr/>
          </p:nvPicPr>
          <p:blipFill>
            <a:blip r:embed="rId4"/>
            <a:stretch>
              <a:fillRect/>
            </a:stretch>
          </p:blipFill>
          <p:spPr>
            <a:xfrm>
              <a:off x="4105" y="119"/>
              <a:ext cx="828" cy="835"/>
            </a:xfrm>
            <a:prstGeom prst="rect">
              <a:avLst/>
            </a:prstGeom>
            <a:noFill/>
            <a:ln w="9525">
              <a:noFill/>
            </a:ln>
          </p:spPr>
        </p:pic>
        <p:pic>
          <p:nvPicPr>
            <p:cNvPr id="51210" name="Picture 8" descr="daobi"/>
            <p:cNvPicPr>
              <a:picLocks noChangeAspect="1"/>
            </p:cNvPicPr>
            <p:nvPr/>
          </p:nvPicPr>
          <p:blipFill>
            <a:blip r:embed="rId5"/>
            <a:stretch>
              <a:fillRect/>
            </a:stretch>
          </p:blipFill>
          <p:spPr>
            <a:xfrm>
              <a:off x="288" y="2261"/>
              <a:ext cx="504" cy="1267"/>
            </a:xfrm>
            <a:prstGeom prst="rect">
              <a:avLst/>
            </a:prstGeom>
            <a:noFill/>
            <a:ln w="9525">
              <a:noFill/>
            </a:ln>
          </p:spPr>
        </p:pic>
        <p:pic>
          <p:nvPicPr>
            <p:cNvPr id="51211" name="Picture 9" descr="daobi2"/>
            <p:cNvPicPr>
              <a:picLocks noChangeAspect="1"/>
            </p:cNvPicPr>
            <p:nvPr/>
          </p:nvPicPr>
          <p:blipFill>
            <a:blip r:embed="rId6"/>
            <a:stretch>
              <a:fillRect/>
            </a:stretch>
          </p:blipFill>
          <p:spPr>
            <a:xfrm>
              <a:off x="768" y="2261"/>
              <a:ext cx="547" cy="1296"/>
            </a:xfrm>
            <a:prstGeom prst="rect">
              <a:avLst/>
            </a:prstGeom>
            <a:noFill/>
            <a:ln w="9525">
              <a:noFill/>
            </a:ln>
          </p:spPr>
        </p:pic>
        <p:pic>
          <p:nvPicPr>
            <p:cNvPr id="51212" name="Picture 10" descr="chaowei"/>
            <p:cNvPicPr>
              <a:picLocks noChangeAspect="1"/>
            </p:cNvPicPr>
            <p:nvPr/>
          </p:nvPicPr>
          <p:blipFill>
            <a:blip r:embed="rId7"/>
            <a:stretch>
              <a:fillRect/>
            </a:stretch>
          </p:blipFill>
          <p:spPr>
            <a:xfrm>
              <a:off x="1536" y="2453"/>
              <a:ext cx="835" cy="835"/>
            </a:xfrm>
            <a:prstGeom prst="rect">
              <a:avLst/>
            </a:prstGeom>
            <a:noFill/>
            <a:ln w="9525">
              <a:noFill/>
            </a:ln>
          </p:spPr>
        </p:pic>
        <p:pic>
          <p:nvPicPr>
            <p:cNvPr id="51213" name="Picture 11" descr="chaowei2"/>
            <p:cNvPicPr>
              <a:picLocks noChangeAspect="1"/>
            </p:cNvPicPr>
            <p:nvPr/>
          </p:nvPicPr>
          <p:blipFill>
            <a:blip r:embed="rId8"/>
            <a:stretch>
              <a:fillRect/>
            </a:stretch>
          </p:blipFill>
          <p:spPr>
            <a:xfrm>
              <a:off x="2352" y="2453"/>
              <a:ext cx="864" cy="850"/>
            </a:xfrm>
            <a:prstGeom prst="rect">
              <a:avLst/>
            </a:prstGeom>
            <a:noFill/>
            <a:ln w="9525">
              <a:noFill/>
            </a:ln>
          </p:spPr>
        </p:pic>
        <p:pic>
          <p:nvPicPr>
            <p:cNvPr id="51214" name="Picture 12" descr="14-40"/>
            <p:cNvPicPr>
              <a:picLocks noChangeAspect="1"/>
            </p:cNvPicPr>
            <p:nvPr/>
          </p:nvPicPr>
          <p:blipFill>
            <a:blip r:embed="rId9"/>
            <a:stretch>
              <a:fillRect/>
            </a:stretch>
          </p:blipFill>
          <p:spPr>
            <a:xfrm>
              <a:off x="3408" y="1733"/>
              <a:ext cx="1066" cy="1022"/>
            </a:xfrm>
            <a:prstGeom prst="rect">
              <a:avLst/>
            </a:prstGeom>
            <a:noFill/>
            <a:ln w="9525">
              <a:noFill/>
            </a:ln>
          </p:spPr>
        </p:pic>
        <p:pic>
          <p:nvPicPr>
            <p:cNvPr id="51215" name="Picture 13" descr="08-22"/>
            <p:cNvPicPr>
              <a:picLocks noChangeAspect="1"/>
            </p:cNvPicPr>
            <p:nvPr/>
          </p:nvPicPr>
          <p:blipFill>
            <a:blip r:embed="rId10"/>
            <a:stretch>
              <a:fillRect/>
            </a:stretch>
          </p:blipFill>
          <p:spPr>
            <a:xfrm>
              <a:off x="4967" y="980"/>
              <a:ext cx="641" cy="634"/>
            </a:xfrm>
            <a:prstGeom prst="rect">
              <a:avLst/>
            </a:prstGeom>
            <a:noFill/>
            <a:ln w="9525">
              <a:noFill/>
            </a:ln>
          </p:spPr>
        </p:pic>
        <p:pic>
          <p:nvPicPr>
            <p:cNvPr id="51216" name="Picture 14" descr="15-44"/>
            <p:cNvPicPr>
              <a:picLocks noChangeAspect="1"/>
            </p:cNvPicPr>
            <p:nvPr/>
          </p:nvPicPr>
          <p:blipFill>
            <a:blip r:embed="rId11"/>
            <a:stretch>
              <a:fillRect/>
            </a:stretch>
          </p:blipFill>
          <p:spPr>
            <a:xfrm>
              <a:off x="4656" y="2069"/>
              <a:ext cx="792" cy="720"/>
            </a:xfrm>
            <a:prstGeom prst="rect">
              <a:avLst/>
            </a:prstGeom>
            <a:noFill/>
            <a:ln w="9525">
              <a:noFill/>
            </a:ln>
          </p:spPr>
        </p:pic>
        <p:pic>
          <p:nvPicPr>
            <p:cNvPr id="51217" name="Picture 15" descr="mgt04-"/>
            <p:cNvPicPr>
              <a:picLocks noChangeAspect="1"/>
            </p:cNvPicPr>
            <p:nvPr/>
          </p:nvPicPr>
          <p:blipFill>
            <a:blip r:embed="rId12"/>
            <a:stretch>
              <a:fillRect/>
            </a:stretch>
          </p:blipFill>
          <p:spPr>
            <a:xfrm>
              <a:off x="3152" y="3396"/>
              <a:ext cx="833" cy="833"/>
            </a:xfrm>
            <a:prstGeom prst="rect">
              <a:avLst/>
            </a:prstGeom>
            <a:noFill/>
            <a:ln w="9525">
              <a:noFill/>
            </a:ln>
          </p:spPr>
        </p:pic>
        <p:pic>
          <p:nvPicPr>
            <p:cNvPr id="51218" name="Picture 16"/>
            <p:cNvPicPr>
              <a:picLocks noChangeAspect="1"/>
            </p:cNvPicPr>
            <p:nvPr/>
          </p:nvPicPr>
          <p:blipFill>
            <a:blip r:embed="rId13"/>
            <a:stretch>
              <a:fillRect/>
            </a:stretch>
          </p:blipFill>
          <p:spPr>
            <a:xfrm>
              <a:off x="3969" y="3335"/>
              <a:ext cx="894" cy="894"/>
            </a:xfrm>
            <a:prstGeom prst="rect">
              <a:avLst/>
            </a:prstGeom>
            <a:noFill/>
            <a:ln w="9525">
              <a:noFill/>
            </a:ln>
          </p:spPr>
        </p:pic>
        <p:sp>
          <p:nvSpPr>
            <p:cNvPr id="51219" name="Rectangle 17"/>
            <p:cNvSpPr/>
            <p:nvPr/>
          </p:nvSpPr>
          <p:spPr>
            <a:xfrm>
              <a:off x="295" y="3749"/>
              <a:ext cx="829" cy="327"/>
            </a:xfrm>
            <a:prstGeom prst="rect">
              <a:avLst/>
            </a:prstGeom>
            <a:noFill/>
            <a:ln w="12700">
              <a:noFill/>
            </a:ln>
          </p:spPr>
          <p:txBody>
            <a:bodyPr>
              <a:spAutoFit/>
            </a:bodyPr>
            <a:p>
              <a:pPr eaLnBrk="0" hangingPunct="0">
                <a:spcBef>
                  <a:spcPct val="50000"/>
                </a:spcBef>
              </a:pPr>
              <a:r>
                <a:rPr lang="zh-CN" altLang="en-US" sz="2800" b="1" dirty="0">
                  <a:latin typeface="宋体" panose="02010600030101010101" pitchFamily="2" charset="-122"/>
                </a:rPr>
                <a:t>王莽币</a:t>
              </a:r>
              <a:endParaRPr lang="zh-CN" altLang="en-US" sz="2800" b="1" dirty="0">
                <a:latin typeface="宋体" panose="02010600030101010101" pitchFamily="2" charset="-122"/>
              </a:endParaRPr>
            </a:p>
          </p:txBody>
        </p:sp>
        <p:grpSp>
          <p:nvGrpSpPr>
            <p:cNvPr id="51220" name="Group 18"/>
            <p:cNvGrpSpPr/>
            <p:nvPr/>
          </p:nvGrpSpPr>
          <p:grpSpPr>
            <a:xfrm>
              <a:off x="249" y="164"/>
              <a:ext cx="821" cy="1685"/>
              <a:chOff x="432" y="336"/>
              <a:chExt cx="821" cy="1685"/>
            </a:xfrm>
          </p:grpSpPr>
          <p:pic>
            <p:nvPicPr>
              <p:cNvPr id="51226" name="Picture 19" descr="shellfishbig"/>
              <p:cNvPicPr>
                <a:picLocks noChangeAspect="1"/>
              </p:cNvPicPr>
              <p:nvPr/>
            </p:nvPicPr>
            <p:blipFill>
              <a:blip r:embed="rId14"/>
              <a:stretch>
                <a:fillRect/>
              </a:stretch>
            </p:blipFill>
            <p:spPr>
              <a:xfrm>
                <a:off x="432" y="336"/>
                <a:ext cx="821" cy="1195"/>
              </a:xfrm>
              <a:prstGeom prst="rect">
                <a:avLst/>
              </a:prstGeom>
              <a:noFill/>
              <a:ln w="9525">
                <a:noFill/>
              </a:ln>
            </p:spPr>
          </p:pic>
          <p:sp>
            <p:nvSpPr>
              <p:cNvPr id="51227" name="Rectangle 20"/>
              <p:cNvSpPr/>
              <p:nvPr/>
            </p:nvSpPr>
            <p:spPr>
              <a:xfrm>
                <a:off x="624" y="1694"/>
                <a:ext cx="566" cy="327"/>
              </a:xfrm>
              <a:prstGeom prst="rect">
                <a:avLst/>
              </a:prstGeom>
              <a:noFill/>
              <a:ln w="12700">
                <a:noFill/>
              </a:ln>
            </p:spPr>
            <p:txBody>
              <a:bodyPr wrap="none">
                <a:spAutoFit/>
              </a:bodyPr>
              <a:p>
                <a:pPr eaLnBrk="0" hangingPunct="0">
                  <a:spcBef>
                    <a:spcPct val="50000"/>
                  </a:spcBef>
                </a:pPr>
                <a:r>
                  <a:rPr lang="zh-CN" altLang="en-US" sz="2800" b="1" dirty="0">
                    <a:latin typeface="宋体" panose="02010600030101010101" pitchFamily="2" charset="-122"/>
                  </a:rPr>
                  <a:t>贝币</a:t>
                </a:r>
                <a:endParaRPr lang="zh-CN" altLang="en-US" sz="2800" b="1" dirty="0">
                  <a:latin typeface="宋体" panose="02010600030101010101" pitchFamily="2" charset="-122"/>
                </a:endParaRPr>
              </a:p>
            </p:txBody>
          </p:sp>
        </p:grpSp>
        <p:sp>
          <p:nvSpPr>
            <p:cNvPr id="51221" name="Rectangle 21"/>
            <p:cNvSpPr/>
            <p:nvPr/>
          </p:nvSpPr>
          <p:spPr>
            <a:xfrm>
              <a:off x="1701" y="1570"/>
              <a:ext cx="1016" cy="327"/>
            </a:xfrm>
            <a:prstGeom prst="rect">
              <a:avLst/>
            </a:prstGeom>
            <a:noFill/>
            <a:ln w="12700">
              <a:noFill/>
            </a:ln>
          </p:spPr>
          <p:txBody>
            <a:bodyPr wrap="none">
              <a:spAutoFit/>
            </a:bodyPr>
            <a:p>
              <a:pPr eaLnBrk="0" hangingPunct="0">
                <a:spcBef>
                  <a:spcPct val="50000"/>
                </a:spcBef>
              </a:pPr>
              <a:r>
                <a:rPr lang="zh-CN" altLang="en-US" sz="2800" b="1" dirty="0">
                  <a:latin typeface="宋体" panose="02010600030101010101" pitchFamily="2" charset="-122"/>
                </a:rPr>
                <a:t>春秋货币</a:t>
              </a:r>
              <a:endParaRPr lang="zh-CN" altLang="en-US" sz="2800" b="1" dirty="0">
                <a:latin typeface="宋体" panose="02010600030101010101" pitchFamily="2" charset="-122"/>
              </a:endParaRPr>
            </a:p>
          </p:txBody>
        </p:sp>
        <p:sp>
          <p:nvSpPr>
            <p:cNvPr id="51222" name="Rectangle 22"/>
            <p:cNvSpPr/>
            <p:nvPr/>
          </p:nvSpPr>
          <p:spPr>
            <a:xfrm>
              <a:off x="3560" y="1071"/>
              <a:ext cx="1016" cy="327"/>
            </a:xfrm>
            <a:prstGeom prst="rect">
              <a:avLst/>
            </a:prstGeom>
            <a:noFill/>
            <a:ln w="12700">
              <a:noFill/>
            </a:ln>
          </p:spPr>
          <p:txBody>
            <a:bodyPr wrap="none">
              <a:spAutoFit/>
            </a:bodyPr>
            <a:p>
              <a:r>
                <a:rPr lang="zh-CN" altLang="en-US" sz="2800" b="1" dirty="0">
                  <a:latin typeface="宋体" panose="02010600030101010101" pitchFamily="2" charset="-122"/>
                </a:rPr>
                <a:t>战国货币</a:t>
              </a:r>
              <a:endParaRPr lang="zh-CN" altLang="en-US" sz="2800" b="1" dirty="0">
                <a:latin typeface="宋体" panose="02010600030101010101" pitchFamily="2" charset="-122"/>
              </a:endParaRPr>
            </a:p>
          </p:txBody>
        </p:sp>
        <p:sp>
          <p:nvSpPr>
            <p:cNvPr id="51223" name="Rectangle 23"/>
            <p:cNvSpPr/>
            <p:nvPr/>
          </p:nvSpPr>
          <p:spPr>
            <a:xfrm>
              <a:off x="3552" y="2755"/>
              <a:ext cx="2141" cy="327"/>
            </a:xfrm>
            <a:prstGeom prst="rect">
              <a:avLst/>
            </a:prstGeom>
            <a:noFill/>
            <a:ln w="12700">
              <a:noFill/>
            </a:ln>
          </p:spPr>
          <p:txBody>
            <a:bodyPr wrap="none">
              <a:spAutoFit/>
            </a:bodyPr>
            <a:p>
              <a:r>
                <a:rPr lang="zh-CN" altLang="en-US" sz="2800" b="1" dirty="0">
                  <a:latin typeface="宋体" panose="02010600030101010101" pitchFamily="2" charset="-122"/>
                </a:rPr>
                <a:t>咸丰元宝　大清铜币</a:t>
              </a:r>
              <a:endParaRPr lang="zh-CN" altLang="en-US" sz="2800" b="1" dirty="0">
                <a:latin typeface="宋体" panose="02010600030101010101" pitchFamily="2" charset="-122"/>
              </a:endParaRPr>
            </a:p>
          </p:txBody>
        </p:sp>
        <p:sp>
          <p:nvSpPr>
            <p:cNvPr id="51224" name="Rectangle 24"/>
            <p:cNvSpPr/>
            <p:nvPr/>
          </p:nvSpPr>
          <p:spPr>
            <a:xfrm>
              <a:off x="4967" y="3566"/>
              <a:ext cx="566" cy="327"/>
            </a:xfrm>
            <a:prstGeom prst="rect">
              <a:avLst/>
            </a:prstGeom>
            <a:noFill/>
            <a:ln w="12700">
              <a:noFill/>
            </a:ln>
          </p:spPr>
          <p:txBody>
            <a:bodyPr wrap="none">
              <a:spAutoFit/>
            </a:bodyPr>
            <a:p>
              <a:r>
                <a:rPr lang="zh-CN" altLang="en-US" sz="2800" b="1" dirty="0">
                  <a:latin typeface="宋体" panose="02010600030101010101" pitchFamily="2" charset="-122"/>
                </a:rPr>
                <a:t>民国</a:t>
              </a:r>
              <a:endParaRPr lang="zh-CN" altLang="en-US" sz="2800" b="1" dirty="0">
                <a:solidFill>
                  <a:schemeClr val="bg1"/>
                </a:solidFill>
                <a:latin typeface="宋体" panose="02010600030101010101" pitchFamily="2" charset="-122"/>
              </a:endParaRPr>
            </a:p>
          </p:txBody>
        </p:sp>
        <p:sp>
          <p:nvSpPr>
            <p:cNvPr id="51225" name="Rectangle 25"/>
            <p:cNvSpPr/>
            <p:nvPr/>
          </p:nvSpPr>
          <p:spPr>
            <a:xfrm>
              <a:off x="1776" y="3668"/>
              <a:ext cx="1241" cy="327"/>
            </a:xfrm>
            <a:prstGeom prst="rect">
              <a:avLst/>
            </a:prstGeom>
            <a:noFill/>
            <a:ln w="12700">
              <a:noFill/>
            </a:ln>
          </p:spPr>
          <p:txBody>
            <a:bodyPr wrap="none">
              <a:spAutoFit/>
            </a:bodyPr>
            <a:p>
              <a:r>
                <a:rPr lang="zh-CN" altLang="en-US" sz="2800" b="1" dirty="0">
                  <a:latin typeface="宋体" panose="02010600030101010101" pitchFamily="2" charset="-122"/>
                </a:rPr>
                <a:t>曹魏五铢钱</a:t>
              </a:r>
              <a:endParaRPr lang="zh-CN" altLang="en-US" sz="2800" b="1" dirty="0">
                <a:latin typeface="宋体" panose="02010600030101010101" pitchFamily="2" charset="-122"/>
              </a:endParaRPr>
            </a:p>
          </p:txBody>
        </p:sp>
      </p:grpSp>
    </p:spTree>
  </p:cSld>
  <p:clrMapOvr>
    <a:masterClrMapping/>
  </p:clrMapOvr>
  <p:transition>
    <p:strips dir="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6" name="Rectangle 2" descr="Large confetti"/>
          <p:cNvSpPr>
            <a:spLocks noGrp="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1948</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年</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12</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月</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日第一套人民币（</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12</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枚）</a:t>
            </a:r>
            <a:r>
              <a:rPr kumimoji="0" lang="zh-CN" altLang="en-US" sz="4400" b="0" i="0" u="none" strike="noStrike" kern="1200" cap="none" spc="0" normalizeH="0" baseline="0" noProof="0" smtClean="0">
                <a:ln>
                  <a:noFill/>
                </a:ln>
                <a:solidFill>
                  <a:schemeClr val="tx2"/>
                </a:solidFill>
                <a:effectLst/>
                <a:uLnTx/>
                <a:uFillTx/>
                <a:latin typeface="+mj-lt"/>
                <a:ea typeface="+mj-ea"/>
                <a:cs typeface="+mj-cs"/>
              </a:rPr>
              <a:t> </a:t>
            </a:r>
            <a:endParaRPr kumimoji="0" lang="zh-CN" altLang="en-US" sz="4400" b="0" i="0" u="none" strike="noStrike" kern="1200" cap="none" spc="0" normalizeH="0" baseline="0" noProof="0" smtClean="0">
              <a:ln>
                <a:noFill/>
              </a:ln>
              <a:solidFill>
                <a:schemeClr val="tx2"/>
              </a:solidFill>
              <a:effectLst/>
              <a:uLnTx/>
              <a:uFillTx/>
              <a:latin typeface="+mj-lt"/>
              <a:ea typeface="+mj-ea"/>
              <a:cs typeface="+mj-cs"/>
            </a:endParaRPr>
          </a:p>
        </p:txBody>
      </p:sp>
      <p:sp>
        <p:nvSpPr>
          <p:cNvPr id="52227" name="Rectangle 3"/>
          <p:cNvSpPr>
            <a:spLocks noGrp="1"/>
          </p:cNvSpPr>
          <p:nvPr>
            <p:ph idx="1"/>
          </p:nvPr>
        </p:nvSpPr>
        <p:spPr/>
        <p:txBody>
          <a:bodyPr vert="horz" wrap="square" lIns="91440" tIns="45720" rIns="91440" bIns="45720" anchor="t" anchorCtr="0"/>
          <a:p>
            <a:pPr eaLnBrk="1" hangingPunct="1"/>
            <a:endParaRPr lang="zh-CN" altLang="en-US" dirty="0"/>
          </a:p>
        </p:txBody>
      </p:sp>
      <p:sp>
        <p:nvSpPr>
          <p:cNvPr id="44034"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3143223A-6628-40BE-9BB6-E86DA8875C5B}"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4035"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2230" name="Picture 4" descr="1">
            <a:hlinkClick r:id="rId1"/>
          </p:cNvPr>
          <p:cNvPicPr>
            <a:picLocks noChangeAspect="1"/>
          </p:cNvPicPr>
          <p:nvPr/>
        </p:nvPicPr>
        <p:blipFill>
          <a:blip r:embed="rId2"/>
          <a:stretch>
            <a:fillRect/>
          </a:stretch>
        </p:blipFill>
        <p:spPr>
          <a:xfrm>
            <a:off x="762000" y="1752600"/>
            <a:ext cx="7924800" cy="4727575"/>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60" name="Rectangle 2" descr="Large confetti"/>
          <p:cNvSpPr>
            <a:spLocks noGrp="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1955</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年</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3</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月</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日第二套人民币（</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16</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枚）</a:t>
            </a:r>
            <a:r>
              <a:rPr kumimoji="0" lang="zh-CN" altLang="en-US" sz="4400" b="0" i="0" u="none" strike="noStrike" kern="1200" cap="none" spc="0" normalizeH="0" baseline="0" noProof="0" smtClean="0">
                <a:ln>
                  <a:noFill/>
                </a:ln>
                <a:solidFill>
                  <a:schemeClr val="tx2"/>
                </a:solidFill>
                <a:effectLst/>
                <a:uLnTx/>
                <a:uFillTx/>
                <a:latin typeface="+mj-lt"/>
                <a:ea typeface="+mj-ea"/>
                <a:cs typeface="+mj-cs"/>
              </a:rPr>
              <a:t> </a:t>
            </a:r>
            <a:endParaRPr kumimoji="0" lang="zh-CN" altLang="en-US" sz="4400" b="0" i="0" u="none" strike="noStrike" kern="1200" cap="none" spc="0" normalizeH="0" baseline="0" noProof="0" smtClean="0">
              <a:ln>
                <a:noFill/>
              </a:ln>
              <a:solidFill>
                <a:schemeClr val="tx2"/>
              </a:solidFill>
              <a:effectLst/>
              <a:uLnTx/>
              <a:uFillTx/>
              <a:latin typeface="+mj-lt"/>
              <a:ea typeface="+mj-ea"/>
              <a:cs typeface="+mj-cs"/>
            </a:endParaRPr>
          </a:p>
        </p:txBody>
      </p:sp>
      <p:sp>
        <p:nvSpPr>
          <p:cNvPr id="53251" name="Rectangle 3"/>
          <p:cNvSpPr>
            <a:spLocks noGrp="1"/>
          </p:cNvSpPr>
          <p:nvPr>
            <p:ph idx="1"/>
          </p:nvPr>
        </p:nvSpPr>
        <p:spPr/>
        <p:txBody>
          <a:bodyPr vert="horz" wrap="square" lIns="91440" tIns="45720" rIns="91440" bIns="45720" anchor="t" anchorCtr="0"/>
          <a:p>
            <a:pPr eaLnBrk="1" hangingPunct="1">
              <a:buFontTx/>
              <a:buNone/>
            </a:pPr>
            <a:endParaRPr lang="zh-CN" altLang="en-US" dirty="0"/>
          </a:p>
        </p:txBody>
      </p:sp>
      <p:sp>
        <p:nvSpPr>
          <p:cNvPr id="45058"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25578A95-705F-4968-8818-06254D6E3BEE}"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5059"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3254" name="Picture 4" descr="20080717133510192"/>
          <p:cNvPicPr>
            <a:picLocks noChangeAspect="1"/>
          </p:cNvPicPr>
          <p:nvPr/>
        </p:nvPicPr>
        <p:blipFill>
          <a:blip r:embed="rId1"/>
          <a:stretch>
            <a:fillRect/>
          </a:stretch>
        </p:blipFill>
        <p:spPr>
          <a:xfrm>
            <a:off x="609600" y="1676400"/>
            <a:ext cx="8153400" cy="4808538"/>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4" name="Rectangle 2" descr="Large confetti"/>
          <p:cNvSpPr>
            <a:spLocks noGrp="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1962</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年</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4</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月</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20</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日第三套人民币（</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13</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枚）</a:t>
            </a:r>
            <a:r>
              <a:rPr kumimoji="0" lang="zh-CN" altLang="en-US" sz="4400" b="0" i="0" u="none" strike="noStrike" kern="1200" cap="none" spc="0" normalizeH="0" baseline="0" noProof="0" smtClean="0">
                <a:ln>
                  <a:noFill/>
                </a:ln>
                <a:solidFill>
                  <a:schemeClr val="tx2"/>
                </a:solidFill>
                <a:effectLst/>
                <a:uLnTx/>
                <a:uFillTx/>
                <a:latin typeface="+mj-lt"/>
                <a:ea typeface="+mj-ea"/>
                <a:cs typeface="+mj-cs"/>
              </a:rPr>
              <a:t> </a:t>
            </a:r>
            <a:endParaRPr kumimoji="0" lang="zh-CN" altLang="en-US" sz="4400" b="0" i="0" u="none" strike="noStrike" kern="1200" cap="none" spc="0" normalizeH="0" baseline="0" noProof="0" smtClean="0">
              <a:ln>
                <a:noFill/>
              </a:ln>
              <a:solidFill>
                <a:schemeClr val="tx2"/>
              </a:solidFill>
              <a:effectLst/>
              <a:uLnTx/>
              <a:uFillTx/>
              <a:latin typeface="+mj-lt"/>
              <a:ea typeface="+mj-ea"/>
              <a:cs typeface="+mj-cs"/>
            </a:endParaRPr>
          </a:p>
        </p:txBody>
      </p:sp>
      <p:sp>
        <p:nvSpPr>
          <p:cNvPr id="54275" name="Rectangle 3"/>
          <p:cNvSpPr>
            <a:spLocks noGrp="1"/>
          </p:cNvSpPr>
          <p:nvPr>
            <p:ph idx="1"/>
          </p:nvPr>
        </p:nvSpPr>
        <p:spPr/>
        <p:txBody>
          <a:bodyPr vert="horz" wrap="square" lIns="91440" tIns="45720" rIns="91440" bIns="45720" anchor="t" anchorCtr="0"/>
          <a:p>
            <a:pPr eaLnBrk="1" hangingPunct="1">
              <a:buFontTx/>
              <a:buNone/>
            </a:pPr>
            <a:endParaRPr lang="zh-CN" altLang="en-US" dirty="0"/>
          </a:p>
        </p:txBody>
      </p:sp>
      <p:sp>
        <p:nvSpPr>
          <p:cNvPr id="46082"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F5CB9EF7-8C81-4179-99AB-86B05AF7BA5D}"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6083"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4278" name="Picture 4" descr="20080717133821050"/>
          <p:cNvPicPr>
            <a:picLocks noChangeAspect="1"/>
          </p:cNvPicPr>
          <p:nvPr/>
        </p:nvPicPr>
        <p:blipFill>
          <a:blip r:embed="rId1"/>
          <a:stretch>
            <a:fillRect/>
          </a:stretch>
        </p:blipFill>
        <p:spPr>
          <a:xfrm>
            <a:off x="609600" y="1600200"/>
            <a:ext cx="8153400" cy="4959350"/>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8" name="Rectangle 2" descr="Large confetti"/>
          <p:cNvSpPr>
            <a:spLocks noGrp="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1987</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年</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4</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月</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27</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日第四套人民币（</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11</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枚）</a:t>
            </a:r>
            <a:r>
              <a:rPr kumimoji="0" lang="zh-CN" altLang="en-US" sz="4400" b="0" i="0" u="none" strike="noStrike" kern="1200" cap="none" spc="0" normalizeH="0" baseline="0" noProof="0" smtClean="0">
                <a:ln>
                  <a:noFill/>
                </a:ln>
                <a:solidFill>
                  <a:schemeClr val="tx2"/>
                </a:solidFill>
                <a:effectLst/>
                <a:uLnTx/>
                <a:uFillTx/>
                <a:latin typeface="+mj-lt"/>
                <a:ea typeface="+mj-ea"/>
                <a:cs typeface="+mj-cs"/>
              </a:rPr>
              <a:t> </a:t>
            </a:r>
            <a:endParaRPr kumimoji="0" lang="zh-CN" altLang="en-US" sz="4400" b="0" i="0" u="none" strike="noStrike" kern="1200" cap="none" spc="0" normalizeH="0" baseline="0" noProof="0" smtClean="0">
              <a:ln>
                <a:noFill/>
              </a:ln>
              <a:solidFill>
                <a:schemeClr val="tx2"/>
              </a:solidFill>
              <a:effectLst/>
              <a:uLnTx/>
              <a:uFillTx/>
              <a:latin typeface="+mj-lt"/>
              <a:ea typeface="+mj-ea"/>
              <a:cs typeface="+mj-cs"/>
            </a:endParaRPr>
          </a:p>
        </p:txBody>
      </p:sp>
      <p:sp>
        <p:nvSpPr>
          <p:cNvPr id="55299" name="Rectangle 3"/>
          <p:cNvSpPr>
            <a:spLocks noGrp="1"/>
          </p:cNvSpPr>
          <p:nvPr>
            <p:ph idx="1"/>
          </p:nvPr>
        </p:nvSpPr>
        <p:spPr/>
        <p:txBody>
          <a:bodyPr vert="horz" wrap="square" lIns="91440" tIns="45720" rIns="91440" bIns="45720" anchor="t" anchorCtr="0"/>
          <a:p>
            <a:pPr eaLnBrk="1" hangingPunct="1"/>
            <a:endParaRPr lang="zh-CN" altLang="en-US" dirty="0"/>
          </a:p>
        </p:txBody>
      </p:sp>
      <p:sp>
        <p:nvSpPr>
          <p:cNvPr id="47106"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17D7AB8A-951A-4B6C-8761-53862CC71DFD}"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7107"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5302" name="Picture 4" descr="20080717133821310"/>
          <p:cNvPicPr>
            <a:picLocks noChangeAspect="1"/>
          </p:cNvPicPr>
          <p:nvPr/>
        </p:nvPicPr>
        <p:blipFill>
          <a:blip r:embed="rId1"/>
          <a:stretch>
            <a:fillRect/>
          </a:stretch>
        </p:blipFill>
        <p:spPr>
          <a:xfrm>
            <a:off x="609600" y="1676400"/>
            <a:ext cx="8153400" cy="4889500"/>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Rectangle 2" descr="Large confetti"/>
          <p:cNvSpPr>
            <a:spLocks noGrp="1"/>
          </p:cNvSpPr>
          <p:nvPr>
            <p:ph type="title"/>
          </p:nvPr>
        </p:nvSpPr>
        <p:spPr/>
        <p:txBody>
          <a:bodyPr vert="horz" wrap="square" lIns="91440" tIns="45720" rIns="91440" bIns="45720" anchor="ctr" anchorCtr="0"/>
          <a:p>
            <a:pPr eaLnBrk="1" hangingPunct="1"/>
            <a:endParaRPr lang="zh-CN" altLang="en-US" dirty="0"/>
          </a:p>
        </p:txBody>
      </p:sp>
      <p:sp>
        <p:nvSpPr>
          <p:cNvPr id="56323" name="Rectangle 3"/>
          <p:cNvSpPr>
            <a:spLocks noGrp="1"/>
          </p:cNvSpPr>
          <p:nvPr>
            <p:ph idx="1"/>
          </p:nvPr>
        </p:nvSpPr>
        <p:spPr/>
        <p:txBody>
          <a:bodyPr vert="horz" wrap="square" lIns="91440" tIns="45720" rIns="91440" bIns="45720" anchor="t" anchorCtr="0"/>
          <a:p>
            <a:pPr eaLnBrk="1" hangingPunct="1"/>
            <a:endParaRPr lang="zh-CN" altLang="en-US" dirty="0"/>
          </a:p>
        </p:txBody>
      </p:sp>
      <p:sp>
        <p:nvSpPr>
          <p:cNvPr id="48130"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9C692A17-FDEC-4326-8E9B-802A49AE4DC9}"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8131"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6326" name="Picture 4" descr="20080717133822082"/>
          <p:cNvPicPr>
            <a:picLocks noChangeAspect="1"/>
          </p:cNvPicPr>
          <p:nvPr/>
        </p:nvPicPr>
        <p:blipFill>
          <a:blip r:embed="rId1"/>
          <a:stretch>
            <a:fillRect/>
          </a:stretch>
        </p:blipFill>
        <p:spPr>
          <a:xfrm>
            <a:off x="304800" y="381000"/>
            <a:ext cx="4743450" cy="3324225"/>
          </a:xfrm>
          <a:prstGeom prst="rect">
            <a:avLst/>
          </a:prstGeom>
          <a:noFill/>
          <a:ln w="9525">
            <a:noFill/>
          </a:ln>
        </p:spPr>
      </p:pic>
      <p:pic>
        <p:nvPicPr>
          <p:cNvPr id="56327" name="Picture 5" descr="20080717133822578"/>
          <p:cNvPicPr>
            <a:picLocks noChangeAspect="1"/>
          </p:cNvPicPr>
          <p:nvPr/>
        </p:nvPicPr>
        <p:blipFill>
          <a:blip r:embed="rId2"/>
          <a:stretch>
            <a:fillRect/>
          </a:stretch>
        </p:blipFill>
        <p:spPr>
          <a:xfrm>
            <a:off x="3733800" y="3552825"/>
            <a:ext cx="4781550" cy="3305175"/>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6" name="Rectangle 2" descr="Large confetti"/>
          <p:cNvSpPr>
            <a:spLocks noGrp="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1999</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年</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10</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月</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1</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日第五套人民币（</a:t>
            </a:r>
            <a:r>
              <a:rPr kumimoji="0" lang="en-US" altLang="zh-CN" sz="4400" b="1" i="0" u="none" strike="noStrike" kern="1200" cap="none" spc="0" normalizeH="0" baseline="0" noProof="0" smtClean="0">
                <a:ln>
                  <a:noFill/>
                </a:ln>
                <a:solidFill>
                  <a:schemeClr val="tx2"/>
                </a:solidFill>
                <a:effectLst/>
                <a:uLnTx/>
                <a:uFillTx/>
                <a:latin typeface="+mj-lt"/>
                <a:ea typeface="+mj-ea"/>
                <a:cs typeface="+mj-cs"/>
              </a:rPr>
              <a:t>8</a:t>
            </a:r>
            <a:r>
              <a:rPr kumimoji="0" lang="zh-CN" altLang="en-US" sz="4400" b="1" i="0" u="none" strike="noStrike" kern="1200" cap="none" spc="0" normalizeH="0" baseline="0" noProof="0" smtClean="0">
                <a:ln>
                  <a:noFill/>
                </a:ln>
                <a:solidFill>
                  <a:schemeClr val="tx2"/>
                </a:solidFill>
                <a:effectLst/>
                <a:uLnTx/>
                <a:uFillTx/>
                <a:latin typeface="+mj-lt"/>
                <a:ea typeface="+mj-ea"/>
                <a:cs typeface="+mj-cs"/>
              </a:rPr>
              <a:t>枚）</a:t>
            </a:r>
            <a:r>
              <a:rPr kumimoji="0" lang="zh-CN" altLang="en-US" sz="4400" b="0" i="0" u="none" strike="noStrike" kern="1200" cap="none" spc="0" normalizeH="0" baseline="0" noProof="0" smtClean="0">
                <a:ln>
                  <a:noFill/>
                </a:ln>
                <a:solidFill>
                  <a:schemeClr val="tx2"/>
                </a:solidFill>
                <a:effectLst/>
                <a:uLnTx/>
                <a:uFillTx/>
                <a:latin typeface="+mj-lt"/>
                <a:ea typeface="+mj-ea"/>
                <a:cs typeface="+mj-cs"/>
              </a:rPr>
              <a:t> </a:t>
            </a:r>
            <a:endParaRPr kumimoji="0" lang="zh-CN" altLang="en-US" sz="4400" b="0" i="0" u="none" strike="noStrike" kern="1200" cap="none" spc="0" normalizeH="0" baseline="0" noProof="0" smtClean="0">
              <a:ln>
                <a:noFill/>
              </a:ln>
              <a:solidFill>
                <a:schemeClr val="tx2"/>
              </a:solidFill>
              <a:effectLst/>
              <a:uLnTx/>
              <a:uFillTx/>
              <a:latin typeface="+mj-lt"/>
              <a:ea typeface="+mj-ea"/>
              <a:cs typeface="+mj-cs"/>
            </a:endParaRPr>
          </a:p>
        </p:txBody>
      </p:sp>
      <p:sp>
        <p:nvSpPr>
          <p:cNvPr id="57347" name="Rectangle 3"/>
          <p:cNvSpPr>
            <a:spLocks noGrp="1"/>
          </p:cNvSpPr>
          <p:nvPr>
            <p:ph idx="1"/>
          </p:nvPr>
        </p:nvSpPr>
        <p:spPr/>
        <p:txBody>
          <a:bodyPr vert="horz" wrap="square" lIns="91440" tIns="45720" rIns="91440" bIns="45720" anchor="t" anchorCtr="0"/>
          <a:p>
            <a:pPr eaLnBrk="1" hangingPunct="1"/>
            <a:endParaRPr lang="zh-CN" altLang="en-US" dirty="0"/>
          </a:p>
        </p:txBody>
      </p:sp>
      <p:sp>
        <p:nvSpPr>
          <p:cNvPr id="49154" name="日期占位符 3"/>
          <p:cNvSpPr txBox="1">
            <a:spLocks noGrp="1"/>
          </p:cNvSpPr>
          <p:nvPr>
            <p:ph type="dt" sz="half" idx="2"/>
          </p:nvPr>
        </p:nvSpPr>
        <p:spPr>
          <a:noFill/>
        </p:spPr>
        <p:txBody>
          <a:bodyPr rtlCol="0" anchor="b"/>
          <a:lstStyle/>
          <a:p>
            <a:pPr marL="0" marR="0" lvl="0" indent="0" algn="l" defTabSz="914400" rtl="0" eaLnBrk="1" fontAlgn="base" latinLnBrk="0" hangingPunct="1">
              <a:lnSpc>
                <a:spcPct val="100000"/>
              </a:lnSpc>
              <a:spcBef>
                <a:spcPct val="0"/>
              </a:spcBef>
              <a:spcAft>
                <a:spcPct val="0"/>
              </a:spcAft>
              <a:buClrTx/>
              <a:buSzTx/>
              <a:buFontTx/>
              <a:buNone/>
              <a:defRPr/>
            </a:pPr>
            <a:fld id="{ED3615CB-D001-46E4-844C-7CA7E381999E}" type="datetime1">
              <a:rPr kumimoji="0" lang="zh-CN" altLang="en-US"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rPr>
            </a:fld>
            <a:endParaRPr kumimoji="0" lang="en-US" altLang="zh-CN" sz="1100" b="0" i="0" u="none" strike="noStrike" kern="1200" cap="none" spc="0" normalizeH="0" baseline="0" noProof="0">
              <a:ln>
                <a:noFill/>
              </a:ln>
              <a:solidFill>
                <a:schemeClr val="tx2">
                  <a:lumMod val="75000"/>
                  <a:lumOff val="25000"/>
                </a:schemeClr>
              </a:solidFill>
              <a:effectLst/>
              <a:uLnTx/>
              <a:uFillTx/>
              <a:latin typeface="Arial" panose="020B0604020202020204" pitchFamily="34" charset="0"/>
              <a:ea typeface="宋体" panose="02010600030101010101" pitchFamily="2" charset="-122"/>
              <a:cs typeface="+mn-cs"/>
            </a:endParaRPr>
          </a:p>
        </p:txBody>
      </p:sp>
      <p:sp>
        <p:nvSpPr>
          <p:cNvPr id="49155" name="灯片编号占位符 5"/>
          <p:cNvSpPr txBox="1">
            <a:spLocks noGrp="1"/>
          </p:cNvSpPr>
          <p:nvPr>
            <p:ph type="sldNum" sz="quarter" idx="4"/>
          </p:nvPr>
        </p:nvSpPr>
        <p:spPr/>
        <p:txBody>
          <a:bodyPr lIns="45720" r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fld id="{9A0DB2DC-4C9A-4742-B13C-FB6460FD3503}" type="slidenum">
              <a:rPr lang="zh-CN" altLang="en-US" sz="1100" dirty="0">
                <a:solidFill>
                  <a:srgbClr val="636363"/>
                </a:solidFill>
              </a:rPr>
            </a:fld>
            <a:endParaRPr lang="zh-CN" altLang="en-US" sz="1100" dirty="0">
              <a:solidFill>
                <a:srgbClr val="636363"/>
              </a:solidFill>
            </a:endParaRPr>
          </a:p>
        </p:txBody>
      </p:sp>
      <p:pic>
        <p:nvPicPr>
          <p:cNvPr id="57350" name="Picture 4" descr="20080717133822921"/>
          <p:cNvPicPr>
            <a:picLocks noChangeAspect="1"/>
          </p:cNvPicPr>
          <p:nvPr/>
        </p:nvPicPr>
        <p:blipFill>
          <a:blip r:embed="rId1"/>
          <a:stretch>
            <a:fillRect/>
          </a:stretch>
        </p:blipFill>
        <p:spPr>
          <a:xfrm>
            <a:off x="381000" y="1447800"/>
            <a:ext cx="4762500" cy="3257550"/>
          </a:xfrm>
          <a:prstGeom prst="rect">
            <a:avLst/>
          </a:prstGeom>
          <a:noFill/>
          <a:ln w="9525">
            <a:noFill/>
          </a:ln>
        </p:spPr>
      </p:pic>
      <p:pic>
        <p:nvPicPr>
          <p:cNvPr id="57351" name="Picture 5" descr="20080717133823163"/>
          <p:cNvPicPr>
            <a:picLocks noChangeAspect="1"/>
          </p:cNvPicPr>
          <p:nvPr/>
        </p:nvPicPr>
        <p:blipFill>
          <a:blip r:embed="rId2"/>
          <a:stretch>
            <a:fillRect/>
          </a:stretch>
        </p:blipFill>
        <p:spPr>
          <a:xfrm>
            <a:off x="4391025" y="3581400"/>
            <a:ext cx="4752975" cy="3276600"/>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Rectangle 2"/>
          <p:cNvSpPr>
            <a:spLocks noGrp="1" noRot="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zh-CN" altLang="en-US" sz="3600" b="1" i="0" u="none" strike="noStrike" kern="1200" cap="none" spc="0" normalizeH="0" baseline="0" noProof="0" smtClean="0">
                <a:ln>
                  <a:noFill/>
                </a:ln>
                <a:solidFill>
                  <a:srgbClr val="FF0000"/>
                </a:solidFill>
                <a:effectLst/>
                <a:uLnTx/>
                <a:uFillTx/>
                <a:latin typeface="+mj-lt"/>
                <a:ea typeface="+mj-ea"/>
                <a:cs typeface="+mj-cs"/>
              </a:rPr>
            </a:br>
            <a:r>
              <a:rPr kumimoji="0" lang="zh-CN" altLang="en-US" sz="4000" b="1" i="0" u="none" strike="noStrike" kern="1200" cap="none" spc="0" normalizeH="0" baseline="0" noProof="0" smtClean="0">
                <a:ln>
                  <a:noFill/>
                </a:ln>
                <a:solidFill>
                  <a:srgbClr val="FF0000"/>
                </a:solidFill>
                <a:effectLst/>
                <a:uLnTx/>
                <a:uFillTx/>
                <a:latin typeface="+mj-lt"/>
                <a:ea typeface="+mj-ea"/>
                <a:cs typeface="+mj-cs"/>
              </a:rPr>
              <a:t>二、信用工具</a:t>
            </a:r>
            <a:br>
              <a:rPr kumimoji="0" lang="zh-CN" altLang="en-US" sz="4000" b="1" i="0" u="none" strike="noStrike" kern="1200" cap="none" spc="0" normalizeH="0" baseline="0" noProof="0" smtClean="0">
                <a:ln>
                  <a:noFill/>
                </a:ln>
                <a:solidFill>
                  <a:srgbClr val="FF0000"/>
                </a:solidFill>
                <a:effectLst/>
                <a:uLnTx/>
                <a:uFillTx/>
                <a:latin typeface="+mj-lt"/>
                <a:ea typeface="+mj-ea"/>
                <a:cs typeface="+mj-cs"/>
              </a:rPr>
            </a:br>
            <a:endParaRPr kumimoji="0" lang="zh-CN" altLang="en-US" sz="4000" b="1" i="0" u="none" strike="noStrike" kern="1200" cap="none" spc="0" normalizeH="0" baseline="0" noProof="0" smtClean="0">
              <a:ln>
                <a:noFill/>
              </a:ln>
              <a:solidFill>
                <a:srgbClr val="FF0000"/>
              </a:solidFill>
              <a:effectLst/>
              <a:uLnTx/>
              <a:uFillTx/>
              <a:latin typeface="+mj-lt"/>
              <a:ea typeface="+mj-ea"/>
              <a:cs typeface="+mj-cs"/>
            </a:endParaRPr>
          </a:p>
        </p:txBody>
      </p:sp>
      <p:sp>
        <p:nvSpPr>
          <p:cNvPr id="99331" name="Rectangle 3"/>
          <p:cNvSpPr>
            <a:spLocks noGrp="1" noRot="1"/>
          </p:cNvSpPr>
          <p:nvPr>
            <p:ph idx="1"/>
          </p:nvPr>
        </p:nvSpPr>
        <p:spPr>
          <a:xfrm>
            <a:off x="685800" y="1600200"/>
            <a:ext cx="8153400" cy="4498975"/>
          </a:xfrm>
        </p:spPr>
        <p:txBody>
          <a:bodyPr vert="horz" wrap="square" lIns="91440" tIns="45720" rIns="91440" bIns="45720" anchor="t" anchorCtr="0"/>
          <a:p>
            <a:pPr eaLnBrk="1" hangingPunct="1">
              <a:buFont typeface="Wingdings" panose="05000000000000000000" pitchFamily="2" charset="2"/>
              <a:buNone/>
            </a:pPr>
            <a:r>
              <a:rPr lang="zh-CN" altLang="en-US" dirty="0"/>
              <a:t> </a:t>
            </a:r>
            <a:r>
              <a:rPr lang="en-US" altLang="zh-CN" dirty="0"/>
              <a:t>1</a:t>
            </a:r>
            <a:r>
              <a:rPr lang="zh-CN" altLang="en-US" dirty="0"/>
              <a:t>、思考：信息技术的发展，又出现了新的流通工具，大家知道有哪些吗？</a:t>
            </a:r>
            <a:endParaRPr lang="zh-CN" altLang="en-US" dirty="0"/>
          </a:p>
          <a:p>
            <a:pPr eaLnBrk="1" hangingPunct="1">
              <a:buFont typeface="Wingdings" panose="05000000000000000000" pitchFamily="2" charset="2"/>
              <a:buNone/>
            </a:pPr>
            <a:r>
              <a:rPr lang="zh-CN" altLang="en-US" dirty="0"/>
              <a:t>   信用卡、借记卡、灵通卡等</a:t>
            </a:r>
            <a:endParaRPr lang="zh-CN" altLang="en-US" dirty="0"/>
          </a:p>
          <a:p>
            <a:pPr eaLnBrk="1" hangingPunct="1">
              <a:buFont typeface="Wingdings" panose="05000000000000000000" pitchFamily="2" charset="2"/>
              <a:buNone/>
            </a:pPr>
            <a:r>
              <a:rPr lang="zh-CN" altLang="en-US" dirty="0"/>
              <a:t> </a:t>
            </a:r>
            <a:endParaRPr lang="zh-CN" altLang="en-US" dirty="0"/>
          </a:p>
          <a:p>
            <a:pPr eaLnBrk="1" hangingPunct="1">
              <a:buFont typeface="Wingdings" panose="05000000000000000000" pitchFamily="2" charset="2"/>
              <a:buNone/>
            </a:pPr>
            <a:r>
              <a:rPr lang="en-US" altLang="zh-CN" dirty="0"/>
              <a:t>2</a:t>
            </a:r>
            <a:r>
              <a:rPr lang="zh-CN" altLang="en-US" dirty="0"/>
              <a:t>、思考：大家知道这些工具怎么使用，有什么好处、能给我们的生活带来什么吗</a:t>
            </a:r>
            <a:r>
              <a:rPr lang="en-US" altLang="zh-CN" dirty="0"/>
              <a:t>?</a:t>
            </a:r>
            <a:endParaRPr lang="en-US" altLang="zh-CN" dirty="0"/>
          </a:p>
          <a:p>
            <a:pPr eaLnBrk="1" hangingPunct="1">
              <a:buFont typeface="Wingdings" panose="05000000000000000000" pitchFamily="2" charset="2"/>
              <a:buNone/>
            </a:pPr>
            <a:r>
              <a:rPr lang="zh-CN" altLang="en-US" dirty="0"/>
              <a:t>  这就需要我们学习“信用工具”这一框。</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9331">
                                            <p:txEl>
                                              <p:charRg st="0" end="35"/>
                                            </p:txEl>
                                          </p:spTgt>
                                        </p:tgtEl>
                                        <p:attrNameLst>
                                          <p:attrName>style.visibility</p:attrName>
                                        </p:attrNameLst>
                                      </p:cBhvr>
                                      <p:to>
                                        <p:strVal val="visible"/>
                                      </p:to>
                                    </p:set>
                                    <p:anim calcmode="lin" valueType="num">
                                      <p:cBhvr additive="base">
                                        <p:cTn id="7" dur="500" fill="hold"/>
                                        <p:tgtEl>
                                          <p:spTgt spid="99331">
                                            <p:txEl>
                                              <p:charRg st="0" end="3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9331">
                                            <p:txEl>
                                              <p:charRg st="0" end="3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9331">
                                            <p:txEl>
                                              <p:charRg st="35" end="51"/>
                                            </p:txEl>
                                          </p:spTgt>
                                        </p:tgtEl>
                                        <p:attrNameLst>
                                          <p:attrName>style.visibility</p:attrName>
                                        </p:attrNameLst>
                                      </p:cBhvr>
                                      <p:to>
                                        <p:strVal val="visible"/>
                                      </p:to>
                                    </p:set>
                                    <p:anim calcmode="lin" valueType="num">
                                      <p:cBhvr additive="base">
                                        <p:cTn id="13" dur="500" fill="hold"/>
                                        <p:tgtEl>
                                          <p:spTgt spid="99331">
                                            <p:txEl>
                                              <p:charRg st="35" end="5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9331">
                                            <p:txEl>
                                              <p:charRg st="35" end="5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9331">
                                            <p:txEl>
                                              <p:charRg st="51" end="53"/>
                                            </p:txEl>
                                          </p:spTgt>
                                        </p:tgtEl>
                                        <p:attrNameLst>
                                          <p:attrName>style.visibility</p:attrName>
                                        </p:attrNameLst>
                                      </p:cBhvr>
                                      <p:to>
                                        <p:strVal val="visible"/>
                                      </p:to>
                                    </p:set>
                                    <p:anim calcmode="lin" valueType="num">
                                      <p:cBhvr additive="base">
                                        <p:cTn id="19" dur="500" fill="hold"/>
                                        <p:tgtEl>
                                          <p:spTgt spid="99331">
                                            <p:txEl>
                                              <p:charRg st="51" end="5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9331">
                                            <p:txEl>
                                              <p:charRg st="51" end="5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9331">
                                            <p:txEl>
                                              <p:charRg st="53" end="91"/>
                                            </p:txEl>
                                          </p:spTgt>
                                        </p:tgtEl>
                                        <p:attrNameLst>
                                          <p:attrName>style.visibility</p:attrName>
                                        </p:attrNameLst>
                                      </p:cBhvr>
                                      <p:to>
                                        <p:strVal val="visible"/>
                                      </p:to>
                                    </p:set>
                                    <p:anim calcmode="lin" valueType="num">
                                      <p:cBhvr additive="base">
                                        <p:cTn id="25" dur="500" fill="hold"/>
                                        <p:tgtEl>
                                          <p:spTgt spid="99331">
                                            <p:txEl>
                                              <p:charRg st="53" end="9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9331">
                                            <p:txEl>
                                              <p:charRg st="53" end="9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9331">
                                            <p:txEl>
                                              <p:charRg st="91" end="112"/>
                                            </p:txEl>
                                          </p:spTgt>
                                        </p:tgtEl>
                                        <p:attrNameLst>
                                          <p:attrName>style.visibility</p:attrName>
                                        </p:attrNameLst>
                                      </p:cBhvr>
                                      <p:to>
                                        <p:strVal val="visible"/>
                                      </p:to>
                                    </p:set>
                                    <p:anim calcmode="lin" valueType="num">
                                      <p:cBhvr additive="base">
                                        <p:cTn id="29" dur="500" fill="hold"/>
                                        <p:tgtEl>
                                          <p:spTgt spid="99331">
                                            <p:txEl>
                                              <p:charRg st="91" end="11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9331">
                                            <p:txEl>
                                              <p:charRg st="91" end="1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2"/>
          <p:cNvSpPr>
            <a:spLocks noGrp="1" noRot="1" noChangeArrowheads="1"/>
          </p:cNvSpPr>
          <p:nvPr>
            <p:ph type="title"/>
          </p:nvPr>
        </p:nvSpPr>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zh-CN" altLang="en-US" sz="4000" b="0" i="0" u="none" strike="noStrike" kern="1200" cap="none" spc="0" normalizeH="0" baseline="0" noProof="0" smtClean="0">
                <a:ln>
                  <a:noFill/>
                </a:ln>
                <a:solidFill>
                  <a:srgbClr val="FF0000"/>
                </a:solidFill>
                <a:effectLst/>
                <a:uLnTx/>
                <a:uFillTx/>
                <a:latin typeface="+mj-lt"/>
                <a:ea typeface="+mj-ea"/>
                <a:cs typeface="+mj-cs"/>
              </a:rPr>
            </a:br>
            <a:r>
              <a:rPr kumimoji="0" lang="zh-CN" altLang="en-US" sz="4000" b="0" i="0" u="none" strike="noStrike" kern="1200" cap="none" spc="0" normalizeH="0" baseline="0" noProof="0" smtClean="0">
                <a:ln>
                  <a:noFill/>
                </a:ln>
                <a:solidFill>
                  <a:srgbClr val="FF0000"/>
                </a:solidFill>
                <a:effectLst/>
                <a:uLnTx/>
                <a:uFillTx/>
                <a:latin typeface="+mj-lt"/>
                <a:ea typeface="+mj-ea"/>
                <a:cs typeface="+mj-cs"/>
              </a:rPr>
              <a:t>（</a:t>
            </a:r>
            <a:r>
              <a:rPr kumimoji="0" lang="en-US" altLang="zh-CN" sz="4000" b="0" i="0" u="none" strike="noStrike" kern="1200" cap="none" spc="0" normalizeH="0" baseline="0" noProof="0" smtClean="0">
                <a:ln>
                  <a:noFill/>
                </a:ln>
                <a:solidFill>
                  <a:srgbClr val="FF0000"/>
                </a:solidFill>
                <a:effectLst/>
                <a:uLnTx/>
                <a:uFillTx/>
                <a:latin typeface="+mj-lt"/>
                <a:ea typeface="+mj-ea"/>
                <a:cs typeface="+mj-cs"/>
              </a:rPr>
              <a:t>1</a:t>
            </a:r>
            <a:r>
              <a:rPr kumimoji="0" lang="zh-CN" altLang="en-US" sz="4000" b="0" i="0" u="none" strike="noStrike" kern="1200" cap="none" spc="0" normalizeH="0" baseline="0" noProof="0" smtClean="0">
                <a:ln>
                  <a:noFill/>
                </a:ln>
                <a:solidFill>
                  <a:srgbClr val="FF0000"/>
                </a:solidFill>
                <a:effectLst/>
                <a:uLnTx/>
                <a:uFillTx/>
                <a:latin typeface="+mj-lt"/>
                <a:ea typeface="+mj-ea"/>
                <a:cs typeface="+mj-cs"/>
              </a:rPr>
              <a:t>）支票</a:t>
            </a:r>
            <a:br>
              <a:rPr kumimoji="0" lang="zh-CN" altLang="en-US" sz="4000" b="0" i="0" u="none" strike="noStrike" kern="1200" cap="none" spc="0" normalizeH="0" baseline="0" noProof="0" smtClean="0">
                <a:ln>
                  <a:noFill/>
                </a:ln>
                <a:solidFill>
                  <a:srgbClr val="FF0000"/>
                </a:solidFill>
                <a:effectLst/>
                <a:uLnTx/>
                <a:uFillTx/>
                <a:latin typeface="+mj-lt"/>
                <a:ea typeface="+mj-ea"/>
                <a:cs typeface="+mj-cs"/>
              </a:rPr>
            </a:br>
            <a:endParaRPr kumimoji="0" lang="zh-CN" altLang="en-US" sz="4000" b="0" i="0" u="none" strike="noStrike" kern="1200" cap="none" spc="0" normalizeH="0" baseline="0" noProof="0" smtClean="0">
              <a:ln>
                <a:noFill/>
              </a:ln>
              <a:solidFill>
                <a:srgbClr val="FF0000"/>
              </a:solidFill>
              <a:effectLst/>
              <a:uLnTx/>
              <a:uFillTx/>
              <a:latin typeface="+mj-lt"/>
              <a:ea typeface="+mj-ea"/>
              <a:cs typeface="+mj-cs"/>
            </a:endParaRPr>
          </a:p>
        </p:txBody>
      </p:sp>
      <p:sp>
        <p:nvSpPr>
          <p:cNvPr id="59395" name="Rectangle 3"/>
          <p:cNvSpPr>
            <a:spLocks noGrp="1" noRot="1"/>
          </p:cNvSpPr>
          <p:nvPr>
            <p:ph idx="1"/>
          </p:nvPr>
        </p:nvSpPr>
        <p:spPr>
          <a:xfrm>
            <a:off x="609600" y="1447800"/>
            <a:ext cx="8153400" cy="4651375"/>
          </a:xfrm>
        </p:spPr>
        <p:txBody>
          <a:bodyPr vert="horz" wrap="square" lIns="91440" tIns="45720" rIns="91440" bIns="45720" anchor="t" anchorCtr="0"/>
          <a:p>
            <a:pPr eaLnBrk="1" hangingPunct="1">
              <a:buFont typeface="Wingdings" panose="05000000000000000000" pitchFamily="2" charset="2"/>
              <a:buNone/>
            </a:pPr>
            <a:endParaRPr lang="zh-CN" altLang="en-US" sz="2400" dirty="0">
              <a:solidFill>
                <a:srgbClr val="FF0000"/>
              </a:solidFill>
            </a:endParaRPr>
          </a:p>
          <a:p>
            <a:pPr eaLnBrk="1" hangingPunct="1">
              <a:buFont typeface="Wingdings" panose="05000000000000000000" pitchFamily="2" charset="2"/>
              <a:buNone/>
            </a:pPr>
            <a:r>
              <a:rPr lang="zh-CN" altLang="en-US" sz="2800" b="1" dirty="0">
                <a:solidFill>
                  <a:srgbClr val="FF0000"/>
                </a:solidFill>
              </a:rPr>
              <a:t>    </a:t>
            </a:r>
            <a:r>
              <a:rPr lang="zh-CN" altLang="en-US" sz="2800" dirty="0">
                <a:solidFill>
                  <a:srgbClr val="FF0000"/>
                </a:solidFill>
              </a:rPr>
              <a:t>支票：</a:t>
            </a:r>
            <a:r>
              <a:rPr lang="zh-CN" altLang="en-US" sz="2400" dirty="0"/>
              <a:t>是活期存款的支付凭证，是出票人委托银行等金融机构见票时无条件支付一定金额给受款人或者持票人的票据。</a:t>
            </a:r>
            <a:endParaRPr lang="zh-CN" altLang="en-US" sz="2400" dirty="0"/>
          </a:p>
          <a:p>
            <a:pPr eaLnBrk="1" hangingPunct="1">
              <a:buFont typeface="Wingdings" panose="05000000000000000000" pitchFamily="2" charset="2"/>
              <a:buNone/>
            </a:pPr>
            <a:r>
              <a:rPr lang="zh-CN" altLang="en-US" sz="2400" dirty="0"/>
              <a:t>     </a:t>
            </a:r>
            <a:endParaRPr lang="zh-CN" altLang="en-US" sz="2400" dirty="0"/>
          </a:p>
          <a:p>
            <a:pPr eaLnBrk="1" hangingPunct="1">
              <a:buFont typeface="Wingdings" panose="05000000000000000000" pitchFamily="2" charset="2"/>
              <a:buNone/>
            </a:pPr>
            <a:r>
              <a:rPr lang="zh-CN" altLang="en-US" sz="2400" dirty="0"/>
              <a:t>    支票分为</a:t>
            </a:r>
            <a:r>
              <a:rPr lang="zh-CN" altLang="en-US" sz="2800" b="1" dirty="0"/>
              <a:t>转帐支票</a:t>
            </a:r>
            <a:r>
              <a:rPr lang="zh-CN" altLang="en-US" sz="2400" dirty="0"/>
              <a:t>和</a:t>
            </a:r>
            <a:r>
              <a:rPr lang="zh-CN" altLang="en-US" sz="2800" b="1" dirty="0"/>
              <a:t>现金支票</a:t>
            </a:r>
            <a:r>
              <a:rPr lang="zh-CN" altLang="en-US" sz="2400" dirty="0"/>
              <a:t>两种，转帐支票用于同城结算，付款单位开出支票后，收款单位凭此票到银行把这笔钱转入自己的帐户。现金支票由付款单位开出，收款人凭票到银行支取现金。</a:t>
            </a:r>
            <a:endParaRPr lang="zh-CN" altLang="en-US" sz="2400" dirty="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Rectangle 2"/>
          <p:cNvSpPr>
            <a:spLocks noGrp="1" noRot="1"/>
          </p:cNvSpPr>
          <p:nvPr>
            <p:ph type="title"/>
          </p:nvPr>
        </p:nvSpPr>
        <p:spPr/>
        <p:txBody>
          <a:bodyPr vert="horz" wrap="square" lIns="91440" tIns="45720" rIns="91440" bIns="45720" anchor="ctr" anchorCtr="0"/>
          <a:p>
            <a:pPr eaLnBrk="1" hangingPunct="1"/>
            <a:endParaRPr lang="zh-CN" altLang="en-US" dirty="0"/>
          </a:p>
        </p:txBody>
      </p:sp>
      <p:pic>
        <p:nvPicPr>
          <p:cNvPr id="121860" name="Picture 7"/>
          <p:cNvPicPr>
            <a:picLocks noGrp="1" noChangeAspect="1"/>
          </p:cNvPicPr>
          <p:nvPr>
            <p:ph idx="1"/>
          </p:nvPr>
        </p:nvPicPr>
        <p:blipFill>
          <a:blip r:embed="rId1"/>
          <a:srcRect/>
          <a:stretch>
            <a:fillRect/>
          </a:stretch>
        </p:blipFill>
        <p:spPr>
          <a:xfrm>
            <a:off x="457200" y="1447800"/>
            <a:ext cx="8391525" cy="4114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1860"/>
                                        </p:tgtEl>
                                        <p:attrNameLst>
                                          <p:attrName>style.visibility</p:attrName>
                                        </p:attrNameLst>
                                      </p:cBhvr>
                                      <p:to>
                                        <p:strVal val="visible"/>
                                      </p:to>
                                    </p:set>
                                    <p:animEffect transition="in" filter="box(in)">
                                      <p:cBhvr>
                                        <p:cTn id="7" dur="500"/>
                                        <p:tgtEl>
                                          <p:spTgt spid="121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882" name="Picture 6"/>
          <p:cNvPicPr>
            <a:picLocks noGrp="1" noChangeAspect="1"/>
          </p:cNvPicPr>
          <p:nvPr>
            <p:ph sz="quarter" idx="1"/>
          </p:nvPr>
        </p:nvPicPr>
        <p:blipFill>
          <a:blip r:embed="rId1"/>
          <a:srcRect/>
          <a:stretch>
            <a:fillRect/>
          </a:stretch>
        </p:blipFill>
        <p:spPr>
          <a:xfrm>
            <a:off x="0" y="1143000"/>
            <a:ext cx="7086600" cy="4357688"/>
          </a:xfrm>
        </p:spPr>
      </p:pic>
      <p:sp>
        <p:nvSpPr>
          <p:cNvPr id="6" name="TextBox 5"/>
          <p:cNvSpPr txBox="1"/>
          <p:nvPr/>
        </p:nvSpPr>
        <p:spPr>
          <a:xfrm>
            <a:off x="533400" y="5657850"/>
            <a:ext cx="8077200" cy="830263"/>
          </a:xfrm>
          <a:prstGeom prst="rect">
            <a:avLst/>
          </a:prstGeom>
          <a:noFill/>
          <a:ln w="9525">
            <a:noFill/>
          </a:ln>
        </p:spPr>
        <p:txBody>
          <a:bodyPr>
            <a:spAutoFit/>
          </a:bodyPr>
          <a:p>
            <a:r>
              <a:rPr lang="zh-CN" altLang="en-US" sz="2400" dirty="0">
                <a:solidFill>
                  <a:srgbClr val="C00000"/>
                </a:solidFill>
                <a:latin typeface="华文楷体" pitchFamily="2" charset="-122"/>
                <a:ea typeface="华文楷体" pitchFamily="2" charset="-122"/>
              </a:rPr>
              <a:t>空头支票：</a:t>
            </a:r>
            <a:r>
              <a:rPr lang="zh-CN" altLang="en-US" sz="2400" dirty="0">
                <a:latin typeface="华文楷体" pitchFamily="2" charset="-122"/>
                <a:ea typeface="华文楷体" pitchFamily="2" charset="-122"/>
              </a:rPr>
              <a:t>是指支票持有人请求付款时，出票人在付款人处实有的可供合法支配的存款不足以支付票据金额的支票。</a:t>
            </a:r>
            <a:endParaRPr lang="zh-CN" altLang="en-US" sz="2400" dirty="0">
              <a:latin typeface="华文楷体" pitchFamily="2" charset="-122"/>
              <a:ea typeface="华文楷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2882"/>
                                        </p:tgtEl>
                                        <p:attrNameLst>
                                          <p:attrName>style.visibility</p:attrName>
                                        </p:attrNameLst>
                                      </p:cBhvr>
                                      <p:to>
                                        <p:strVal val="visible"/>
                                      </p:to>
                                    </p:set>
                                    <p:animEffect transition="in" filter="checkerboard(across)">
                                      <p:cBhvr>
                                        <p:cTn id="7" dur="500"/>
                                        <p:tgtEl>
                                          <p:spTgt spid="12288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ppt_x"/>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内容占位符 1"/>
          <p:cNvSpPr>
            <a:spLocks noGrp="1"/>
          </p:cNvSpPr>
          <p:nvPr>
            <p:ph sz="quarter" idx="1"/>
          </p:nvPr>
        </p:nvSpPr>
        <p:spPr>
          <a:xfrm>
            <a:off x="0" y="1219200"/>
            <a:ext cx="3806825" cy="4468813"/>
          </a:xfrm>
        </p:spPr>
        <p:txBody>
          <a:bodyPr vert="horz" wrap="square" lIns="91440" tIns="45720" rIns="91440" bIns="45720" anchor="t" anchorCtr="0"/>
          <a:lstStyle>
            <a:lvl1pPr lvl="0">
              <a:buClr>
                <a:schemeClr val="tx2"/>
              </a:buClr>
              <a:buSzPct val="50000"/>
              <a:buFont typeface="Wingdings 2" pitchFamily="18" charset="2"/>
              <a:defRPr sz="2400"/>
            </a:lvl1pPr>
            <a:lvl2pPr lvl="1">
              <a:buClr>
                <a:schemeClr val="tx2"/>
              </a:buClr>
              <a:buSzPct val="50000"/>
              <a:buFont typeface="Wingdings 2" pitchFamily="18" charset="2"/>
              <a:defRPr sz="2000"/>
            </a:lvl2pPr>
            <a:lvl3pPr lvl="2">
              <a:buClr>
                <a:schemeClr val="tx2"/>
              </a:buClr>
              <a:buSzPct val="50000"/>
              <a:buFont typeface="Wingdings 2" pitchFamily="18" charset="2"/>
              <a:defRPr sz="1800"/>
            </a:lvl3pPr>
            <a:lvl4pPr lvl="3">
              <a:buClr>
                <a:schemeClr val="tx2"/>
              </a:buClr>
              <a:buSzPct val="50000"/>
              <a:buFont typeface="Wingdings 2" pitchFamily="18" charset="2"/>
              <a:defRPr sz="1600"/>
            </a:lvl4pPr>
            <a:lvl5pPr lvl="4">
              <a:buClr>
                <a:schemeClr val="tx2"/>
              </a:buClr>
              <a:buSzPct val="50000"/>
              <a:buFont typeface="Wingdings 2" pitchFamily="18" charset="2"/>
              <a:defRPr sz="1600"/>
            </a:lvl5pPr>
          </a:lstStyle>
          <a:p>
            <a:pPr marL="319405" lvl="0" indent="-319405" eaLnBrk="1" hangingPunct="1">
              <a:lnSpc>
                <a:spcPct val="150000"/>
              </a:lnSpc>
              <a:buFont typeface="Wingdings" panose="05000000000000000000" pitchFamily="2" charset="2"/>
              <a:buNone/>
            </a:pPr>
            <a:r>
              <a:rPr lang="zh-CN" altLang="en-US" sz="3400" dirty="0">
                <a:solidFill>
                  <a:srgbClr val="C00000"/>
                </a:solidFill>
                <a:latin typeface="华文楷体" pitchFamily="2" charset="-122"/>
                <a:ea typeface="华文楷体" pitchFamily="2" charset="-122"/>
              </a:rPr>
              <a:t>   </a:t>
            </a:r>
            <a:r>
              <a:rPr lang="zh-CN" altLang="en-US" sz="2700" dirty="0">
                <a:solidFill>
                  <a:srgbClr val="C00000"/>
                </a:solidFill>
                <a:latin typeface="华文楷体" pitchFamily="2" charset="-122"/>
                <a:ea typeface="华文楷体" pitchFamily="2" charset="-122"/>
              </a:rPr>
              <a:t>信用卡：</a:t>
            </a:r>
            <a:r>
              <a:rPr lang="zh-CN" altLang="en-US" dirty="0">
                <a:latin typeface="华文楷体" pitchFamily="2" charset="-122"/>
                <a:ea typeface="华文楷体" pitchFamily="2" charset="-122"/>
              </a:rPr>
              <a:t>由银行或信用卡公司依照用户的信用度与财力发给持卡人，持卡人持信用卡消费时无须支付现金，待账单日时再进行还款。</a:t>
            </a:r>
            <a:endParaRPr lang="zh-CN" altLang="en-US" dirty="0">
              <a:ea typeface="华文仿宋" pitchFamily="2" charset="-122"/>
            </a:endParaRPr>
          </a:p>
        </p:txBody>
      </p:sp>
      <p:pic>
        <p:nvPicPr>
          <p:cNvPr id="43012" name="Picture 4"/>
          <p:cNvPicPr>
            <a:picLocks noChangeAspect="1"/>
          </p:cNvPicPr>
          <p:nvPr/>
        </p:nvPicPr>
        <p:blipFill>
          <a:blip r:embed="rId1"/>
          <a:stretch>
            <a:fillRect/>
          </a:stretch>
        </p:blipFill>
        <p:spPr>
          <a:xfrm>
            <a:off x="4724400" y="1676400"/>
            <a:ext cx="3810000" cy="3429000"/>
          </a:xfrm>
          <a:prstGeom prst="rect">
            <a:avLst/>
          </a:prstGeom>
          <a:noFill/>
          <a:ln w="9525">
            <a:noFill/>
          </a:ln>
        </p:spPr>
      </p:pic>
      <p:sp>
        <p:nvSpPr>
          <p:cNvPr id="4" name="TextBox 3"/>
          <p:cNvSpPr txBox="1"/>
          <p:nvPr/>
        </p:nvSpPr>
        <p:spPr>
          <a:xfrm>
            <a:off x="990600" y="5638800"/>
            <a:ext cx="7391400" cy="457200"/>
          </a:xfrm>
          <a:prstGeom prst="rect">
            <a:avLst/>
          </a:prstGeom>
          <a:noFill/>
          <a:ln w="9525">
            <a:noFill/>
          </a:ln>
        </p:spPr>
        <p:txBody>
          <a:bodyPr>
            <a:spAutoFit/>
          </a:bodyPr>
          <a:p>
            <a:r>
              <a:rPr lang="en-US" altLang="zh-CN" dirty="0">
                <a:latin typeface="华文楷体" pitchFamily="2" charset="-122"/>
                <a:ea typeface="华文楷体" pitchFamily="2" charset="-122"/>
              </a:rPr>
              <a:t> </a:t>
            </a:r>
            <a:r>
              <a:rPr lang="zh-CN" altLang="en-US" sz="2400" dirty="0">
                <a:solidFill>
                  <a:srgbClr val="FF0000"/>
                </a:solidFill>
                <a:latin typeface="华文楷体" pitchFamily="2" charset="-122"/>
                <a:ea typeface="华文楷体" pitchFamily="2" charset="-122"/>
              </a:rPr>
              <a:t>用途：</a:t>
            </a:r>
            <a:r>
              <a:rPr lang="zh-CN" altLang="en-US" sz="2400" dirty="0">
                <a:latin typeface="华文楷体" pitchFamily="2" charset="-122"/>
                <a:ea typeface="华文楷体" pitchFamily="2" charset="-122"/>
              </a:rPr>
              <a:t>直接消费、存取现金、转账结算、消费信用</a:t>
            </a:r>
            <a:endParaRPr lang="zh-CN" altLang="en-US" sz="2400" dirty="0">
              <a:latin typeface="Arial" panose="020B0604020202020204" pitchFamily="34" charset="0"/>
            </a:endParaRPr>
          </a:p>
        </p:txBody>
      </p:sp>
      <p:sp>
        <p:nvSpPr>
          <p:cNvPr id="62469" name="Rectangle 2"/>
          <p:cNvSpPr>
            <a:spLocks noRot="1"/>
          </p:cNvSpPr>
          <p:nvPr/>
        </p:nvSpPr>
        <p:spPr>
          <a:xfrm>
            <a:off x="603250" y="533400"/>
            <a:ext cx="7778750" cy="685800"/>
          </a:xfrm>
          <a:prstGeom prst="rect">
            <a:avLst/>
          </a:prstGeom>
          <a:noFill/>
          <a:ln w="9525">
            <a:noFill/>
          </a:ln>
        </p:spPr>
        <p:txBody>
          <a:bodyPr anchor="ctr" anchorCtr="0"/>
          <a:p>
            <a:pPr algn="ctr"/>
            <a:br>
              <a:rPr lang="zh-CN" altLang="en-US" sz="4000" dirty="0">
                <a:solidFill>
                  <a:srgbClr val="FF0000"/>
                </a:solidFill>
                <a:latin typeface="Arial" panose="020B0604020202020204" pitchFamily="34" charset="0"/>
              </a:rPr>
            </a:br>
            <a:r>
              <a:rPr lang="zh-CN" altLang="en-US" sz="4000" dirty="0">
                <a:solidFill>
                  <a:srgbClr val="FF0000"/>
                </a:solidFill>
                <a:latin typeface="Arial" panose="020B0604020202020204" pitchFamily="34" charset="0"/>
              </a:rPr>
              <a:t>（</a:t>
            </a:r>
            <a:r>
              <a:rPr lang="en-US" altLang="zh-CN" sz="4000" dirty="0">
                <a:solidFill>
                  <a:srgbClr val="FF0000"/>
                </a:solidFill>
                <a:latin typeface="Arial" panose="020B0604020202020204" pitchFamily="34" charset="0"/>
              </a:rPr>
              <a:t>2</a:t>
            </a:r>
            <a:r>
              <a:rPr lang="zh-CN" altLang="en-US" sz="4000" dirty="0">
                <a:solidFill>
                  <a:srgbClr val="FF0000"/>
                </a:solidFill>
                <a:latin typeface="Arial" panose="020B0604020202020204" pitchFamily="34" charset="0"/>
              </a:rPr>
              <a:t>）信用卡</a:t>
            </a:r>
            <a:br>
              <a:rPr lang="zh-CN" altLang="en-US" sz="4000" dirty="0">
                <a:solidFill>
                  <a:srgbClr val="FF0000"/>
                </a:solidFill>
                <a:latin typeface="Arial" panose="020B0604020202020204" pitchFamily="34" charset="0"/>
              </a:rPr>
            </a:br>
            <a:endParaRPr lang="zh-CN" altLang="en-US" sz="4000" dirty="0">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4930">
                                            <p:txEl>
                                              <p:charRg st="0" end="62"/>
                                            </p:txEl>
                                          </p:spTgt>
                                        </p:tgtEl>
                                        <p:attrNameLst>
                                          <p:attrName>style.visibility</p:attrName>
                                        </p:attrNameLst>
                                      </p:cBhvr>
                                      <p:to>
                                        <p:strVal val="visible"/>
                                      </p:to>
                                    </p:set>
                                    <p:anim calcmode="lin" valueType="num">
                                      <p:cBhvr additive="base">
                                        <p:cTn id="7" dur="1000" fill="hold"/>
                                        <p:tgtEl>
                                          <p:spTgt spid="124930">
                                            <p:txEl>
                                              <p:charRg st="0" end="6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24930">
                                            <p:txEl>
                                              <p:charRg st="0" end="6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3012"/>
                                        </p:tgtEl>
                                        <p:attrNameLst>
                                          <p:attrName>style.visibility</p:attrName>
                                        </p:attrNameLst>
                                      </p:cBhvr>
                                      <p:to>
                                        <p:strVal val="visible"/>
                                      </p:to>
                                    </p:set>
                                    <p:animEffect transition="in" filter="blinds(horizontal)">
                                      <p:cBhvr>
                                        <p:cTn id="13" dur="1000"/>
                                        <p:tgtEl>
                                          <p:spTgt spid="430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ppt_x"/>
                                          </p:val>
                                        </p:tav>
                                        <p:tav tm="100000">
                                          <p:val>
                                            <p:strVal val="#ppt_x"/>
                                          </p:val>
                                        </p:tav>
                                      </p:tavLst>
                                    </p:anim>
                                    <p:anim calcmode="lin" valueType="num">
                                      <p:cBhvr additive="base">
                                        <p:cTn id="19"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build="p"/>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内容占位符 1"/>
          <p:cNvSpPr>
            <a:spLocks noGrp="1"/>
          </p:cNvSpPr>
          <p:nvPr>
            <p:ph sz="quarter" idx="1"/>
          </p:nvPr>
        </p:nvSpPr>
        <p:spPr>
          <a:xfrm>
            <a:off x="990600" y="609600"/>
            <a:ext cx="8153400" cy="4468813"/>
          </a:xfrm>
        </p:spPr>
        <p:txBody>
          <a:bodyPr vert="horz" wrap="square" lIns="91440" tIns="45720" rIns="91440" bIns="45720" numCol="1" rtlCol="0" anchor="t" anchorCtr="0" compatLnSpc="1">
            <a:normAutofit fontScale="92500"/>
          </a:bodyPr>
          <a:lstStyle/>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en-US" altLang="zh-CN" sz="2700" b="1"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1 </a:t>
            </a:r>
            <a:r>
              <a:rPr kumimoji="0" lang="zh-CN" altLang="en-US" sz="2700" b="1"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信用卡的种类</a:t>
            </a:r>
            <a:endParaRPr kumimoji="0" lang="en-US" altLang="zh-CN" sz="2700" b="1"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zh-CN" altLang="en-US"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     贷记卡：是指银行发行的、并给予持卡人一定信用额度、持卡人可在信用额度内先消费后还款的信用卡。</a:t>
            </a:r>
            <a:endParaRPr kumimoji="0" lang="en-US" altLang="zh-CN"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en-US" altLang="zh-CN"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      </a:t>
            </a:r>
            <a:r>
              <a:rPr kumimoji="0" lang="zh-CN" altLang="en-US"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准贷记卡：是指银行发行的。持卡人按要求交存一定金额的备用金，当备用金账户余额不足支付时，可在规定的信用额度内透支的准贷记卡。</a:t>
            </a:r>
            <a:endParaRPr kumimoji="0" lang="en-US" altLang="zh-CN"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endParaRPr>
          </a:p>
          <a:p>
            <a:pPr marL="319405" marR="0" lvl="0" indent="-319405" algn="l" defTabSz="914400" rtl="0" eaLnBrk="1" fontAlgn="auto" latinLnBrk="0" hangingPunct="1">
              <a:lnSpc>
                <a:spcPct val="150000"/>
              </a:lnSpc>
              <a:spcBef>
                <a:spcPct val="20000"/>
              </a:spcBef>
              <a:spcAft>
                <a:spcPts val="0"/>
              </a:spcAft>
              <a:buClr>
                <a:schemeClr val="tx2"/>
              </a:buClr>
              <a:buSzPct val="50000"/>
              <a:buFont typeface="Wingdings" panose="05000000000000000000" pitchFamily="2" charset="2"/>
              <a:buNone/>
              <a:defRPr/>
            </a:pPr>
            <a:r>
              <a:rPr kumimoji="0" lang="en-US" altLang="zh-CN"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   </a:t>
            </a:r>
            <a:r>
              <a:rPr kumimoji="0" lang="zh-CN" altLang="en-US"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而我们所说的信用卡，一般单指</a:t>
            </a:r>
            <a:r>
              <a:rPr kumimoji="0" lang="zh-CN" altLang="en-US" sz="2700" b="0" i="0" u="none" strike="noStrike" kern="1200" cap="none" spc="0" normalizeH="0" baseline="0" noProof="0" smtClean="0">
                <a:ln>
                  <a:noFill/>
                </a:ln>
                <a:solidFill>
                  <a:srgbClr val="C00000"/>
                </a:solidFill>
                <a:effectLst/>
                <a:uLnTx/>
                <a:uFillTx/>
                <a:latin typeface="华文楷体" pitchFamily="2" charset="-122"/>
                <a:ea typeface="华文楷体" pitchFamily="2" charset="-122"/>
                <a:cs typeface="+mn-cs"/>
              </a:rPr>
              <a:t>贷记卡</a:t>
            </a:r>
            <a:r>
              <a:rPr kumimoji="0" lang="zh-CN" altLang="en-US"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rPr>
              <a:t>。</a:t>
            </a:r>
            <a:endParaRPr kumimoji="0" lang="en-US" altLang="zh-CN" sz="2700" b="0" i="0" u="none" strike="noStrike" kern="1200" cap="none" spc="0" normalizeH="0" baseline="0" noProof="0" smtClean="0">
              <a:ln>
                <a:noFill/>
              </a:ln>
              <a:solidFill>
                <a:schemeClr val="tx1"/>
              </a:solidFill>
              <a:effectLst/>
              <a:uLnTx/>
              <a:uFillTx/>
              <a:latin typeface="华文楷体" pitchFamily="2" charset="-122"/>
              <a:ea typeface="华文楷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5954">
                                            <p:txEl>
                                              <p:charRg st="9" end="61"/>
                                            </p:txEl>
                                          </p:spTgt>
                                        </p:tgtEl>
                                        <p:attrNameLst>
                                          <p:attrName>style.visibility</p:attrName>
                                        </p:attrNameLst>
                                      </p:cBhvr>
                                      <p:to>
                                        <p:strVal val="visible"/>
                                      </p:to>
                                    </p:set>
                                    <p:anim calcmode="lin" valueType="num">
                                      <p:cBhvr additive="base">
                                        <p:cTn id="7" dur="500" fill="hold"/>
                                        <p:tgtEl>
                                          <p:spTgt spid="125954">
                                            <p:txEl>
                                              <p:charRg st="9" end="6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5954">
                                            <p:txEl>
                                              <p:charRg st="9" end="6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5954">
                                            <p:txEl>
                                              <p:charRg st="61" end="130"/>
                                            </p:txEl>
                                          </p:spTgt>
                                        </p:tgtEl>
                                        <p:attrNameLst>
                                          <p:attrName>style.visibility</p:attrName>
                                        </p:attrNameLst>
                                      </p:cBhvr>
                                      <p:to>
                                        <p:strVal val="visible"/>
                                      </p:to>
                                    </p:set>
                                    <p:anim calcmode="lin" valueType="num">
                                      <p:cBhvr additive="base">
                                        <p:cTn id="13" dur="1000" fill="hold"/>
                                        <p:tgtEl>
                                          <p:spTgt spid="125954">
                                            <p:txEl>
                                              <p:charRg st="61" end="130"/>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25954">
                                            <p:txEl>
                                              <p:charRg st="61" end="13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5954">
                                            <p:txEl>
                                              <p:charRg st="130" end="152"/>
                                            </p:txEl>
                                          </p:spTgt>
                                        </p:tgtEl>
                                        <p:attrNameLst>
                                          <p:attrName>style.visibility</p:attrName>
                                        </p:attrNameLst>
                                      </p:cBhvr>
                                      <p:to>
                                        <p:strVal val="visible"/>
                                      </p:to>
                                    </p:set>
                                    <p:anim calcmode="lin" valueType="num">
                                      <p:cBhvr additive="base">
                                        <p:cTn id="19" dur="1000" fill="hold"/>
                                        <p:tgtEl>
                                          <p:spTgt spid="125954">
                                            <p:txEl>
                                              <p:charRg st="130" end="15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25954">
                                            <p:txEl>
                                              <p:charRg st="130" end="15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noRot="1"/>
          </p:cNvSpPr>
          <p:nvPr>
            <p:ph type="title"/>
          </p:nvPr>
        </p:nvSpPr>
        <p:spPr/>
        <p:txBody>
          <a:bodyPr vert="horz" wrap="square" lIns="91440" tIns="45720" rIns="91440" bIns="45720" anchor="ctr" anchorCtr="0"/>
          <a:p>
            <a:pPr eaLnBrk="1" hangingPunct="1"/>
            <a:endParaRPr lang="zh-CN" altLang="en-US" dirty="0"/>
          </a:p>
        </p:txBody>
      </p:sp>
      <p:sp>
        <p:nvSpPr>
          <p:cNvPr id="64515" name="Rectangle 3"/>
          <p:cNvSpPr>
            <a:spLocks noGrp="1" noRot="1"/>
          </p:cNvSpPr>
          <p:nvPr>
            <p:ph idx="1"/>
          </p:nvPr>
        </p:nvSpPr>
        <p:spPr>
          <a:xfrm>
            <a:off x="457200" y="1981200"/>
            <a:ext cx="8153400" cy="4498975"/>
          </a:xfrm>
        </p:spPr>
        <p:txBody>
          <a:bodyPr vert="horz" wrap="square" lIns="91440" tIns="45720" rIns="91440" bIns="45720" anchor="t" anchorCtr="0"/>
          <a:p>
            <a:pPr eaLnBrk="1" hangingPunct="1"/>
            <a:r>
              <a:rPr lang="en-US" altLang="zh-CN" dirty="0"/>
              <a:t>2</a:t>
            </a:r>
            <a:r>
              <a:rPr lang="zh-CN" altLang="en-US" dirty="0"/>
              <a:t>信用卡用途</a:t>
            </a:r>
            <a:endParaRPr lang="zh-CN" altLang="en-US" dirty="0"/>
          </a:p>
          <a:p>
            <a:pPr eaLnBrk="1" hangingPunct="1">
              <a:buFont typeface="Wingdings" panose="05000000000000000000" pitchFamily="2" charset="2"/>
              <a:buNone/>
            </a:pPr>
            <a:r>
              <a:rPr lang="zh-CN" altLang="en-US" dirty="0"/>
              <a:t>  信用卡是代替现金和支票使用的支付工具，具有直接消费、存取现金、转账结算、消费信用等功能。</a:t>
            </a:r>
            <a:endParaRPr lang="zh-CN"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内容占位符 1"/>
          <p:cNvSpPr>
            <a:spLocks noGrp="1"/>
          </p:cNvSpPr>
          <p:nvPr>
            <p:ph sz="quarter" idx="1"/>
          </p:nvPr>
        </p:nvSpPr>
        <p:spPr>
          <a:xfrm>
            <a:off x="838200" y="533400"/>
            <a:ext cx="8305800" cy="4800600"/>
          </a:xfrm>
        </p:spPr>
        <p:txBody>
          <a:bodyPr vert="horz" wrap="square" lIns="91440" tIns="45720" rIns="91440" bIns="45720" anchor="t" anchorCtr="0"/>
          <a:lstStyle>
            <a:lvl1pPr lvl="0">
              <a:buClr>
                <a:schemeClr val="tx2"/>
              </a:buClr>
              <a:buSzPct val="50000"/>
              <a:buFont typeface="Wingdings 2" pitchFamily="18" charset="2"/>
              <a:defRPr sz="2400"/>
            </a:lvl1pPr>
            <a:lvl2pPr lvl="1">
              <a:buClr>
                <a:schemeClr val="tx2"/>
              </a:buClr>
              <a:buSzPct val="50000"/>
              <a:buFont typeface="Wingdings 2" pitchFamily="18" charset="2"/>
              <a:defRPr sz="2000"/>
            </a:lvl2pPr>
            <a:lvl3pPr lvl="2">
              <a:buClr>
                <a:schemeClr val="tx2"/>
              </a:buClr>
              <a:buSzPct val="50000"/>
              <a:buFont typeface="Wingdings 2" pitchFamily="18" charset="2"/>
              <a:defRPr sz="1800"/>
            </a:lvl3pPr>
            <a:lvl4pPr lvl="3">
              <a:buClr>
                <a:schemeClr val="tx2"/>
              </a:buClr>
              <a:buSzPct val="50000"/>
              <a:buFont typeface="Wingdings 2" pitchFamily="18" charset="2"/>
              <a:defRPr sz="1600"/>
            </a:lvl4pPr>
            <a:lvl5pPr lvl="4">
              <a:buClr>
                <a:schemeClr val="tx2"/>
              </a:buClr>
              <a:buSzPct val="50000"/>
              <a:buFont typeface="Wingdings 2" pitchFamily="18" charset="2"/>
              <a:defRPr sz="1600"/>
            </a:lvl5pPr>
          </a:lstStyle>
          <a:p>
            <a:pPr marL="319405" lvl="0" indent="-319405" eaLnBrk="1" hangingPunct="1">
              <a:lnSpc>
                <a:spcPct val="130000"/>
              </a:lnSpc>
              <a:buFont typeface="Wingdings" panose="05000000000000000000" pitchFamily="2" charset="2"/>
              <a:buNone/>
            </a:pPr>
            <a:r>
              <a:rPr lang="en-US" altLang="zh-CN" sz="2700" b="1" dirty="0">
                <a:latin typeface="华文楷体" pitchFamily="2" charset="-122"/>
                <a:ea typeface="华文楷体" pitchFamily="2" charset="-122"/>
              </a:rPr>
              <a:t>3 </a:t>
            </a:r>
            <a:r>
              <a:rPr lang="zh-CN" altLang="en-US" sz="2700" b="1" dirty="0">
                <a:latin typeface="华文楷体" pitchFamily="2" charset="-122"/>
                <a:ea typeface="华文楷体" pitchFamily="2" charset="-122"/>
              </a:rPr>
              <a:t>信用卡的特点</a:t>
            </a:r>
            <a:endParaRPr lang="en-US" altLang="zh-CN" sz="2700" b="1" dirty="0">
              <a:latin typeface="华文楷体" pitchFamily="2" charset="-122"/>
              <a:ea typeface="华文楷体" pitchFamily="2" charset="-122"/>
            </a:endParaRPr>
          </a:p>
          <a:p>
            <a:pPr marL="319405" lvl="0" indent="-319405" eaLnBrk="1" hangingPunct="1">
              <a:lnSpc>
                <a:spcPct val="130000"/>
              </a:lnSpc>
              <a:buFont typeface="Wingdings" panose="05000000000000000000" pitchFamily="2" charset="2"/>
              <a:buNone/>
            </a:pPr>
            <a:r>
              <a:rPr lang="zh-CN" altLang="en-US" sz="2700" dirty="0">
                <a:latin typeface="华文楷体" pitchFamily="2" charset="-122"/>
                <a:ea typeface="华文楷体" pitchFamily="2" charset="-122"/>
              </a:rPr>
              <a:t> ①信用卡是集金融业务与电脑技术于一体的高科技产物；</a:t>
            </a:r>
            <a:endParaRPr lang="en-US" altLang="zh-CN" sz="2700" dirty="0">
              <a:latin typeface="华文楷体" pitchFamily="2" charset="-122"/>
              <a:ea typeface="华文楷体" pitchFamily="2" charset="-122"/>
            </a:endParaRPr>
          </a:p>
          <a:p>
            <a:pPr marL="319405" lvl="0" indent="-319405" eaLnBrk="1" hangingPunct="1">
              <a:lnSpc>
                <a:spcPct val="130000"/>
              </a:lnSpc>
              <a:buFont typeface="Wingdings" panose="05000000000000000000" pitchFamily="2" charset="2"/>
              <a:buNone/>
            </a:pPr>
            <a:r>
              <a:rPr lang="en-US" altLang="zh-CN" sz="2700" dirty="0">
                <a:latin typeface="华文楷体" pitchFamily="2" charset="-122"/>
                <a:ea typeface="华文楷体" pitchFamily="2" charset="-122"/>
              </a:rPr>
              <a:t> ②</a:t>
            </a:r>
            <a:r>
              <a:rPr lang="zh-CN" altLang="en-US" sz="2700" dirty="0">
                <a:latin typeface="华文楷体" pitchFamily="2" charset="-122"/>
                <a:ea typeface="华文楷体" pitchFamily="2" charset="-122"/>
              </a:rPr>
              <a:t>信用卡能减少现金货币的流通，提供结算服务，方便购物消费；</a:t>
            </a:r>
            <a:endParaRPr lang="zh-CN" altLang="en-US" sz="2700" dirty="0">
              <a:latin typeface="华文楷体" pitchFamily="2" charset="-122"/>
              <a:ea typeface="华文楷体" pitchFamily="2" charset="-122"/>
            </a:endParaRPr>
          </a:p>
          <a:p>
            <a:pPr marL="319405" lvl="0" indent="-319405" eaLnBrk="1" hangingPunct="1">
              <a:lnSpc>
                <a:spcPct val="130000"/>
              </a:lnSpc>
              <a:buFont typeface="Wingdings" panose="05000000000000000000" pitchFamily="2" charset="2"/>
              <a:buNone/>
            </a:pPr>
            <a:r>
              <a:rPr lang="zh-CN" altLang="en-US" sz="2700" dirty="0">
                <a:latin typeface="华文楷体" pitchFamily="2" charset="-122"/>
                <a:ea typeface="华文楷体" pitchFamily="2" charset="-122"/>
              </a:rPr>
              <a:t> </a:t>
            </a:r>
            <a:r>
              <a:rPr lang="en-US" altLang="zh-CN" sz="2700" dirty="0">
                <a:latin typeface="华文楷体" pitchFamily="2" charset="-122"/>
                <a:ea typeface="华文楷体" pitchFamily="2" charset="-122"/>
              </a:rPr>
              <a:t>③</a:t>
            </a:r>
            <a:r>
              <a:rPr lang="zh-CN" altLang="en-US" sz="2700" dirty="0">
                <a:latin typeface="华文楷体" pitchFamily="2" charset="-122"/>
                <a:ea typeface="华文楷体" pitchFamily="2" charset="-122"/>
              </a:rPr>
              <a:t>信用卡能增强安全感，简化收款手续，节约社会劳动力；</a:t>
            </a:r>
            <a:endParaRPr lang="en-US" altLang="zh-CN" sz="2700" dirty="0">
              <a:latin typeface="华文楷体" pitchFamily="2" charset="-122"/>
              <a:ea typeface="华文楷体" pitchFamily="2" charset="-122"/>
            </a:endParaRPr>
          </a:p>
          <a:p>
            <a:pPr marL="319405" lvl="0" indent="-319405" eaLnBrk="1" hangingPunct="1">
              <a:lnSpc>
                <a:spcPct val="130000"/>
              </a:lnSpc>
              <a:buFont typeface="Wingdings" panose="05000000000000000000" pitchFamily="2" charset="2"/>
              <a:buNone/>
            </a:pPr>
            <a:r>
              <a:rPr lang="en-US" altLang="zh-CN" sz="2700" dirty="0">
                <a:latin typeface="华文楷体" pitchFamily="2" charset="-122"/>
                <a:ea typeface="华文楷体" pitchFamily="2" charset="-122"/>
              </a:rPr>
              <a:t> </a:t>
            </a:r>
            <a:r>
              <a:rPr lang="zh-CN" altLang="en-US" sz="2700" dirty="0">
                <a:latin typeface="华文楷体" pitchFamily="2" charset="-122"/>
                <a:ea typeface="华文楷体" pitchFamily="2" charset="-122"/>
              </a:rPr>
              <a:t>④信用卡能促进商品销售，刺激社会需求。</a:t>
            </a:r>
            <a:endParaRPr lang="zh-CN" altLang="en-US" sz="2700" dirty="0">
              <a:latin typeface="华文楷体" pitchFamily="2" charset="-122"/>
              <a:ea typeface="华文楷体" pitchFamily="2" charset="-122"/>
            </a:endParaRPr>
          </a:p>
          <a:p>
            <a:pPr marL="319405" lvl="0" indent="-319405" eaLnBrk="1" hangingPunct="1">
              <a:buFont typeface="Wingdings" panose="05000000000000000000" pitchFamily="2" charset="2"/>
              <a:buNone/>
            </a:pPr>
            <a:endParaRPr lang="en-US" altLang="zh-CN" sz="2700" dirty="0">
              <a:latin typeface="华文楷体" pitchFamily="2" charset="-122"/>
              <a:ea typeface="华文楷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6978">
                                            <p:txEl>
                                              <p:charRg st="9" end="36"/>
                                            </p:txEl>
                                          </p:spTgt>
                                        </p:tgtEl>
                                        <p:attrNameLst>
                                          <p:attrName>style.visibility</p:attrName>
                                        </p:attrNameLst>
                                      </p:cBhvr>
                                      <p:to>
                                        <p:strVal val="visible"/>
                                      </p:to>
                                    </p:set>
                                    <p:anim calcmode="lin" valueType="num">
                                      <p:cBhvr additive="base">
                                        <p:cTn id="7" dur="1000" fill="hold"/>
                                        <p:tgtEl>
                                          <p:spTgt spid="126978">
                                            <p:txEl>
                                              <p:charRg st="9" end="36"/>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26978">
                                            <p:txEl>
                                              <p:charRg st="9" end="36"/>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6978">
                                            <p:txEl>
                                              <p:charRg st="36" end="67"/>
                                            </p:txEl>
                                          </p:spTgt>
                                        </p:tgtEl>
                                        <p:attrNameLst>
                                          <p:attrName>style.visibility</p:attrName>
                                        </p:attrNameLst>
                                      </p:cBhvr>
                                      <p:to>
                                        <p:strVal val="visible"/>
                                      </p:to>
                                    </p:set>
                                    <p:anim calcmode="lin" valueType="num">
                                      <p:cBhvr additive="base">
                                        <p:cTn id="13" dur="1000" fill="hold"/>
                                        <p:tgtEl>
                                          <p:spTgt spid="126978">
                                            <p:txEl>
                                              <p:charRg st="36" end="67"/>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26978">
                                            <p:txEl>
                                              <p:charRg st="36" end="67"/>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6978">
                                            <p:txEl>
                                              <p:charRg st="67" end="95"/>
                                            </p:txEl>
                                          </p:spTgt>
                                        </p:tgtEl>
                                        <p:attrNameLst>
                                          <p:attrName>style.visibility</p:attrName>
                                        </p:attrNameLst>
                                      </p:cBhvr>
                                      <p:to>
                                        <p:strVal val="visible"/>
                                      </p:to>
                                    </p:set>
                                    <p:anim calcmode="lin" valueType="num">
                                      <p:cBhvr additive="base">
                                        <p:cTn id="19" dur="1000" fill="hold"/>
                                        <p:tgtEl>
                                          <p:spTgt spid="126978">
                                            <p:txEl>
                                              <p:charRg st="67" end="95"/>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26978">
                                            <p:txEl>
                                              <p:charRg st="67" end="9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6978">
                                            <p:txEl>
                                              <p:charRg st="95" end="116"/>
                                            </p:txEl>
                                          </p:spTgt>
                                        </p:tgtEl>
                                        <p:attrNameLst>
                                          <p:attrName>style.visibility</p:attrName>
                                        </p:attrNameLst>
                                      </p:cBhvr>
                                      <p:to>
                                        <p:strVal val="visible"/>
                                      </p:to>
                                    </p:set>
                                    <p:anim calcmode="lin" valueType="num">
                                      <p:cBhvr additive="base">
                                        <p:cTn id="25" dur="1000" fill="hold"/>
                                        <p:tgtEl>
                                          <p:spTgt spid="126978">
                                            <p:txEl>
                                              <p:charRg st="95" end="116"/>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26978">
                                            <p:txEl>
                                              <p:charRg st="95" end="1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Rectangle 2"/>
          <p:cNvSpPr>
            <a:spLocks noGrp="1" noRot="1" noChangeArrowheads="1"/>
          </p:cNvSpPr>
          <p:nvPr>
            <p:ph type="title" idx="4294967295"/>
          </p:nvPr>
        </p:nvSpPr>
        <p:spPr>
          <a:xfrm>
            <a:off x="0" y="228600"/>
            <a:ext cx="8540750" cy="1143000"/>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zh-CN" altLang="en-US" sz="4400" b="1" i="0" u="none" strike="noStrike" kern="1200" cap="none" spc="0" normalizeH="0" baseline="0" noProof="0" smtClean="0">
                <a:ln>
                  <a:noFill/>
                </a:ln>
                <a:solidFill>
                  <a:srgbClr val="FF0000"/>
                </a:solidFill>
                <a:effectLst/>
                <a:uLnTx/>
                <a:uFillTx/>
                <a:latin typeface="+mj-lt"/>
                <a:ea typeface="+mj-ea"/>
                <a:cs typeface="+mj-cs"/>
              </a:rPr>
            </a:br>
            <a:r>
              <a:rPr kumimoji="0" lang="zh-CN" altLang="en-US" sz="4400" b="1" i="0" u="none" strike="noStrike" kern="1200" cap="none" spc="0" normalizeH="0" baseline="0" noProof="0" smtClean="0">
                <a:ln>
                  <a:noFill/>
                </a:ln>
                <a:solidFill>
                  <a:srgbClr val="FF0000"/>
                </a:solidFill>
                <a:effectLst/>
                <a:uLnTx/>
                <a:uFillTx/>
                <a:latin typeface="+mj-lt"/>
                <a:ea typeface="+mj-ea"/>
                <a:cs typeface="+mj-cs"/>
              </a:rPr>
              <a:t>随堂练习</a:t>
            </a:r>
            <a:br>
              <a:rPr kumimoji="0" lang="zh-CN" altLang="en-US" sz="4400" b="1" i="0" u="none" strike="noStrike" kern="1200" cap="none" spc="0" normalizeH="0" baseline="0" noProof="0" smtClean="0">
                <a:ln>
                  <a:noFill/>
                </a:ln>
                <a:solidFill>
                  <a:srgbClr val="FF0000"/>
                </a:solidFill>
                <a:effectLst/>
                <a:uLnTx/>
                <a:uFillTx/>
                <a:latin typeface="+mj-lt"/>
                <a:ea typeface="+mj-ea"/>
                <a:cs typeface="+mj-cs"/>
              </a:rPr>
            </a:br>
            <a:endParaRPr kumimoji="0" lang="zh-CN" altLang="en-US" sz="4400" b="1" i="0" u="none" strike="noStrike" kern="1200" cap="none" spc="0" normalizeH="0" baseline="0" noProof="0" smtClean="0">
              <a:ln>
                <a:noFill/>
              </a:ln>
              <a:solidFill>
                <a:srgbClr val="FF0000"/>
              </a:solidFill>
              <a:effectLst/>
              <a:uLnTx/>
              <a:uFillTx/>
              <a:latin typeface="+mj-lt"/>
              <a:ea typeface="+mj-ea"/>
              <a:cs typeface="+mj-cs"/>
            </a:endParaRPr>
          </a:p>
        </p:txBody>
      </p:sp>
      <p:sp>
        <p:nvSpPr>
          <p:cNvPr id="141315" name="Rectangle 3"/>
          <p:cNvSpPr>
            <a:spLocks noGrp="1" noRot="1"/>
          </p:cNvSpPr>
          <p:nvPr>
            <p:ph type="body" idx="4294967295"/>
          </p:nvPr>
        </p:nvSpPr>
        <p:spPr>
          <a:xfrm>
            <a:off x="990600" y="1447800"/>
            <a:ext cx="8153400" cy="4651375"/>
          </a:xfrm>
        </p:spPr>
        <p:txBody>
          <a:bodyPr vert="horz" wrap="square" lIns="91440" tIns="45720" rIns="91440" bIns="45720" anchor="t" anchorCtr="0"/>
          <a:p>
            <a:pPr marL="685800" indent="-685800" eaLnBrk="1" hangingPunct="1">
              <a:buFont typeface="Wingdings" panose="05000000000000000000" pitchFamily="2" charset="2"/>
              <a:buNone/>
            </a:pPr>
            <a:r>
              <a:rPr lang="en-US" altLang="zh-CN" sz="2800" dirty="0"/>
              <a:t>1</a:t>
            </a:r>
            <a:r>
              <a:rPr lang="zh-CN" altLang="en-US" sz="2800" dirty="0"/>
              <a:t>、 下列说法正确的是  （   ）</a:t>
            </a:r>
            <a:endParaRPr lang="zh-CN" altLang="en-US" sz="2800" dirty="0"/>
          </a:p>
          <a:p>
            <a:pPr marL="685800" indent="-685800" eaLnBrk="1" hangingPunct="1">
              <a:buFont typeface="Wingdings" panose="05000000000000000000" pitchFamily="2" charset="2"/>
              <a:buNone/>
            </a:pPr>
            <a:r>
              <a:rPr lang="en-US" altLang="zh-CN" sz="2800" dirty="0"/>
              <a:t>A</a:t>
            </a:r>
            <a:r>
              <a:rPr lang="zh-CN" altLang="en-US" sz="2800" dirty="0"/>
              <a:t>． 有了商品就有了货币   </a:t>
            </a:r>
            <a:r>
              <a:rPr lang="en-US" altLang="zh-CN" sz="2800" dirty="0"/>
              <a:t>B</a:t>
            </a:r>
            <a:r>
              <a:rPr lang="zh-CN" altLang="en-US" sz="2800" dirty="0"/>
              <a:t>． 先有商品后有货币</a:t>
            </a:r>
            <a:endParaRPr lang="zh-CN" altLang="en-US" sz="2800" dirty="0"/>
          </a:p>
          <a:p>
            <a:pPr marL="685800" indent="-685800" eaLnBrk="1" hangingPunct="1">
              <a:buFont typeface="Wingdings" panose="05000000000000000000" pitchFamily="2" charset="2"/>
              <a:buNone/>
            </a:pPr>
            <a:r>
              <a:rPr lang="en-US" altLang="zh-CN" sz="2800" dirty="0"/>
              <a:t>C</a:t>
            </a:r>
            <a:r>
              <a:rPr lang="zh-CN" altLang="en-US" sz="2800" dirty="0"/>
              <a:t>． 先有货币后有商品       </a:t>
            </a:r>
            <a:r>
              <a:rPr lang="en-US" altLang="zh-CN" sz="2800" dirty="0"/>
              <a:t>D</a:t>
            </a:r>
            <a:r>
              <a:rPr lang="zh-CN" altLang="en-US" sz="2800" dirty="0"/>
              <a:t>． 商品货币同时存在，同时产生</a:t>
            </a:r>
            <a:endParaRPr lang="zh-CN" altLang="en-US" sz="2800" dirty="0"/>
          </a:p>
          <a:p>
            <a:pPr marL="685800" indent="-685800" eaLnBrk="1" hangingPunct="1">
              <a:buFont typeface="Wingdings" panose="05000000000000000000" pitchFamily="2" charset="2"/>
              <a:buNone/>
            </a:pPr>
            <a:r>
              <a:rPr lang="zh-CN" altLang="en-US" sz="2800" dirty="0"/>
              <a:t>答案：</a:t>
            </a:r>
            <a:r>
              <a:rPr lang="en-US" altLang="zh-CN" sz="2800" dirty="0"/>
              <a:t>B </a:t>
            </a:r>
            <a:endParaRPr lang="en-US" altLang="zh-CN" sz="2800" dirty="0"/>
          </a:p>
          <a:p>
            <a:pPr marL="685800" indent="-685800" eaLnBrk="1" hangingPunct="1">
              <a:buFont typeface="Wingdings" panose="05000000000000000000" pitchFamily="2" charset="2"/>
              <a:buNone/>
            </a:pPr>
            <a:r>
              <a:rPr lang="en-US" altLang="zh-CN" sz="2800" dirty="0"/>
              <a:t>2</a:t>
            </a:r>
            <a:r>
              <a:rPr lang="zh-CN" altLang="en-US" sz="2800" dirty="0"/>
              <a:t>、 货币的本质是（   ）</a:t>
            </a:r>
            <a:endParaRPr lang="zh-CN" altLang="en-US" sz="2800" dirty="0"/>
          </a:p>
          <a:p>
            <a:pPr marL="685800" indent="-685800" eaLnBrk="1" hangingPunct="1">
              <a:buFont typeface="Wingdings" panose="05000000000000000000" pitchFamily="2" charset="2"/>
              <a:buNone/>
            </a:pPr>
            <a:r>
              <a:rPr lang="en-US" altLang="zh-CN" sz="2800" dirty="0"/>
              <a:t>A</a:t>
            </a:r>
            <a:r>
              <a:rPr lang="zh-CN" altLang="en-US" sz="2800" dirty="0"/>
              <a:t>．一种商品        </a:t>
            </a:r>
            <a:r>
              <a:rPr lang="en-US" altLang="zh-CN" sz="2800" dirty="0"/>
              <a:t>B</a:t>
            </a:r>
            <a:r>
              <a:rPr lang="zh-CN" altLang="en-US" sz="2800" dirty="0"/>
              <a:t>．纸币    </a:t>
            </a:r>
            <a:endParaRPr lang="zh-CN" altLang="en-US" sz="2800" dirty="0"/>
          </a:p>
          <a:p>
            <a:pPr marL="685800" indent="-685800" eaLnBrk="1" hangingPunct="1">
              <a:buFont typeface="Wingdings" panose="05000000000000000000" pitchFamily="2" charset="2"/>
              <a:buNone/>
            </a:pPr>
            <a:r>
              <a:rPr lang="en-US" altLang="zh-CN" sz="2800" dirty="0"/>
              <a:t>C</a:t>
            </a:r>
            <a:r>
              <a:rPr lang="zh-CN" altLang="en-US" sz="2800" dirty="0"/>
              <a:t>．一般等价物    </a:t>
            </a:r>
            <a:r>
              <a:rPr lang="en-US" altLang="zh-CN" sz="2800" dirty="0"/>
              <a:t>D</a:t>
            </a:r>
            <a:r>
              <a:rPr lang="zh-CN" altLang="en-US" sz="2800" dirty="0"/>
              <a:t>．流通手段</a:t>
            </a:r>
            <a:endParaRPr lang="zh-CN" altLang="en-US" sz="2800" dirty="0"/>
          </a:p>
          <a:p>
            <a:pPr marL="685800" indent="-685800" eaLnBrk="1" hangingPunct="1">
              <a:buFont typeface="Wingdings" panose="05000000000000000000" pitchFamily="2" charset="2"/>
              <a:buNone/>
            </a:pPr>
            <a:r>
              <a:rPr lang="zh-CN" altLang="en-US" sz="2800" dirty="0"/>
              <a:t>答案：</a:t>
            </a:r>
            <a:r>
              <a:rPr lang="en-US" altLang="zh-CN" sz="2800" dirty="0"/>
              <a:t>C</a:t>
            </a:r>
            <a:endParaRPr lang="en-US" altLang="zh-CN" sz="2800" dirty="0"/>
          </a:p>
          <a:p>
            <a:pPr marL="685800" indent="-685800" eaLnBrk="1" hangingPunct="1">
              <a:buFont typeface="Wingdings" panose="05000000000000000000" pitchFamily="2" charset="2"/>
              <a:buNone/>
            </a:pPr>
            <a:endParaRPr lang="zh-CN" alt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1315">
                                            <p:txEl>
                                              <p:charRg st="0" end="19"/>
                                            </p:txEl>
                                          </p:spTgt>
                                        </p:tgtEl>
                                        <p:attrNameLst>
                                          <p:attrName>style.visibility</p:attrName>
                                        </p:attrNameLst>
                                      </p:cBhvr>
                                      <p:to>
                                        <p:strVal val="visible"/>
                                      </p:to>
                                    </p:set>
                                    <p:anim calcmode="lin" valueType="num">
                                      <p:cBhvr additive="base">
                                        <p:cTn id="7" dur="500" fill="hold"/>
                                        <p:tgtEl>
                                          <p:spTgt spid="141315">
                                            <p:txEl>
                                              <p:charRg st="0" end="1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1315">
                                            <p:txEl>
                                              <p:charRg st="0" end="19"/>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1315">
                                            <p:txEl>
                                              <p:charRg st="19" end="46"/>
                                            </p:txEl>
                                          </p:spTgt>
                                        </p:tgtEl>
                                        <p:attrNameLst>
                                          <p:attrName>style.visibility</p:attrName>
                                        </p:attrNameLst>
                                      </p:cBhvr>
                                      <p:to>
                                        <p:strVal val="visible"/>
                                      </p:to>
                                    </p:set>
                                    <p:anim calcmode="lin" valueType="num">
                                      <p:cBhvr additive="base">
                                        <p:cTn id="11" dur="500" fill="hold"/>
                                        <p:tgtEl>
                                          <p:spTgt spid="141315">
                                            <p:txEl>
                                              <p:charRg st="19" end="4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1315">
                                            <p:txEl>
                                              <p:charRg st="19" end="4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1315">
                                            <p:txEl>
                                              <p:charRg st="46" end="81"/>
                                            </p:txEl>
                                          </p:spTgt>
                                        </p:tgtEl>
                                        <p:attrNameLst>
                                          <p:attrName>style.visibility</p:attrName>
                                        </p:attrNameLst>
                                      </p:cBhvr>
                                      <p:to>
                                        <p:strVal val="visible"/>
                                      </p:to>
                                    </p:set>
                                    <p:anim calcmode="lin" valueType="num">
                                      <p:cBhvr additive="base">
                                        <p:cTn id="15" dur="500" fill="hold"/>
                                        <p:tgtEl>
                                          <p:spTgt spid="141315">
                                            <p:txEl>
                                              <p:charRg st="46" end="8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1315">
                                            <p:txEl>
                                              <p:charRg st="46" end="8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1315">
                                            <p:txEl>
                                              <p:charRg st="81" end="87"/>
                                            </p:txEl>
                                          </p:spTgt>
                                        </p:tgtEl>
                                        <p:attrNameLst>
                                          <p:attrName>style.visibility</p:attrName>
                                        </p:attrNameLst>
                                      </p:cBhvr>
                                      <p:to>
                                        <p:strVal val="visible"/>
                                      </p:to>
                                    </p:set>
                                    <p:anim calcmode="lin" valueType="num">
                                      <p:cBhvr additive="base">
                                        <p:cTn id="21" dur="500" fill="hold"/>
                                        <p:tgtEl>
                                          <p:spTgt spid="141315">
                                            <p:txEl>
                                              <p:charRg st="81" end="8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1315">
                                            <p:txEl>
                                              <p:charRg st="81" end="87"/>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41315">
                                            <p:txEl>
                                              <p:charRg st="87" end="102"/>
                                            </p:txEl>
                                          </p:spTgt>
                                        </p:tgtEl>
                                        <p:attrNameLst>
                                          <p:attrName>style.visibility</p:attrName>
                                        </p:attrNameLst>
                                      </p:cBhvr>
                                      <p:to>
                                        <p:strVal val="visible"/>
                                      </p:to>
                                    </p:set>
                                    <p:anim calcmode="lin" valueType="num">
                                      <p:cBhvr additive="base">
                                        <p:cTn id="27" dur="500" fill="hold"/>
                                        <p:tgtEl>
                                          <p:spTgt spid="141315">
                                            <p:txEl>
                                              <p:charRg st="87" end="10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1315">
                                            <p:txEl>
                                              <p:charRg st="87" end="10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1315">
                                            <p:txEl>
                                              <p:charRg st="102" end="125"/>
                                            </p:txEl>
                                          </p:spTgt>
                                        </p:tgtEl>
                                        <p:attrNameLst>
                                          <p:attrName>style.visibility</p:attrName>
                                        </p:attrNameLst>
                                      </p:cBhvr>
                                      <p:to>
                                        <p:strVal val="visible"/>
                                      </p:to>
                                    </p:set>
                                    <p:anim calcmode="lin" valueType="num">
                                      <p:cBhvr additive="base">
                                        <p:cTn id="31" dur="500" fill="hold"/>
                                        <p:tgtEl>
                                          <p:spTgt spid="141315">
                                            <p:txEl>
                                              <p:charRg st="102" end="12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1315">
                                            <p:txEl>
                                              <p:charRg st="102" end="12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41315">
                                            <p:txEl>
                                              <p:charRg st="125" end="143"/>
                                            </p:txEl>
                                          </p:spTgt>
                                        </p:tgtEl>
                                        <p:attrNameLst>
                                          <p:attrName>style.visibility</p:attrName>
                                        </p:attrNameLst>
                                      </p:cBhvr>
                                      <p:to>
                                        <p:strVal val="visible"/>
                                      </p:to>
                                    </p:set>
                                    <p:anim calcmode="lin" valueType="num">
                                      <p:cBhvr additive="base">
                                        <p:cTn id="35" dur="500" fill="hold"/>
                                        <p:tgtEl>
                                          <p:spTgt spid="141315">
                                            <p:txEl>
                                              <p:charRg st="125" end="14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41315">
                                            <p:txEl>
                                              <p:charRg st="125" end="14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41315">
                                            <p:txEl>
                                              <p:charRg st="143" end="148"/>
                                            </p:txEl>
                                          </p:spTgt>
                                        </p:tgtEl>
                                        <p:attrNameLst>
                                          <p:attrName>style.visibility</p:attrName>
                                        </p:attrNameLst>
                                      </p:cBhvr>
                                      <p:to>
                                        <p:strVal val="visible"/>
                                      </p:to>
                                    </p:set>
                                    <p:anim calcmode="lin" valueType="num">
                                      <p:cBhvr additive="base">
                                        <p:cTn id="41" dur="500" fill="hold"/>
                                        <p:tgtEl>
                                          <p:spTgt spid="141315">
                                            <p:txEl>
                                              <p:charRg st="143" end="14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1315">
                                            <p:txEl>
                                              <p:charRg st="143" end="14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8" name="Rectangle 2"/>
          <p:cNvSpPr>
            <a:spLocks noGrp="1" noRot="1"/>
          </p:cNvSpPr>
          <p:nvPr>
            <p:ph type="body" idx="4294967295"/>
          </p:nvPr>
        </p:nvSpPr>
        <p:spPr>
          <a:xfrm>
            <a:off x="990600" y="609600"/>
            <a:ext cx="8153400" cy="5489575"/>
          </a:xfrm>
        </p:spPr>
        <p:txBody>
          <a:bodyPr vert="horz" wrap="square" lIns="91440" tIns="45720" rIns="91440" bIns="45720" anchor="t" anchorCtr="0"/>
          <a:p>
            <a:pPr eaLnBrk="1" hangingPunct="1">
              <a:buFont typeface="Wingdings" panose="05000000000000000000" pitchFamily="2" charset="2"/>
              <a:buNone/>
            </a:pPr>
            <a:r>
              <a:rPr lang="en-US" altLang="zh-CN" sz="2800" dirty="0"/>
              <a:t>   </a:t>
            </a:r>
            <a:r>
              <a:rPr lang="en-US" altLang="zh-CN" sz="2400" dirty="0"/>
              <a:t>3</a:t>
            </a:r>
            <a:r>
              <a:rPr lang="zh-CN" altLang="en-US" sz="2400" dirty="0"/>
              <a:t>、 某商店一件上衣标价</a:t>
            </a:r>
            <a:r>
              <a:rPr lang="en-US" altLang="zh-CN" sz="2400" dirty="0"/>
              <a:t>150</a:t>
            </a:r>
            <a:r>
              <a:rPr lang="zh-CN" altLang="en-US" sz="2400" dirty="0"/>
              <a:t>元，货币在这里执行的职能是 （   ）</a:t>
            </a:r>
            <a:endParaRPr lang="zh-CN" altLang="en-US" sz="2400" dirty="0"/>
          </a:p>
          <a:p>
            <a:pPr eaLnBrk="1" hangingPunct="1">
              <a:buFont typeface="Wingdings" panose="05000000000000000000" pitchFamily="2" charset="2"/>
              <a:buNone/>
            </a:pPr>
            <a:r>
              <a:rPr lang="en-US" altLang="zh-CN" sz="2400" dirty="0"/>
              <a:t>   A</a:t>
            </a:r>
            <a:r>
              <a:rPr lang="zh-CN" altLang="en-US" sz="2400" dirty="0"/>
              <a:t>．价值尺度   </a:t>
            </a:r>
            <a:r>
              <a:rPr lang="en-US" altLang="zh-CN" sz="2400" dirty="0"/>
              <a:t>B</a:t>
            </a:r>
            <a:r>
              <a:rPr lang="zh-CN" altLang="en-US" sz="2400" dirty="0"/>
              <a:t>．流通手段  </a:t>
            </a:r>
            <a:endParaRPr lang="zh-CN" altLang="en-US" sz="2400" dirty="0"/>
          </a:p>
          <a:p>
            <a:pPr eaLnBrk="1" hangingPunct="1">
              <a:buFont typeface="Wingdings" panose="05000000000000000000" pitchFamily="2" charset="2"/>
              <a:buNone/>
            </a:pPr>
            <a:r>
              <a:rPr lang="en-US" altLang="zh-CN" sz="2400" dirty="0"/>
              <a:t>  C</a:t>
            </a:r>
            <a:r>
              <a:rPr lang="zh-CN" altLang="en-US" sz="2400" dirty="0"/>
              <a:t>．贮藏手段    </a:t>
            </a:r>
            <a:r>
              <a:rPr lang="en-US" altLang="zh-CN" sz="2400" dirty="0"/>
              <a:t>D</a:t>
            </a:r>
            <a:r>
              <a:rPr lang="zh-CN" altLang="en-US" sz="2400" dirty="0"/>
              <a:t>．支付手段</a:t>
            </a:r>
            <a:endParaRPr lang="zh-CN" altLang="en-US" sz="2400" dirty="0"/>
          </a:p>
          <a:p>
            <a:pPr eaLnBrk="1" hangingPunct="1">
              <a:buFont typeface="Wingdings" panose="05000000000000000000" pitchFamily="2" charset="2"/>
              <a:buNone/>
            </a:pPr>
            <a:r>
              <a:rPr lang="zh-CN" altLang="en-US" sz="2800" dirty="0">
                <a:solidFill>
                  <a:srgbClr val="FF0000"/>
                </a:solidFill>
              </a:rPr>
              <a:t>答案：</a:t>
            </a:r>
            <a:r>
              <a:rPr lang="en-US" altLang="zh-CN" sz="2800" dirty="0">
                <a:solidFill>
                  <a:srgbClr val="FF0000"/>
                </a:solidFill>
              </a:rPr>
              <a:t>A</a:t>
            </a:r>
            <a:endParaRPr lang="en-US" altLang="zh-CN" sz="2800" dirty="0">
              <a:solidFill>
                <a:srgbClr val="FF0000"/>
              </a:solidFill>
            </a:endParaRPr>
          </a:p>
          <a:p>
            <a:pPr lvl="1" eaLnBrk="1" hangingPunct="1">
              <a:buFont typeface="Wingdings" panose="05000000000000000000" pitchFamily="2" charset="2"/>
              <a:buNone/>
            </a:pPr>
            <a:r>
              <a:rPr lang="en-US" altLang="zh-CN" sz="2400" dirty="0"/>
              <a:t>4</a:t>
            </a:r>
            <a:r>
              <a:rPr lang="zh-CN" altLang="en-US" sz="2400" dirty="0"/>
              <a:t>、广东今日集团以</a:t>
            </a:r>
            <a:r>
              <a:rPr lang="en-US" altLang="zh-CN" sz="2400" dirty="0"/>
              <a:t>1200</a:t>
            </a:r>
            <a:r>
              <a:rPr lang="zh-CN" altLang="en-US" sz="2400" dirty="0"/>
              <a:t>万元重金聘请洋顾问</a:t>
            </a:r>
            <a:r>
              <a:rPr lang="en-US" altLang="zh-CN" sz="2400" dirty="0"/>
              <a:t>——</a:t>
            </a:r>
            <a:r>
              <a:rPr lang="zh-CN" altLang="en-US" sz="2400" dirty="0"/>
              <a:t>专门从事企业管理、咨询的麦肯锡跨国公司，为其制定发展战略。</a:t>
            </a:r>
            <a:r>
              <a:rPr lang="en-US" altLang="zh-CN" sz="2400" dirty="0"/>
              <a:t>1200</a:t>
            </a:r>
            <a:r>
              <a:rPr lang="zh-CN" altLang="en-US" sz="2400" dirty="0"/>
              <a:t>万元在这里是执行货币的（     ）职能。</a:t>
            </a:r>
            <a:endParaRPr lang="zh-CN" altLang="en-US" sz="2400" dirty="0"/>
          </a:p>
          <a:p>
            <a:pPr eaLnBrk="1" hangingPunct="1">
              <a:buFont typeface="Wingdings" panose="05000000000000000000" pitchFamily="2" charset="2"/>
              <a:buNone/>
            </a:pPr>
            <a:r>
              <a:rPr lang="en-US" altLang="zh-CN" sz="2800" dirty="0"/>
              <a:t>    A</a:t>
            </a:r>
            <a:r>
              <a:rPr lang="zh-CN" altLang="en-US" sz="2800" dirty="0"/>
              <a:t>、流通手段职能  </a:t>
            </a:r>
            <a:r>
              <a:rPr lang="en-US" altLang="zh-CN" sz="2800" dirty="0"/>
              <a:t>B</a:t>
            </a:r>
            <a:r>
              <a:rPr lang="zh-CN" altLang="en-US" sz="2800" dirty="0"/>
              <a:t>、价值尺度职能</a:t>
            </a:r>
            <a:endParaRPr lang="zh-CN" altLang="en-US" sz="2800" dirty="0"/>
          </a:p>
          <a:p>
            <a:pPr eaLnBrk="1" hangingPunct="1">
              <a:buFont typeface="Wingdings" panose="05000000000000000000" pitchFamily="2" charset="2"/>
              <a:buNone/>
            </a:pPr>
            <a:r>
              <a:rPr lang="en-US" altLang="zh-CN" sz="2800" dirty="0"/>
              <a:t>    C</a:t>
            </a:r>
            <a:r>
              <a:rPr lang="zh-CN" altLang="en-US" sz="2800" dirty="0"/>
              <a:t>、贮藏手段职能  </a:t>
            </a:r>
            <a:r>
              <a:rPr lang="en-US" altLang="zh-CN" sz="2800" dirty="0"/>
              <a:t>D</a:t>
            </a:r>
            <a:r>
              <a:rPr lang="zh-CN" altLang="en-US" sz="2800" dirty="0"/>
              <a:t>、支付手段职能</a:t>
            </a:r>
            <a:endParaRPr lang="zh-CN" altLang="en-US" sz="2800" dirty="0"/>
          </a:p>
          <a:p>
            <a:pPr eaLnBrk="1" hangingPunct="1">
              <a:buFont typeface="Wingdings" panose="05000000000000000000" pitchFamily="2" charset="2"/>
              <a:buNone/>
            </a:pPr>
            <a:r>
              <a:rPr lang="zh-CN" altLang="en-US" dirty="0"/>
              <a:t>    答案：</a:t>
            </a:r>
            <a:r>
              <a:rPr lang="en-US" altLang="zh-CN" dirty="0"/>
              <a:t>D</a:t>
            </a:r>
            <a:endParaRPr lang="en-US" altLang="zh-CN" sz="3600" dirty="0"/>
          </a:p>
          <a:p>
            <a:pPr eaLnBrk="1" hangingPunct="1">
              <a:buFont typeface="Wingdings" panose="05000000000000000000" pitchFamily="2" charset="2"/>
              <a:buNone/>
            </a:pPr>
            <a:endParaRPr lang="en-US" altLang="zh-CN" sz="28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2338">
                                            <p:txEl>
                                              <p:charRg st="0" end="38"/>
                                            </p:txEl>
                                          </p:spTgt>
                                        </p:tgtEl>
                                        <p:attrNameLst>
                                          <p:attrName>style.visibility</p:attrName>
                                        </p:attrNameLst>
                                      </p:cBhvr>
                                      <p:to>
                                        <p:strVal val="visible"/>
                                      </p:to>
                                    </p:set>
                                    <p:anim calcmode="lin" valueType="num">
                                      <p:cBhvr additive="base">
                                        <p:cTn id="7" dur="500" fill="hold"/>
                                        <p:tgtEl>
                                          <p:spTgt spid="142338">
                                            <p:txEl>
                                              <p:charRg st="0" end="3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2338">
                                            <p:txEl>
                                              <p:charRg st="0" end="38"/>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2338">
                                            <p:txEl>
                                              <p:charRg st="38" end="59"/>
                                            </p:txEl>
                                          </p:spTgt>
                                        </p:tgtEl>
                                        <p:attrNameLst>
                                          <p:attrName>style.visibility</p:attrName>
                                        </p:attrNameLst>
                                      </p:cBhvr>
                                      <p:to>
                                        <p:strVal val="visible"/>
                                      </p:to>
                                    </p:set>
                                    <p:anim calcmode="lin" valueType="num">
                                      <p:cBhvr additive="base">
                                        <p:cTn id="11" dur="500" fill="hold"/>
                                        <p:tgtEl>
                                          <p:spTgt spid="142338">
                                            <p:txEl>
                                              <p:charRg st="38" end="5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2338">
                                            <p:txEl>
                                              <p:charRg st="38" end="59"/>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2338">
                                            <p:txEl>
                                              <p:charRg st="59" end="78"/>
                                            </p:txEl>
                                          </p:spTgt>
                                        </p:tgtEl>
                                        <p:attrNameLst>
                                          <p:attrName>style.visibility</p:attrName>
                                        </p:attrNameLst>
                                      </p:cBhvr>
                                      <p:to>
                                        <p:strVal val="visible"/>
                                      </p:to>
                                    </p:set>
                                    <p:anim calcmode="lin" valueType="num">
                                      <p:cBhvr additive="base">
                                        <p:cTn id="15" dur="500" fill="hold"/>
                                        <p:tgtEl>
                                          <p:spTgt spid="142338">
                                            <p:txEl>
                                              <p:charRg st="59" end="7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2338">
                                            <p:txEl>
                                              <p:charRg st="59" end="78"/>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2338">
                                            <p:txEl>
                                              <p:charRg st="78" end="83"/>
                                            </p:txEl>
                                          </p:spTgt>
                                        </p:tgtEl>
                                        <p:attrNameLst>
                                          <p:attrName>style.visibility</p:attrName>
                                        </p:attrNameLst>
                                      </p:cBhvr>
                                      <p:to>
                                        <p:strVal val="visible"/>
                                      </p:to>
                                    </p:set>
                                    <p:anim calcmode="lin" valueType="num">
                                      <p:cBhvr additive="base">
                                        <p:cTn id="21" dur="500" fill="hold"/>
                                        <p:tgtEl>
                                          <p:spTgt spid="142338">
                                            <p:txEl>
                                              <p:charRg st="78" end="8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2338">
                                            <p:txEl>
                                              <p:charRg st="78" end="8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42338">
                                            <p:txEl>
                                              <p:charRg st="83" end="162"/>
                                            </p:txEl>
                                          </p:spTgt>
                                        </p:tgtEl>
                                        <p:attrNameLst>
                                          <p:attrName>style.visibility</p:attrName>
                                        </p:attrNameLst>
                                      </p:cBhvr>
                                      <p:to>
                                        <p:strVal val="visible"/>
                                      </p:to>
                                    </p:set>
                                    <p:anim calcmode="lin" valueType="num">
                                      <p:cBhvr additive="base">
                                        <p:cTn id="27" dur="500" fill="hold"/>
                                        <p:tgtEl>
                                          <p:spTgt spid="142338">
                                            <p:txEl>
                                              <p:charRg st="83" end="16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2338">
                                            <p:txEl>
                                              <p:charRg st="83" end="16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2338">
                                            <p:txEl>
                                              <p:charRg st="162" end="185"/>
                                            </p:txEl>
                                          </p:spTgt>
                                        </p:tgtEl>
                                        <p:attrNameLst>
                                          <p:attrName>style.visibility</p:attrName>
                                        </p:attrNameLst>
                                      </p:cBhvr>
                                      <p:to>
                                        <p:strVal val="visible"/>
                                      </p:to>
                                    </p:set>
                                    <p:anim calcmode="lin" valueType="num">
                                      <p:cBhvr additive="base">
                                        <p:cTn id="33" dur="500" fill="hold"/>
                                        <p:tgtEl>
                                          <p:spTgt spid="142338">
                                            <p:txEl>
                                              <p:charRg st="162" end="18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2338">
                                            <p:txEl>
                                              <p:charRg st="162" end="18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2338">
                                            <p:txEl>
                                              <p:charRg st="185" end="208"/>
                                            </p:txEl>
                                          </p:spTgt>
                                        </p:tgtEl>
                                        <p:attrNameLst>
                                          <p:attrName>style.visibility</p:attrName>
                                        </p:attrNameLst>
                                      </p:cBhvr>
                                      <p:to>
                                        <p:strVal val="visible"/>
                                      </p:to>
                                    </p:set>
                                    <p:anim calcmode="lin" valueType="num">
                                      <p:cBhvr additive="base">
                                        <p:cTn id="39" dur="500" fill="hold"/>
                                        <p:tgtEl>
                                          <p:spTgt spid="142338">
                                            <p:txEl>
                                              <p:charRg st="185" end="20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2338">
                                            <p:txEl>
                                              <p:charRg st="185" end="20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2338">
                                            <p:txEl>
                                              <p:charRg st="208" end="217"/>
                                            </p:txEl>
                                          </p:spTgt>
                                        </p:tgtEl>
                                        <p:attrNameLst>
                                          <p:attrName>style.visibility</p:attrName>
                                        </p:attrNameLst>
                                      </p:cBhvr>
                                      <p:to>
                                        <p:strVal val="visible"/>
                                      </p:to>
                                    </p:set>
                                    <p:anim calcmode="lin" valueType="num">
                                      <p:cBhvr additive="base">
                                        <p:cTn id="45" dur="500" fill="hold"/>
                                        <p:tgtEl>
                                          <p:spTgt spid="142338">
                                            <p:txEl>
                                              <p:charRg st="208" end="21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2338">
                                            <p:txEl>
                                              <p:charRg st="208" end="2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Text Box 2"/>
          <p:cNvSpPr txBox="1"/>
          <p:nvPr/>
        </p:nvSpPr>
        <p:spPr>
          <a:xfrm>
            <a:off x="304800" y="990600"/>
            <a:ext cx="7848600" cy="4151313"/>
          </a:xfrm>
          <a:prstGeom prst="rect">
            <a:avLst/>
          </a:prstGeom>
          <a:noFill/>
          <a:ln w="9525">
            <a:noFill/>
          </a:ln>
        </p:spPr>
        <p:txBody>
          <a:bodyPr>
            <a:spAutoFit/>
          </a:bodyPr>
          <a:p>
            <a:pPr>
              <a:spcBef>
                <a:spcPct val="50000"/>
              </a:spcBef>
            </a:pPr>
            <a:r>
              <a:rPr lang="en-US" altLang="zh-CN" sz="2800" b="1" dirty="0">
                <a:solidFill>
                  <a:srgbClr val="000000"/>
                </a:solidFill>
                <a:latin typeface="Times New Roman" panose="02020603050405020304" pitchFamily="18" charset="0"/>
              </a:rPr>
              <a:t>5</a:t>
            </a:r>
            <a:r>
              <a:rPr lang="zh-CN" altLang="en-US" sz="2800" b="1" dirty="0">
                <a:solidFill>
                  <a:srgbClr val="000000"/>
                </a:solidFill>
                <a:latin typeface="Times New Roman" panose="02020603050405020304" pitchFamily="18" charset="0"/>
              </a:rPr>
              <a:t>、</a:t>
            </a:r>
            <a:r>
              <a:rPr lang="en-US" altLang="zh-CN" sz="2800" b="1" dirty="0">
                <a:solidFill>
                  <a:srgbClr val="000000"/>
                </a:solidFill>
                <a:latin typeface="Times New Roman" panose="02020603050405020304" pitchFamily="18" charset="0"/>
              </a:rPr>
              <a:t>《</a:t>
            </a:r>
            <a:r>
              <a:rPr lang="zh-CN" altLang="en-US" sz="2800" b="1" dirty="0">
                <a:solidFill>
                  <a:srgbClr val="000000"/>
                </a:solidFill>
                <a:latin typeface="Times New Roman" panose="02020603050405020304" pitchFamily="18" charset="0"/>
              </a:rPr>
              <a:t>市场报</a:t>
            </a:r>
            <a:r>
              <a:rPr lang="en-US" altLang="zh-CN" sz="2800" b="1" dirty="0">
                <a:solidFill>
                  <a:srgbClr val="000000"/>
                </a:solidFill>
                <a:latin typeface="Times New Roman" panose="02020603050405020304" pitchFamily="18" charset="0"/>
              </a:rPr>
              <a:t>》</a:t>
            </a:r>
            <a:r>
              <a:rPr lang="zh-CN" altLang="en-US" sz="2800" b="1" dirty="0">
                <a:solidFill>
                  <a:srgbClr val="000000"/>
                </a:solidFill>
                <a:latin typeface="Times New Roman" panose="02020603050405020304" pitchFamily="18" charset="0"/>
              </a:rPr>
              <a:t>发布致富信息称：农民若种丰收</a:t>
            </a:r>
            <a:r>
              <a:rPr lang="en-US" altLang="zh-CN" sz="2800" b="1" dirty="0">
                <a:solidFill>
                  <a:srgbClr val="000000"/>
                </a:solidFill>
                <a:latin typeface="Times New Roman" panose="02020603050405020304" pitchFamily="18" charset="0"/>
              </a:rPr>
              <a:t>2</a:t>
            </a:r>
            <a:r>
              <a:rPr lang="zh-CN" altLang="en-US" sz="2800" b="1" dirty="0">
                <a:solidFill>
                  <a:srgbClr val="000000"/>
                </a:solidFill>
                <a:latin typeface="Times New Roman" panose="02020603050405020304" pitchFamily="18" charset="0"/>
              </a:rPr>
              <a:t>号西瓜，中秋节至国庆节即可上市，时逢西瓜短缺空档，商品价格较高，市场售价可达</a:t>
            </a:r>
            <a:r>
              <a:rPr lang="en-US" altLang="zh-CN" sz="2800" b="1" dirty="0">
                <a:solidFill>
                  <a:srgbClr val="000000"/>
                </a:solidFill>
                <a:latin typeface="Times New Roman" panose="02020603050405020304" pitchFamily="18" charset="0"/>
              </a:rPr>
              <a:t>0.9</a:t>
            </a:r>
            <a:r>
              <a:rPr lang="zh-CN" altLang="en-US" sz="2800" b="1" dirty="0">
                <a:solidFill>
                  <a:srgbClr val="000000"/>
                </a:solidFill>
                <a:latin typeface="Times New Roman" panose="02020603050405020304" pitchFamily="18" charset="0"/>
              </a:rPr>
              <a:t>元</a:t>
            </a:r>
            <a:r>
              <a:rPr lang="en-US" altLang="zh-CN" sz="2800" b="1" dirty="0">
                <a:solidFill>
                  <a:srgbClr val="000000"/>
                </a:solidFill>
                <a:latin typeface="Times New Roman" panose="02020603050405020304" pitchFamily="18" charset="0"/>
              </a:rPr>
              <a:t>/</a:t>
            </a:r>
            <a:r>
              <a:rPr lang="zh-CN" altLang="en-US" sz="2800" b="1" dirty="0">
                <a:solidFill>
                  <a:srgbClr val="000000"/>
                </a:solidFill>
                <a:latin typeface="Times New Roman" panose="02020603050405020304" pitchFamily="18" charset="0"/>
              </a:rPr>
              <a:t>公斤左右。据此回答：</a:t>
            </a:r>
            <a:endParaRPr lang="zh-CN" altLang="en-US" sz="2800" b="1" dirty="0">
              <a:solidFill>
                <a:srgbClr val="000000"/>
              </a:solidFill>
              <a:latin typeface="Times New Roman" panose="02020603050405020304" pitchFamily="18" charset="0"/>
            </a:endParaRPr>
          </a:p>
          <a:p>
            <a:pPr>
              <a:spcBef>
                <a:spcPct val="50000"/>
              </a:spcBef>
            </a:pPr>
            <a:r>
              <a:rPr lang="en-US" altLang="zh-CN" sz="2800" b="1" dirty="0">
                <a:solidFill>
                  <a:srgbClr val="000000"/>
                </a:solidFill>
                <a:latin typeface="Times New Roman" panose="02020603050405020304" pitchFamily="18" charset="0"/>
              </a:rPr>
              <a:t>0.9</a:t>
            </a:r>
            <a:r>
              <a:rPr lang="zh-CN" altLang="en-US" sz="2800" b="1" dirty="0">
                <a:solidFill>
                  <a:srgbClr val="000000"/>
                </a:solidFill>
                <a:latin typeface="Times New Roman" panose="02020603050405020304" pitchFamily="18" charset="0"/>
              </a:rPr>
              <a:t>元货币在上述材料中行使的是货币的</a:t>
            </a:r>
            <a:r>
              <a:rPr lang="en-US" altLang="zh-CN" sz="2800" b="1" dirty="0">
                <a:solidFill>
                  <a:srgbClr val="000000"/>
                </a:solidFill>
                <a:latin typeface="Times New Roman" panose="02020603050405020304" pitchFamily="18" charset="0"/>
              </a:rPr>
              <a:t>______</a:t>
            </a:r>
            <a:r>
              <a:rPr lang="zh-CN" altLang="en-US" sz="2800" b="1" dirty="0">
                <a:solidFill>
                  <a:srgbClr val="000000"/>
                </a:solidFill>
                <a:latin typeface="Times New Roman" panose="02020603050405020304" pitchFamily="18" charset="0"/>
              </a:rPr>
              <a:t>职能。</a:t>
            </a:r>
            <a:endParaRPr lang="zh-CN" altLang="en-US" sz="2800" b="1" dirty="0">
              <a:solidFill>
                <a:srgbClr val="000000"/>
              </a:solidFill>
              <a:latin typeface="Times New Roman" panose="02020603050405020304" pitchFamily="18" charset="0"/>
            </a:endParaRPr>
          </a:p>
          <a:p>
            <a:pPr>
              <a:spcBef>
                <a:spcPct val="50000"/>
              </a:spcBef>
            </a:pPr>
            <a:r>
              <a:rPr lang="zh-CN" altLang="en-US" sz="2800" b="1" dirty="0">
                <a:solidFill>
                  <a:srgbClr val="000000"/>
                </a:solidFill>
                <a:latin typeface="Times New Roman" panose="02020603050405020304" pitchFamily="18" charset="0"/>
              </a:rPr>
              <a:t>  </a:t>
            </a:r>
            <a:r>
              <a:rPr lang="en-US" altLang="zh-CN" sz="2800" b="1" dirty="0">
                <a:solidFill>
                  <a:srgbClr val="000000"/>
                </a:solidFill>
                <a:latin typeface="Times New Roman" panose="02020603050405020304" pitchFamily="18" charset="0"/>
              </a:rPr>
              <a:t>A</a:t>
            </a:r>
            <a:r>
              <a:rPr lang="zh-CN" altLang="en-US" sz="2800" b="1" dirty="0">
                <a:solidFill>
                  <a:srgbClr val="000000"/>
                </a:solidFill>
                <a:latin typeface="Times New Roman" panose="02020603050405020304" pitchFamily="18" charset="0"/>
              </a:rPr>
              <a:t>。支付手段                         </a:t>
            </a:r>
            <a:r>
              <a:rPr lang="en-US" altLang="zh-CN" sz="2800" b="1" dirty="0">
                <a:solidFill>
                  <a:srgbClr val="000000"/>
                </a:solidFill>
                <a:latin typeface="Times New Roman" panose="02020603050405020304" pitchFamily="18" charset="0"/>
              </a:rPr>
              <a:t>B</a:t>
            </a:r>
            <a:r>
              <a:rPr lang="zh-CN" altLang="en-US" sz="2800" b="1" dirty="0">
                <a:solidFill>
                  <a:srgbClr val="000000"/>
                </a:solidFill>
                <a:latin typeface="Times New Roman" panose="02020603050405020304" pitchFamily="18" charset="0"/>
              </a:rPr>
              <a:t>。贮藏手段   </a:t>
            </a:r>
            <a:endParaRPr lang="zh-CN" altLang="en-US" sz="2800" b="1" dirty="0">
              <a:solidFill>
                <a:srgbClr val="000000"/>
              </a:solidFill>
              <a:latin typeface="Times New Roman" panose="02020603050405020304" pitchFamily="18" charset="0"/>
            </a:endParaRPr>
          </a:p>
          <a:p>
            <a:pPr>
              <a:spcBef>
                <a:spcPct val="50000"/>
              </a:spcBef>
            </a:pPr>
            <a:r>
              <a:rPr lang="zh-CN" altLang="en-US" sz="2800" b="1" dirty="0">
                <a:solidFill>
                  <a:srgbClr val="000000"/>
                </a:solidFill>
                <a:latin typeface="Times New Roman" panose="02020603050405020304" pitchFamily="18" charset="0"/>
              </a:rPr>
              <a:t>  </a:t>
            </a:r>
            <a:r>
              <a:rPr lang="en-US" altLang="zh-CN" sz="2800" b="1" dirty="0">
                <a:solidFill>
                  <a:srgbClr val="000000"/>
                </a:solidFill>
                <a:latin typeface="Times New Roman" panose="02020603050405020304" pitchFamily="18" charset="0"/>
              </a:rPr>
              <a:t>C</a:t>
            </a:r>
            <a:r>
              <a:rPr lang="zh-CN" altLang="en-US" sz="2800" b="1" dirty="0">
                <a:solidFill>
                  <a:srgbClr val="000000"/>
                </a:solidFill>
                <a:latin typeface="Times New Roman" panose="02020603050405020304" pitchFamily="18" charset="0"/>
              </a:rPr>
              <a:t>。流通手段                         </a:t>
            </a:r>
            <a:r>
              <a:rPr lang="en-US" altLang="zh-CN" sz="2800" b="1" dirty="0">
                <a:solidFill>
                  <a:srgbClr val="000000"/>
                </a:solidFill>
                <a:latin typeface="Times New Roman" panose="02020603050405020304" pitchFamily="18" charset="0"/>
              </a:rPr>
              <a:t>D</a:t>
            </a:r>
            <a:r>
              <a:rPr lang="zh-CN" altLang="en-US" sz="2800" b="1" dirty="0">
                <a:solidFill>
                  <a:srgbClr val="000000"/>
                </a:solidFill>
                <a:latin typeface="Times New Roman" panose="02020603050405020304" pitchFamily="18" charset="0"/>
              </a:rPr>
              <a:t>。价值尺度</a:t>
            </a:r>
            <a:endParaRPr lang="zh-CN" altLang="en-US" sz="2800" b="1" dirty="0">
              <a:solidFill>
                <a:srgbClr val="000000"/>
              </a:solidFill>
              <a:latin typeface="Times New Roman" panose="02020603050405020304" pitchFamily="18" charset="0"/>
            </a:endParaRPr>
          </a:p>
        </p:txBody>
      </p:sp>
      <p:sp>
        <p:nvSpPr>
          <p:cNvPr id="133125" name="AutoShape 5"/>
          <p:cNvSpPr/>
          <p:nvPr/>
        </p:nvSpPr>
        <p:spPr>
          <a:xfrm>
            <a:off x="6858000" y="5334000"/>
            <a:ext cx="1295400" cy="1295400"/>
          </a:xfrm>
          <a:prstGeom prst="irregularSeal2">
            <a:avLst/>
          </a:prstGeom>
          <a:gradFill rotWithShape="0">
            <a:gsLst>
              <a:gs pos="0">
                <a:srgbClr val="0FE132"/>
              </a:gs>
              <a:gs pos="100000">
                <a:srgbClr val="9FF3AD"/>
              </a:gs>
            </a:gsLst>
            <a:lin ang="5400000" scaled="1"/>
            <a:tileRect/>
          </a:gra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133126" name="Text Box 6"/>
          <p:cNvSpPr txBox="1"/>
          <p:nvPr/>
        </p:nvSpPr>
        <p:spPr>
          <a:xfrm>
            <a:off x="7239000" y="5638800"/>
            <a:ext cx="533400" cy="701675"/>
          </a:xfrm>
          <a:prstGeom prst="rect">
            <a:avLst/>
          </a:prstGeom>
          <a:noFill/>
          <a:ln w="9525">
            <a:noFill/>
          </a:ln>
        </p:spPr>
        <p:txBody>
          <a:bodyPr>
            <a:spAutoFit/>
          </a:bodyPr>
          <a:p>
            <a:pPr>
              <a:spcBef>
                <a:spcPct val="50000"/>
              </a:spcBef>
            </a:pPr>
            <a:r>
              <a:rPr lang="en-US" altLang="zh-CN" sz="4000" b="1" dirty="0">
                <a:solidFill>
                  <a:srgbClr val="FC2704"/>
                </a:solidFill>
                <a:latin typeface="Times New Roman" panose="02020603050405020304" pitchFamily="18" charset="0"/>
              </a:rPr>
              <a:t>D</a:t>
            </a:r>
            <a:endParaRPr lang="en-US" altLang="zh-CN" sz="4000" b="1" dirty="0">
              <a:solidFill>
                <a:srgbClr val="FC2704"/>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22"/>
                                        </p:tgtEl>
                                        <p:attrNameLst>
                                          <p:attrName>style.visibility</p:attrName>
                                        </p:attrNameLst>
                                      </p:cBhvr>
                                      <p:to>
                                        <p:strVal val="visible"/>
                                      </p:to>
                                    </p:set>
                                    <p:anim calcmode="lin" valueType="num">
                                      <p:cBhvr additive="base">
                                        <p:cTn id="7" dur="500" fill="hold"/>
                                        <p:tgtEl>
                                          <p:spTgt spid="133122"/>
                                        </p:tgtEl>
                                        <p:attrNameLst>
                                          <p:attrName>ppt_x</p:attrName>
                                        </p:attrNameLst>
                                      </p:cBhvr>
                                      <p:tavLst>
                                        <p:tav tm="0">
                                          <p:val>
                                            <p:strVal val="0-#ppt_w/2"/>
                                          </p:val>
                                        </p:tav>
                                        <p:tav tm="100000">
                                          <p:val>
                                            <p:strVal val="#ppt_x"/>
                                          </p:val>
                                        </p:tav>
                                      </p:tavLst>
                                    </p:anim>
                                    <p:anim calcmode="lin" valueType="num">
                                      <p:cBhvr additive="base">
                                        <p:cTn id="8" dur="500" fill="hold"/>
                                        <p:tgtEl>
                                          <p:spTgt spid="133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125"/>
                                        </p:tgtEl>
                                        <p:attrNameLst>
                                          <p:attrName>style.visibility</p:attrName>
                                        </p:attrNameLst>
                                      </p:cBhvr>
                                      <p:to>
                                        <p:strVal val="visible"/>
                                      </p:to>
                                    </p:set>
                                    <p:anim calcmode="lin" valueType="num">
                                      <p:cBhvr additive="base">
                                        <p:cTn id="13" dur="500" fill="hold"/>
                                        <p:tgtEl>
                                          <p:spTgt spid="133125"/>
                                        </p:tgtEl>
                                        <p:attrNameLst>
                                          <p:attrName>ppt_x</p:attrName>
                                        </p:attrNameLst>
                                      </p:cBhvr>
                                      <p:tavLst>
                                        <p:tav tm="0">
                                          <p:val>
                                            <p:strVal val="0-#ppt_w/2"/>
                                          </p:val>
                                        </p:tav>
                                        <p:tav tm="100000">
                                          <p:val>
                                            <p:strVal val="#ppt_x"/>
                                          </p:val>
                                        </p:tav>
                                      </p:tavLst>
                                    </p:anim>
                                    <p:anim calcmode="lin" valueType="num">
                                      <p:cBhvr additive="base">
                                        <p:cTn id="14" dur="500" fill="hold"/>
                                        <p:tgtEl>
                                          <p:spTgt spid="133125"/>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3" presetClass="entr" presetSubtype="528" fill="hold" grpId="0" nodeType="afterEffect">
                                  <p:stCondLst>
                                    <p:cond delay="0"/>
                                  </p:stCondLst>
                                  <p:childTnLst>
                                    <p:set>
                                      <p:cBhvr>
                                        <p:cTn id="17" dur="1" fill="hold">
                                          <p:stCondLst>
                                            <p:cond delay="0"/>
                                          </p:stCondLst>
                                        </p:cTn>
                                        <p:tgtEl>
                                          <p:spTgt spid="133126"/>
                                        </p:tgtEl>
                                        <p:attrNameLst>
                                          <p:attrName>style.visibility</p:attrName>
                                        </p:attrNameLst>
                                      </p:cBhvr>
                                      <p:to>
                                        <p:strVal val="visible"/>
                                      </p:to>
                                    </p:set>
                                    <p:anim calcmode="lin" valueType="num">
                                      <p:cBhvr>
                                        <p:cTn id="18" dur="500" fill="hold"/>
                                        <p:tgtEl>
                                          <p:spTgt spid="133126"/>
                                        </p:tgtEl>
                                        <p:attrNameLst>
                                          <p:attrName>ppt_w</p:attrName>
                                        </p:attrNameLst>
                                      </p:cBhvr>
                                      <p:tavLst>
                                        <p:tav tm="0">
                                          <p:val>
                                            <p:fltVal val="0.000000"/>
                                          </p:val>
                                        </p:tav>
                                        <p:tav tm="100000">
                                          <p:val>
                                            <p:strVal val="#ppt_w"/>
                                          </p:val>
                                        </p:tav>
                                      </p:tavLst>
                                    </p:anim>
                                    <p:anim calcmode="lin" valueType="num">
                                      <p:cBhvr>
                                        <p:cTn id="19" dur="500" fill="hold"/>
                                        <p:tgtEl>
                                          <p:spTgt spid="133126"/>
                                        </p:tgtEl>
                                        <p:attrNameLst>
                                          <p:attrName>ppt_h</p:attrName>
                                        </p:attrNameLst>
                                      </p:cBhvr>
                                      <p:tavLst>
                                        <p:tav tm="0">
                                          <p:val>
                                            <p:fltVal val="0.000000"/>
                                          </p:val>
                                        </p:tav>
                                        <p:tav tm="100000">
                                          <p:val>
                                            <p:strVal val="#ppt_h"/>
                                          </p:val>
                                        </p:tav>
                                      </p:tavLst>
                                    </p:anim>
                                    <p:anim calcmode="lin" valueType="num">
                                      <p:cBhvr>
                                        <p:cTn id="20" dur="500" fill="hold"/>
                                        <p:tgtEl>
                                          <p:spTgt spid="133126"/>
                                        </p:tgtEl>
                                        <p:attrNameLst>
                                          <p:attrName>ppt_x</p:attrName>
                                        </p:attrNameLst>
                                      </p:cBhvr>
                                      <p:tavLst>
                                        <p:tav tm="0">
                                          <p:val>
                                            <p:fltVal val="0.500000"/>
                                          </p:val>
                                        </p:tav>
                                        <p:tav tm="100000">
                                          <p:val>
                                            <p:strVal val="#ppt_x"/>
                                          </p:val>
                                        </p:tav>
                                      </p:tavLst>
                                    </p:anim>
                                    <p:anim calcmode="lin" valueType="num">
                                      <p:cBhvr>
                                        <p:cTn id="21" dur="500" fill="hold"/>
                                        <p:tgtEl>
                                          <p:spTgt spid="133126"/>
                                        </p:tgtEl>
                                        <p:attrNameLst>
                                          <p:attrName>ppt_y</p:attrName>
                                        </p:attrNameLst>
                                      </p:cBhvr>
                                      <p:tavLst>
                                        <p:tav tm="0">
                                          <p:val>
                                            <p:fltVal val="0.500000"/>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1"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p:bldP spid="133125" grpId="0" animBg="1"/>
      <p:bldP spid="13312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Text Box 2"/>
          <p:cNvSpPr txBox="1"/>
          <p:nvPr/>
        </p:nvSpPr>
        <p:spPr>
          <a:xfrm>
            <a:off x="533400" y="838200"/>
            <a:ext cx="7772400" cy="3663950"/>
          </a:xfrm>
          <a:prstGeom prst="rect">
            <a:avLst/>
          </a:prstGeom>
          <a:noFill/>
          <a:ln w="9525">
            <a:noFill/>
          </a:ln>
        </p:spPr>
        <p:txBody>
          <a:bodyPr>
            <a:spAutoFit/>
          </a:bodyPr>
          <a:p>
            <a:pPr>
              <a:spcBef>
                <a:spcPct val="50000"/>
              </a:spcBef>
            </a:pPr>
            <a:r>
              <a:rPr lang="en-US" altLang="zh-CN" sz="2600" b="1" dirty="0">
                <a:solidFill>
                  <a:srgbClr val="000000"/>
                </a:solidFill>
                <a:latin typeface="Times New Roman" panose="02020603050405020304" pitchFamily="18" charset="0"/>
              </a:rPr>
              <a:t>6</a:t>
            </a:r>
            <a:r>
              <a:rPr lang="zh-CN" altLang="en-US" sz="2600" b="1" dirty="0">
                <a:solidFill>
                  <a:srgbClr val="000000"/>
                </a:solidFill>
                <a:latin typeface="Times New Roman" panose="02020603050405020304" pitchFamily="18" charset="0"/>
              </a:rPr>
              <a:t>、货币产生后商品交换表现为商品流通，用公式表示就是“商品</a:t>
            </a:r>
            <a:r>
              <a:rPr lang="en-US" altLang="zh-CN" sz="2600" b="1" dirty="0">
                <a:solidFill>
                  <a:srgbClr val="000000"/>
                </a:solidFill>
                <a:latin typeface="Times New Roman" panose="02020603050405020304" pitchFamily="18" charset="0"/>
              </a:rPr>
              <a:t>—</a:t>
            </a:r>
            <a:r>
              <a:rPr lang="zh-CN" altLang="en-US" sz="2600" b="1" dirty="0">
                <a:solidFill>
                  <a:srgbClr val="000000"/>
                </a:solidFill>
                <a:latin typeface="Times New Roman" panose="02020603050405020304" pitchFamily="18" charset="0"/>
              </a:rPr>
              <a:t>货币</a:t>
            </a:r>
            <a:r>
              <a:rPr lang="en-US" altLang="zh-CN" sz="2600" b="1" dirty="0">
                <a:solidFill>
                  <a:srgbClr val="000000"/>
                </a:solidFill>
                <a:latin typeface="Times New Roman" panose="02020603050405020304" pitchFamily="18" charset="0"/>
              </a:rPr>
              <a:t>—</a:t>
            </a:r>
            <a:r>
              <a:rPr lang="zh-CN" altLang="en-US" sz="2600" b="1" dirty="0">
                <a:solidFill>
                  <a:srgbClr val="000000"/>
                </a:solidFill>
                <a:latin typeface="Times New Roman" panose="02020603050405020304" pitchFamily="18" charset="0"/>
              </a:rPr>
              <a:t>商品”，这一公式表明，在商品流通条件下</a:t>
            </a:r>
            <a:endParaRPr lang="zh-CN" altLang="en-US" sz="2600" b="1" dirty="0">
              <a:solidFill>
                <a:srgbClr val="000000"/>
              </a:solidFill>
              <a:latin typeface="Times New Roman" panose="02020603050405020304" pitchFamily="18" charset="0"/>
            </a:endParaRPr>
          </a:p>
          <a:p>
            <a:pPr>
              <a:spcBef>
                <a:spcPct val="50000"/>
              </a:spcBef>
            </a:pPr>
            <a:r>
              <a:rPr lang="en-US" altLang="zh-CN" sz="2600" b="1" dirty="0">
                <a:solidFill>
                  <a:srgbClr val="000000"/>
                </a:solidFill>
                <a:latin typeface="Times New Roman" panose="02020603050405020304" pitchFamily="18" charset="0"/>
              </a:rPr>
              <a:t>A</a:t>
            </a:r>
            <a:r>
              <a:rPr lang="zh-CN" altLang="en-US" sz="2600" b="1" dirty="0">
                <a:solidFill>
                  <a:srgbClr val="000000"/>
                </a:solidFill>
                <a:latin typeface="Times New Roman" panose="02020603050405020304" pitchFamily="18" charset="0"/>
              </a:rPr>
              <a:t>。买和卖两种行为是同时进行的</a:t>
            </a:r>
            <a:endParaRPr lang="zh-CN" altLang="en-US" sz="2600" b="1" dirty="0">
              <a:solidFill>
                <a:srgbClr val="000000"/>
              </a:solidFill>
              <a:latin typeface="Times New Roman" panose="02020603050405020304" pitchFamily="18" charset="0"/>
            </a:endParaRPr>
          </a:p>
          <a:p>
            <a:pPr>
              <a:spcBef>
                <a:spcPct val="50000"/>
              </a:spcBef>
            </a:pPr>
            <a:r>
              <a:rPr lang="en-US" altLang="zh-CN" sz="2600" b="1" dirty="0">
                <a:solidFill>
                  <a:srgbClr val="000000"/>
                </a:solidFill>
                <a:latin typeface="Times New Roman" panose="02020603050405020304" pitchFamily="18" charset="0"/>
              </a:rPr>
              <a:t>B</a:t>
            </a:r>
            <a:r>
              <a:rPr lang="zh-CN" altLang="en-US" sz="2600" b="1" dirty="0">
                <a:solidFill>
                  <a:srgbClr val="000000"/>
                </a:solidFill>
                <a:latin typeface="Times New Roman" panose="02020603050405020304" pitchFamily="18" charset="0"/>
              </a:rPr>
              <a:t>。货币是商品交换的工具和手段</a:t>
            </a:r>
            <a:endParaRPr lang="zh-CN" altLang="en-US" sz="2600" b="1" dirty="0">
              <a:solidFill>
                <a:srgbClr val="000000"/>
              </a:solidFill>
              <a:latin typeface="Times New Roman" panose="02020603050405020304" pitchFamily="18" charset="0"/>
            </a:endParaRPr>
          </a:p>
          <a:p>
            <a:pPr>
              <a:spcBef>
                <a:spcPct val="50000"/>
              </a:spcBef>
            </a:pPr>
            <a:r>
              <a:rPr lang="en-US" altLang="zh-CN" sz="2600" b="1" dirty="0">
                <a:solidFill>
                  <a:srgbClr val="000000"/>
                </a:solidFill>
                <a:latin typeface="Times New Roman" panose="02020603050405020304" pitchFamily="18" charset="0"/>
              </a:rPr>
              <a:t>C</a:t>
            </a:r>
            <a:r>
              <a:rPr lang="zh-CN" altLang="en-US" sz="2600" b="1" dirty="0">
                <a:solidFill>
                  <a:srgbClr val="000000"/>
                </a:solidFill>
                <a:latin typeface="Times New Roman" panose="02020603050405020304" pitchFamily="18" charset="0"/>
              </a:rPr>
              <a:t>。商品价值的大小是由货币来衡量的</a:t>
            </a:r>
            <a:endParaRPr lang="zh-CN" altLang="en-US" sz="2600" b="1" dirty="0">
              <a:solidFill>
                <a:srgbClr val="000000"/>
              </a:solidFill>
              <a:latin typeface="Times New Roman" panose="02020603050405020304" pitchFamily="18" charset="0"/>
            </a:endParaRPr>
          </a:p>
          <a:p>
            <a:pPr>
              <a:spcBef>
                <a:spcPct val="50000"/>
              </a:spcBef>
            </a:pPr>
            <a:r>
              <a:rPr lang="en-US" altLang="zh-CN" sz="2600" b="1" dirty="0">
                <a:solidFill>
                  <a:srgbClr val="000000"/>
                </a:solidFill>
                <a:latin typeface="Times New Roman" panose="02020603050405020304" pitchFamily="18" charset="0"/>
              </a:rPr>
              <a:t>D</a:t>
            </a:r>
            <a:r>
              <a:rPr lang="zh-CN" altLang="en-US" sz="2600" b="1" dirty="0">
                <a:solidFill>
                  <a:srgbClr val="000000"/>
                </a:solidFill>
                <a:latin typeface="Times New Roman" panose="02020603050405020304" pitchFamily="18" charset="0"/>
              </a:rPr>
              <a:t>。商品价值的货币表现形式是价格</a:t>
            </a:r>
            <a:endParaRPr lang="zh-CN" altLang="en-US" sz="2600" b="1" dirty="0">
              <a:solidFill>
                <a:srgbClr val="000000"/>
              </a:solidFill>
              <a:latin typeface="Times New Roman" panose="02020603050405020304" pitchFamily="18" charset="0"/>
            </a:endParaRPr>
          </a:p>
        </p:txBody>
      </p:sp>
      <p:sp>
        <p:nvSpPr>
          <p:cNvPr id="134147" name="AutoShape 3"/>
          <p:cNvSpPr/>
          <p:nvPr/>
        </p:nvSpPr>
        <p:spPr>
          <a:xfrm>
            <a:off x="6400800" y="3962400"/>
            <a:ext cx="1905000" cy="1371600"/>
          </a:xfrm>
          <a:prstGeom prst="horizontalScroll">
            <a:avLst>
              <a:gd name="adj" fmla="val 12500"/>
            </a:avLst>
          </a:prstGeom>
          <a:gradFill rotWithShape="0">
            <a:gsLst>
              <a:gs pos="0">
                <a:srgbClr val="8DF397"/>
              </a:gs>
              <a:gs pos="100000">
                <a:srgbClr val="A1F5A9"/>
              </a:gs>
            </a:gsLst>
            <a:lin ang="5400000" scaled="1"/>
            <a:tileRect/>
          </a:gra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134148" name="Text Box 4"/>
          <p:cNvSpPr txBox="1"/>
          <p:nvPr/>
        </p:nvSpPr>
        <p:spPr>
          <a:xfrm>
            <a:off x="6705600" y="4267200"/>
            <a:ext cx="1371600" cy="762000"/>
          </a:xfrm>
          <a:prstGeom prst="rect">
            <a:avLst/>
          </a:prstGeom>
          <a:noFill/>
          <a:ln w="9525">
            <a:noFill/>
          </a:ln>
        </p:spPr>
        <p:txBody>
          <a:bodyPr>
            <a:spAutoFit/>
          </a:bodyPr>
          <a:p>
            <a:pPr>
              <a:spcBef>
                <a:spcPct val="50000"/>
              </a:spcBef>
            </a:pPr>
            <a:r>
              <a:rPr lang="en-US" altLang="zh-CN" sz="4400" b="1" dirty="0">
                <a:solidFill>
                  <a:srgbClr val="FC2704"/>
                </a:solidFill>
                <a:latin typeface="Times New Roman" panose="02020603050405020304" pitchFamily="18" charset="0"/>
              </a:rPr>
              <a:t>BCD</a:t>
            </a:r>
            <a:endParaRPr lang="en-US" altLang="zh-CN" sz="4400" b="1" dirty="0">
              <a:solidFill>
                <a:srgbClr val="FC2704"/>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4146"/>
                                        </p:tgtEl>
                                        <p:attrNameLst>
                                          <p:attrName>style.visibility</p:attrName>
                                        </p:attrNameLst>
                                      </p:cBhvr>
                                      <p:to>
                                        <p:strVal val="visible"/>
                                      </p:to>
                                    </p:set>
                                    <p:anim calcmode="lin" valueType="num">
                                      <p:cBhvr additive="base">
                                        <p:cTn id="7" dur="500" fill="hold"/>
                                        <p:tgtEl>
                                          <p:spTgt spid="134146"/>
                                        </p:tgtEl>
                                        <p:attrNameLst>
                                          <p:attrName>ppt_x</p:attrName>
                                        </p:attrNameLst>
                                      </p:cBhvr>
                                      <p:tavLst>
                                        <p:tav tm="0">
                                          <p:val>
                                            <p:strVal val="0-#ppt_w/2"/>
                                          </p:val>
                                        </p:tav>
                                        <p:tav tm="100000">
                                          <p:val>
                                            <p:strVal val="#ppt_x"/>
                                          </p:val>
                                        </p:tav>
                                      </p:tavLst>
                                    </p:anim>
                                    <p:anim calcmode="lin" valueType="num">
                                      <p:cBhvr additive="base">
                                        <p:cTn id="8" dur="500" fill="hold"/>
                                        <p:tgtEl>
                                          <p:spTgt spid="1341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4147"/>
                                        </p:tgtEl>
                                        <p:attrNameLst>
                                          <p:attrName>style.visibility</p:attrName>
                                        </p:attrNameLst>
                                      </p:cBhvr>
                                      <p:to>
                                        <p:strVal val="visible"/>
                                      </p:to>
                                    </p:set>
                                    <p:anim calcmode="lin" valueType="num">
                                      <p:cBhvr additive="base">
                                        <p:cTn id="13" dur="500" fill="hold"/>
                                        <p:tgtEl>
                                          <p:spTgt spid="134147"/>
                                        </p:tgtEl>
                                        <p:attrNameLst>
                                          <p:attrName>ppt_x</p:attrName>
                                        </p:attrNameLst>
                                      </p:cBhvr>
                                      <p:tavLst>
                                        <p:tav tm="0">
                                          <p:val>
                                            <p:strVal val="0-#ppt_w/2"/>
                                          </p:val>
                                        </p:tav>
                                        <p:tav tm="100000">
                                          <p:val>
                                            <p:strVal val="#ppt_x"/>
                                          </p:val>
                                        </p:tav>
                                      </p:tavLst>
                                    </p:anim>
                                    <p:anim calcmode="lin" valueType="num">
                                      <p:cBhvr additive="base">
                                        <p:cTn id="14" dur="500" fill="hold"/>
                                        <p:tgtEl>
                                          <p:spTgt spid="134147"/>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5" presetClass="entr" presetSubtype="0" fill="hold" grpId="0" nodeType="afterEffect">
                                  <p:stCondLst>
                                    <p:cond delay="0"/>
                                  </p:stCondLst>
                                  <p:childTnLst>
                                    <p:set>
                                      <p:cBhvr>
                                        <p:cTn id="17" dur="1" fill="hold">
                                          <p:stCondLst>
                                            <p:cond delay="0"/>
                                          </p:stCondLst>
                                        </p:cTn>
                                        <p:tgtEl>
                                          <p:spTgt spid="134148"/>
                                        </p:tgtEl>
                                        <p:attrNameLst>
                                          <p:attrName>style.visibility</p:attrName>
                                        </p:attrNameLst>
                                      </p:cBhvr>
                                      <p:to>
                                        <p:strVal val="visible"/>
                                      </p:to>
                                    </p:set>
                                    <p:anim calcmode="lin" valueType="num">
                                      <p:cBhvr>
                                        <p:cTn id="18" dur="1000" fill="hold"/>
                                        <p:tgtEl>
                                          <p:spTgt spid="134148"/>
                                        </p:tgtEl>
                                        <p:attrNameLst>
                                          <p:attrName>ppt_w</p:attrName>
                                        </p:attrNameLst>
                                      </p:cBhvr>
                                      <p:tavLst>
                                        <p:tav tm="0">
                                          <p:val>
                                            <p:fltVal val="0.000000"/>
                                          </p:val>
                                        </p:tav>
                                        <p:tav tm="100000">
                                          <p:val>
                                            <p:strVal val="#ppt_w"/>
                                          </p:val>
                                        </p:tav>
                                      </p:tavLst>
                                    </p:anim>
                                    <p:anim calcmode="lin" valueType="num">
                                      <p:cBhvr>
                                        <p:cTn id="19" dur="1000" fill="hold"/>
                                        <p:tgtEl>
                                          <p:spTgt spid="134148"/>
                                        </p:tgtEl>
                                        <p:attrNameLst>
                                          <p:attrName>ppt_h</p:attrName>
                                        </p:attrNameLst>
                                      </p:cBhvr>
                                      <p:tavLst>
                                        <p:tav tm="0">
                                          <p:val>
                                            <p:fltVal val="0.000000"/>
                                          </p:val>
                                        </p:tav>
                                        <p:tav tm="100000">
                                          <p:val>
                                            <p:strVal val="#ppt_h"/>
                                          </p:val>
                                        </p:tav>
                                      </p:tavLst>
                                    </p:anim>
                                    <p:anim calcmode="lin" valueType="num">
                                      <p:cBhvr>
                                        <p:cTn id="20" dur="1000" fill="hold"/>
                                        <p:tgtEl>
                                          <p:spTgt spid="134148"/>
                                        </p:tgtEl>
                                        <p:attrNameLst>
                                          <p:attrName>ppt_x</p:attrName>
                                        </p:attrNameLst>
                                      </p:cBhvr>
                                      <p:tavLst>
                                        <p:tav tm="0" fmla="#ppt_x+(cos(-2*pi*(1-$))*-#ppt_x-sin(-2*pi*(1-$))*(1-#ppt_y))*(1-$)">
                                          <p:val>
                                            <p:fltVal val="0.000000"/>
                                          </p:val>
                                        </p:tav>
                                        <p:tav tm="100000">
                                          <p:val>
                                            <p:fltVal val="1.000000"/>
                                          </p:val>
                                        </p:tav>
                                      </p:tavLst>
                                    </p:anim>
                                    <p:anim calcmode="lin" valueType="num">
                                      <p:cBhvr>
                                        <p:cTn id="21" dur="1000" fill="hold"/>
                                        <p:tgtEl>
                                          <p:spTgt spid="134148"/>
                                        </p:tgtEl>
                                        <p:attrNameLst>
                                          <p:attrName>ppt_y</p:attrName>
                                        </p:attrNameLst>
                                      </p:cBhvr>
                                      <p:tavLst>
                                        <p:tav tm="0" fmla="#ppt_y+(sin(-2*pi*(1-$))*-#ppt_x+cos(-2*pi*(1-$))*(1-#ppt_y))*(1-$)">
                                          <p:val>
                                            <p:fltVal val="0.000000"/>
                                          </p:val>
                                        </p:tav>
                                        <p:tav tm="100000">
                                          <p:val>
                                            <p:fltVal val="1.000000"/>
                                          </p:val>
                                        </p:tav>
                                      </p:tavLst>
                                    </p:anim>
                                  </p:childTnLst>
                                  <p:subTnLst>
                                    <p:audio>
                                      <p:cMediaNode>
                                        <p:cTn display="0" masterRel="sameClick">
                                          <p:stCondLst>
                                            <p:cond evt="begin" delay="0">
                                              <p:tn val="16"/>
                                            </p:cond>
                                          </p:stCondLst>
                                          <p:endCondLst>
                                            <p:cond evt="onStopAudio" delay="0">
                                              <p:tgtEl>
                                                <p:sldTgt/>
                                              </p:tgtEl>
                                            </p:cond>
                                          </p:endCondLst>
                                        </p:cTn>
                                        <p:tgtEl>
                                          <p:sndTgt r:embed="rId1" name="projcto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P spid="134147" grpId="0" animBg="1"/>
      <p:bldP spid="13414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0658" name="Picture 2" descr="复件 pic"/>
          <p:cNvPicPr>
            <a:picLocks noChangeAspect="1"/>
          </p:cNvPicPr>
          <p:nvPr/>
        </p:nvPicPr>
        <p:blipFill>
          <a:blip r:embed="rId1"/>
          <a:stretch>
            <a:fillRect/>
          </a:stretch>
        </p:blipFill>
        <p:spPr>
          <a:xfrm>
            <a:off x="0" y="0"/>
            <a:ext cx="1116013" cy="6858000"/>
          </a:xfrm>
          <a:prstGeom prst="rect">
            <a:avLst/>
          </a:prstGeom>
          <a:noFill/>
          <a:ln w="9525">
            <a:noFill/>
          </a:ln>
        </p:spPr>
      </p:pic>
      <p:sp>
        <p:nvSpPr>
          <p:cNvPr id="70659" name="Rectangle 3"/>
          <p:cNvSpPr>
            <a:spLocks noGrp="1"/>
          </p:cNvSpPr>
          <p:nvPr>
            <p:ph type="title" idx="4294967295"/>
          </p:nvPr>
        </p:nvSpPr>
        <p:spPr>
          <a:xfrm>
            <a:off x="1116013" y="2060575"/>
            <a:ext cx="8027987" cy="3044825"/>
          </a:xfrm>
        </p:spPr>
        <p:txBody>
          <a:bodyPr vert="horz" wrap="square" lIns="91440" tIns="45720" rIns="91440" bIns="45720" anchor="ctr" anchorCtr="0"/>
          <a:p>
            <a:pPr algn="l" eaLnBrk="1" hangingPunct="1">
              <a:lnSpc>
                <a:spcPct val="75000"/>
              </a:lnSpc>
            </a:pPr>
            <a:r>
              <a:rPr lang="en-US" altLang="zh-CN" sz="3200" dirty="0"/>
              <a:t>p5</a:t>
            </a:r>
            <a:r>
              <a:rPr lang="zh-CN" altLang="en-US" sz="3200" dirty="0"/>
              <a:t>讨论：</a:t>
            </a:r>
            <a:br>
              <a:rPr lang="zh-CN" altLang="en-US" sz="3200" dirty="0"/>
            </a:br>
            <a:br>
              <a:rPr lang="zh-CN" altLang="en-US" sz="3200" dirty="0"/>
            </a:br>
            <a:r>
              <a:rPr lang="zh-CN" altLang="en-US" sz="3200" dirty="0"/>
              <a:t>马克思说：“金银天然不是货币，但货币</a:t>
            </a:r>
            <a:br>
              <a:rPr lang="zh-CN" altLang="en-US" sz="3200" dirty="0"/>
            </a:br>
            <a:br>
              <a:rPr lang="zh-CN" altLang="en-US" sz="3200" dirty="0"/>
            </a:br>
            <a:r>
              <a:rPr lang="zh-CN" altLang="en-US" sz="3200" dirty="0"/>
              <a:t>天然是金银。”谈谈你对这句话的理解。</a:t>
            </a:r>
            <a:br>
              <a:rPr lang="zh-CN" altLang="en-US" sz="3200" dirty="0"/>
            </a:br>
            <a:endParaRPr lang="zh-CN" altLang="en-US" sz="3200" dirty="0"/>
          </a:p>
        </p:txBody>
      </p:sp>
      <p:sp>
        <p:nvSpPr>
          <p:cNvPr id="70660" name="AutoShape 5"/>
          <p:cNvSpPr/>
          <p:nvPr/>
        </p:nvSpPr>
        <p:spPr>
          <a:xfrm>
            <a:off x="1403350" y="0"/>
            <a:ext cx="3457575" cy="1196975"/>
          </a:xfrm>
          <a:prstGeom prst="horizontalScroll">
            <a:avLst>
              <a:gd name="adj" fmla="val 12500"/>
            </a:avLst>
          </a:prstGeom>
          <a:solidFill>
            <a:srgbClr val="00FFFF"/>
          </a:solidFill>
          <a:ln w="9525" cap="flat" cmpd="sng">
            <a:solidFill>
              <a:schemeClr val="tx1"/>
            </a:solidFill>
            <a:prstDash val="solid"/>
            <a:headEnd type="none" w="med" len="med"/>
            <a:tailEnd type="none" w="med" len="med"/>
          </a:ln>
        </p:spPr>
        <p:txBody>
          <a:bodyPr wrap="none" anchor="ctr" anchorCtr="0"/>
          <a:p>
            <a:pPr algn="ctr"/>
            <a:r>
              <a:rPr lang="zh-CN" altLang="en-US" sz="4000" b="1" dirty="0">
                <a:latin typeface="Times New Roman" panose="02020603050405020304" pitchFamily="18" charset="0"/>
              </a:rPr>
              <a:t>拓疑所思</a:t>
            </a:r>
            <a:endParaRPr lang="zh-CN" altLang="en-US" sz="4000" b="1" dirty="0">
              <a:latin typeface="Times New Roman" panose="02020603050405020304" pitchFamily="18" charset="0"/>
            </a:endParaRPr>
          </a:p>
        </p:txBody>
      </p:sp>
    </p:spTree>
  </p:cSld>
  <p:clrMapOvr>
    <a:masterClrMapping/>
  </p:clrMapOvr>
  <p:transition spd="slow">
    <p:checke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Rectangle 3"/>
          <p:cNvSpPr>
            <a:spLocks noGrp="1"/>
          </p:cNvSpPr>
          <p:nvPr>
            <p:ph type="body" idx="4294967295"/>
          </p:nvPr>
        </p:nvSpPr>
        <p:spPr>
          <a:xfrm>
            <a:off x="838200" y="838200"/>
            <a:ext cx="8305800" cy="5256213"/>
          </a:xfrm>
        </p:spPr>
        <p:txBody>
          <a:bodyPr vert="horz" wrap="square" lIns="91440" tIns="45720" rIns="91440" bIns="45720" anchor="t" anchorCtr="0"/>
          <a:p>
            <a:pPr eaLnBrk="1" hangingPunct="1">
              <a:buFont typeface="Wingdings" panose="05000000000000000000" pitchFamily="2" charset="2"/>
              <a:buNone/>
            </a:pPr>
            <a:r>
              <a:rPr lang="en-US" altLang="zh-CN" sz="2800" dirty="0"/>
              <a:t>(1)“</a:t>
            </a:r>
            <a:r>
              <a:rPr lang="zh-CN" altLang="en-US" sz="2800" dirty="0"/>
              <a:t>金银天然不是货币”意思是说金银天生并不是货币。因为金银最初出现在市场上也只是一般的普遍商品，只是当商品交换发展到一定历史阶段，当一般等价物都集中到金银上，由金银固定地充当一般等价物时，才是货币。并不是一来到世界就成为货币的。</a:t>
            </a:r>
            <a:endParaRPr lang="zh-CN" altLang="en-US" sz="2800" dirty="0"/>
          </a:p>
          <a:p>
            <a:pPr eaLnBrk="1" hangingPunct="1">
              <a:buFont typeface="Wingdings" panose="05000000000000000000" pitchFamily="2" charset="2"/>
              <a:buNone/>
            </a:pPr>
            <a:endParaRPr lang="zh-CN" altLang="en-US" sz="2800" dirty="0"/>
          </a:p>
          <a:p>
            <a:pPr eaLnBrk="1" hangingPunct="1">
              <a:buFont typeface="Wingdings" panose="05000000000000000000" pitchFamily="2" charset="2"/>
              <a:buNone/>
            </a:pPr>
            <a:r>
              <a:rPr lang="en-US" altLang="zh-CN" sz="2800" dirty="0"/>
              <a:t>(2)</a:t>
            </a:r>
            <a:r>
              <a:rPr lang="zh-CN" altLang="en-US" sz="2800" dirty="0"/>
              <a:t>货币天然是金银，金银天生就具备了充当货币的优良特点。这是由金银的自然属性决定的，金银具有体积小，价值大；容易分割，质量均匀；不会腐烂，久藏不坏等优点</a:t>
            </a:r>
            <a:endParaRPr lang="zh-CN" altLang="en-US" sz="2800"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Text Box 2"/>
          <p:cNvSpPr txBox="1"/>
          <p:nvPr/>
        </p:nvSpPr>
        <p:spPr>
          <a:xfrm>
            <a:off x="398463" y="682625"/>
            <a:ext cx="8134350" cy="946150"/>
          </a:xfrm>
          <a:prstGeom prst="rect">
            <a:avLst/>
          </a:prstGeom>
          <a:noFill/>
          <a:ln w="9525">
            <a:noFill/>
          </a:ln>
        </p:spPr>
        <p:txBody>
          <a:bodyPr>
            <a:spAutoFit/>
          </a:bodyPr>
          <a:p>
            <a:pPr>
              <a:spcBef>
                <a:spcPct val="50000"/>
              </a:spcBef>
            </a:pPr>
            <a:r>
              <a:rPr lang="zh-CN" altLang="en-US" sz="2800" b="1" dirty="0">
                <a:solidFill>
                  <a:srgbClr val="FF0000"/>
                </a:solidFill>
                <a:latin typeface="Times New Roman" panose="02020603050405020304" pitchFamily="18" charset="0"/>
              </a:rPr>
              <a:t>你是如何看待货币的？它到底是众善之门还是万恶之源？</a:t>
            </a:r>
            <a:endParaRPr lang="zh-CN" altLang="en-US" sz="2800" b="1" dirty="0">
              <a:solidFill>
                <a:srgbClr val="FF0000"/>
              </a:solidFill>
              <a:latin typeface="Times New Roman" panose="02020603050405020304" pitchFamily="18" charset="0"/>
            </a:endParaRPr>
          </a:p>
        </p:txBody>
      </p:sp>
      <p:sp>
        <p:nvSpPr>
          <p:cNvPr id="144387" name="Text Box 3"/>
          <p:cNvSpPr txBox="1"/>
          <p:nvPr/>
        </p:nvSpPr>
        <p:spPr>
          <a:xfrm>
            <a:off x="250825" y="1773238"/>
            <a:ext cx="8496300" cy="1800225"/>
          </a:xfrm>
          <a:prstGeom prst="rect">
            <a:avLst/>
          </a:prstGeom>
          <a:noFill/>
          <a:ln w="9525">
            <a:noFill/>
          </a:ln>
        </p:spPr>
        <p:txBody>
          <a:bodyPr>
            <a:spAutoFit/>
          </a:bodyPr>
          <a:p>
            <a:pPr>
              <a:spcBef>
                <a:spcPct val="50000"/>
              </a:spcBef>
            </a:pPr>
            <a:r>
              <a:rPr lang="zh-CN" altLang="en-US" sz="2800" b="1" dirty="0">
                <a:solidFill>
                  <a:srgbClr val="0000CC"/>
                </a:solidFill>
                <a:latin typeface="Times New Roman" panose="02020603050405020304" pitchFamily="18" charset="0"/>
              </a:rPr>
              <a:t>（</a:t>
            </a:r>
            <a:r>
              <a:rPr lang="en-US" altLang="zh-CN" sz="2800" b="1" dirty="0">
                <a:solidFill>
                  <a:srgbClr val="0000CC"/>
                </a:solidFill>
                <a:latin typeface="Times New Roman" panose="02020603050405020304" pitchFamily="18" charset="0"/>
              </a:rPr>
              <a:t>1</a:t>
            </a:r>
            <a:r>
              <a:rPr lang="zh-CN" altLang="en-US" sz="2800" b="1" dirty="0">
                <a:solidFill>
                  <a:srgbClr val="0000CC"/>
                </a:solidFill>
                <a:latin typeface="Times New Roman" panose="02020603050405020304" pitchFamily="18" charset="0"/>
              </a:rPr>
              <a:t>）通过学习，我们了解到，货币并不神秘，并非金银天生具有某种魔力，它只不过是商品交换发展到一定阶段的产物。货币既不是众善之门，也不是万恶之源。（金钱不是万能的）</a:t>
            </a:r>
            <a:endParaRPr lang="zh-CN" altLang="en-US" sz="2800" b="1" dirty="0">
              <a:solidFill>
                <a:srgbClr val="0000CC"/>
              </a:solidFill>
              <a:latin typeface="Times New Roman" panose="02020603050405020304" pitchFamily="18" charset="0"/>
            </a:endParaRPr>
          </a:p>
        </p:txBody>
      </p:sp>
      <p:sp>
        <p:nvSpPr>
          <p:cNvPr id="144388" name="Text Box 4"/>
          <p:cNvSpPr txBox="1"/>
          <p:nvPr/>
        </p:nvSpPr>
        <p:spPr>
          <a:xfrm>
            <a:off x="323850" y="3640138"/>
            <a:ext cx="8353425" cy="1800225"/>
          </a:xfrm>
          <a:prstGeom prst="rect">
            <a:avLst/>
          </a:prstGeom>
          <a:noFill/>
          <a:ln w="9525">
            <a:noFill/>
          </a:ln>
        </p:spPr>
        <p:txBody>
          <a:bodyPr>
            <a:spAutoFit/>
          </a:bodyPr>
          <a:p>
            <a:pPr>
              <a:spcBef>
                <a:spcPct val="50000"/>
              </a:spcBef>
            </a:pPr>
            <a:r>
              <a:rPr lang="zh-CN" altLang="en-US" sz="2800" b="1" dirty="0">
                <a:solidFill>
                  <a:srgbClr val="0000CC"/>
                </a:solidFill>
                <a:latin typeface="Times New Roman" panose="02020603050405020304" pitchFamily="18" charset="0"/>
              </a:rPr>
              <a:t>（</a:t>
            </a:r>
            <a:r>
              <a:rPr lang="en-US" altLang="zh-CN" sz="2800" b="1" dirty="0">
                <a:solidFill>
                  <a:srgbClr val="0000CC"/>
                </a:solidFill>
                <a:latin typeface="Times New Roman" panose="02020603050405020304" pitchFamily="18" charset="0"/>
              </a:rPr>
              <a:t>2</a:t>
            </a:r>
            <a:r>
              <a:rPr lang="zh-CN" altLang="en-US" sz="2800" b="1" dirty="0">
                <a:solidFill>
                  <a:srgbClr val="0000CC"/>
                </a:solidFill>
                <a:latin typeface="Times New Roman" panose="02020603050405020304" pitchFamily="18" charset="0"/>
              </a:rPr>
              <a:t>）在商品经济社会，货币依然是财富的象征，人们的生产生活都离不开货币。人们对待货币的态度应该是</a:t>
            </a:r>
            <a:r>
              <a:rPr lang="zh-CN" altLang="en-US" sz="2800" b="1" dirty="0">
                <a:solidFill>
                  <a:srgbClr val="0000CC"/>
                </a:solidFill>
                <a:latin typeface="Arial" panose="020B0604020202020204" pitchFamily="34" charset="0"/>
              </a:rPr>
              <a:t>“</a:t>
            </a:r>
            <a:r>
              <a:rPr lang="zh-CN" altLang="en-US" sz="2800" b="1" dirty="0">
                <a:solidFill>
                  <a:srgbClr val="0000CC"/>
                </a:solidFill>
                <a:latin typeface="Times New Roman" panose="02020603050405020304" pitchFamily="18" charset="0"/>
              </a:rPr>
              <a:t>君子爱财，取之有道，用之有益，用之有度</a:t>
            </a:r>
            <a:r>
              <a:rPr lang="zh-CN" altLang="en-US" sz="2800" b="1" dirty="0">
                <a:solidFill>
                  <a:srgbClr val="0000CC"/>
                </a:solidFill>
                <a:latin typeface="Arial" panose="020B0604020202020204" pitchFamily="34" charset="0"/>
              </a:rPr>
              <a:t>”</a:t>
            </a:r>
            <a:r>
              <a:rPr lang="zh-CN" altLang="en-US" sz="2800" b="1" dirty="0">
                <a:solidFill>
                  <a:srgbClr val="0000CC"/>
                </a:solidFill>
                <a:latin typeface="Times New Roman" panose="02020603050405020304" pitchFamily="18" charset="0"/>
              </a:rPr>
              <a:t>。</a:t>
            </a:r>
            <a:endParaRPr lang="zh-CN" altLang="en-US" sz="2800" b="1" dirty="0">
              <a:solidFill>
                <a:srgbClr val="0000CC"/>
              </a:solidFill>
              <a:latin typeface="Times New Roman" panose="02020603050405020304" pitchFamily="18" charset="0"/>
            </a:endParaRPr>
          </a:p>
        </p:txBody>
      </p:sp>
      <p:grpSp>
        <p:nvGrpSpPr>
          <p:cNvPr id="72709" name="Group 5"/>
          <p:cNvGrpSpPr/>
          <p:nvPr/>
        </p:nvGrpSpPr>
        <p:grpSpPr>
          <a:xfrm>
            <a:off x="6372225" y="5229225"/>
            <a:ext cx="2520950" cy="1223963"/>
            <a:chOff x="1519" y="1525"/>
            <a:chExt cx="1588" cy="771"/>
          </a:xfrm>
        </p:grpSpPr>
        <p:sp>
          <p:nvSpPr>
            <p:cNvPr id="144390" name="AutoShape 6"/>
            <p:cNvSpPr>
              <a:spLocks noChangeArrowheads="1"/>
            </p:cNvSpPr>
            <p:nvPr/>
          </p:nvSpPr>
          <p:spPr bwMode="auto">
            <a:xfrm>
              <a:off x="1519" y="1525"/>
              <a:ext cx="1588" cy="771"/>
            </a:xfrm>
            <a:prstGeom prst="bevel">
              <a:avLst>
                <a:gd name="adj" fmla="val 12500"/>
              </a:avLst>
            </a:prstGeom>
            <a:solidFill>
              <a:srgbClr val="003300"/>
            </a:solidFill>
            <a:ln w="12700">
              <a:solidFill>
                <a:srgbClr val="FFFF00"/>
              </a:solidFill>
              <a:miter lim="800000"/>
            </a:ln>
            <a:effectLst>
              <a:outerShdw dist="35921" dir="2700000" sy="50000" kx="2115830" algn="bl" rotWithShape="0">
                <a:srgbClr val="C0C0C0">
                  <a:alpha val="80000"/>
                </a:srgbClr>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4391" name="Text Box 7"/>
            <p:cNvSpPr txBox="1">
              <a:spLocks noChangeArrowheads="1"/>
            </p:cNvSpPr>
            <p:nvPr/>
          </p:nvSpPr>
          <p:spPr bwMode="auto">
            <a:xfrm>
              <a:off x="1655" y="1661"/>
              <a:ext cx="1315" cy="480"/>
            </a:xfrm>
            <a:prstGeom prst="rect">
              <a:avLst/>
            </a:prstGeom>
            <a:noFill/>
            <a:ln w="12700" algn="ctr">
              <a:noFill/>
              <a:miter lim="800000"/>
            </a:ln>
            <a:effectLst>
              <a:outerShdw dist="35921" dir="2700000" sy="50000" kx="2115830" algn="bl" rotWithShape="0">
                <a:srgbClr val="C0C0C0">
                  <a:alpha val="80000"/>
                </a:srgbClr>
              </a:outerShdw>
            </a:effectLst>
          </p:spPr>
          <p:txBody>
            <a:bodyPr>
              <a:spAutoFit/>
            </a:bodyPr>
            <a:lstStyle/>
            <a:p>
              <a:pPr marR="0" algn="ctr" defTabSz="914400">
                <a:spcBef>
                  <a:spcPct val="50000"/>
                </a:spcBef>
                <a:buClrTx/>
                <a:buSzTx/>
                <a:buFontTx/>
                <a:buNone/>
                <a:defRPr/>
              </a:pPr>
              <a:r>
                <a:rPr kumimoji="0" lang="zh-CN" altLang="en-US" sz="4400" b="1" kern="1200" cap="none" spc="0" normalizeH="0" baseline="0" noProof="0" dirty="0">
                  <a:solidFill>
                    <a:schemeClr val="bg1"/>
                  </a:solidFill>
                  <a:latin typeface="Times New Roman" panose="02020603050405020304" pitchFamily="18" charset="0"/>
                  <a:ea typeface="华文彩云" pitchFamily="2" charset="-122"/>
                  <a:cs typeface="+mn-cs"/>
                </a:rPr>
                <a:t>讨     论</a:t>
              </a:r>
              <a:endParaRPr kumimoji="0" lang="zh-CN" altLang="en-US" sz="4400" b="1" kern="1200" cap="none" spc="0" normalizeH="0" baseline="0" noProof="0" dirty="0">
                <a:solidFill>
                  <a:schemeClr val="bg1"/>
                </a:solidFill>
                <a:latin typeface="Times New Roman" panose="02020603050405020304" pitchFamily="18" charset="0"/>
                <a:ea typeface="华文彩云" pitchFamily="2" charset="-122"/>
                <a:cs typeface="+mn-cs"/>
              </a:endParaRPr>
            </a:p>
          </p:txBody>
        </p:sp>
      </p:grpSp>
      <p:sp>
        <p:nvSpPr>
          <p:cNvPr id="72710" name="Text Box 8"/>
          <p:cNvSpPr txBox="1"/>
          <p:nvPr/>
        </p:nvSpPr>
        <p:spPr>
          <a:xfrm>
            <a:off x="5076825" y="5516563"/>
            <a:ext cx="1223963" cy="579437"/>
          </a:xfrm>
          <a:prstGeom prst="rect">
            <a:avLst/>
          </a:prstGeom>
          <a:noFill/>
          <a:ln w="9525">
            <a:noFill/>
          </a:ln>
        </p:spPr>
        <p:txBody>
          <a:bodyPr>
            <a:spAutoFit/>
          </a:bodyPr>
          <a:p>
            <a:pPr>
              <a:spcBef>
                <a:spcPct val="50000"/>
              </a:spcBef>
            </a:pPr>
            <a:r>
              <a:rPr lang="en-US" altLang="zh-CN" sz="3200" b="1" dirty="0">
                <a:latin typeface="Times New Roman" panose="02020603050405020304" pitchFamily="18" charset="0"/>
              </a:rPr>
              <a:t>P4</a:t>
            </a:r>
            <a:r>
              <a:rPr lang="zh-CN" altLang="en-US" sz="3200" b="1" dirty="0">
                <a:latin typeface="Times New Roman" panose="02020603050405020304" pitchFamily="18" charset="0"/>
              </a:rPr>
              <a:t>页</a:t>
            </a:r>
            <a:endParaRPr lang="zh-CN" altLang="en-US" sz="3200" b="1"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44386"/>
                                        </p:tgtEl>
                                        <p:attrNameLst>
                                          <p:attrName>style.visibility</p:attrName>
                                        </p:attrNameLst>
                                      </p:cBhvr>
                                      <p:to>
                                        <p:strVal val="visible"/>
                                      </p:to>
                                    </p:set>
                                    <p:anim by="(-#ppt_w*2)" calcmode="lin" valueType="num">
                                      <p:cBhvr rctx="PPT">
                                        <p:cTn id="7" dur="250" autoRev="1" fill="hold">
                                          <p:stCondLst>
                                            <p:cond delay="0"/>
                                          </p:stCondLst>
                                        </p:cTn>
                                        <p:tgtEl>
                                          <p:spTgt spid="144386"/>
                                        </p:tgtEl>
                                        <p:attrNameLst>
                                          <p:attrName>ppt_w</p:attrName>
                                        </p:attrNameLst>
                                      </p:cBhvr>
                                    </p:anim>
                                    <p:anim by="(#ppt_w*0.50)" calcmode="lin" valueType="num">
                                      <p:cBhvr>
                                        <p:cTn id="8" dur="250" decel="50000" autoRev="1" fill="hold">
                                          <p:stCondLst>
                                            <p:cond delay="0"/>
                                          </p:stCondLst>
                                        </p:cTn>
                                        <p:tgtEl>
                                          <p:spTgt spid="144386"/>
                                        </p:tgtEl>
                                        <p:attrNameLst>
                                          <p:attrName>ppt_x</p:attrName>
                                        </p:attrNameLst>
                                      </p:cBhvr>
                                    </p:anim>
                                    <p:anim from="(-#ppt_h/2)" to="(#ppt_y)" calcmode="lin" valueType="num">
                                      <p:cBhvr>
                                        <p:cTn id="9" dur="500" fill="hold">
                                          <p:stCondLst>
                                            <p:cond delay="0"/>
                                          </p:stCondLst>
                                        </p:cTn>
                                        <p:tgtEl>
                                          <p:spTgt spid="144386"/>
                                        </p:tgtEl>
                                        <p:attrNameLst>
                                          <p:attrName>ppt_y</p:attrName>
                                        </p:attrNameLst>
                                      </p:cBhvr>
                                    </p:anim>
                                    <p:animRot by="21600000">
                                      <p:cBhvr>
                                        <p:cTn id="10" dur="500" fill="hold">
                                          <p:stCondLst>
                                            <p:cond delay="0"/>
                                          </p:stCondLst>
                                        </p:cTn>
                                        <p:tgtEl>
                                          <p:spTgt spid="14438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44387"/>
                                        </p:tgtEl>
                                        <p:attrNameLst>
                                          <p:attrName>style.visibility</p:attrName>
                                        </p:attrNameLst>
                                      </p:cBhvr>
                                      <p:to>
                                        <p:strVal val="visible"/>
                                      </p:to>
                                    </p:set>
                                    <p:animEffect transition="in" filter="fade">
                                      <p:cBhvr>
                                        <p:cTn id="15" dur="1000"/>
                                        <p:tgtEl>
                                          <p:spTgt spid="144387"/>
                                        </p:tgtEl>
                                      </p:cBhvr>
                                    </p:animEffect>
                                    <p:anim calcmode="lin" valueType="num">
                                      <p:cBhvr>
                                        <p:cTn id="16" dur="1000" fill="hold"/>
                                        <p:tgtEl>
                                          <p:spTgt spid="144387"/>
                                        </p:tgtEl>
                                        <p:attrNameLst>
                                          <p:attrName>ppt_x</p:attrName>
                                        </p:attrNameLst>
                                      </p:cBhvr>
                                      <p:tavLst>
                                        <p:tav tm="0">
                                          <p:val>
                                            <p:strVal val="#ppt_x"/>
                                          </p:val>
                                        </p:tav>
                                        <p:tav tm="100000">
                                          <p:val>
                                            <p:strVal val="#ppt_x"/>
                                          </p:val>
                                        </p:tav>
                                      </p:tavLst>
                                    </p:anim>
                                    <p:anim calcmode="lin" valueType="num">
                                      <p:cBhvr>
                                        <p:cTn id="17" dur="900" decel="100000" fill="hold"/>
                                        <p:tgtEl>
                                          <p:spTgt spid="14438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44387"/>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44388"/>
                                        </p:tgtEl>
                                        <p:attrNameLst>
                                          <p:attrName>style.visibility</p:attrName>
                                        </p:attrNameLst>
                                      </p:cBhvr>
                                      <p:to>
                                        <p:strVal val="visible"/>
                                      </p:to>
                                    </p:set>
                                    <p:animEffect transition="in" filter="fade">
                                      <p:cBhvr>
                                        <p:cTn id="23" dur="1000"/>
                                        <p:tgtEl>
                                          <p:spTgt spid="144388"/>
                                        </p:tgtEl>
                                      </p:cBhvr>
                                    </p:animEffect>
                                    <p:anim calcmode="lin" valueType="num">
                                      <p:cBhvr>
                                        <p:cTn id="24" dur="1000" fill="hold"/>
                                        <p:tgtEl>
                                          <p:spTgt spid="144388"/>
                                        </p:tgtEl>
                                        <p:attrNameLst>
                                          <p:attrName>ppt_x</p:attrName>
                                        </p:attrNameLst>
                                      </p:cBhvr>
                                      <p:tavLst>
                                        <p:tav tm="0">
                                          <p:val>
                                            <p:strVal val="#ppt_x"/>
                                          </p:val>
                                        </p:tav>
                                        <p:tav tm="100000">
                                          <p:val>
                                            <p:strVal val="#ppt_x"/>
                                          </p:val>
                                        </p:tav>
                                      </p:tavLst>
                                    </p:anim>
                                    <p:anim calcmode="lin" valueType="num">
                                      <p:cBhvr>
                                        <p:cTn id="25" dur="1000" fill="hold"/>
                                        <p:tgtEl>
                                          <p:spTgt spid="1443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p:bldP spid="144387" grpId="0"/>
      <p:bldP spid="144388" grpId="0"/>
    </p:bldLst>
  </p:timing>
</p:sld>
</file>

<file path=ppt/tags/tag1.xml><?xml version="1.0" encoding="utf-8"?>
<p:tagLst xmlns:p="http://schemas.openxmlformats.org/presentationml/2006/main">
  <p:tag name="commondata" val="eyJoZGlkIjoiOTk0NzA5OThjMTE4MTcyZDNkZTVlNTdjZTU5NTVhM2EifQ=="/>
</p:tagLst>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2_Crayons">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spDef>
      <a:spPr bwMode="auto">
        <a:solidFill>
          <a:schemeClr val="tx2">
            <a:lumMod val="10000"/>
            <a:lumOff val="90000"/>
          </a:schemeClr>
        </a:solidFill>
      </a:spPr>
      <a:bodyPr wrap="none" fromWordArt="1">
        <a:prstTxWarp prst="textFadeUp">
          <a:avLst>
            <a:gd name="adj" fmla="val 9991"/>
          </a:avLst>
        </a:prstTxWarp>
      </a:bodyPr>
      <a:lstStyle>
        <a:defPPr algn="ctr">
          <a:defRPr sz="3600" kern="10" dirty="0">
            <a:ln w="12700">
              <a:solidFill>
                <a:srgbClr val="B2B2B2"/>
              </a:solidFill>
              <a:round/>
            </a:ln>
            <a:solidFill>
              <a:srgbClr val="FF0000"/>
            </a:solidFill>
            <a:effectLst>
              <a:outerShdw dist="35921" dir="2700000" sy="50000" rotWithShape="0">
                <a:srgbClr val="875B0D">
                  <a:alpha val="70000"/>
                </a:srgbClr>
              </a:outerShdw>
            </a:effectLst>
            <a:latin typeface="宋体" panose="02010600030101010101" pitchFamily="2" charset="-122"/>
            <a:ea typeface="宋体" panose="02010600030101010101" pitchFamily="2" charset="-122"/>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Crayons</Template>
  <TotalTime>0</TotalTime>
  <Words>4598</Words>
  <Application>WPS 演示</Application>
  <PresentationFormat>全屏显示(4:3)</PresentationFormat>
  <Paragraphs>445</Paragraphs>
  <Slides>57</Slides>
  <Notes>2</Notes>
  <HiddenSlides>0</HiddenSlides>
  <MMClips>0</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57</vt:i4>
      </vt:variant>
    </vt:vector>
  </HeadingPairs>
  <TitlesOfParts>
    <vt:vector size="88" baseType="lpstr">
      <vt:lpstr>Arial</vt:lpstr>
      <vt:lpstr>宋体</vt:lpstr>
      <vt:lpstr>Wingdings</vt:lpstr>
      <vt:lpstr>Comic Sans MS</vt:lpstr>
      <vt:lpstr>Franklin Gothic Medium</vt:lpstr>
      <vt:lpstr>微软雅黑</vt:lpstr>
      <vt:lpstr>Wingdings 2</vt:lpstr>
      <vt:lpstr>Wingdings</vt:lpstr>
      <vt:lpstr>Arial</vt:lpstr>
      <vt:lpstr>华文隶书</vt:lpstr>
      <vt:lpstr>华文行楷</vt:lpstr>
      <vt:lpstr>Dotum</vt:lpstr>
      <vt:lpstr>华文楷体</vt:lpstr>
      <vt:lpstr>Times New Roman</vt:lpstr>
      <vt:lpstr>华文彩云</vt:lpstr>
      <vt:lpstr>隶书</vt:lpstr>
      <vt:lpstr>黑体</vt:lpstr>
      <vt:lpstr>楷体_GB2312</vt:lpstr>
      <vt:lpstr>新宋体</vt:lpstr>
      <vt:lpstr>Franklin Gothic Book</vt:lpstr>
      <vt:lpstr>Arial Unicode MS</vt:lpstr>
      <vt:lpstr>华文新魏</vt:lpstr>
      <vt:lpstr>华文细黑</vt:lpstr>
      <vt:lpstr>方正姚体</vt:lpstr>
      <vt:lpstr>Malgun Gothic</vt:lpstr>
      <vt:lpstr>华文琥珀</vt:lpstr>
      <vt:lpstr>华文中宋</vt:lpstr>
      <vt:lpstr>华文仿宋</vt:lpstr>
      <vt:lpstr>仿宋</vt:lpstr>
      <vt:lpstr>2_Crayons</vt:lpstr>
      <vt:lpstr>暗香扑面</vt:lpstr>
      <vt:lpstr>          第一课        学会理财和消费 </vt:lpstr>
      <vt:lpstr> </vt:lpstr>
      <vt:lpstr>PowerPoint 演示文稿</vt:lpstr>
      <vt:lpstr>PowerPoint 演示文稿</vt:lpstr>
      <vt:lpstr>PowerPoint 演示文稿</vt:lpstr>
      <vt:lpstr>PowerPoint 演示文稿</vt:lpstr>
      <vt:lpstr>PowerPoint 演示文稿</vt:lpstr>
      <vt:lpstr>商品——</vt:lpstr>
      <vt:lpstr>（2）货币的产生与本质</vt:lpstr>
      <vt:lpstr>思考：</vt:lpstr>
      <vt:lpstr>PowerPoint 演示文稿</vt:lpstr>
      <vt:lpstr>PowerPoint 演示文稿</vt:lpstr>
      <vt:lpstr>第一阶段：偶然的物物交换</vt:lpstr>
      <vt:lpstr>第二阶段：扩大的物物交换</vt:lpstr>
      <vt:lpstr>扩大的交换中会出现的困难</vt:lpstr>
      <vt:lpstr>第三阶段：       一般等价物为媒介的交换</vt:lpstr>
      <vt:lpstr>PowerPoint 演示文稿</vt:lpstr>
      <vt:lpstr>PowerPoint 演示文稿</vt:lpstr>
      <vt:lpstr>第四阶段：         以货币为媒介的商品交换</vt:lpstr>
      <vt:lpstr>PowerPoint 演示文稿</vt:lpstr>
      <vt:lpstr>PowerPoint 演示文稿</vt:lpstr>
      <vt:lpstr>PowerPoint 演示文稿</vt:lpstr>
      <vt:lpstr>PowerPoint 演示文稿</vt:lpstr>
      <vt:lpstr>PowerPoint 演示文稿</vt:lpstr>
      <vt:lpstr>PowerPoint 演示文稿</vt:lpstr>
      <vt:lpstr>货币职能之三</vt:lpstr>
      <vt:lpstr>货币职能之四</vt:lpstr>
      <vt:lpstr>货币职能之五</vt:lpstr>
      <vt:lpstr>PowerPoint 演示文稿</vt:lpstr>
      <vt:lpstr>PowerPoint 演示文稿</vt:lpstr>
      <vt:lpstr>PowerPoint 演示文稿</vt:lpstr>
      <vt:lpstr>三、货币的演变 </vt:lpstr>
      <vt:lpstr>PowerPoint 演示文稿</vt:lpstr>
      <vt:lpstr>PowerPoint 演示文稿</vt:lpstr>
      <vt:lpstr>我国最早的货币贝币 </vt:lpstr>
      <vt:lpstr>PowerPoint 演示文稿</vt:lpstr>
      <vt:lpstr>1948年12月1日第一套人民币（12枚） </vt:lpstr>
      <vt:lpstr>1955年3月1日第二套人民币（16枚） </vt:lpstr>
      <vt:lpstr>1962年4月20日第三套人民币（13枚） </vt:lpstr>
      <vt:lpstr>1987年4月27日第四套人民币（11枚） </vt:lpstr>
      <vt:lpstr>PowerPoint 演示文稿</vt:lpstr>
      <vt:lpstr>1999年10月1日第五套人民币（8枚） </vt:lpstr>
      <vt:lpstr> 二、信用工具 </vt:lpstr>
      <vt:lpstr> （1）支票 </vt:lpstr>
      <vt:lpstr>PowerPoint 演示文稿</vt:lpstr>
      <vt:lpstr>PowerPoint 演示文稿</vt:lpstr>
      <vt:lpstr>PowerPoint 演示文稿</vt:lpstr>
      <vt:lpstr>PowerPoint 演示文稿</vt:lpstr>
      <vt:lpstr>PowerPoint 演示文稿</vt:lpstr>
      <vt:lpstr>PowerPoint 演示文稿</vt:lpstr>
      <vt:lpstr> 随堂练习 </vt:lpstr>
      <vt:lpstr>PowerPoint 演示文稿</vt:lpstr>
      <vt:lpstr>PowerPoint 演示文稿</vt:lpstr>
      <vt:lpstr>PowerPoint 演示文稿</vt:lpstr>
      <vt:lpstr>p5讨论：  马克思说：“金银天然不是货币，但货币  天然是金银。”谈谈你对这句话的理解。 </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陈丹</cp:lastModifiedBy>
  <cp:revision>150</cp:revision>
  <dcterms:created xsi:type="dcterms:W3CDTF">2023-11-19T01:57:00Z</dcterms:created>
  <dcterms:modified xsi:type="dcterms:W3CDTF">2023-11-19T03:45:39Z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5281AF85AE814388AF42CE1BA1F2D971_13</vt:lpwstr>
  </property>
  <property fmtid="{D5CDD505-2E9C-101B-9397-08002B2CF9AE}" pid="4" name="KSOProductBuildVer">
    <vt:lpwstr>2052-12.1.0.15712</vt:lpwstr>
  </property>
</Properties>
</file>