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9" r:id="rId4"/>
    <p:sldId id="260" r:id="rId5"/>
    <p:sldId id="259" r:id="rId6"/>
    <p:sldId id="264" r:id="rId7"/>
    <p:sldId id="307" r:id="rId8"/>
    <p:sldId id="265" r:id="rId9"/>
    <p:sldId id="286" r:id="rId10"/>
    <p:sldId id="347" r:id="rId11"/>
    <p:sldId id="287" r:id="rId12"/>
    <p:sldId id="272" r:id="rId13"/>
    <p:sldId id="273" r:id="rId14"/>
    <p:sldId id="283" r:id="rId15"/>
    <p:sldId id="274" r:id="rId16"/>
    <p:sldId id="280" r:id="rId17"/>
    <p:sldId id="281" r:id="rId18"/>
    <p:sldId id="302" r:id="rId19"/>
    <p:sldId id="261" r:id="rId20"/>
    <p:sldId id="275" r:id="rId21"/>
    <p:sldId id="276" r:id="rId22"/>
    <p:sldId id="346" r:id="rId23"/>
    <p:sldId id="277" r:id="rId24"/>
    <p:sldId id="262" r:id="rId25"/>
    <p:sldId id="279" r:id="rId26"/>
    <p:sldId id="278" r:id="rId27"/>
    <p:sldId id="263" r:id="rId28"/>
    <p:sldId id="258" r:id="rId29"/>
    <p:sldId id="308" r:id="rId30"/>
    <p:sldId id="288" r:id="rId31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990000"/>
    <a:srgbClr val="008000"/>
    <a:srgbClr val="0000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/>
    <p:restoredTop sz="94660"/>
  </p:normalViewPr>
  <p:slideViewPr>
    <p:cSldViewPr showGuides="1">
      <p:cViewPr varScale="1">
        <p:scale>
          <a:sx n="75" d="100"/>
          <a:sy n="75" d="100"/>
        </p:scale>
        <p:origin x="-1248" y="-96"/>
      </p:cViewPr>
      <p:guideLst>
        <p:guide orient="horz" pos="2160"/>
        <p:guide pos="28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8546" name="标题 108545"/>
          <p:cNvSpPr>
            <a:spLocks noGrp="1" noRot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8547" name="副标题 108546"/>
          <p:cNvSpPr>
            <a:spLocks noGrp="1" noRot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ctr"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lvl3pPr>
            <a:lvl4pPr marL="1371600" lvl="3" indent="0" algn="ctr">
              <a:buClr>
                <a:schemeClr val="accent2"/>
              </a:buClr>
              <a:buSzPct val="9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Pct val="85000"/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8548" name="日期占位符 108547"/>
          <p:cNvSpPr>
            <a:spLocks noGrp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>
              <a:defRPr sz="1400"/>
            </a:lvl1pPr>
          </a:lstStyle>
          <a:p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8549" name="页脚占位符 108548"/>
          <p:cNvSpPr>
            <a:spLocks noGrp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algn="ctr">
              <a:defRPr sz="1400"/>
            </a:lvl1pPr>
          </a:lstStyle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8550" name="灯片编号占位符 108549"/>
          <p:cNvSpPr>
            <a:spLocks noGrp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457200" y="1143000"/>
            <a:ext cx="8229600" cy="49831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B41A38-04B6-474B-8E89-D4B06A627C9D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7522" name="标题 10752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7523" name="文本占位符 107522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7524" name="日期占位符 107523"/>
          <p:cNvSpPr>
            <a:spLocks noGrp="1"/>
          </p:cNvSpPr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7525" name="页脚占位符 107524"/>
          <p:cNvSpPr>
            <a:spLocks noGrp="1"/>
          </p:cNvSpPr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7526" name="灯片编号占位符 107525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7828" name="图片 77827" descr="200437174352697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27305"/>
            <a:ext cx="9144000" cy="684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26" name="标题 77825"/>
          <p:cNvSpPr>
            <a:spLocks noGrp="1" noRot="1"/>
          </p:cNvSpPr>
          <p:nvPr>
            <p:ph type="ctrTitle"/>
          </p:nvPr>
        </p:nvSpPr>
        <p:spPr>
          <a:xfrm>
            <a:off x="611188" y="3500438"/>
            <a:ext cx="7772400" cy="1470025"/>
          </a:xfrm>
        </p:spPr>
        <p:txBody>
          <a:bodyPr anchor="ctr" anchorCtr="0"/>
          <a:p>
            <a:pPr defTabSz="914400">
              <a:buSzTx/>
              <a:buFontTx/>
              <a:buNone/>
            </a:pPr>
            <a:r>
              <a:rPr lang="zh-CN" altLang="en-US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endParaRPr lang="zh-CN" altLang="en-US" kern="1200" baseline="0" dirty="0">
              <a:latin typeface="Arial" panose="020B0604020202020204" pitchFamily="34" charset="0"/>
              <a:ea typeface="华文行楷" pitchFamily="2" charset="-122"/>
            </a:endParaRPr>
          </a:p>
        </p:txBody>
      </p:sp>
      <p:sp>
        <p:nvSpPr>
          <p:cNvPr id="77827" name="副标题 77826"/>
          <p:cNvSpPr>
            <a:spLocks noGrp="1" noRot="1"/>
          </p:cNvSpPr>
          <p:nvPr>
            <p:ph type="subTitle" idx="1"/>
          </p:nvPr>
        </p:nvSpPr>
        <p:spPr>
          <a:xfrm>
            <a:off x="323215" y="1628775"/>
            <a:ext cx="4591685" cy="1299845"/>
          </a:xfrm>
        </p:spPr>
        <p:txBody>
          <a:bodyPr anchor="t" anchorCtr="0"/>
          <a:p>
            <a:pPr defTabSz="914400">
              <a:buSzPct val="70000"/>
            </a:pPr>
            <a:r>
              <a:rPr lang="zh-CN" altLang="en-US" kern="1200" baseline="0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endParaRPr lang="zh-CN" altLang="en-US" kern="1200" baseline="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400">
              <a:buSzPct val="70000"/>
            </a:pPr>
            <a:r>
              <a:rPr lang="zh-CN" altLang="en-US" sz="8800" b="1" kern="1200" baseline="0" dirty="0">
                <a:solidFill>
                  <a:srgbClr val="000000"/>
                </a:solidFill>
                <a:latin typeface="+mj-ea"/>
                <a:ea typeface="+mj-ea"/>
              </a:rPr>
              <a:t>石头城</a:t>
            </a:r>
            <a:endParaRPr lang="zh-CN" altLang="en-US" sz="8800" b="1" kern="1200" baseline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30" name="标题 124929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b="1" dirty="0">
                <a:sym typeface="+mn-ea"/>
              </a:rPr>
              <a:t>你们知道中国有哪一些古都吗？</a:t>
            </a:r>
            <a:endParaRPr lang="zh-CN" altLang="en-US" b="1" dirty="0">
              <a:sym typeface="+mn-ea"/>
            </a:endParaRPr>
          </a:p>
        </p:txBody>
      </p:sp>
      <p:sp>
        <p:nvSpPr>
          <p:cNvPr id="124931" name="文本占位符 124930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九大古都：西安、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南京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、北京、洛阳、开封、杭州、安阳、郑州、大同 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南京：历史上曾被叫做建康、建业、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金陵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。历史上有六个王朝在此建都，故南京又叫“六朝古都”。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六朝：指吴、东晋、宋、齐、梁、陈。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3" name="文本占位符 81922"/>
          <p:cNvSpPr>
            <a:spLocks noGrp="1" noRot="1"/>
          </p:cNvSpPr>
          <p:nvPr>
            <p:ph type="body" sz="half" idx="1"/>
          </p:nvPr>
        </p:nvSpPr>
        <p:spPr>
          <a:xfrm>
            <a:off x="0" y="0"/>
            <a:ext cx="6227763" cy="6596063"/>
          </a:xfrm>
        </p:spPr>
        <p:txBody>
          <a:bodyPr/>
          <a:p>
            <a:pPr>
              <a:lnSpc>
                <a:spcPct val="115000"/>
              </a:lnSpc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b="1" dirty="0">
                <a:solidFill>
                  <a:srgbClr val="000000"/>
                </a:solidFill>
              </a:rPr>
              <a:t>石头城</a:t>
            </a:r>
            <a:endParaRPr lang="zh-CN" altLang="en-US" b="1" dirty="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b="1" dirty="0">
                <a:solidFill>
                  <a:srgbClr val="000000"/>
                </a:solidFill>
              </a:rPr>
              <a:t>      是古城名，现在江苏省南京市，本是楚金陵城，三国时孙权重建时用此名。</a:t>
            </a:r>
            <a:endParaRPr lang="zh-CN" altLang="en-US" b="1" dirty="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en-US" altLang="zh-CN" b="1" dirty="0">
                <a:solidFill>
                  <a:srgbClr val="000000"/>
                </a:solidFill>
              </a:rPr>
              <a:t>       </a:t>
            </a:r>
            <a:r>
              <a:rPr lang="zh-CN" altLang="en-US" b="1" dirty="0">
                <a:solidFill>
                  <a:srgbClr val="000000"/>
                </a:solidFill>
              </a:rPr>
              <a:t>因为石头城的军事地位十分突出，三国时孙吴也一直将此处作为最主要的水军基地。此后数百年间，这里成为战守的军事重镇，南北战争，往往以夺取石头城决定胜负。</a:t>
            </a:r>
            <a:r>
              <a:rPr lang="zh-CN" altLang="en-US" sz="2400" b="1" dirty="0"/>
              <a:t> </a:t>
            </a:r>
            <a:endParaRPr lang="zh-CN" altLang="en-US" sz="2400" b="1" dirty="0"/>
          </a:p>
        </p:txBody>
      </p:sp>
      <p:pic>
        <p:nvPicPr>
          <p:cNvPr id="81926" name="内容占位符 81925" descr="-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56325" y="0"/>
            <a:ext cx="2957195" cy="67043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标题 80897"/>
          <p:cNvSpPr>
            <a:spLocks noGrp="1" noRot="1"/>
          </p:cNvSpPr>
          <p:nvPr>
            <p:ph type="title"/>
          </p:nvPr>
        </p:nvSpPr>
        <p:spPr>
          <a:xfrm>
            <a:off x="323215" y="764540"/>
            <a:ext cx="8540750" cy="620713"/>
          </a:xfrm>
        </p:spPr>
        <p:txBody>
          <a:bodyPr anchor="ctr" anchorCtr="0"/>
          <a:p>
            <a:r>
              <a:rPr lang="zh-CN" altLang="en-US" sz="3200" b="1" dirty="0">
                <a:solidFill>
                  <a:srgbClr val="000000"/>
                </a:solidFill>
              </a:rPr>
              <a:t>作者简介</a:t>
            </a:r>
            <a:endParaRPr lang="zh-CN" altLang="en-US" sz="3200" b="1" dirty="0">
              <a:solidFill>
                <a:srgbClr val="000000"/>
              </a:solidFill>
            </a:endParaRPr>
          </a:p>
        </p:txBody>
      </p:sp>
      <p:sp>
        <p:nvSpPr>
          <p:cNvPr id="80899" name="文本占位符 80898"/>
          <p:cNvSpPr>
            <a:spLocks noGrp="1" noRot="1"/>
          </p:cNvSpPr>
          <p:nvPr>
            <p:ph type="body" idx="1"/>
          </p:nvPr>
        </p:nvSpPr>
        <p:spPr>
          <a:xfrm>
            <a:off x="-180340" y="1484630"/>
            <a:ext cx="9144000" cy="6381750"/>
          </a:xfrm>
        </p:spPr>
        <p:txBody>
          <a:bodyPr/>
          <a:p>
            <a:pPr>
              <a:lnSpc>
                <a:spcPct val="13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dirty="0"/>
              <a:t> 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刘禹锡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(772—842)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唐文学家、哲学家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，字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梦得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，洛阳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现在河南洛阳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人。唐顺宗永贞元年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(805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，参加王叔文革新集团，谋夺宦官兵权，失败后被贬为朗州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现在湖南常德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司马。元和十年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(815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，被召至京，游玄都观，写诗讽刺新权贵，复出为连州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现在广东连县一带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刺史。</a:t>
            </a:r>
            <a:endParaRPr lang="zh-CN" altLang="en-US" sz="27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4" name="文本框 117763"/>
          <p:cNvSpPr txBox="1"/>
          <p:nvPr/>
        </p:nvSpPr>
        <p:spPr>
          <a:xfrm>
            <a:off x="-36195" y="764540"/>
            <a:ext cx="9144000" cy="57543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  <a:buClr>
                <a:schemeClr val="bg1"/>
              </a:buClr>
              <a:buSzPct val="70000"/>
            </a:pPr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长庆元年调任夔州刺史，三年后再调为和州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现在安徽和县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刺史，在任两年复罢去，与白居易相会于扬州。路经金陵时，写下组诗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金陵五题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石头城</a:t>
            </a:r>
            <a:r>
              <a:rPr lang="en-US" altLang="zh-CN" sz="32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是这组诗的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第一首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 </a:t>
            </a:r>
            <a:b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</a:b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写这首诗时，唐帝国已日益衰败，朝廷里大臣相互排挤，宦官专权，地方藩镇势力又有所抬头。所以他写诗的目的是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讽喻现实，借六朝的灭亡来抒发国运衰微的感慨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3200" b="1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sz="3200" dirty="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1268730"/>
            <a:ext cx="8343900" cy="3223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教学目的</a:t>
            </a:r>
            <a:r>
              <a:rPr lang="en-US" altLang="zh-CN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品味诗歌的意境。 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3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教学重点</a:t>
            </a:r>
            <a:r>
              <a:rPr lang="en-US" altLang="zh-CN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鉴赏诗歌的表现手法，领悟作者的</a:t>
            </a:r>
            <a:r>
              <a:rPr lang="en-US" altLang="zh-CN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   </a:t>
            </a: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思想感情。 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3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教学难点</a:t>
            </a:r>
            <a:r>
              <a:rPr lang="en-US" altLang="zh-CN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: </a:t>
            </a: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对诗人思想感情的认识。</a:t>
            </a:r>
            <a:endParaRPr lang="zh-CN" altLang="en-US" sz="3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8" name="文本框 118787"/>
          <p:cNvSpPr txBox="1"/>
          <p:nvPr/>
        </p:nvSpPr>
        <p:spPr>
          <a:xfrm>
            <a:off x="2915920" y="476250"/>
            <a:ext cx="3276600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5400" dirty="0">
                <a:latin typeface="Times New Roman" panose="02020603050405020304" pitchFamily="18" charset="0"/>
                <a:ea typeface="华文新魏" pitchFamily="2" charset="-122"/>
              </a:rPr>
              <a:t>诵读全诗</a:t>
            </a:r>
            <a:endParaRPr lang="zh-CN" altLang="en-US" sz="5400">
              <a:latin typeface="Times New Roman" panose="02020603050405020304" pitchFamily="18" charset="0"/>
              <a:ea typeface="华文新魏" pitchFamily="2" charset="-122"/>
            </a:endParaRPr>
          </a:p>
        </p:txBody>
      </p:sp>
      <p:pic>
        <p:nvPicPr>
          <p:cNvPr id="2" name="石头城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19885" y="628015"/>
            <a:ext cx="619125" cy="619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24075" y="1340485"/>
            <a:ext cx="5257165" cy="5574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石头城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 sz="320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刘禹锡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山围</a:t>
            </a:r>
            <a:r>
              <a:rPr lang="zh-CN" altLang="en-US" sz="4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故国周遭在，</a:t>
            </a:r>
            <a:endParaRPr lang="zh-CN" altLang="en-US" sz="4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潮打空城寂寞回。</a:t>
            </a:r>
            <a:endParaRPr lang="zh-CN" altLang="en-US" sz="4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淮水</a:t>
            </a:r>
            <a:r>
              <a:rPr lang="zh-CN" altLang="en-US" sz="4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东边旧时月，</a:t>
            </a:r>
            <a:endParaRPr lang="zh-CN" altLang="en-US" sz="4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夜深还过女墙来。</a:t>
            </a:r>
            <a:endParaRPr lang="zh-CN" altLang="en-US" sz="4000" dirty="0">
              <a:latin typeface="宋体" panose="02010600030101010101" pitchFamily="2" charset="-122"/>
              <a:sym typeface="+mn-ea"/>
            </a:endParaRPr>
          </a:p>
          <a:p>
            <a:pPr algn="ctr"/>
            <a:endParaRPr lang="zh-CN" altLang="en-US" sz="400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2180" y="3429000"/>
            <a:ext cx="888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0000"/>
                </a:solidFill>
              </a:rPr>
              <a:t>huai</a:t>
            </a:r>
            <a:endParaRPr lang="en-US" altLang="zh-CN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2338" name="标题 142337"/>
          <p:cNvSpPr>
            <a:spLocks noGrp="1" noRot="1"/>
          </p:cNvSpPr>
          <p:nvPr>
            <p:ph type="title"/>
          </p:nvPr>
        </p:nvSpPr>
        <p:spPr>
          <a:xfrm>
            <a:off x="179705" y="764540"/>
            <a:ext cx="8540750" cy="1143000"/>
          </a:xfrm>
        </p:spPr>
        <p:txBody>
          <a:bodyPr anchor="ctr" anchorCtr="0"/>
          <a:p>
            <a:r>
              <a:rPr lang="zh-CN" altLang="en-US" sz="5400" dirty="0"/>
              <a:t>读出意境</a:t>
            </a:r>
            <a:br>
              <a:rPr lang="zh-CN" altLang="en-US" sz="5400" dirty="0"/>
            </a:br>
            <a:endParaRPr lang="zh-CN" altLang="en-US" sz="5400" dirty="0"/>
          </a:p>
        </p:txBody>
      </p:sp>
      <p:sp>
        <p:nvSpPr>
          <p:cNvPr id="142339" name="文本占位符 142338"/>
          <p:cNvSpPr>
            <a:spLocks noGrp="1" noRot="1"/>
          </p:cNvSpPr>
          <p:nvPr>
            <p:ph type="body" idx="1"/>
          </p:nvPr>
        </p:nvSpPr>
        <p:spPr>
          <a:xfrm>
            <a:off x="304800" y="1412875"/>
            <a:ext cx="8540750" cy="4471988"/>
          </a:xfrm>
        </p:spPr>
        <p:txBody>
          <a:bodyPr/>
          <a:p>
            <a:r>
              <a:rPr lang="zh-CN" altLang="en-US" sz="2800" dirty="0"/>
              <a:t>一、二句写空城四周的景色：东、南、西三面依旧绵亘着高低起伏的群山，虎踞龙盘的姿态并未改变；北面的江水依旧拍打着城根，而后带着寂寞的心情退回，仿佛在叹息昔日的繁华已经化为乌有。</a:t>
            </a:r>
            <a:endParaRPr lang="zh-CN" altLang="en-US" sz="2800" dirty="0"/>
          </a:p>
          <a:p>
            <a:r>
              <a:rPr lang="zh-CN" altLang="en-US" sz="2800" dirty="0"/>
              <a:t>三、四句借月来点明“空城”的原因。“旧时月”照见过六朝统治者在秦淮河游乐的情景，现在它越过女墙，看到的是一座萧瑟凄凉的空城。</a:t>
            </a:r>
            <a:endParaRPr lang="zh-CN" altLang="en-US" sz="2800" dirty="0"/>
          </a:p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这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首诗借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描写石头城的萧条景象，寄托着国运衰微的感慨。</a:t>
            </a:r>
            <a:b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5106" name="Picture 2" descr="u=3988921365,3731425194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3180" y="-635"/>
            <a:ext cx="4604385" cy="345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5107" name="Rectangle 3"/>
          <p:cNvSpPr>
            <a:spLocks noGrp="1"/>
          </p:cNvSpPr>
          <p:nvPr>
            <p:ph type="title"/>
          </p:nvPr>
        </p:nvSpPr>
        <p:spPr>
          <a:xfrm>
            <a:off x="0" y="260350"/>
            <a:ext cx="4191000" cy="1143000"/>
          </a:xfrm>
        </p:spPr>
        <p:txBody>
          <a:bodyPr vert="horz" wrap="square" anchor="ctr" anchorCtr="0"/>
          <a:p>
            <a:r>
              <a:rPr lang="zh-CN" altLang="en-US" sz="41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隶书" pitchFamily="2" charset="-122"/>
              </a:rPr>
              <a:t>山围故国周遭在</a:t>
            </a:r>
            <a:endParaRPr lang="zh-CN" altLang="en-US" sz="4100" b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ea typeface="华文隶书" pitchFamily="2" charset="-122"/>
            </a:endParaRPr>
          </a:p>
        </p:txBody>
      </p:sp>
      <p:pic>
        <p:nvPicPr>
          <p:cNvPr id="176130" name="Picture 2" descr="无标题"/>
          <p:cNvPicPr/>
          <p:nvPr/>
        </p:nvPicPr>
        <p:blipFill>
          <a:blip r:embed="rId2"/>
          <a:stretch>
            <a:fillRect/>
          </a:stretch>
        </p:blipFill>
        <p:spPr>
          <a:xfrm>
            <a:off x="4516755" y="-8255"/>
            <a:ext cx="4627245" cy="3411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6131" name="Rectangle 3"/>
          <p:cNvSpPr>
            <a:spLocks noGrp="1"/>
          </p:cNvSpPr>
          <p:nvPr/>
        </p:nvSpPr>
        <p:spPr>
          <a:xfrm>
            <a:off x="4572000" y="260350"/>
            <a:ext cx="4114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1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隶书" pitchFamily="2" charset="-122"/>
              </a:rPr>
              <a:t>潮打空城寂寞回</a:t>
            </a:r>
            <a:endParaRPr lang="zh-CN" altLang="en-US" sz="4100" b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ea typeface="华文隶书" pitchFamily="2" charset="-122"/>
            </a:endParaRPr>
          </a:p>
        </p:txBody>
      </p:sp>
      <p:pic>
        <p:nvPicPr>
          <p:cNvPr id="177154" name="Picture 2" descr="u=1261740495,3354844760&amp;gp=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80" y="3420110"/>
            <a:ext cx="4605020" cy="345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7155" name="Rectangle 3"/>
          <p:cNvSpPr>
            <a:spLocks noGrp="1"/>
          </p:cNvSpPr>
          <p:nvPr/>
        </p:nvSpPr>
        <p:spPr>
          <a:xfrm>
            <a:off x="278130" y="3644900"/>
            <a:ext cx="39624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100" b="1" dirty="0">
                <a:solidFill>
                  <a:schemeClr val="accent2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隶书" pitchFamily="2" charset="-122"/>
              </a:rPr>
              <a:t>淮水东边旧时月</a:t>
            </a:r>
            <a:endParaRPr lang="zh-CN" altLang="en-US" sz="4100" b="1" dirty="0">
              <a:solidFill>
                <a:schemeClr val="accent2"/>
              </a:solidFill>
              <a:effectLst>
                <a:outerShdw blurRad="38100" dist="38100" dir="2700000">
                  <a:srgbClr val="000000"/>
                </a:outerShdw>
              </a:effectLst>
              <a:ea typeface="华文隶书" pitchFamily="2" charset="-122"/>
            </a:endParaRPr>
          </a:p>
        </p:txBody>
      </p:sp>
      <p:pic>
        <p:nvPicPr>
          <p:cNvPr id="178178" name="Picture 2" descr="u=2587390483,1175822815&amp;gp=1"/>
          <p:cNvPicPr/>
          <p:nvPr/>
        </p:nvPicPr>
        <p:blipFill>
          <a:blip r:embed="rId4"/>
          <a:stretch>
            <a:fillRect/>
          </a:stretch>
        </p:blipFill>
        <p:spPr>
          <a:xfrm>
            <a:off x="4562475" y="3377565"/>
            <a:ext cx="4581525" cy="3496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8179" name="Rectangle 3"/>
          <p:cNvSpPr>
            <a:spLocks noGrp="1"/>
          </p:cNvSpPr>
          <p:nvPr/>
        </p:nvSpPr>
        <p:spPr>
          <a:xfrm>
            <a:off x="4787900" y="3835400"/>
            <a:ext cx="4038600" cy="762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1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隶书" pitchFamily="2" charset="-122"/>
              </a:rPr>
              <a:t>夜深还过女墙来</a:t>
            </a:r>
            <a:endParaRPr lang="zh-CN" altLang="en-US" sz="4100" b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ea typeface="华文隶书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7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/>
      <p:bldP spid="175107" grpId="1"/>
      <p:bldP spid="176131" grpId="0"/>
      <p:bldP spid="176131" grpId="1"/>
      <p:bldP spid="177155" grpId="0"/>
      <p:bldP spid="177155" grpId="1"/>
      <p:bldP spid="178179" grpId="0"/>
      <p:bldP spid="17817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62" name="标题 143361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dirty="0"/>
              <a:t>情感基调</a:t>
            </a:r>
            <a:endParaRPr lang="zh-CN" altLang="en-US" dirty="0"/>
          </a:p>
        </p:txBody>
      </p:sp>
      <p:sp>
        <p:nvSpPr>
          <p:cNvPr id="143363" name="文本占位符 143362"/>
          <p:cNvSpPr>
            <a:spLocks noGrp="1" noRot="1"/>
          </p:cNvSpPr>
          <p:nvPr>
            <p:ph type="body" idx="1"/>
          </p:nvPr>
        </p:nvSpPr>
        <p:spPr>
          <a:xfrm>
            <a:off x="2628265" y="2420620"/>
            <a:ext cx="3689350" cy="1742440"/>
          </a:xfrm>
        </p:spPr>
        <p:txBody>
          <a:bodyPr/>
          <a:p>
            <a:r>
              <a:rPr lang="zh-CN" altLang="en-US" sz="9600" dirty="0"/>
              <a:t>空寂</a:t>
            </a:r>
            <a:br>
              <a:rPr lang="zh-CN" altLang="en-US" sz="9600" dirty="0"/>
            </a:br>
            <a:r>
              <a:rPr lang="zh-CN" altLang="en-US" dirty="0"/>
              <a:t> </a:t>
            </a:r>
            <a:r>
              <a:rPr lang="en-US" altLang="zh-CN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2" name="标题 128001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en-US" altLang="zh-CN" sz="4000"/>
              <a:t>【</a:t>
            </a:r>
            <a:r>
              <a:rPr lang="zh-CN" altLang="en-US" sz="4000" dirty="0"/>
              <a:t>山围故国周遭在，潮打空城寂寞回</a:t>
            </a:r>
            <a:r>
              <a:rPr lang="en-US" altLang="zh-CN" sz="4000"/>
              <a:t>】</a:t>
            </a:r>
            <a:endParaRPr lang="zh-CN" altLang="en-US" sz="4000" dirty="0"/>
          </a:p>
        </p:txBody>
      </p:sp>
      <p:sp>
        <p:nvSpPr>
          <p:cNvPr id="128003" name="文本占位符 128002"/>
          <p:cNvSpPr>
            <a:spLocks noGrp="1" noRot="1"/>
          </p:cNvSpPr>
          <p:nvPr>
            <p:ph type="body" idx="1"/>
          </p:nvPr>
        </p:nvSpPr>
        <p:spPr>
          <a:xfrm>
            <a:off x="251460" y="1628775"/>
            <a:ext cx="8540750" cy="4616450"/>
          </a:xfrm>
        </p:spPr>
        <p:txBody>
          <a:bodyPr/>
          <a:p>
            <a:pPr>
              <a:lnSpc>
                <a:spcPct val="80000"/>
              </a:lnSpc>
            </a:pPr>
            <a:br>
              <a:rPr lang="en-US" altLang="zh-CN" sz="2400"/>
            </a:br>
            <a:r>
              <a:rPr lang="en-US" altLang="zh-CN" sz="2400"/>
              <a:t>“</a:t>
            </a:r>
            <a:r>
              <a:rPr lang="zh-CN" altLang="en-US" sz="2400" dirty="0"/>
              <a:t>山围故国周遭在”，首句写山。“山围故国”，“故国”即旧城，就是石头城，城外有山耸立江边，围绕如垣墙，所以说“山围故国”。周遭，环绕的意思。这句说：</a:t>
            </a:r>
            <a:r>
              <a:rPr lang="zh-CN" altLang="en-US" sz="2400" dirty="0">
                <a:solidFill>
                  <a:srgbClr val="FF0000"/>
                </a:solidFill>
              </a:rPr>
              <a:t>围绕在石头城四周的山依然如旧</a:t>
            </a:r>
            <a:r>
              <a:rPr lang="zh-CN" altLang="en-US" sz="2400" dirty="0"/>
              <a:t>。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dirty="0"/>
              <a:t>“潮打空城寂寞回”，这句写水。“潮打空城”，石头城西北有长江流过，江潮拍打石墙，但是，城已荒废，成了古迹，所以说“潮打空城”。这句意思是说：</a:t>
            </a:r>
            <a:r>
              <a:rPr lang="zh-CN" altLang="en-US" sz="2400" dirty="0">
                <a:solidFill>
                  <a:srgbClr val="FF0000"/>
                </a:solidFill>
              </a:rPr>
              <a:t>潮水拍打着“空城”，虽有巨响，却显得分外凄凉，便又寂寞地退去了</a:t>
            </a:r>
            <a:r>
              <a:rPr lang="zh-CN" altLang="en-US" sz="2400" dirty="0"/>
              <a:t>。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dirty="0"/>
              <a:t>这两句写出了石头城的地理位置。我们要注意后面这一句里面一个具有感情色彩的词“寂寞”。潮水会寂寞吗？其实在这里寂寞的是人。表面写潮，实为写人，想当初，这里曾经过六代豪奢，曾经是那么的繁华富贵。而如今山川依旧，金陵城昔日的繁华却难觅踪影。城空空，心空空，潮寂寞，人寂寞。</a:t>
            </a:r>
            <a:br>
              <a:rPr lang="zh-CN" altLang="en-US" sz="2400" dirty="0"/>
            </a:br>
            <a:r>
              <a:rPr lang="zh-CN" altLang="en-US" sz="2400" dirty="0"/>
              <a:t>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标题 129025"/>
          <p:cNvSpPr>
            <a:spLocks noGrp="1" noRot="1"/>
          </p:cNvSpPr>
          <p:nvPr>
            <p:ph type="title"/>
          </p:nvPr>
        </p:nvSpPr>
        <p:spPr>
          <a:xfrm>
            <a:off x="323215" y="332740"/>
            <a:ext cx="8540750" cy="1143000"/>
          </a:xfrm>
        </p:spPr>
        <p:txBody>
          <a:bodyPr anchor="ctr" anchorCtr="0"/>
          <a:p>
            <a:r>
              <a:rPr lang="en-US" altLang="zh-CN" sz="4000"/>
              <a:t>【</a:t>
            </a:r>
            <a:r>
              <a:rPr lang="zh-CN" altLang="en-US" sz="4000" dirty="0"/>
              <a:t>淮水东边旧时月，夜深还过女墙来</a:t>
            </a:r>
            <a:r>
              <a:rPr lang="en-US" altLang="zh-CN" sz="4000"/>
              <a:t>】</a:t>
            </a:r>
            <a:endParaRPr lang="zh-CN" altLang="en-US" sz="4000" dirty="0"/>
          </a:p>
        </p:txBody>
      </p:sp>
      <p:sp>
        <p:nvSpPr>
          <p:cNvPr id="129027" name="文本占位符 129026"/>
          <p:cNvSpPr>
            <a:spLocks noGrp="1" noRot="1"/>
          </p:cNvSpPr>
          <p:nvPr>
            <p:ph type="body" idx="1"/>
          </p:nvPr>
        </p:nvSpPr>
        <p:spPr>
          <a:xfrm>
            <a:off x="323215" y="1196340"/>
            <a:ext cx="8540750" cy="4876800"/>
          </a:xfrm>
        </p:spPr>
        <p:txBody>
          <a:bodyPr/>
          <a:p>
            <a:pPr>
              <a:lnSpc>
                <a:spcPct val="90000"/>
              </a:lnSpc>
            </a:pPr>
            <a:r>
              <a:rPr lang="en-US" altLang="zh-CN" sz="2800"/>
              <a:t>“</a:t>
            </a:r>
            <a:r>
              <a:rPr lang="zh-CN" altLang="en-US" sz="2800" dirty="0"/>
              <a:t>淮水东边旧时月”，“旧时月”，诗人特意标明“旧时”，是包含深意的。淮水，即秦淮河，横贯石头城，是六朝时代王公贵族们醉生梦死的游乐场所。</a:t>
            </a:r>
            <a:endParaRPr lang="zh-CN" altLang="en-US" sz="2800" dirty="0"/>
          </a:p>
          <a:p>
            <a:pPr>
              <a:lnSpc>
                <a:spcPct val="90000"/>
              </a:lnSpc>
            </a:pPr>
            <a:r>
              <a:rPr lang="zh-CN" altLang="en-US" sz="2800" dirty="0"/>
              <a:t>杜牧的</a:t>
            </a:r>
            <a:r>
              <a:rPr lang="en-US" altLang="zh-CN" sz="2800"/>
              <a:t>《</a:t>
            </a:r>
            <a:r>
              <a:rPr lang="zh-CN" altLang="en-US" sz="2800" dirty="0"/>
              <a:t>泊秦淮</a:t>
            </a:r>
            <a:r>
              <a:rPr lang="en-US" altLang="zh-CN" sz="2800"/>
              <a:t>》</a:t>
            </a:r>
            <a:r>
              <a:rPr lang="zh-CN" altLang="en-US" sz="2800" dirty="0"/>
              <a:t>：“烟笼寒水月笼沙，夜泊秦淮近酒家。商女不知亡国恨，隔江犹唱后庭花。”里面就有写到了这种状态。这里曾经是彻夜笙歌、纸醉金迷、欢乐无尽的不夜城，那临照过六朝豪华之都的“旧时月”即是见证。</a:t>
            </a:r>
            <a:endParaRPr lang="zh-CN" altLang="en-US" sz="2800" dirty="0"/>
          </a:p>
          <a:p>
            <a:pPr>
              <a:lnSpc>
                <a:spcPct val="90000"/>
              </a:lnSpc>
            </a:pPr>
            <a:r>
              <a:rPr lang="zh-CN" altLang="en-US" sz="2800" dirty="0"/>
              <a:t>然而曾几何时，富贵风流，转眼成空。如今只有那“旧时月”仍然从秦淮河东边升起，来照着这座“空城””，在夜深的时候，“还过女墙来”，只是石头城已经不是六朝时候的石头城了。 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9266" name="标题 139265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sz="5400" dirty="0"/>
              <a:t>译诗</a:t>
            </a:r>
            <a:br>
              <a:rPr lang="zh-CN" altLang="en-US" sz="4000" dirty="0"/>
            </a:br>
            <a:endParaRPr lang="zh-CN" altLang="en-US" sz="4000" dirty="0"/>
          </a:p>
        </p:txBody>
      </p:sp>
      <p:sp>
        <p:nvSpPr>
          <p:cNvPr id="139267" name="文本占位符 139266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sz="4000" dirty="0"/>
              <a:t>群山依旧围绕在故都周围，江湖拍打城根后寂寞退回。</a:t>
            </a:r>
            <a:endParaRPr lang="zh-CN" altLang="en-US" sz="4000" dirty="0"/>
          </a:p>
          <a:p>
            <a:r>
              <a:rPr lang="zh-CN" altLang="en-US" sz="4000" dirty="0"/>
              <a:t>淮水东边那旧时的月亮，夜深时仍然还照过女墙来。</a:t>
            </a:r>
            <a:br>
              <a:rPr lang="zh-CN" altLang="en-US" sz="4000" dirty="0"/>
            </a:br>
            <a:r>
              <a:rPr lang="en-US" altLang="zh-CN"/>
              <a:t>  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0" name="标题 130049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dirty="0">
                <a:sym typeface="+mn-ea"/>
              </a:rPr>
              <a:t>全诗都写了哪些“境”？</a:t>
            </a:r>
            <a:endParaRPr lang="zh-CN" altLang="en-US" dirty="0">
              <a:sym typeface="+mn-ea"/>
            </a:endParaRPr>
          </a:p>
        </p:txBody>
      </p:sp>
      <p:sp>
        <p:nvSpPr>
          <p:cNvPr id="130051" name="文本占位符 130050"/>
          <p:cNvSpPr>
            <a:spLocks noGrp="1" noRot="1"/>
          </p:cNvSpPr>
          <p:nvPr>
            <p:ph type="body" idx="1"/>
          </p:nvPr>
        </p:nvSpPr>
        <p:spPr>
          <a:xfrm>
            <a:off x="2339975" y="1916430"/>
            <a:ext cx="5074285" cy="3209290"/>
          </a:xfrm>
        </p:spPr>
        <p:txBody>
          <a:bodyPr/>
          <a:p>
            <a:pPr marL="0" indent="0">
              <a:buNone/>
            </a:pPr>
            <a:endParaRPr lang="zh-CN" altLang="en-US" dirty="0"/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）山围故国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）潮打空城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）月达女墙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6194" name="标题 136193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dirty="0"/>
              <a:t>“境”所含的“意”是什么？</a:t>
            </a:r>
            <a:endParaRPr lang="zh-CN" altLang="en-US" dirty="0"/>
          </a:p>
        </p:txBody>
      </p:sp>
      <p:sp>
        <p:nvSpPr>
          <p:cNvPr id="136195" name="文本占位符 136194"/>
          <p:cNvSpPr>
            <a:spLocks noGrp="1" noRot="1"/>
          </p:cNvSpPr>
          <p:nvPr>
            <p:ph type="body" idx="1"/>
          </p:nvPr>
        </p:nvSpPr>
        <p:spPr>
          <a:xfrm>
            <a:off x="304800" y="1700213"/>
            <a:ext cx="8540750" cy="4824412"/>
          </a:xfrm>
        </p:spPr>
        <p:txBody>
          <a:bodyPr/>
          <a:p>
            <a:pPr>
              <a:lnSpc>
                <a:spcPct val="90000"/>
              </a:lnSpc>
            </a:pPr>
            <a:r>
              <a:rPr lang="zh-CN" altLang="en-US" dirty="0"/>
              <a:t>境</a:t>
            </a:r>
            <a:r>
              <a:rPr lang="en-US" altLang="zh-CN"/>
              <a:t>1</a:t>
            </a:r>
            <a:r>
              <a:rPr lang="zh-CN" altLang="en-US" dirty="0"/>
              <a:t>所示：群山依然围着石头城，可旧日的繁华已空无所有，有苍茫悲凉之感。</a:t>
            </a:r>
            <a:endParaRPr lang="zh-CN" altLang="en-US" dirty="0"/>
          </a:p>
          <a:p>
            <a:pPr>
              <a:lnSpc>
                <a:spcPct val="90000"/>
              </a:lnSpc>
            </a:pPr>
            <a:r>
              <a:rPr lang="zh-CN" altLang="en-US" dirty="0"/>
              <a:t>境</a:t>
            </a:r>
            <a:r>
              <a:rPr lang="en-US" altLang="zh-CN"/>
              <a:t>2</a:t>
            </a:r>
            <a:r>
              <a:rPr lang="zh-CN" altLang="en-US" dirty="0"/>
              <a:t>所示：潮水依旧，城却不再，一“空”字足见其凄凉；因而，潮水碰到冰冷的石壁，只会带着寒心的叹息默默退去。潮水如此，人何以堪？</a:t>
            </a:r>
            <a:endParaRPr lang="zh-CN" altLang="en-US" dirty="0"/>
          </a:p>
          <a:p>
            <a:pPr>
              <a:lnSpc>
                <a:spcPct val="90000"/>
              </a:lnSpc>
            </a:pPr>
            <a:r>
              <a:rPr lang="zh-CN" altLang="en-US" dirty="0"/>
              <a:t>境</a:t>
            </a:r>
            <a:r>
              <a:rPr lang="en-US" altLang="zh-CN"/>
              <a:t>3</a:t>
            </a:r>
            <a:r>
              <a:rPr lang="zh-CN" altLang="en-US" dirty="0"/>
              <a:t>所示：旧时的明月，仍旧钨地从城垛后面升起， “还过”一词，意味深长，说明月是见证，虽然还来，然而许多东西已不复返。 </a:t>
            </a:r>
            <a:br>
              <a:rPr lang="zh-CN" altLang="en-US" dirty="0"/>
            </a:b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7219" name="文本占位符 137218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sz="4000" dirty="0"/>
              <a:t>这三境，只写山水明月，而六代繁荣富贵的衰落不着一字，然而无景不融合着诗人故中萧条、人生凄凉的深沉感伤，可见其寄意的深远。</a:t>
            </a:r>
            <a:br>
              <a:rPr lang="zh-CN" altLang="en-US" sz="4000" dirty="0"/>
            </a:br>
            <a:endParaRPr lang="zh-CN" alt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8722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14019" name="Text Box 3"/>
          <p:cNvSpPr txBox="1"/>
          <p:nvPr/>
        </p:nvSpPr>
        <p:spPr>
          <a:xfrm>
            <a:off x="838200" y="838200"/>
            <a:ext cx="7772400" cy="5715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400" b="1">
                <a:latin typeface="华文新魏" pitchFamily="2" charset="-122"/>
                <a:ea typeface="华文新魏" pitchFamily="2" charset="-122"/>
              </a:rPr>
              <a:t>     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这首诗一开始就写空城四周的景色。你看，城的东、南、西三面依旧绵亘着高低起伏的群山，它那虎踞龙盘的姿态并未改变；北面的江潮依旧拍打着城根，而后带着寂寞的心情退回，那声音仿佛在叹惜着昔日的繁华已经化为乌有。在这种苍莽凄凉的氛围中，读者不禁要问：山川形胜的六代帝王之都为什么会变成一座空城呢</a:t>
            </a:r>
            <a:r>
              <a:rPr lang="en-US" altLang="zh-CN" sz="2400" b="1">
                <a:latin typeface="华文新魏" pitchFamily="2" charset="-122"/>
                <a:ea typeface="华文新魏" pitchFamily="2" charset="-122"/>
              </a:rPr>
              <a:t>?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后两句其实正是对这个问题的回答。这时，诗人仿佛指着那从淮水东边升起的明月，它就是历史的见证啊</a:t>
            </a:r>
            <a:r>
              <a:rPr lang="en-US" altLang="zh-CN" sz="2400" b="1">
                <a:latin typeface="华文新魏" pitchFamily="2" charset="-122"/>
                <a:ea typeface="华文新魏" pitchFamily="2" charset="-122"/>
              </a:rPr>
              <a:t>!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诗人称它为</a:t>
            </a:r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“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旧时月</a:t>
            </a:r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”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，正是初唐诗人张若虚说的</a:t>
            </a:r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“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今月曾经照古人</a:t>
            </a:r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”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的意思，因它照见过六朝腐朽的封建统治者在秦淮河游乐的情形，照见过当年的豪华生活，也目睹了这些朝代的迅速灭亡。而今夜呢</a:t>
            </a:r>
            <a:r>
              <a:rPr lang="en-US" altLang="zh-CN" sz="2400" b="1">
                <a:latin typeface="华文新魏" pitchFamily="2" charset="-122"/>
                <a:ea typeface="华文新魏" pitchFamily="2" charset="-122"/>
              </a:rPr>
              <a:t>?</a:t>
            </a:r>
            <a:r>
              <a:rPr lang="zh-CN" altLang="en-US" sz="2400" b="1" dirty="0">
                <a:latin typeface="华文新魏" pitchFamily="2" charset="-122"/>
                <a:ea typeface="华文新魏" pitchFamily="2" charset="-122"/>
              </a:rPr>
              <a:t>你看它又逐渐移到女墙这一边来，可这已经是一座空城了。全诗句句写景，句句都融合着诗人的故国萧条之感。</a:t>
            </a:r>
            <a:endParaRPr lang="zh-CN" altLang="en-US" sz="2400" b="1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14020" name="Rectangle 4"/>
          <p:cNvSpPr/>
          <p:nvPr/>
        </p:nvSpPr>
        <p:spPr>
          <a:xfrm>
            <a:off x="0" y="201613"/>
            <a:ext cx="3751263" cy="609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用写景寄寓感慨</a:t>
            </a:r>
            <a:endParaRPr lang="zh-CN" altLang="en-US" sz="4000" b="1" dirty="0">
              <a:solidFill>
                <a:srgbClr val="FF0000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/>
      <p:bldP spid="2140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标题 83969"/>
          <p:cNvSpPr>
            <a:spLocks noGrp="1" noRot="1"/>
          </p:cNvSpPr>
          <p:nvPr>
            <p:ph type="title"/>
          </p:nvPr>
        </p:nvSpPr>
        <p:spPr>
          <a:xfrm>
            <a:off x="539750" y="0"/>
            <a:ext cx="8385175" cy="1023938"/>
          </a:xfrm>
        </p:spPr>
        <p:txBody>
          <a:bodyPr anchor="ctr" anchorCtr="0"/>
          <a:p>
            <a:r>
              <a:rPr lang="zh-CN" altLang="en-US" b="1" dirty="0">
                <a:solidFill>
                  <a:srgbClr val="000000"/>
                </a:solidFill>
              </a:rPr>
              <a:t>鉴赏要点：在写景中寄寓感情</a:t>
            </a:r>
            <a:endParaRPr lang="zh-CN" altLang="en-US" b="1" dirty="0">
              <a:solidFill>
                <a:srgbClr val="000000"/>
              </a:solidFill>
            </a:endParaRPr>
          </a:p>
        </p:txBody>
      </p:sp>
      <p:sp>
        <p:nvSpPr>
          <p:cNvPr id="83971" name="文本占位符 83970"/>
          <p:cNvSpPr>
            <a:spLocks noGrp="1" noRot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p>
            <a:pPr>
              <a:lnSpc>
                <a:spcPct val="125000"/>
              </a:lnSpc>
              <a:spcBef>
                <a:spcPct val="100000"/>
              </a:spcBef>
              <a:buClr>
                <a:schemeClr val="bg1"/>
              </a:buClr>
              <a:buFontTx/>
              <a:buNone/>
            </a:pPr>
            <a:r>
              <a:rPr lang="zh-CN" altLang="en-US" dirty="0">
                <a:solidFill>
                  <a:srgbClr val="000000"/>
                </a:solidFill>
              </a:rPr>
              <a:t>         </a:t>
            </a:r>
            <a:r>
              <a:rPr lang="zh-CN" altLang="en-US" b="1" dirty="0">
                <a:solidFill>
                  <a:srgbClr val="000000"/>
                </a:solidFill>
              </a:rPr>
              <a:t>这首诗一开始就写空城四周的景色。你看，城的东、南、西三面依旧绵亘着高低起伏的群山，它那虎踞龙盘的姿态并未改变；北面的江潮依旧拍打着城根，而后带着寂寞的心情退回，那声音仿佛在叹惜着昔日的繁华已经化为乌有。在这种苍莽凄凉的氛围中，读者不禁要问：山川形胜的六代帝王之都为什么会变成一座空城呢</a:t>
            </a:r>
            <a:r>
              <a:rPr lang="en-US" altLang="zh-CN" b="1">
                <a:solidFill>
                  <a:srgbClr val="000000"/>
                </a:solidFill>
              </a:rPr>
              <a:t>?</a:t>
            </a:r>
            <a:r>
              <a:rPr lang="zh-CN" altLang="en-US" b="1" dirty="0">
                <a:solidFill>
                  <a:srgbClr val="000000"/>
                </a:solidFill>
              </a:rPr>
              <a:t>后两句其实正是对这个问题的回答。</a:t>
            </a:r>
            <a:endParaRPr lang="zh-CN" alt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charRg st="0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3971">
                                            <p:txEl>
                                              <p:charRg st="0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4" name="标题 131073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endParaRPr lang="zh-CN" altLang="en-US" dirty="0"/>
          </a:p>
        </p:txBody>
      </p:sp>
      <p:sp>
        <p:nvSpPr>
          <p:cNvPr id="131075" name="文本占位符 131074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dirty="0"/>
              <a:t>通过我们刚才的讲解还有朗读，我们可以感受到这一首诗它的画面感是比较强的。我们现在闭上想一下，作者在这里面所描绘的画面是怎样的？各个画面之间的转化又是怎样？</a:t>
            </a:r>
            <a:br>
              <a:rPr lang="zh-CN" altLang="en-US" dirty="0"/>
            </a:b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2098" name="标题 132097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endParaRPr lang="zh-CN" altLang="en-US" dirty="0"/>
          </a:p>
        </p:txBody>
      </p:sp>
      <p:sp>
        <p:nvSpPr>
          <p:cNvPr id="132099" name="文本占位符 132098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zh-CN" altLang="en-US" sz="2400" dirty="0"/>
              <a:t>首先采取一个航拍的形式，先从空中拍出这一个石头城被山围绕着的情境，然后，镜头越拉越近，到最后呢，整个画面都是石头城了。这是第一个画面是吧。为了体现它的一个“故”字，我们是不是还要将石头城里面衰颓的景象大致地拍一下呢？嗯，然后我的镜头就在石头城里面像巡逻一样了。到了西北处，我再给这个潮打空城的画面做一个特写。那接下来呢，我就会采用快进的手法，迅速地将白天到黑夜的变化过程浓缩。这个时候我们的主角“月”出来了，它慢慢地移动，在荒凉的城里洒下了一层清辉。最后，画面定格。</a:t>
            </a:r>
            <a:br>
              <a:rPr lang="zh-CN" altLang="en-US" sz="2400" dirty="0"/>
            </a:br>
            <a:r>
              <a:rPr lang="zh-CN" altLang="en-US" sz="2400" dirty="0"/>
              <a:t>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0" y="304800"/>
            <a:ext cx="6172200" cy="990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000" dirty="0"/>
              <a:t>概括内容  把握中心</a:t>
            </a:r>
            <a:endParaRPr lang="zh-CN" altLang="en-US" sz="4000" dirty="0"/>
          </a:p>
        </p:txBody>
      </p:sp>
      <p:sp>
        <p:nvSpPr>
          <p:cNvPr id="57348" name="AutoShape 4"/>
          <p:cNvSpPr/>
          <p:nvPr/>
        </p:nvSpPr>
        <p:spPr>
          <a:xfrm>
            <a:off x="3276600" y="2057400"/>
            <a:ext cx="2667000" cy="1752600"/>
          </a:xfrm>
          <a:prstGeom prst="plaque">
            <a:avLst>
              <a:gd name="adj" fmla="val 20574"/>
            </a:avLst>
          </a:prstGeom>
          <a:solidFill>
            <a:schemeClr val="bg1"/>
          </a:solidFill>
          <a:ln w="76200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  <a:ea typeface="隶书" pitchFamily="49" charset="-122"/>
              </a:rPr>
              <a:t>故   国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57363" name="AutoShape 19"/>
          <p:cNvSpPr/>
          <p:nvPr/>
        </p:nvSpPr>
        <p:spPr>
          <a:xfrm>
            <a:off x="6400800" y="3124200"/>
            <a:ext cx="1752600" cy="1981200"/>
          </a:xfrm>
          <a:prstGeom prst="cloudCallout">
            <a:avLst>
              <a:gd name="adj1" fmla="val -76722"/>
              <a:gd name="adj2" fmla="val -26120"/>
            </a:avLst>
          </a:prstGeom>
          <a:solidFill>
            <a:schemeClr val="bg1"/>
          </a:solidFill>
          <a:ln w="28575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/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</a:rPr>
              <a:t>潮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7365" name="Oval 21"/>
          <p:cNvSpPr/>
          <p:nvPr/>
        </p:nvSpPr>
        <p:spPr>
          <a:xfrm>
            <a:off x="5943600" y="838200"/>
            <a:ext cx="1219200" cy="1219200"/>
          </a:xfrm>
          <a:prstGeom prst="ellipse">
            <a:avLst/>
          </a:prstGeom>
          <a:noFill/>
          <a:ln w="28575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  <a:ea typeface="隶书" pitchFamily="49" charset="-122"/>
              </a:rPr>
              <a:t>月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57367" name="AutoShape 23"/>
          <p:cNvSpPr/>
          <p:nvPr/>
        </p:nvSpPr>
        <p:spPr>
          <a:xfrm>
            <a:off x="609600" y="2133600"/>
            <a:ext cx="2590800" cy="1981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  <a:ea typeface="隶书" pitchFamily="49" charset="-122"/>
              </a:rPr>
              <a:t>山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3319" name="Text Box 24"/>
          <p:cNvSpPr txBox="1"/>
          <p:nvPr/>
        </p:nvSpPr>
        <p:spPr>
          <a:xfrm>
            <a:off x="1203325" y="4441825"/>
            <a:ext cx="184150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endParaRPr lang="zh-CN" altLang="zh-CN" dirty="0">
              <a:latin typeface="Arial" panose="020B0604020202020204" pitchFamily="34" charset="0"/>
            </a:endParaRPr>
          </a:p>
        </p:txBody>
      </p:sp>
      <p:sp>
        <p:nvSpPr>
          <p:cNvPr id="57369" name="Text Box 25"/>
          <p:cNvSpPr txBox="1"/>
          <p:nvPr/>
        </p:nvSpPr>
        <p:spPr>
          <a:xfrm>
            <a:off x="1676400" y="4191000"/>
            <a:ext cx="6858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高耸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7370" name="Text Box 26"/>
          <p:cNvSpPr txBox="1"/>
          <p:nvPr/>
        </p:nvSpPr>
        <p:spPr>
          <a:xfrm>
            <a:off x="3505200" y="3886200"/>
            <a:ext cx="1219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颓败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7371" name="Text Box 27"/>
          <p:cNvSpPr txBox="1"/>
          <p:nvPr/>
        </p:nvSpPr>
        <p:spPr>
          <a:xfrm>
            <a:off x="8077200" y="3048000"/>
            <a:ext cx="533400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雄 浑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7372" name="Text Box 28"/>
          <p:cNvSpPr txBox="1"/>
          <p:nvPr/>
        </p:nvSpPr>
        <p:spPr>
          <a:xfrm>
            <a:off x="4572000" y="3886200"/>
            <a:ext cx="1219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冷寂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7373" name="Text Box 29"/>
          <p:cNvSpPr txBox="1"/>
          <p:nvPr/>
        </p:nvSpPr>
        <p:spPr>
          <a:xfrm>
            <a:off x="7315200" y="381000"/>
            <a:ext cx="914400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多情依旧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7374" name="Text Box 30"/>
          <p:cNvSpPr txBox="1"/>
          <p:nvPr/>
        </p:nvSpPr>
        <p:spPr>
          <a:xfrm>
            <a:off x="3810000" y="4648200"/>
            <a:ext cx="1981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黑体" panose="02010609060101010101" charset="-122"/>
              </a:rPr>
              <a:t>萧     条</a:t>
            </a:r>
            <a:endParaRPr lang="zh-CN" altLang="en-US" sz="3600" b="1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ldLvl="0" animBg="1"/>
      <p:bldP spid="57363" grpId="0" bldLvl="0" animBg="1"/>
      <p:bldP spid="57365" grpId="0" bldLvl="0" animBg="1"/>
      <p:bldP spid="57367" grpId="0" bldLvl="0" animBg="1"/>
      <p:bldP spid="57369" grpId="0"/>
      <p:bldP spid="57370" grpId="0"/>
      <p:bldP spid="57371" grpId="0"/>
      <p:bldP spid="57372" grpId="0"/>
      <p:bldP spid="57373" grpId="0"/>
      <p:bldP spid="573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22" name="标题 133121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endParaRPr lang="zh-CN" altLang="en-US" dirty="0"/>
          </a:p>
        </p:txBody>
      </p:sp>
      <p:sp>
        <p:nvSpPr>
          <p:cNvPr id="133123" name="文本占位符 133122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dirty="0"/>
              <a:t>从老师前面的描述中，大家有没有注意到这一首诗的四句话都是写景的。但是我们知道</a:t>
            </a:r>
            <a:r>
              <a:rPr lang="zh-CN" altLang="en-US" dirty="0">
                <a:solidFill>
                  <a:srgbClr val="FF0000"/>
                </a:solidFill>
              </a:rPr>
              <a:t>“一切景语皆情语”</a:t>
            </a:r>
            <a:r>
              <a:rPr lang="zh-CN" altLang="en-US" dirty="0"/>
              <a:t>，写景是为了要寄托感情用的。那在这里作者是要表达什么样的感情呢？</a:t>
            </a:r>
            <a:br>
              <a:rPr lang="zh-CN" altLang="en-US" dirty="0"/>
            </a:b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5" name="文本占位符 115714"/>
          <p:cNvSpPr>
            <a:spLocks noGrp="1" noRot="1"/>
          </p:cNvSpPr>
          <p:nvPr>
            <p:ph type="body"/>
          </p:nvPr>
        </p:nvSpPr>
        <p:spPr>
          <a:xfrm>
            <a:off x="603250" y="1981200"/>
            <a:ext cx="8540750" cy="3886200"/>
          </a:xfrm>
        </p:spPr>
        <p:txBody>
          <a:bodyPr/>
          <a:p>
            <a:r>
              <a:rPr lang="zh-CN" altLang="en-US" sz="4400" b="1" dirty="0">
                <a:solidFill>
                  <a:srgbClr val="000000"/>
                </a:solidFill>
              </a:rPr>
              <a:t>物是</a:t>
            </a:r>
            <a:r>
              <a:rPr lang="en-US" altLang="zh-CN"/>
              <a:t>:   </a:t>
            </a:r>
            <a:r>
              <a:rPr lang="zh-CN" altLang="en-US" sz="4400" dirty="0"/>
              <a:t>山    潮   月</a:t>
            </a:r>
            <a:endParaRPr lang="zh-CN" altLang="en-US" sz="4400" dirty="0"/>
          </a:p>
          <a:p>
            <a:endParaRPr lang="zh-CN" altLang="en-US" sz="4400" dirty="0"/>
          </a:p>
          <a:p>
            <a:r>
              <a:rPr lang="zh-CN" altLang="en-US" sz="4400" b="1" dirty="0">
                <a:solidFill>
                  <a:srgbClr val="000000"/>
                </a:solidFill>
              </a:rPr>
              <a:t>人非</a:t>
            </a:r>
            <a:r>
              <a:rPr lang="en-US" altLang="zh-CN"/>
              <a:t>:   </a:t>
            </a:r>
            <a:r>
              <a:rPr lang="zh-CN" altLang="en-US" sz="4400" dirty="0"/>
              <a:t>故国   空城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70" name="标题 135169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endParaRPr lang="zh-CN" altLang="en-US" dirty="0"/>
          </a:p>
        </p:txBody>
      </p:sp>
      <p:sp>
        <p:nvSpPr>
          <p:cNvPr id="135171" name="文本占位符 135170"/>
          <p:cNvSpPr>
            <a:spLocks noGrp="1" noRot="1"/>
          </p:cNvSpPr>
          <p:nvPr>
            <p:ph type="body" idx="1"/>
          </p:nvPr>
        </p:nvSpPr>
        <p:spPr/>
        <p:txBody>
          <a:bodyPr/>
          <a:p>
            <a:r>
              <a:rPr lang="zh-CN" altLang="en-US" dirty="0"/>
              <a:t>诗人借描写石头城萧条荒凉的景象，伤悼石头城六朝繁荣的消逝，表达了作者江山依旧、国事日非、繁荣易逝、好景无存的慨叹，抒发了作者对满目疮痍、国运衰微的愁闷之情。</a:t>
            </a:r>
            <a:br>
              <a:rPr lang="zh-CN" altLang="en-US" dirty="0"/>
            </a:b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6" name="标题 134145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dirty="0"/>
              <a:t>我们来补充一些背景知识</a:t>
            </a:r>
            <a:endParaRPr lang="zh-CN" altLang="en-US" dirty="0"/>
          </a:p>
        </p:txBody>
      </p:sp>
      <p:sp>
        <p:nvSpPr>
          <p:cNvPr id="134147" name="文本占位符 134146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4543425"/>
          </a:xfrm>
        </p:spPr>
        <p:txBody>
          <a:bodyPr/>
          <a:p>
            <a:pPr>
              <a:lnSpc>
                <a:spcPct val="80000"/>
              </a:lnSpc>
            </a:pPr>
            <a:r>
              <a:rPr lang="zh-CN" altLang="en-US" sz="2800" dirty="0"/>
              <a:t>刘禹锡写这首诗时，唐帝国已日趋衰败，朝廷里大臣相互排挤，出现了“牛李党争”，宦官专权依然如故；地方上藩镇割据势力又有所抬头。目睹金陵残破衰败的景象，联想到唐皇室沉溺声色、游乐无度、国事日非，感慨万千，于是吊古伤今。作者是希望能够通过写一个已经没落、过气的石头城的现状，借六朝的灭亡来抒发国运衰微的感叹。同时也有这样的意味，警醒当时的统治者，不要重蹈六朝的覆辙。这一种怀古伤今的诗歌，我们就把他称为是咏史诗。尽管触点在古，但实际上表现了对现实的强烈关注。</a:t>
            </a:r>
            <a:br>
              <a:rPr lang="zh-CN" altLang="en-US" sz="2800" dirty="0"/>
            </a:br>
            <a:r>
              <a:rPr lang="zh-CN" altLang="en-US" sz="2800" dirty="0"/>
              <a:t> 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40" name="文本框 116739"/>
          <p:cNvSpPr txBox="1"/>
          <p:nvPr/>
        </p:nvSpPr>
        <p:spPr>
          <a:xfrm>
            <a:off x="0" y="0"/>
            <a:ext cx="9144000" cy="7345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30000"/>
              </a:lnSpc>
              <a:buClr>
                <a:schemeClr val="bg1"/>
              </a:buClr>
              <a:buSzPct val="70000"/>
            </a:pPr>
            <a:r>
              <a:rPr lang="zh-CN" altLang="en-US" sz="3600" b="1" dirty="0">
                <a:solidFill>
                  <a:srgbClr val="990000"/>
                </a:solidFill>
                <a:latin typeface="Arial" panose="020B0604020202020204" pitchFamily="34" charset="0"/>
              </a:rPr>
              <a:t>这时，诗人仿佛指着那从淮水东边升起的明月，它就是历史的见证啊</a:t>
            </a:r>
            <a:r>
              <a:rPr lang="en-US" altLang="zh-CN" sz="3600" b="1">
                <a:solidFill>
                  <a:srgbClr val="990000"/>
                </a:solidFill>
                <a:latin typeface="Arial" panose="020B0604020202020204" pitchFamily="34" charset="0"/>
              </a:rPr>
              <a:t>!</a:t>
            </a:r>
            <a:r>
              <a:rPr lang="zh-CN" altLang="en-US" sz="3600" b="1" dirty="0">
                <a:solidFill>
                  <a:srgbClr val="990000"/>
                </a:solidFill>
                <a:latin typeface="Arial" panose="020B0604020202020204" pitchFamily="34" charset="0"/>
              </a:rPr>
              <a:t>诗人称它为“旧时月”，正是初唐诗人张若虚说的“今月曾经照古人”的意思，因它照见过六朝腐朽的封建统治者在秦淮河游乐的情形，照见过当年的豪华生活，也目睹了这些朝代的迅速灭亡。而今夜呢</a:t>
            </a:r>
            <a:r>
              <a:rPr lang="en-US" altLang="zh-CN" sz="3600" b="1">
                <a:solidFill>
                  <a:srgbClr val="990000"/>
                </a:solidFill>
                <a:latin typeface="Arial" panose="020B0604020202020204" pitchFamily="34" charset="0"/>
              </a:rPr>
              <a:t>?</a:t>
            </a:r>
            <a:r>
              <a:rPr lang="zh-CN" altLang="en-US" sz="3600" b="1" dirty="0">
                <a:solidFill>
                  <a:srgbClr val="990000"/>
                </a:solidFill>
                <a:latin typeface="Arial" panose="020B0604020202020204" pitchFamily="34" charset="0"/>
              </a:rPr>
              <a:t>你看它又逐渐移到女墙这一边来，可这已经是一座空城了。全诗句句写景，句句都融合着诗人的故国萧条之感。</a:t>
            </a:r>
            <a:endParaRPr lang="zh-CN" altLang="en-US" sz="3600" b="1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标题 79873"/>
          <p:cNvSpPr>
            <a:spLocks noGrp="1" noRot="1"/>
          </p:cNvSpPr>
          <p:nvPr>
            <p:ph type="title"/>
          </p:nvPr>
        </p:nvSpPr>
        <p:spPr>
          <a:xfrm>
            <a:off x="323215" y="188278"/>
            <a:ext cx="8569325" cy="1143000"/>
          </a:xfrm>
        </p:spPr>
        <p:txBody>
          <a:bodyPr anchor="ctr" anchorCtr="0"/>
          <a:p>
            <a:pPr algn="l"/>
            <a:r>
              <a:rPr lang="zh-CN" altLang="en-US" sz="2800" b="1" dirty="0"/>
              <a:t>白居易在读了刘禹锡的</a:t>
            </a:r>
            <a:r>
              <a:rPr lang="en-US" altLang="zh-CN" sz="2800" b="1"/>
              <a:t>《</a:t>
            </a:r>
            <a:r>
              <a:rPr lang="zh-CN" altLang="en-US" sz="2800" b="1" dirty="0"/>
              <a:t>石头城</a:t>
            </a:r>
            <a:r>
              <a:rPr lang="en-US" altLang="zh-CN" sz="2800" b="1"/>
              <a:t>》</a:t>
            </a:r>
            <a:r>
              <a:rPr lang="zh-CN" altLang="en-US" sz="2800" b="1" dirty="0"/>
              <a:t>后曾赞美道：“我知后之诗人无复措词矣。”试以“潮打空城寂寞回”一句，对本诗的措词作简要分析。</a:t>
            </a:r>
            <a:endParaRPr lang="zh-CN" altLang="en-US" sz="2800" b="1" dirty="0"/>
          </a:p>
        </p:txBody>
      </p:sp>
      <p:sp>
        <p:nvSpPr>
          <p:cNvPr id="79875" name="文本占位符 79874"/>
          <p:cNvSpPr>
            <a:spLocks noGrp="1" noRot="1"/>
          </p:cNvSpPr>
          <p:nvPr>
            <p:ph type="body" idx="1"/>
          </p:nvPr>
        </p:nvSpPr>
        <p:spPr>
          <a:xfrm>
            <a:off x="-108585" y="1412558"/>
            <a:ext cx="9144000" cy="4681537"/>
          </a:xfrm>
        </p:spPr>
        <p:txBody>
          <a:bodyPr/>
          <a:p>
            <a:pPr algn="l">
              <a:lnSpc>
                <a:spcPct val="90000"/>
              </a:lnSpc>
              <a:buNone/>
            </a:pP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此句使用</a:t>
            </a:r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拟人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手法，表面写潮，实为写人，写人的心境，写人的感慨。潮水拍打着城郭，仿佛也觉察到石头城的荒凉，碰到冰冷的石壁，又要带着寒心的叹息默默退去。可是想当初，这里曾经过六代豪奢，曾经是那么的繁华富贵。而如今山川依旧，金陵城昔日的繁华却难觅踪影。城空空，心空空，潮寂寞，人寂寞。一切都是那么的悲怆，那么的凄清。面对着这荒芜冷落的景象，不禁引入深思：为何当年的繁华留不下一点痕迹</a:t>
            </a:r>
            <a:r>
              <a:rPr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可以说，诗人在貌似平实的写景中，却饱含着多少难言的情怀，多少深刻的历史教训。可谓字字千钧，撼人心魄。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charRg st="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875">
                                            <p:txEl>
                                              <p:charRg st="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charRg st="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5890" name="Picture 2" descr="BJ_0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5891" name="Text Box 3"/>
          <p:cNvSpPr txBox="1"/>
          <p:nvPr/>
        </p:nvSpPr>
        <p:spPr>
          <a:xfrm>
            <a:off x="1043305" y="1556385"/>
            <a:ext cx="7391400" cy="15862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font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5400">
                <a:latin typeface="华文新魏" pitchFamily="2" charset="-122"/>
                <a:ea typeface="华文新魏" pitchFamily="2" charset="-122"/>
              </a:rPr>
              <a:t>作业：</a:t>
            </a:r>
            <a:r>
              <a:rPr lang="zh-CN" altLang="en-US" sz="5400" dirty="0">
                <a:latin typeface="华文新魏" pitchFamily="2" charset="-122"/>
                <a:ea typeface="华文新魏" pitchFamily="2" charset="-122"/>
              </a:rPr>
              <a:t>熟读全诗，力争背诵。</a:t>
            </a:r>
            <a:endParaRPr lang="zh-CN" altLang="en-US" sz="5400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4386" name="标题 144385"/>
          <p:cNvSpPr>
            <a:spLocks noGrp="1" noRot="1"/>
          </p:cNvSpPr>
          <p:nvPr>
            <p:ph type="title"/>
          </p:nvPr>
        </p:nvSpPr>
        <p:spPr>
          <a:xfrm>
            <a:off x="611505" y="3068955"/>
            <a:ext cx="8540750" cy="1143000"/>
          </a:xfrm>
        </p:spPr>
        <p:txBody>
          <a:bodyPr anchor="ctr" anchorCtr="0"/>
          <a:p>
            <a:r>
              <a:rPr lang="zh-CN" altLang="en-US" sz="9600" dirty="0">
                <a:sym typeface="+mn-ea"/>
              </a:rPr>
              <a:t>谢谢！</a:t>
            </a:r>
            <a:br>
              <a:rPr lang="zh-CN" altLang="en-US" sz="9600" dirty="0"/>
            </a:br>
            <a:endParaRPr lang="zh-CN" altLang="en-US" sz="9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7327.500787401575,&quot;width&quot;:14400}"/>
</p:tagLst>
</file>

<file path=ppt/tags/tag2.xml><?xml version="1.0" encoding="utf-8"?>
<p:tagLst xmlns:p="http://schemas.openxmlformats.org/presentationml/2006/main">
  <p:tag name="KSO_WPP_MARK_KEY" val="579215a2-dbcf-4c89-b539-68c8cd861c62"/>
  <p:tag name="COMMONDATA" val="eyJoZGlkIjoiNGQ4MTFlODBjMTI1MmZhN2FmYjhhMzdlMDA3OTE5MjUifQ=="/>
</p:tagLst>
</file>

<file path=ppt/theme/theme1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3612</Words>
  <Application>WPS 演示</Application>
  <PresentationFormat>在屏幕上显示</PresentationFormat>
  <Paragraphs>146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Arial</vt:lpstr>
      <vt:lpstr>宋体</vt:lpstr>
      <vt:lpstr>Wingdings</vt:lpstr>
      <vt:lpstr>华文行楷</vt:lpstr>
      <vt:lpstr>微软雅黑</vt:lpstr>
      <vt:lpstr>Times New Roman</vt:lpstr>
      <vt:lpstr>华文新魏</vt:lpstr>
      <vt:lpstr>华文隶书</vt:lpstr>
      <vt:lpstr>Arial Unicode MS</vt:lpstr>
      <vt:lpstr>Calibri</vt:lpstr>
      <vt:lpstr>隶书</vt:lpstr>
      <vt:lpstr>黑体</vt:lpstr>
      <vt:lpstr>楷体_GB2312</vt:lpstr>
      <vt:lpstr>新宋体</vt:lpstr>
      <vt:lpstr>古瓶荷花</vt:lpstr>
      <vt:lpstr>        </vt:lpstr>
      <vt:lpstr>你们知道中国有哪一些古都吗？</vt:lpstr>
      <vt:lpstr>PowerPoint 演示文稿</vt:lpstr>
      <vt:lpstr>作者简介</vt:lpstr>
      <vt:lpstr>PowerPoint 演示文稿</vt:lpstr>
      <vt:lpstr>PowerPoint 演示文稿</vt:lpstr>
      <vt:lpstr>PowerPoint 演示文稿</vt:lpstr>
      <vt:lpstr>读出意境 </vt:lpstr>
      <vt:lpstr>山围故国周遭在</vt:lpstr>
      <vt:lpstr>情感基调</vt:lpstr>
      <vt:lpstr>【山围故国周遭在，潮打空城寂寞回】</vt:lpstr>
      <vt:lpstr>【淮水东边旧时月，夜深还过女墙来】</vt:lpstr>
      <vt:lpstr>译诗 </vt:lpstr>
      <vt:lpstr>全诗都写了哪些“境”？</vt:lpstr>
      <vt:lpstr>“境”所含的“意”是什么？</vt:lpstr>
      <vt:lpstr>PowerPoint 演示文稿</vt:lpstr>
      <vt:lpstr>PowerPoint 演示文稿</vt:lpstr>
      <vt:lpstr>鉴赏要点：在写景中寄寓感情</vt:lpstr>
      <vt:lpstr>PowerPoint 演示文稿</vt:lpstr>
      <vt:lpstr>PowerPoint 演示文稿</vt:lpstr>
      <vt:lpstr>概括内容  把握中心</vt:lpstr>
      <vt:lpstr>PowerPoint 演示文稿</vt:lpstr>
      <vt:lpstr>PowerPoint 演示文稿</vt:lpstr>
      <vt:lpstr>PowerPoint 演示文稿</vt:lpstr>
      <vt:lpstr>我们来补充一些背景知识</vt:lpstr>
      <vt:lpstr>PowerPoint 演示文稿</vt:lpstr>
      <vt:lpstr>白居易在读了刘禹锡的《石头城》后曾赞美道：“我知后之诗人无复措词矣。”试以“潮打空城寂寞回”一句，对本诗的措词作简要分析。</vt:lpstr>
      <vt:lpstr>PowerPoint 演示文稿</vt:lpstr>
      <vt:lpstr>谢谢！ </vt:lpstr>
    </vt:vector>
  </TitlesOfParts>
  <Company>erz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近体诗八首</dc:title>
  <dc:creator>tjz</dc:creator>
  <cp:lastModifiedBy>盈</cp:lastModifiedBy>
  <cp:revision>35</cp:revision>
  <dcterms:created xsi:type="dcterms:W3CDTF">2002-11-18T08:37:00Z</dcterms:created>
  <dcterms:modified xsi:type="dcterms:W3CDTF">2023-02-24T16:03:01Z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  <property fmtid="{D5CDD505-2E9C-101B-9397-08002B2CF9AE}" pid="3" name="ICV">
    <vt:lpwstr>7509974337DF49A8930251CC2665D14F</vt:lpwstr>
  </property>
  <property fmtid="{D5CDD505-2E9C-101B-9397-08002B2CF9AE}" pid="4" name="KSOProductBuildVer">
    <vt:lpwstr>2052-11.1.0.13703</vt:lpwstr>
  </property>
</Properties>
</file>