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64" r:id="rId5"/>
    <p:sldId id="265" r:id="rId6"/>
    <p:sldId id="263" r:id="rId7"/>
    <p:sldId id="258" r:id="rId8"/>
    <p:sldId id="259" r:id="rId9"/>
    <p:sldId id="266" r:id="rId10"/>
    <p:sldId id="267" r:id="rId11"/>
    <p:sldId id="260" r:id="rId12"/>
    <p:sldId id="268" r:id="rId13"/>
    <p:sldId id="261" r:id="rId14"/>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87" d="100"/>
          <a:sy n="87" d="100"/>
        </p:scale>
        <p:origin x="-52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dirty="0">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dirty="0">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9" name="标题 2049"/>
          <p:cNvSpPr>
            <a:spLocks noGrp="1"/>
          </p:cNvSpPr>
          <p:nvPr>
            <p:ph type="ctrTitle"/>
          </p:nvPr>
        </p:nvSpPr>
        <p:spPr>
          <a:xfrm>
            <a:off x="971550" y="549275"/>
            <a:ext cx="4983163" cy="5919788"/>
          </a:xfrm>
          <a:ln/>
        </p:spPr>
        <p:txBody>
          <a:bodyPr anchor="ctr" anchorCtr="0"/>
          <a:p>
            <a:pPr defTabSz="914400">
              <a:buClrTx/>
              <a:buSzTx/>
              <a:buFontTx/>
              <a:buNone/>
            </a:pPr>
            <a:r>
              <a:rPr lang="zh-CN" altLang="en-US" sz="4400" b="1" kern="1200" baseline="0" dirty="0">
                <a:solidFill>
                  <a:srgbClr val="FF0000"/>
                </a:solidFill>
                <a:latin typeface="微软雅黑" panose="020B0503020204020204" charset="-122"/>
                <a:ea typeface="微软雅黑" panose="020B0503020204020204" charset="-122"/>
                <a:cs typeface="+mj-cs"/>
              </a:rPr>
              <a:t>第一课 </a:t>
            </a:r>
            <a:br>
              <a:rPr lang="zh-CN" altLang="en-US" sz="4400" b="1" kern="1200" baseline="0" dirty="0">
                <a:solidFill>
                  <a:srgbClr val="FF0000"/>
                </a:solidFill>
                <a:latin typeface="微软雅黑" panose="020B0503020204020204" charset="-122"/>
                <a:ea typeface="微软雅黑" panose="020B0503020204020204" charset="-122"/>
                <a:cs typeface="+mj-cs"/>
              </a:rPr>
            </a:br>
            <a:r>
              <a:rPr lang="zh-CN" altLang="en-US" sz="4400" b="1" kern="1200" baseline="0" dirty="0">
                <a:solidFill>
                  <a:srgbClr val="FF0000"/>
                </a:solidFill>
                <a:latin typeface="微软雅黑" panose="020B0503020204020204" charset="-122"/>
                <a:ea typeface="微软雅黑" panose="020B0503020204020204" charset="-122"/>
                <a:cs typeface="+mj-cs"/>
              </a:rPr>
              <a:t>职业与成功</a:t>
            </a:r>
            <a:r>
              <a:rPr lang="zh-CN" altLang="en-US" sz="4400" b="1" kern="1200" baseline="0" dirty="0">
                <a:latin typeface="微软雅黑" panose="020B0503020204020204" charset="-122"/>
                <a:ea typeface="微软雅黑" panose="020B0503020204020204" charset="-122"/>
                <a:cs typeface="+mj-cs"/>
              </a:rPr>
              <a:t>  </a:t>
            </a:r>
            <a:br>
              <a:rPr lang="zh-CN" altLang="en-US" sz="4400" b="1" kern="1200" baseline="0" dirty="0">
                <a:latin typeface="微软雅黑" panose="020B0503020204020204" charset="-122"/>
                <a:ea typeface="微软雅黑" panose="020B0503020204020204" charset="-122"/>
                <a:cs typeface="+mj-cs"/>
              </a:rPr>
            </a:br>
            <a:br>
              <a:rPr lang="zh-CN" altLang="en-US" sz="4400" b="1" kern="1200" baseline="0" dirty="0">
                <a:latin typeface="微软雅黑" panose="020B0503020204020204" charset="-122"/>
                <a:ea typeface="微软雅黑" panose="020B0503020204020204" charset="-122"/>
                <a:cs typeface="+mj-cs"/>
              </a:rPr>
            </a:br>
            <a:r>
              <a:rPr lang="zh-CN" altLang="en-US" sz="4000" b="1" kern="1200" baseline="0" dirty="0">
                <a:latin typeface="微软雅黑" panose="020B0503020204020204" charset="-122"/>
                <a:ea typeface="微软雅黑" panose="020B0503020204020204" charset="-122"/>
                <a:cs typeface="+mj-cs"/>
              </a:rPr>
              <a:t>第一节  </a:t>
            </a:r>
            <a:br>
              <a:rPr lang="zh-CN" altLang="en-US" sz="4000" b="1" kern="1200" baseline="0" dirty="0">
                <a:latin typeface="微软雅黑" panose="020B0503020204020204" charset="-122"/>
                <a:ea typeface="微软雅黑" panose="020B0503020204020204" charset="-122"/>
                <a:cs typeface="+mj-cs"/>
              </a:rPr>
            </a:br>
            <a:r>
              <a:rPr lang="zh-CN" altLang="en-US" sz="4000" b="1" kern="1200" baseline="0" dirty="0">
                <a:latin typeface="微软雅黑" panose="020B0503020204020204" charset="-122"/>
                <a:ea typeface="微软雅黑" panose="020B0503020204020204" charset="-122"/>
                <a:cs typeface="+mj-cs"/>
              </a:rPr>
              <a:t>职业是人生的基石</a:t>
            </a:r>
            <a:r>
              <a:rPr lang="zh-CN" altLang="en-US" sz="4400" b="1" kern="1200" baseline="0" dirty="0">
                <a:latin typeface="微软雅黑" panose="020B0503020204020204" charset="-122"/>
                <a:ea typeface="微软雅黑" panose="020B0503020204020204" charset="-122"/>
                <a:cs typeface="+mj-cs"/>
              </a:rPr>
              <a:t> </a:t>
            </a:r>
            <a:endParaRPr lang="zh-CN" altLang="en-US" sz="4400" b="1" kern="1200" baseline="0" dirty="0">
              <a:latin typeface="微软雅黑" panose="020B0503020204020204" charset="-122"/>
              <a:ea typeface="微软雅黑" panose="020B0503020204020204" charset="-122"/>
              <a:cs typeface="+mj-cs"/>
            </a:endParaRPr>
          </a:p>
        </p:txBody>
      </p:sp>
      <p:pic>
        <p:nvPicPr>
          <p:cNvPr id="2050" name="图片 99"/>
          <p:cNvPicPr/>
          <p:nvPr/>
        </p:nvPicPr>
        <p:blipFill>
          <a:blip r:embed="rId1"/>
          <a:stretch>
            <a:fillRect/>
          </a:stretch>
        </p:blipFill>
        <p:spPr>
          <a:xfrm>
            <a:off x="5724525" y="814388"/>
            <a:ext cx="3419475" cy="5229225"/>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3" name="文本占位符 3074"/>
          <p:cNvSpPr>
            <a:spLocks noGrp="1"/>
          </p:cNvSpPr>
          <p:nvPr>
            <p:ph idx="1"/>
          </p:nvPr>
        </p:nvSpPr>
        <p:spPr>
          <a:xfrm>
            <a:off x="1905000" y="2997200"/>
            <a:ext cx="5119688" cy="2957513"/>
          </a:xfrm>
          <a:ln/>
        </p:spPr>
        <p:txBody>
          <a:bodyPr anchor="t" anchorCtr="0"/>
          <a:p>
            <a:pPr marL="0" indent="0">
              <a:buNone/>
            </a:pPr>
            <a:r>
              <a:rPr lang="zh-CN" altLang="en-US" sz="3600" b="1" dirty="0">
                <a:latin typeface="楷体" panose="02010609060101010101" charset="-122"/>
                <a:ea typeface="楷体" panose="02010609060101010101" charset="-122"/>
              </a:rPr>
              <a:t>同学们即将走进职业，</a:t>
            </a:r>
            <a:endParaRPr lang="zh-CN" altLang="en-US" sz="3600" b="1" dirty="0">
              <a:latin typeface="楷体" panose="02010609060101010101" charset="-122"/>
              <a:ea typeface="楷体" panose="02010609060101010101" charset="-122"/>
            </a:endParaRPr>
          </a:p>
          <a:p>
            <a:pPr marL="0" indent="0">
              <a:buNone/>
            </a:pPr>
            <a:r>
              <a:rPr lang="zh-CN" altLang="en-US" sz="3600" b="1" dirty="0">
                <a:latin typeface="楷体" panose="02010609060101010101" charset="-122"/>
                <a:ea typeface="楷体" panose="02010609060101010101" charset="-122"/>
              </a:rPr>
              <a:t>懂得什么是职业，</a:t>
            </a:r>
            <a:endParaRPr lang="zh-CN" altLang="en-US" sz="3600" b="1" dirty="0">
              <a:latin typeface="楷体" panose="02010609060101010101" charset="-122"/>
              <a:ea typeface="楷体" panose="02010609060101010101" charset="-122"/>
            </a:endParaRPr>
          </a:p>
          <a:p>
            <a:pPr marL="0" indent="0">
              <a:buNone/>
            </a:pPr>
            <a:r>
              <a:rPr lang="zh-CN" altLang="en-US" sz="3600" b="1" dirty="0">
                <a:latin typeface="楷体" panose="02010609060101010101" charset="-122"/>
                <a:ea typeface="楷体" panose="02010609060101010101" charset="-122"/>
              </a:rPr>
              <a:t>了解职业的人生功能。</a:t>
            </a:r>
            <a:endParaRPr lang="zh-CN" altLang="en-US" dirty="0"/>
          </a:p>
          <a:p>
            <a:pPr marL="0" indent="0">
              <a:buNone/>
            </a:pPr>
            <a:endParaRPr lang="zh-CN" altLang="en-US" dirty="0"/>
          </a:p>
          <a:p>
            <a:pPr marL="0" indent="0">
              <a:buNone/>
            </a:pPr>
            <a:endParaRPr lang="en-US" altLang="zh-CN" dirty="0"/>
          </a:p>
        </p:txBody>
      </p:sp>
      <p:sp>
        <p:nvSpPr>
          <p:cNvPr id="2" name="横卷形 1"/>
          <p:cNvSpPr/>
          <p:nvPr/>
        </p:nvSpPr>
        <p:spPr>
          <a:xfrm>
            <a:off x="2066925" y="1279525"/>
            <a:ext cx="4451350" cy="12065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4000" b="1" strike="noStrike" noProof="1" dirty="0">
                <a:solidFill>
                  <a:srgbClr val="00B050"/>
                </a:solidFill>
                <a:latin typeface="微软雅黑" panose="020B0503020204020204" charset="-122"/>
                <a:ea typeface="微软雅黑" panose="020B0503020204020204" charset="-122"/>
                <a:cs typeface="微软雅黑" panose="020B0503020204020204" charset="-122"/>
                <a:sym typeface="+mn-ea"/>
              </a:rPr>
              <a:t>教学目的、要求</a:t>
            </a:r>
            <a:endParaRPr lang="zh-CN" altLang="en-US" sz="4000" b="1" strike="noStrike" noProof="1" dirty="0">
              <a:solidFill>
                <a:srgbClr val="00B05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标题 1"/>
          <p:cNvSpPr>
            <a:spLocks noGrp="1"/>
          </p:cNvSpPr>
          <p:nvPr>
            <p:ph type="title"/>
          </p:nvPr>
        </p:nvSpPr>
        <p:spPr>
          <a:ln/>
        </p:spPr>
        <p:txBody>
          <a:bodyPr anchor="b" anchorCtr="0"/>
          <a:p>
            <a:pPr defTabSz="914400">
              <a:buNone/>
            </a:pPr>
            <a:r>
              <a:rPr lang="zh-CN" altLang="en-US" kern="1200" baseline="0" dirty="0">
                <a:solidFill>
                  <a:schemeClr val="tx1"/>
                </a:solidFill>
                <a:latin typeface="Arial" panose="020B0604020202020204" pitchFamily="34" charset="0"/>
                <a:ea typeface="宋体" panose="02010600030101010101" pitchFamily="2" charset="-122"/>
                <a:cs typeface="+mj-cs"/>
              </a:rPr>
              <a:t> </a:t>
            </a:r>
            <a:br>
              <a:rPr lang="zh-CN" altLang="en-US" kern="1200" baseline="0" dirty="0">
                <a:solidFill>
                  <a:schemeClr val="tx1"/>
                </a:solidFill>
                <a:latin typeface="Arial" panose="020B0604020202020204" pitchFamily="34" charset="0"/>
                <a:ea typeface="宋体" panose="02010600030101010101" pitchFamily="2" charset="-122"/>
                <a:cs typeface="+mj-cs"/>
              </a:rPr>
            </a:br>
            <a:r>
              <a:rPr lang="zh-CN" altLang="en-US" b="1" kern="1200" baseline="0" dirty="0">
                <a:solidFill>
                  <a:schemeClr val="tx1"/>
                </a:solidFill>
                <a:latin typeface="楷体" panose="02010609060101010101" charset="-122"/>
                <a:ea typeface="楷体" panose="02010609060101010101" charset="-122"/>
                <a:cs typeface="+mj-cs"/>
              </a:rPr>
              <a:t>职业的人生功能</a:t>
            </a:r>
            <a:br>
              <a:rPr lang="zh-CN" altLang="en-US" b="1" kern="1200" baseline="0" dirty="0">
                <a:solidFill>
                  <a:schemeClr val="tx1"/>
                </a:solidFill>
                <a:latin typeface="楷体" panose="02010609060101010101" charset="-122"/>
                <a:ea typeface="楷体" panose="02010609060101010101" charset="-122"/>
                <a:cs typeface="+mj-cs"/>
              </a:rPr>
            </a:br>
            <a:endParaRPr lang="zh-CN" altLang="en-US" b="1" kern="1200" baseline="0">
              <a:latin typeface="楷体" panose="02010609060101010101" charset="-122"/>
              <a:ea typeface="楷体" panose="02010609060101010101" charset="-122"/>
              <a:cs typeface="+mj-cs"/>
            </a:endParaRPr>
          </a:p>
        </p:txBody>
      </p:sp>
      <p:sp>
        <p:nvSpPr>
          <p:cNvPr id="4" name="横卷形 3"/>
          <p:cNvSpPr/>
          <p:nvPr/>
        </p:nvSpPr>
        <p:spPr>
          <a:xfrm>
            <a:off x="3060700" y="1268413"/>
            <a:ext cx="3081338" cy="1208088"/>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4000" b="1" strike="noStrike" noProof="1" dirty="0">
                <a:solidFill>
                  <a:srgbClr val="00B050"/>
                </a:solidFill>
                <a:latin typeface="微软雅黑" panose="020B0503020204020204" charset="-122"/>
                <a:ea typeface="微软雅黑" panose="020B0503020204020204" charset="-122"/>
                <a:sym typeface="+mn-ea"/>
              </a:rPr>
              <a:t>教学重点</a:t>
            </a:r>
            <a:endParaRPr lang="zh-CN" altLang="en-US" sz="4000" b="1" strike="noStrike" noProof="1" dirty="0">
              <a:solidFill>
                <a:srgbClr val="00B050"/>
              </a:solidFill>
              <a:latin typeface="微软雅黑" panose="020B0503020204020204" charset="-122"/>
              <a:ea typeface="微软雅黑" panose="020B0503020204020204"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标题 1"/>
          <p:cNvSpPr>
            <a:spLocks noGrp="1"/>
          </p:cNvSpPr>
          <p:nvPr>
            <p:ph type="title"/>
          </p:nvPr>
        </p:nvSpPr>
        <p:spPr>
          <a:xfrm>
            <a:off x="1260475" y="2708275"/>
            <a:ext cx="7034213" cy="2381250"/>
          </a:xfrm>
          <a:ln/>
        </p:spPr>
        <p:txBody>
          <a:bodyPr anchor="b" anchorCtr="0"/>
          <a:p>
            <a:pPr algn="l" defTabSz="914400">
              <a:buNone/>
            </a:pPr>
            <a:r>
              <a:rPr lang="zh-CN" altLang="en-US" kern="1200" baseline="0" dirty="0">
                <a:solidFill>
                  <a:schemeClr val="tx1"/>
                </a:solidFill>
                <a:latin typeface="Arial" panose="020B0604020202020204" pitchFamily="34" charset="0"/>
                <a:ea typeface="宋体" panose="02010600030101010101" pitchFamily="2" charset="-122"/>
                <a:cs typeface="+mj-cs"/>
              </a:rPr>
              <a:t>  </a:t>
            </a:r>
            <a:br>
              <a:rPr lang="zh-CN" altLang="en-US" kern="1200" baseline="0" dirty="0">
                <a:solidFill>
                  <a:schemeClr val="tx1"/>
                </a:solidFill>
                <a:latin typeface="Arial" panose="020B0604020202020204" pitchFamily="34" charset="0"/>
                <a:ea typeface="宋体" panose="02010600030101010101" pitchFamily="2" charset="-122"/>
                <a:cs typeface="+mj-cs"/>
              </a:rPr>
            </a:br>
            <a:r>
              <a:rPr lang="zh-CN" altLang="en-US" sz="3600" b="1" kern="1200" baseline="0" dirty="0">
                <a:solidFill>
                  <a:schemeClr val="tx1"/>
                </a:solidFill>
                <a:latin typeface="楷体" panose="02010609060101010101" charset="-122"/>
                <a:ea typeface="楷体" panose="02010609060101010101" charset="-122"/>
                <a:cs typeface="+mj-cs"/>
              </a:rPr>
              <a:t>结合课本张秉贵的事迹分析有哪些职业内涵，对我们有啥意义</a:t>
            </a:r>
            <a:r>
              <a:rPr lang="en-US" altLang="zh-CN" sz="3600" b="1" kern="1200" baseline="0">
                <a:solidFill>
                  <a:schemeClr val="tx1"/>
                </a:solidFill>
                <a:latin typeface="楷体" panose="02010609060101010101" charset="-122"/>
                <a:ea typeface="楷体" panose="02010609060101010101" charset="-122"/>
                <a:cs typeface="+mj-cs"/>
              </a:rPr>
              <a:t>?</a:t>
            </a:r>
            <a:br>
              <a:rPr lang="en-US" altLang="zh-CN" sz="3600" b="1" kern="1200" baseline="0" dirty="0">
                <a:solidFill>
                  <a:schemeClr val="tx1"/>
                </a:solidFill>
                <a:latin typeface="楷体" panose="02010609060101010101" charset="-122"/>
                <a:ea typeface="楷体" panose="02010609060101010101" charset="-122"/>
                <a:cs typeface="+mj-cs"/>
              </a:rPr>
            </a:br>
            <a:endParaRPr lang="zh-CN" altLang="en-US" sz="3600" b="1" kern="1200" baseline="0">
              <a:latin typeface="楷体" panose="02010609060101010101" charset="-122"/>
              <a:ea typeface="楷体" panose="02010609060101010101" charset="-122"/>
              <a:cs typeface="+mj-cs"/>
            </a:endParaRPr>
          </a:p>
        </p:txBody>
      </p:sp>
      <p:sp>
        <p:nvSpPr>
          <p:cNvPr id="4" name="横卷形 3"/>
          <p:cNvSpPr/>
          <p:nvPr/>
        </p:nvSpPr>
        <p:spPr>
          <a:xfrm>
            <a:off x="3348038" y="1412875"/>
            <a:ext cx="3132138" cy="12065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4000" b="1" strike="noStrike" noProof="1" dirty="0">
                <a:solidFill>
                  <a:srgbClr val="00B050"/>
                </a:solidFill>
                <a:latin typeface="微软雅黑" panose="020B0503020204020204" charset="-122"/>
                <a:ea typeface="微软雅黑" panose="020B0503020204020204" charset="-122"/>
                <a:sym typeface="+mn-ea"/>
              </a:rPr>
              <a:t>教学难点</a:t>
            </a:r>
            <a:endParaRPr lang="zh-CN" altLang="en-US" sz="4000" b="1" strike="noStrike" noProof="1" dirty="0">
              <a:solidFill>
                <a:srgbClr val="00B050"/>
              </a:solidFill>
              <a:latin typeface="微软雅黑" panose="020B0503020204020204" charset="-122"/>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标题 1"/>
          <p:cNvSpPr>
            <a:spLocks noGrp="1"/>
          </p:cNvSpPr>
          <p:nvPr>
            <p:ph type="title"/>
          </p:nvPr>
        </p:nvSpPr>
        <p:spPr>
          <a:xfrm>
            <a:off x="1116013" y="2565400"/>
            <a:ext cx="7199312" cy="3228975"/>
          </a:xfrm>
          <a:ln/>
        </p:spPr>
        <p:txBody>
          <a:bodyPr anchor="b" anchorCtr="0"/>
          <a:p>
            <a:pPr algn="l" defTabSz="914400">
              <a:buNone/>
            </a:pPr>
            <a:r>
              <a:rPr lang="zh-CN" altLang="en-US" sz="3200" b="1" kern="1200" baseline="0">
                <a:latin typeface="楷体" panose="02010609060101010101" charset="-122"/>
                <a:ea typeface="楷体" panose="02010609060101010101" charset="-122"/>
                <a:cs typeface="+mj-cs"/>
              </a:rPr>
              <a:t>1、与学生寒暄一阵；</a:t>
            </a:r>
            <a:br>
              <a:rPr lang="zh-CN" altLang="en-US" sz="3200" b="1" kern="1200" baseline="0">
                <a:latin typeface="楷体" panose="02010609060101010101" charset="-122"/>
                <a:ea typeface="楷体" panose="02010609060101010101" charset="-122"/>
                <a:cs typeface="+mj-cs"/>
              </a:rPr>
            </a:br>
            <a:r>
              <a:rPr lang="zh-CN" altLang="en-US" sz="3200" b="1" kern="1200" baseline="0">
                <a:latin typeface="楷体" panose="02010609060101010101" charset="-122"/>
                <a:ea typeface="楷体" panose="02010609060101010101" charset="-122"/>
                <a:cs typeface="+mj-cs"/>
              </a:rPr>
              <a:t>2、问学生平时想过就业和了解职业吗？</a:t>
            </a:r>
            <a:br>
              <a:rPr lang="zh-CN" altLang="en-US" sz="3200" b="1" kern="1200" baseline="0">
                <a:latin typeface="楷体" panose="02010609060101010101" charset="-122"/>
                <a:ea typeface="楷体" panose="02010609060101010101" charset="-122"/>
                <a:cs typeface="+mj-cs"/>
              </a:rPr>
            </a:br>
            <a:r>
              <a:rPr lang="zh-CN" altLang="en-US" sz="3200" b="1" kern="1200" baseline="0">
                <a:latin typeface="楷体" panose="02010609060101010101" charset="-122"/>
                <a:ea typeface="楷体" panose="02010609060101010101" charset="-122"/>
                <a:cs typeface="+mj-cs"/>
              </a:rPr>
              <a:t>3、列举一些不同的职业讲给学生听；</a:t>
            </a:r>
            <a:br>
              <a:rPr lang="zh-CN" altLang="en-US" sz="3200" b="1" kern="1200" baseline="0">
                <a:latin typeface="楷体" panose="02010609060101010101" charset="-122"/>
                <a:ea typeface="楷体" panose="02010609060101010101" charset="-122"/>
                <a:cs typeface="+mj-cs"/>
              </a:rPr>
            </a:br>
            <a:r>
              <a:rPr lang="zh-CN" altLang="en-US" sz="3200" b="1" kern="1200" baseline="0">
                <a:latin typeface="楷体" panose="02010609060101010101" charset="-122"/>
                <a:ea typeface="楷体" panose="02010609060101010101" charset="-122"/>
                <a:cs typeface="+mj-cs"/>
              </a:rPr>
              <a:t>4、给同学们讲柳州市春季大型招聘会</a:t>
            </a:r>
            <a:r>
              <a:rPr lang="en-US" altLang="zh-CN" sz="3200" b="1" kern="1200" baseline="0">
                <a:latin typeface="楷体" panose="02010609060101010101" charset="-122"/>
                <a:ea typeface="楷体" panose="02010609060101010101" charset="-122"/>
                <a:cs typeface="+mj-cs"/>
              </a:rPr>
              <a:t>  </a:t>
            </a:r>
            <a:br>
              <a:rPr lang="en-US" altLang="zh-CN" sz="3200" b="1" kern="1200" baseline="0">
                <a:latin typeface="楷体" panose="02010609060101010101" charset="-122"/>
                <a:ea typeface="楷体" panose="02010609060101010101" charset="-122"/>
                <a:cs typeface="+mj-cs"/>
              </a:rPr>
            </a:br>
            <a:r>
              <a:rPr lang="en-US" altLang="zh-CN" sz="3200" b="1" kern="1200" baseline="0">
                <a:latin typeface="楷体" panose="02010609060101010101" charset="-122"/>
                <a:ea typeface="楷体" panose="02010609060101010101" charset="-122"/>
                <a:cs typeface="+mj-cs"/>
              </a:rPr>
              <a:t>   </a:t>
            </a:r>
            <a:r>
              <a:rPr lang="zh-CN" altLang="en-US" sz="3200" b="1" kern="1200" baseline="0">
                <a:latin typeface="楷体" panose="02010609060101010101" charset="-122"/>
                <a:ea typeface="楷体" panose="02010609060101010101" charset="-122"/>
                <a:cs typeface="+mj-cs"/>
              </a:rPr>
              <a:t>的情况；</a:t>
            </a:r>
            <a:br>
              <a:rPr lang="zh-CN" altLang="en-US" sz="3200" b="1" kern="1200" baseline="0">
                <a:latin typeface="楷体" panose="02010609060101010101" charset="-122"/>
                <a:ea typeface="楷体" panose="02010609060101010101" charset="-122"/>
                <a:cs typeface="+mj-cs"/>
              </a:rPr>
            </a:br>
            <a:r>
              <a:rPr lang="zh-CN" altLang="en-US" sz="3200" b="1" kern="1200" baseline="0">
                <a:latin typeface="楷体" panose="02010609060101010101" charset="-122"/>
                <a:ea typeface="楷体" panose="02010609060101010101" charset="-122"/>
                <a:cs typeface="+mj-cs"/>
              </a:rPr>
              <a:t>5、介绍一下课程教学计划。</a:t>
            </a:r>
            <a:endParaRPr lang="zh-CN" altLang="en-US" sz="3200" b="1" kern="1200" baseline="0">
              <a:latin typeface="楷体" panose="02010609060101010101" charset="-122"/>
              <a:ea typeface="楷体" panose="02010609060101010101" charset="-122"/>
              <a:cs typeface="+mj-cs"/>
            </a:endParaRPr>
          </a:p>
        </p:txBody>
      </p:sp>
      <p:sp>
        <p:nvSpPr>
          <p:cNvPr id="4" name="下箭头标注 3"/>
          <p:cNvSpPr/>
          <p:nvPr/>
        </p:nvSpPr>
        <p:spPr>
          <a:xfrm>
            <a:off x="3048000" y="1196975"/>
            <a:ext cx="2781300" cy="11557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3200" b="1" strike="noStrike" noProof="1">
                <a:solidFill>
                  <a:srgbClr val="00B050"/>
                </a:solidFill>
                <a:latin typeface="微软雅黑" panose="020B0503020204020204" charset="-122"/>
                <a:ea typeface="微软雅黑" panose="020B0503020204020204" charset="-122"/>
                <a:cs typeface="微软雅黑" panose="020B0503020204020204" charset="-122"/>
                <a:sym typeface="+mn-ea"/>
              </a:rPr>
              <a:t>导入新课</a:t>
            </a:r>
            <a:endParaRPr lang="zh-CN" altLang="en-US" sz="3200" b="1" strike="noStrike" noProof="1">
              <a:solidFill>
                <a:srgbClr val="00B05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文本占位符 4098"/>
          <p:cNvSpPr>
            <a:spLocks noGrp="1"/>
          </p:cNvSpPr>
          <p:nvPr>
            <p:ph idx="1"/>
          </p:nvPr>
        </p:nvSpPr>
        <p:spPr>
          <a:xfrm>
            <a:off x="1044575" y="2205038"/>
            <a:ext cx="7337425" cy="3973512"/>
          </a:xfrm>
          <a:ln/>
        </p:spPr>
        <p:txBody>
          <a:bodyPr anchor="t" anchorCtr="0"/>
          <a:p>
            <a:pPr marL="0" indent="0">
              <a:buNone/>
            </a:pPr>
            <a:r>
              <a:rPr lang="en-US" altLang="zh-CN" b="1">
                <a:latin typeface="楷体" panose="02010609060101010101" charset="-122"/>
                <a:ea typeface="楷体" panose="02010609060101010101" charset="-122"/>
              </a:rPr>
              <a:t>1</a:t>
            </a:r>
            <a:r>
              <a:rPr lang="zh-CN" altLang="en-US" b="1" dirty="0">
                <a:latin typeface="楷体" panose="02010609060101010101" charset="-122"/>
                <a:ea typeface="楷体" panose="02010609060101010101" charset="-122"/>
              </a:rPr>
              <a:t>、当时，他在毕业时本可以选择其他职业的，但他与其他同学的想法不同，没有考虑具体职业，而是把这个问题提高到对社会的认识和对生活的态度上加以考虑做前提。</a:t>
            </a:r>
            <a:endParaRPr lang="zh-CN" altLang="en-US" b="1" dirty="0">
              <a:latin typeface="楷体" panose="02010609060101010101" charset="-122"/>
              <a:ea typeface="楷体" panose="02010609060101010101" charset="-122"/>
            </a:endParaRPr>
          </a:p>
          <a:p>
            <a:pPr marL="0" indent="0">
              <a:buNone/>
            </a:pPr>
            <a:r>
              <a:rPr lang="en-US" altLang="zh-CN" b="1">
                <a:latin typeface="楷体" panose="02010609060101010101" charset="-122"/>
                <a:ea typeface="楷体" panose="02010609060101010101" charset="-122"/>
              </a:rPr>
              <a:t>2</a:t>
            </a:r>
            <a:r>
              <a:rPr lang="zh-CN" altLang="en-US" b="1" dirty="0">
                <a:latin typeface="楷体" panose="02010609060101010101" charset="-122"/>
                <a:ea typeface="楷体" panose="02010609060101010101" charset="-122"/>
              </a:rPr>
              <a:t>、他选择为人类福利而劳动的职业：社会科学研究（思想家、革命家）。 </a:t>
            </a:r>
            <a:endParaRPr lang="zh-CN" altLang="en-US" b="1" dirty="0">
              <a:latin typeface="楷体" panose="02010609060101010101" charset="-122"/>
              <a:ea typeface="楷体" panose="02010609060101010101" charset="-122"/>
            </a:endParaRPr>
          </a:p>
        </p:txBody>
      </p:sp>
      <p:sp>
        <p:nvSpPr>
          <p:cNvPr id="3" name="棱台 2"/>
          <p:cNvSpPr/>
          <p:nvPr/>
        </p:nvSpPr>
        <p:spPr>
          <a:xfrm>
            <a:off x="1474788" y="692150"/>
            <a:ext cx="6643688" cy="104457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3200" b="1" strike="noStrike" noProof="1" dirty="0">
                <a:solidFill>
                  <a:srgbClr val="00B050"/>
                </a:solidFill>
                <a:latin typeface="微软雅黑" panose="020B0503020204020204" charset="-122"/>
                <a:ea typeface="微软雅黑" panose="020B0503020204020204" charset="-122"/>
                <a:sym typeface="+mn-ea"/>
              </a:rPr>
              <a:t>（一）介绍马克思选择职业的案例</a:t>
            </a:r>
            <a:endParaRPr lang="zh-CN" altLang="en-US" sz="3200" b="1" strike="noStrike" noProof="1" dirty="0">
              <a:solidFill>
                <a:srgbClr val="00B050"/>
              </a:solidFill>
              <a:latin typeface="微软雅黑" panose="020B0503020204020204" charset="-122"/>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文本占位符 5122"/>
          <p:cNvSpPr>
            <a:spLocks noGrp="1"/>
          </p:cNvSpPr>
          <p:nvPr>
            <p:ph idx="1"/>
          </p:nvPr>
        </p:nvSpPr>
        <p:spPr>
          <a:xfrm>
            <a:off x="900113" y="3357563"/>
            <a:ext cx="7310437" cy="1066800"/>
          </a:xfrm>
          <a:ln/>
        </p:spPr>
        <p:txBody>
          <a:bodyPr anchor="t" anchorCtr="0"/>
          <a:p>
            <a:pPr marL="0" indent="0">
              <a:lnSpc>
                <a:spcPct val="90000"/>
              </a:lnSpc>
              <a:buNone/>
            </a:pPr>
            <a:r>
              <a:rPr lang="zh-CN" altLang="en-US" b="1" dirty="0">
                <a:latin typeface="楷体" panose="02010609060101010101" charset="-122"/>
                <a:ea typeface="楷体" panose="02010609060101010101" charset="-122"/>
              </a:rPr>
              <a:t>主要讲什么是职业、举例不同的行业职。</a:t>
            </a:r>
            <a:endParaRPr lang="zh-CN" altLang="en-US" b="1" dirty="0">
              <a:latin typeface="楷体" panose="02010609060101010101" charset="-122"/>
              <a:ea typeface="楷体" panose="02010609060101010101" charset="-122"/>
            </a:endParaRPr>
          </a:p>
        </p:txBody>
      </p:sp>
      <p:sp>
        <p:nvSpPr>
          <p:cNvPr id="3" name="棱台 2"/>
          <p:cNvSpPr/>
          <p:nvPr/>
        </p:nvSpPr>
        <p:spPr>
          <a:xfrm>
            <a:off x="2051050" y="1196975"/>
            <a:ext cx="5133975" cy="104457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3200" b="1" strike="noStrike" noProof="1" dirty="0">
                <a:solidFill>
                  <a:srgbClr val="00B050"/>
                </a:solidFill>
                <a:latin typeface="微软雅黑" panose="020B0503020204020204" charset="-122"/>
                <a:ea typeface="微软雅黑" panose="020B0503020204020204" charset="-122"/>
                <a:sym typeface="+mn-ea"/>
              </a:rPr>
              <a:t>（二）职业来自社会分工</a:t>
            </a:r>
            <a:endParaRPr lang="zh-CN" altLang="en-US" sz="3200" b="1" strike="noStrike" noProof="1" dirty="0">
              <a:solidFill>
                <a:srgbClr val="00B050"/>
              </a:solidFill>
              <a:latin typeface="微软雅黑" panose="020B0503020204020204" charset="-122"/>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棱台 3"/>
          <p:cNvSpPr/>
          <p:nvPr/>
        </p:nvSpPr>
        <p:spPr>
          <a:xfrm>
            <a:off x="1835150" y="1485900"/>
            <a:ext cx="5133975" cy="1042988"/>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3200" b="1" strike="noStrike" noProof="1" dirty="0">
                <a:solidFill>
                  <a:srgbClr val="00B050"/>
                </a:solidFill>
                <a:latin typeface="微软雅黑" panose="020B0503020204020204" charset="-122"/>
                <a:ea typeface="微软雅黑" panose="020B0503020204020204" charset="-122"/>
                <a:sym typeface="+mn-ea"/>
              </a:rPr>
              <a:t>（三）职业的基本特征</a:t>
            </a:r>
            <a:endParaRPr lang="zh-CN" altLang="en-US" sz="3200" b="1" strike="noStrike" noProof="1" dirty="0">
              <a:solidFill>
                <a:srgbClr val="00B050"/>
              </a:solidFill>
              <a:latin typeface="微软雅黑" panose="020B0503020204020204" charset="-122"/>
              <a:ea typeface="微软雅黑" panose="020B0503020204020204" charset="-122"/>
              <a:sym typeface="+mn-ea"/>
            </a:endParaRPr>
          </a:p>
        </p:txBody>
      </p:sp>
      <p:sp>
        <p:nvSpPr>
          <p:cNvPr id="9218" name="标题 4"/>
          <p:cNvSpPr>
            <a:spLocks noGrp="1"/>
          </p:cNvSpPr>
          <p:nvPr>
            <p:ph type="title"/>
          </p:nvPr>
        </p:nvSpPr>
        <p:spPr>
          <a:xfrm>
            <a:off x="1116013" y="2925763"/>
            <a:ext cx="6994525" cy="1408112"/>
          </a:xfrm>
          <a:ln/>
        </p:spPr>
        <p:txBody>
          <a:bodyPr anchor="b" anchorCtr="0"/>
          <a:p>
            <a:pPr algn="l" defTabSz="914400">
              <a:buNone/>
            </a:pPr>
            <a:r>
              <a:rPr lang="zh-CN" altLang="en-US" sz="3200" b="1" kern="1200" baseline="0">
                <a:latin typeface="楷体" panose="02010609060101010101" charset="-122"/>
                <a:ea typeface="楷体" panose="02010609060101010101" charset="-122"/>
                <a:cs typeface="+mj-cs"/>
              </a:rPr>
              <a:t>从社会性、经济性、技术性、稳定性、规范性、时代性等六方面来讲。</a:t>
            </a:r>
            <a:endParaRPr lang="zh-CN" altLang="en-US" sz="3200" b="1" kern="1200" baseline="0">
              <a:latin typeface="楷体" panose="02010609060101010101" charset="-122"/>
              <a:ea typeface="楷体" panose="02010609060101010101" charset="-122"/>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标题 1"/>
          <p:cNvSpPr>
            <a:spLocks noGrp="1"/>
          </p:cNvSpPr>
          <p:nvPr>
            <p:ph type="title"/>
          </p:nvPr>
        </p:nvSpPr>
        <p:spPr>
          <a:xfrm>
            <a:off x="1403350" y="2205038"/>
            <a:ext cx="5703888" cy="3141662"/>
          </a:xfrm>
          <a:ln/>
        </p:spPr>
        <p:txBody>
          <a:bodyPr anchor="b" anchorCtr="0"/>
          <a:p>
            <a:pPr algn="l" defTabSz="914400">
              <a:buNone/>
            </a:pPr>
            <a:r>
              <a:rPr lang="en-US" altLang="zh-CN" kern="1200" baseline="0" dirty="0">
                <a:latin typeface="+mj-lt"/>
                <a:ea typeface="+mj-ea"/>
                <a:cs typeface="+mj-cs"/>
                <a:sym typeface="宋体" panose="02010600030101010101" pitchFamily="2" charset="-122"/>
              </a:rPr>
              <a:t>   </a:t>
            </a:r>
            <a:r>
              <a:rPr lang="en-US" altLang="zh-CN" sz="3600" b="1" kern="1200" baseline="0">
                <a:latin typeface="楷体" panose="02010609060101010101" charset="-122"/>
                <a:ea typeface="楷体" panose="02010609060101010101" charset="-122"/>
                <a:cs typeface="+mj-cs"/>
                <a:sym typeface="宋体" panose="02010600030101010101" pitchFamily="2" charset="-122"/>
              </a:rPr>
              <a:t>1</a:t>
            </a:r>
            <a:r>
              <a:rPr lang="zh-CN" altLang="en-US" sz="3600" b="1" kern="1200" baseline="0" dirty="0">
                <a:latin typeface="楷体" panose="02010609060101010101" charset="-122"/>
                <a:ea typeface="楷体" panose="02010609060101010101" charset="-122"/>
                <a:cs typeface="+mj-cs"/>
                <a:sym typeface="宋体" panose="02010600030101010101" pitchFamily="2" charset="-122"/>
              </a:rPr>
              <a:t>、从获取生活来源讲</a:t>
            </a:r>
            <a:br>
              <a:rPr lang="zh-CN" altLang="en-US" sz="3600" b="1" kern="1200" baseline="0" dirty="0">
                <a:latin typeface="楷体" panose="02010609060101010101" charset="-122"/>
                <a:ea typeface="楷体" panose="02010609060101010101" charset="-122"/>
                <a:cs typeface="+mj-cs"/>
              </a:rPr>
            </a:br>
            <a:r>
              <a:rPr lang="zh-CN" altLang="en-US" sz="3600" b="1" kern="1200" baseline="0" dirty="0">
                <a:latin typeface="楷体" panose="02010609060101010101" charset="-122"/>
                <a:ea typeface="楷体" panose="02010609060101010101" charset="-122"/>
                <a:cs typeface="+mj-cs"/>
                <a:sym typeface="宋体" panose="02010600030101010101" pitchFamily="2" charset="-122"/>
              </a:rPr>
              <a:t>  </a:t>
            </a:r>
            <a:r>
              <a:rPr lang="en-US" altLang="zh-CN" sz="3600" b="1" kern="1200" baseline="0">
                <a:latin typeface="楷体" panose="02010609060101010101" charset="-122"/>
                <a:ea typeface="楷体" panose="02010609060101010101" charset="-122"/>
                <a:cs typeface="+mj-cs"/>
                <a:sym typeface="宋体" panose="02010600030101010101" pitchFamily="2" charset="-122"/>
              </a:rPr>
              <a:t>2</a:t>
            </a:r>
            <a:r>
              <a:rPr lang="zh-CN" altLang="en-US" sz="3600" b="1" kern="1200" baseline="0" dirty="0">
                <a:latin typeface="楷体" panose="02010609060101010101" charset="-122"/>
                <a:ea typeface="楷体" panose="02010609060101010101" charset="-122"/>
                <a:cs typeface="+mj-cs"/>
                <a:sym typeface="宋体" panose="02010600030101010101" pitchFamily="2" charset="-122"/>
              </a:rPr>
              <a:t>、从承担社会责任来讲</a:t>
            </a:r>
            <a:br>
              <a:rPr lang="zh-CN" altLang="en-US" sz="3600" b="1" kern="1200" baseline="0" dirty="0">
                <a:latin typeface="楷体" panose="02010609060101010101" charset="-122"/>
                <a:ea typeface="楷体" panose="02010609060101010101" charset="-122"/>
                <a:cs typeface="+mj-cs"/>
              </a:rPr>
            </a:br>
            <a:r>
              <a:rPr lang="zh-CN" altLang="en-US" sz="3600" b="1" kern="1200" baseline="0" dirty="0">
                <a:latin typeface="楷体" panose="02010609060101010101" charset="-122"/>
                <a:ea typeface="楷体" panose="02010609060101010101" charset="-122"/>
                <a:cs typeface="+mj-cs"/>
                <a:sym typeface="宋体" panose="02010600030101010101" pitchFamily="2" charset="-122"/>
              </a:rPr>
              <a:t>  </a:t>
            </a:r>
            <a:r>
              <a:rPr lang="en-US" altLang="zh-CN" sz="3600" b="1" kern="1200" baseline="0">
                <a:latin typeface="楷体" panose="02010609060101010101" charset="-122"/>
                <a:ea typeface="楷体" panose="02010609060101010101" charset="-122"/>
                <a:cs typeface="+mj-cs"/>
                <a:sym typeface="宋体" panose="02010600030101010101" pitchFamily="2" charset="-122"/>
              </a:rPr>
              <a:t>3</a:t>
            </a:r>
            <a:r>
              <a:rPr lang="zh-CN" altLang="en-US" sz="3600" b="1" kern="1200" baseline="0" dirty="0">
                <a:latin typeface="楷体" panose="02010609060101010101" charset="-122"/>
                <a:ea typeface="楷体" panose="02010609060101010101" charset="-122"/>
                <a:cs typeface="+mj-cs"/>
                <a:sym typeface="宋体" panose="02010600030101010101" pitchFamily="2" charset="-122"/>
              </a:rPr>
              <a:t>、从实现人生价值来讲</a:t>
            </a:r>
            <a:br>
              <a:rPr lang="zh-CN" altLang="en-US" sz="3600" b="1" kern="1200" baseline="0" dirty="0">
                <a:latin typeface="楷体" panose="02010609060101010101" charset="-122"/>
                <a:ea typeface="楷体" panose="02010609060101010101" charset="-122"/>
                <a:cs typeface="+mj-cs"/>
              </a:rPr>
            </a:br>
            <a:br>
              <a:rPr lang="zh-CN" altLang="en-US" sz="3600" b="1" kern="1200" baseline="0">
                <a:latin typeface="楷体" panose="02010609060101010101" charset="-122"/>
                <a:ea typeface="楷体" panose="02010609060101010101" charset="-122"/>
                <a:cs typeface="+mj-cs"/>
              </a:rPr>
            </a:br>
            <a:endParaRPr lang="zh-CN" altLang="en-US" sz="3600" b="1" kern="1200" baseline="0">
              <a:latin typeface="楷体" panose="02010609060101010101" charset="-122"/>
              <a:ea typeface="楷体" panose="02010609060101010101" charset="-122"/>
              <a:cs typeface="+mj-cs"/>
            </a:endParaRPr>
          </a:p>
        </p:txBody>
      </p:sp>
      <p:sp>
        <p:nvSpPr>
          <p:cNvPr id="5" name="棱台 4"/>
          <p:cNvSpPr/>
          <p:nvPr/>
        </p:nvSpPr>
        <p:spPr>
          <a:xfrm>
            <a:off x="1835150" y="765175"/>
            <a:ext cx="5133975" cy="104457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3200" b="1" strike="noStrike" noProof="1" dirty="0">
                <a:solidFill>
                  <a:srgbClr val="00B050"/>
                </a:solidFill>
                <a:latin typeface="微软雅黑" panose="020B0503020204020204" charset="-122"/>
                <a:ea typeface="微软雅黑" panose="020B0503020204020204" charset="-122"/>
                <a:sym typeface="+mn-ea"/>
              </a:rPr>
              <a:t>（四）职业的人生功能</a:t>
            </a:r>
            <a:endParaRPr lang="zh-CN" altLang="en-US" sz="3200" b="1" strike="noStrike" noProof="1" dirty="0">
              <a:solidFill>
                <a:srgbClr val="00B050"/>
              </a:solidFill>
              <a:latin typeface="微软雅黑" panose="020B0503020204020204" charset="-122"/>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文本占位符 6146"/>
          <p:cNvSpPr>
            <a:spLocks noGrp="1"/>
          </p:cNvSpPr>
          <p:nvPr>
            <p:ph idx="1"/>
          </p:nvPr>
        </p:nvSpPr>
        <p:spPr>
          <a:xfrm>
            <a:off x="457200" y="2641600"/>
            <a:ext cx="7842250" cy="3484563"/>
          </a:xfrm>
          <a:ln/>
        </p:spPr>
        <p:txBody>
          <a:bodyPr anchor="t" anchorCtr="0"/>
          <a:p>
            <a:r>
              <a:rPr lang="zh-CN" altLang="zh-CN" b="1" dirty="0">
                <a:latin typeface="楷体" panose="02010609060101010101" charset="-122"/>
                <a:ea typeface="楷体" panose="02010609060101010101" charset="-122"/>
              </a:rPr>
              <a:t>学过的主要内容，强调职业概念及功能。</a:t>
            </a:r>
            <a:endParaRPr lang="zh-CN" altLang="zh-CN" b="1" dirty="0">
              <a:latin typeface="楷体" panose="02010609060101010101" charset="-122"/>
              <a:ea typeface="楷体" panose="02010609060101010101" charset="-122"/>
            </a:endParaRPr>
          </a:p>
          <a:p>
            <a:r>
              <a:rPr lang="zh-CN" altLang="zh-CN" b="1" dirty="0">
                <a:latin typeface="楷体" panose="02010609060101010101" charset="-122"/>
                <a:ea typeface="楷体" panose="02010609060101010101" charset="-122"/>
              </a:rPr>
              <a:t>通过学习，使学生明白什么是职业，选择职业不仅是从自身的专业、需要为基础，同时也要树立为社会做贡献的大局思想。</a:t>
            </a:r>
            <a:endParaRPr lang="zh-CN" altLang="zh-CN" b="1" dirty="0">
              <a:latin typeface="楷体" panose="02010609060101010101" charset="-122"/>
              <a:ea typeface="楷体" panose="02010609060101010101" charset="-122"/>
            </a:endParaRPr>
          </a:p>
        </p:txBody>
      </p:sp>
      <p:sp>
        <p:nvSpPr>
          <p:cNvPr id="2" name="七角星 1"/>
          <p:cNvSpPr/>
          <p:nvPr/>
        </p:nvSpPr>
        <p:spPr>
          <a:xfrm>
            <a:off x="3432175" y="909638"/>
            <a:ext cx="2279650" cy="1509713"/>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sz="3600" b="1" strike="noStrike" noProof="1" dirty="0">
                <a:solidFill>
                  <a:srgbClr val="00B050"/>
                </a:solidFill>
                <a:latin typeface="微软雅黑" panose="020B0503020204020204" charset="-122"/>
                <a:ea typeface="微软雅黑" panose="020B0503020204020204" charset="-122"/>
                <a:sym typeface="+mn-ea"/>
              </a:rPr>
              <a:t>小结</a:t>
            </a:r>
            <a:endParaRPr lang="zh-CN" altLang="en-US" sz="3600" b="1" strike="noStrike" noProof="1" dirty="0">
              <a:solidFill>
                <a:srgbClr val="00B050"/>
              </a:solidFill>
              <a:latin typeface="微软雅黑" panose="020B0503020204020204" charset="-122"/>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标题 1"/>
          <p:cNvSpPr>
            <a:spLocks noGrp="1"/>
          </p:cNvSpPr>
          <p:nvPr>
            <p:ph type="title"/>
          </p:nvPr>
        </p:nvSpPr>
        <p:spPr>
          <a:xfrm>
            <a:off x="2051050" y="2276475"/>
            <a:ext cx="5989638" cy="3241675"/>
          </a:xfrm>
          <a:ln/>
        </p:spPr>
        <p:txBody>
          <a:bodyPr anchor="b" anchorCtr="0"/>
          <a:p>
            <a:pPr algn="l" defTabSz="914400">
              <a:buNone/>
            </a:pPr>
            <a:r>
              <a:rPr lang="en-US" altLang="zh-CN" sz="3600" b="1" kern="1200" baseline="0" dirty="0">
                <a:latin typeface="楷体" panose="02010609060101010101" charset="-122"/>
                <a:ea typeface="楷体" panose="02010609060101010101" charset="-122"/>
                <a:cs typeface="+mj-cs"/>
              </a:rPr>
              <a:t>1</a:t>
            </a:r>
            <a:r>
              <a:rPr lang="zh-CN" altLang="zh-CN" sz="3600" b="1" kern="1200" baseline="0" dirty="0">
                <a:latin typeface="楷体" panose="02010609060101010101" charset="-122"/>
                <a:ea typeface="楷体" panose="02010609060101010101" charset="-122"/>
                <a:cs typeface="+mj-cs"/>
              </a:rPr>
              <a:t>、预习下节课主要内容：</a:t>
            </a:r>
            <a:br>
              <a:rPr lang="zh-CN" altLang="zh-CN" sz="3600" b="1" kern="1200" baseline="0" dirty="0">
                <a:latin typeface="楷体" panose="02010609060101010101" charset="-122"/>
                <a:ea typeface="楷体" panose="02010609060101010101" charset="-122"/>
                <a:cs typeface="+mj-cs"/>
              </a:rPr>
            </a:br>
            <a:r>
              <a:rPr lang="en-US" altLang="zh-CN" sz="3600" b="1" kern="1200" baseline="0" dirty="0">
                <a:latin typeface="楷体" panose="02010609060101010101" charset="-122"/>
                <a:ea typeface="楷体" panose="02010609060101010101" charset="-122"/>
                <a:cs typeface="+mj-cs"/>
              </a:rPr>
              <a:t>   </a:t>
            </a:r>
            <a:r>
              <a:rPr lang="zh-CN" altLang="zh-CN" sz="3600" b="1" kern="1200" baseline="0" dirty="0">
                <a:latin typeface="楷体" panose="02010609060101010101" charset="-122"/>
                <a:ea typeface="楷体" panose="02010609060101010101" charset="-122"/>
                <a:cs typeface="+mj-cs"/>
                <a:sym typeface="宋体" panose="02010600030101010101" pitchFamily="2" charset="-122"/>
              </a:rPr>
              <a:t>职业道德是从业之本</a:t>
            </a:r>
            <a:br>
              <a:rPr lang="zh-CN" altLang="zh-CN" sz="3600" b="1" kern="1200" baseline="0" dirty="0">
                <a:latin typeface="楷体" panose="02010609060101010101" charset="-122"/>
                <a:ea typeface="楷体" panose="02010609060101010101" charset="-122"/>
                <a:cs typeface="+mj-cs"/>
                <a:sym typeface="宋体" panose="02010600030101010101" pitchFamily="2" charset="-122"/>
              </a:rPr>
            </a:br>
            <a:r>
              <a:rPr lang="en-US" altLang="zh-CN" sz="3600" b="1" kern="1200" baseline="0" dirty="0">
                <a:latin typeface="楷体" panose="02010609060101010101" charset="-122"/>
                <a:ea typeface="楷体" panose="02010609060101010101" charset="-122"/>
                <a:cs typeface="+mj-cs"/>
              </a:rPr>
              <a:t>2</a:t>
            </a:r>
            <a:r>
              <a:rPr lang="zh-CN" altLang="zh-CN" sz="3600" b="1" kern="1200" baseline="0" dirty="0">
                <a:latin typeface="楷体" panose="02010609060101010101" charset="-122"/>
                <a:ea typeface="楷体" panose="02010609060101010101" charset="-122"/>
                <a:cs typeface="+mj-cs"/>
              </a:rPr>
              <a:t>、熟悉张秉贵的工作事迹</a:t>
            </a:r>
            <a:br>
              <a:rPr lang="zh-CN" altLang="zh-CN" sz="3600" b="1" kern="1200" baseline="0" dirty="0">
                <a:latin typeface="楷体" panose="02010609060101010101" charset="-122"/>
                <a:ea typeface="楷体" panose="02010609060101010101" charset="-122"/>
                <a:cs typeface="+mj-cs"/>
              </a:rPr>
            </a:br>
            <a:endParaRPr lang="zh-CN" altLang="en-US" sz="3600" b="1" kern="1200" baseline="0">
              <a:latin typeface="楷体" panose="02010609060101010101" charset="-122"/>
              <a:ea typeface="楷体" panose="02010609060101010101" charset="-122"/>
              <a:cs typeface="+mj-cs"/>
            </a:endParaRPr>
          </a:p>
        </p:txBody>
      </p:sp>
      <p:sp>
        <p:nvSpPr>
          <p:cNvPr id="4" name="云形 3"/>
          <p:cNvSpPr/>
          <p:nvPr/>
        </p:nvSpPr>
        <p:spPr>
          <a:xfrm>
            <a:off x="3298825" y="1052513"/>
            <a:ext cx="3313113" cy="9144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3200" b="1" strike="noStrike" noProof="1">
                <a:solidFill>
                  <a:srgbClr val="00B050"/>
                </a:solidFill>
                <a:latin typeface="微软雅黑" panose="020B0503020204020204" charset="-122"/>
                <a:ea typeface="微软雅黑" panose="020B0503020204020204" charset="-122"/>
              </a:rPr>
              <a:t>作业布置</a:t>
            </a:r>
            <a:endParaRPr lang="zh-CN" altLang="en-US" sz="3200" b="1" strike="noStrike" noProof="1">
              <a:solidFill>
                <a:srgbClr val="00B050"/>
              </a:solidFill>
              <a:latin typeface="微软雅黑" panose="020B0503020204020204" charset="-122"/>
              <a:ea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313" name="图片 100"/>
          <p:cNvPicPr/>
          <p:nvPr/>
        </p:nvPicPr>
        <p:blipFill>
          <a:blip r:embed="rId1"/>
          <a:stretch>
            <a:fillRect/>
          </a:stretch>
        </p:blipFill>
        <p:spPr>
          <a:xfrm>
            <a:off x="4787900" y="476250"/>
            <a:ext cx="4044950" cy="5705475"/>
          </a:xfrm>
          <a:prstGeom prst="rect">
            <a:avLst/>
          </a:prstGeom>
          <a:noFill/>
          <a:ln w="9525">
            <a:noFill/>
          </a:ln>
        </p:spPr>
      </p:pic>
      <p:sp>
        <p:nvSpPr>
          <p:cNvPr id="3" name="矩形 2"/>
          <p:cNvSpPr/>
          <p:nvPr/>
        </p:nvSpPr>
        <p:spPr>
          <a:xfrm>
            <a:off x="1115695" y="2853055"/>
            <a:ext cx="4116705" cy="1198881"/>
          </a:xfrm>
          <a:prstGeom prst="rect">
            <a:avLst/>
          </a:prstGeom>
          <a:noFill/>
          <a:ln>
            <a:noFill/>
          </a:ln>
        </p:spPr>
        <p:txBody>
          <a:bodyPr wrap="square" rtlCol="0" anchor="t">
            <a:spAutoFit/>
          </a:bodyPr>
          <a:p>
            <a:pPr algn="ctr" fontAlgn="base"/>
            <a:r>
              <a:rPr lang="zh-CN" altLang="en-US" sz="7200" b="1" strike="noStrike" noProof="1">
                <a:ln w="6600">
                  <a:solidFill>
                    <a:schemeClr val="accent2"/>
                  </a:solidFill>
                  <a:prstDash val="solid"/>
                </a:ln>
                <a:solidFill>
                  <a:srgbClr val="FF0000"/>
                </a:solidFill>
                <a:effectLst>
                  <a:outerShdw dist="38100" dir="2700000" algn="tl" rotWithShape="0">
                    <a:schemeClr val="accent2"/>
                  </a:outerShdw>
                </a:effectLst>
                <a:latin typeface="楷体" panose="02010609060101010101" charset="-122"/>
                <a:ea typeface="楷体" panose="02010609060101010101" charset="-122"/>
                <a:cs typeface="+mn-cs"/>
              </a:rPr>
              <a:t>感谢聆听！</a:t>
            </a:r>
            <a:endParaRPr lang="zh-CN" altLang="en-US" sz="7200" b="1" strike="noStrike" noProof="1">
              <a:ln w="6600">
                <a:solidFill>
                  <a:schemeClr val="accent2"/>
                </a:solidFill>
                <a:prstDash val="solid"/>
              </a:ln>
              <a:solidFill>
                <a:srgbClr val="FF0000"/>
              </a:solidFill>
              <a:effectLst>
                <a:outerShdw dist="38100" dir="2700000" algn="tl" rotWithShape="0">
                  <a:schemeClr val="accent2"/>
                </a:outerShdw>
              </a:effectLst>
              <a:latin typeface="楷体" panose="02010609060101010101" charset="-122"/>
              <a:ea typeface="楷体" panose="02010609060101010101" charset="-122"/>
            </a:endParaRPr>
          </a:p>
        </p:txBody>
      </p:sp>
    </p:spTree>
  </p:cSld>
  <p:clrMapOvr>
    <a:masterClrMapping/>
  </p:clrMapOvr>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576</Words>
  <Application>WPS 演示</Application>
  <PresentationFormat>在屏幕上显示</PresentationFormat>
  <Paragraphs>50</Paragraphs>
  <Slides>12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12</vt:i4>
      </vt:variant>
    </vt:vector>
  </HeadingPairs>
  <TitlesOfParts>
    <vt:vector size="20" baseType="lpstr">
      <vt:lpstr>Arial</vt:lpstr>
      <vt:lpstr>宋体</vt:lpstr>
      <vt:lpstr>Wingdings</vt:lpstr>
      <vt:lpstr>微软雅黑</vt:lpstr>
      <vt:lpstr>Arial Unicode MS</vt:lpstr>
      <vt:lpstr>Calibri</vt:lpstr>
      <vt:lpstr>楷体</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第一课 职业与成功  第一节  职业是人生的基石 </dc:title>
  <dc:creator>temp</dc:creator>
  <cp:lastModifiedBy>流云</cp:lastModifiedBy>
  <cp:revision>7</cp:revision>
  <dcterms:created xsi:type="dcterms:W3CDTF">2019-03-30T09:09:23Z</dcterms:created>
  <dcterms:modified xsi:type="dcterms:W3CDTF">2023-11-19T15:19:39Z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67298001200B49C6A150B38D24A7C4FB_13</vt:lpwstr>
  </property>
  <property fmtid="{D5CDD505-2E9C-101B-9397-08002B2CF9AE}" pid="3" name="KSOProductBuildVer">
    <vt:lpwstr>2052-12.1.0.15712</vt:lpwstr>
  </property>
</Properties>
</file>